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tiff" ContentType="image/tiff"/>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8"/>
  </p:notesMasterIdLst>
  <p:handoutMasterIdLst>
    <p:handoutMasterId r:id="rId49"/>
  </p:handoutMasterIdLst>
  <p:sldIdLst>
    <p:sldId id="256" r:id="rId2"/>
    <p:sldId id="463" r:id="rId3"/>
    <p:sldId id="397" r:id="rId4"/>
    <p:sldId id="404" r:id="rId5"/>
    <p:sldId id="406" r:id="rId6"/>
    <p:sldId id="407" r:id="rId7"/>
    <p:sldId id="408" r:id="rId8"/>
    <p:sldId id="409" r:id="rId9"/>
    <p:sldId id="410" r:id="rId10"/>
    <p:sldId id="432" r:id="rId11"/>
    <p:sldId id="433" r:id="rId12"/>
    <p:sldId id="435" r:id="rId13"/>
    <p:sldId id="436" r:id="rId14"/>
    <p:sldId id="437" r:id="rId15"/>
    <p:sldId id="438" r:id="rId16"/>
    <p:sldId id="439" r:id="rId17"/>
    <p:sldId id="445" r:id="rId18"/>
    <p:sldId id="411" r:id="rId19"/>
    <p:sldId id="412" r:id="rId20"/>
    <p:sldId id="413" r:id="rId21"/>
    <p:sldId id="414" r:id="rId22"/>
    <p:sldId id="415" r:id="rId23"/>
    <p:sldId id="416" r:id="rId24"/>
    <p:sldId id="417" r:id="rId25"/>
    <p:sldId id="447" r:id="rId26"/>
    <p:sldId id="450" r:id="rId27"/>
    <p:sldId id="451" r:id="rId28"/>
    <p:sldId id="452" r:id="rId29"/>
    <p:sldId id="453" r:id="rId30"/>
    <p:sldId id="419" r:id="rId31"/>
    <p:sldId id="420" r:id="rId32"/>
    <p:sldId id="455" r:id="rId33"/>
    <p:sldId id="456" r:id="rId34"/>
    <p:sldId id="454" r:id="rId35"/>
    <p:sldId id="421" r:id="rId36"/>
    <p:sldId id="422" r:id="rId37"/>
    <p:sldId id="423" r:id="rId38"/>
    <p:sldId id="424" r:id="rId39"/>
    <p:sldId id="428" r:id="rId40"/>
    <p:sldId id="429" r:id="rId41"/>
    <p:sldId id="442" r:id="rId42"/>
    <p:sldId id="460" r:id="rId43"/>
    <p:sldId id="458" r:id="rId44"/>
    <p:sldId id="459" r:id="rId45"/>
    <p:sldId id="461" r:id="rId46"/>
    <p:sldId id="46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1AF05"/>
    <a:srgbClr val="FF0000"/>
    <a:srgbClr val="FF7C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10" autoAdjust="0"/>
  </p:normalViewPr>
  <p:slideViewPr>
    <p:cSldViewPr>
      <p:cViewPr varScale="1">
        <p:scale>
          <a:sx n="101" d="100"/>
          <a:sy n="101" d="100"/>
        </p:scale>
        <p:origin x="-19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866E0C-4480-4A64-B615-C996A72EBC61}" type="datetimeFigureOut">
              <a:rPr lang="en-US" smtClean="0"/>
              <a:pPr/>
              <a:t>9/9/2011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1E2F40-9A75-4A76-9222-9C82474F659F}"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D5575B2-870D-4974-AC26-B27F48E8BD0D}" type="datetimeFigureOut">
              <a:rPr lang="en-US"/>
              <a:pPr/>
              <a:t>9/9/2011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68DE81C-AD3D-4BE8-BAA2-FAA26C86DE1E}" type="slidenum">
              <a:rPr lang="en-US"/>
              <a:pPr/>
              <a:t>‹#›</a:t>
            </a:fld>
            <a:endParaRPr lang="en-US"/>
          </a:p>
        </p:txBody>
      </p:sp>
      <p:sp>
        <p:nvSpPr>
          <p:cNvPr id="8" name="Footer Placeholder 7"/>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In the map of TBB(GSC) – TBB(ORG) (Fig.2 left), there are large bias area at (1) east and west edge near equator and (2) south edge near New Zealand. Bias (1) seems to concern with reflected sunlight, since it occurred at 09-11 and 17-20UTC of almost everyday in time series figures (Fig.2 middle and right). Bias (2) seems to concern with stray light, since it occurred at 15 UTC of last ten days which are close to eclipse time period. </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21</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Fig.3 shows comparison against simulated CSR TBB data (SIMU) which is calculated from JCDAS (Climate Data Assimilation System) GPV data using RTTOV 10. Comparisons are done for every 6 hourly data. 3.8 micron is absent, since calculations taking sun light into account are not done. Figures shows that GSC is closer to SIMU than ORG in 10.8 and 12.0 micron CSR TBB, and GSC is far from SIMU than ORG in 6.8 micron CSR TBB. </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22</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8" charset="0"/>
                <a:ea typeface="+mn-ea"/>
                <a:cs typeface="+mn-cs"/>
              </a:rPr>
              <a:t>The difference between observed and calculated brightness temperatures for GOES-12 13.3 </a:t>
            </a:r>
            <a:r>
              <a:rPr lang="en-US" sz="1200" kern="1200" baseline="0" dirty="0" err="1" smtClean="0">
                <a:solidFill>
                  <a:schemeClr val="tx1"/>
                </a:solidFill>
                <a:latin typeface="Times New Roman" pitchFamily="18" charset="0"/>
                <a:ea typeface="+mn-ea"/>
                <a:cs typeface="+mn-cs"/>
              </a:rPr>
              <a:t>μm</a:t>
            </a:r>
            <a:r>
              <a:rPr lang="en-US" sz="1200" kern="1200" baseline="0" dirty="0" smtClean="0">
                <a:solidFill>
                  <a:schemeClr val="tx1"/>
                </a:solidFill>
                <a:latin typeface="Times New Roman" pitchFamily="18" charset="0"/>
                <a:ea typeface="+mn-ea"/>
                <a:cs typeface="+mn-cs"/>
              </a:rPr>
              <a:t> channel before and after the GSICS correction is applied. The GSICS correction is determined from the GOES- AIRS differences in the upper panel.</a:t>
            </a:r>
          </a:p>
          <a:p>
            <a:endParaRPr lang="en-US" sz="1200" kern="1200" baseline="0" dirty="0" smtClean="0">
              <a:solidFill>
                <a:schemeClr val="tx1"/>
              </a:solidFill>
              <a:latin typeface="Times New Roman" pitchFamily="18" charset="0"/>
              <a:ea typeface="+mn-ea"/>
              <a:cs typeface="+mn-cs"/>
            </a:endParaRPr>
          </a:p>
          <a:p>
            <a:r>
              <a:rPr lang="en-US" sz="1200" kern="1200" baseline="0" dirty="0" smtClean="0">
                <a:solidFill>
                  <a:schemeClr val="tx1"/>
                </a:solidFill>
                <a:latin typeface="Times New Roman" pitchFamily="18" charset="0"/>
                <a:ea typeface="+mn-ea"/>
                <a:cs typeface="+mn-cs"/>
              </a:rPr>
              <a:t>the difference between observed brightness temperatures (BTs) and brightness temperatures computed using a </a:t>
            </a:r>
            <a:r>
              <a:rPr lang="en-US" sz="1200" kern="1200" baseline="0" dirty="0" err="1" smtClean="0">
                <a:solidFill>
                  <a:schemeClr val="tx1"/>
                </a:solidFill>
                <a:latin typeface="Times New Roman" pitchFamily="18" charset="0"/>
                <a:ea typeface="+mn-ea"/>
                <a:cs typeface="+mn-cs"/>
              </a:rPr>
              <a:t>radiative</a:t>
            </a:r>
            <a:r>
              <a:rPr lang="en-US" sz="1200" kern="1200" baseline="0" dirty="0" smtClean="0">
                <a:solidFill>
                  <a:schemeClr val="tx1"/>
                </a:solidFill>
                <a:latin typeface="Times New Roman" pitchFamily="18" charset="0"/>
                <a:ea typeface="+mn-ea"/>
                <a:cs typeface="+mn-cs"/>
              </a:rPr>
              <a:t> transfer model and the</a:t>
            </a:r>
          </a:p>
          <a:p>
            <a:r>
              <a:rPr lang="en-US" sz="1200" kern="1200" baseline="0" dirty="0" smtClean="0">
                <a:solidFill>
                  <a:schemeClr val="tx1"/>
                </a:solidFill>
                <a:latin typeface="Times New Roman" pitchFamily="18" charset="0"/>
                <a:ea typeface="+mn-ea"/>
                <a:cs typeface="+mn-cs"/>
              </a:rPr>
              <a:t>National Centers for Environmental Prediction (NCEP) analysis atmospheric state parameters for </a:t>
            </a:r>
            <a:r>
              <a:rPr lang="en-US" sz="1200" i="1" kern="1200" baseline="0" dirty="0" smtClean="0">
                <a:solidFill>
                  <a:schemeClr val="tx1"/>
                </a:solidFill>
                <a:latin typeface="Times New Roman" pitchFamily="18" charset="0"/>
                <a:ea typeface="+mn-ea"/>
                <a:cs typeface="+mn-cs"/>
              </a:rPr>
              <a:t>GOES-12 channel</a:t>
            </a:r>
            <a:r>
              <a:rPr lang="en-US" sz="1200" kern="1200" baseline="0" dirty="0" smtClean="0">
                <a:solidFill>
                  <a:schemeClr val="tx1"/>
                </a:solidFill>
                <a:latin typeface="Times New Roman" pitchFamily="18" charset="0"/>
                <a:ea typeface="+mn-ea"/>
                <a:cs typeface="+mn-cs"/>
              </a:rPr>
              <a:t> 6, before and after the correction,</a:t>
            </a:r>
          </a:p>
          <a:p>
            <a:r>
              <a:rPr lang="en-US" sz="1200" kern="1200" baseline="0" dirty="0" smtClean="0">
                <a:solidFill>
                  <a:schemeClr val="tx1"/>
                </a:solidFill>
                <a:latin typeface="Times New Roman" pitchFamily="18" charset="0"/>
                <a:ea typeface="+mn-ea"/>
                <a:cs typeface="+mn-cs"/>
              </a:rPr>
              <a:t>respectively. The bias is reduced from 3 K to nearly zero, a significant improvement for both weather and climate users.</a:t>
            </a: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23</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latin typeface="Times New Roman" pitchFamily="18" charset="0"/>
                <a:ea typeface="+mn-ea"/>
                <a:cs typeface="+mn-cs"/>
              </a:rPr>
              <a:t>One-month GFS simulation experiments have been performed to study GOES imager impacts with and without GSICS correction. It was found that 7-day GFS forecasts were improved after using GSICS calibration correction algorithm. </a:t>
            </a:r>
          </a:p>
          <a:p>
            <a:r>
              <a:rPr lang="en-US" dirty="0" smtClean="0"/>
              <a:t>The outline bar is the 95% confidence level. If the red line above this bar, it means that the GSICS correction has significant positive impacts. In these two figures, the red lines close to this bar, so we can say GSICS correction can give good positive impacts.</a:t>
            </a:r>
            <a:br>
              <a:rPr lang="en-US" dirty="0" smtClean="0"/>
            </a:br>
            <a:endParaRPr lang="en-US" b="0" i="0"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24</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Dynamic bias correction is the current NOA</a:t>
            </a:r>
            <a:r>
              <a:rPr lang="en-US" baseline="0" dirty="0" smtClean="0"/>
              <a:t>A NESDIS version. </a:t>
            </a:r>
            <a:endParaRPr lang="en-US" dirty="0"/>
          </a:p>
        </p:txBody>
      </p:sp>
      <p:sp>
        <p:nvSpPr>
          <p:cNvPr id="4" name="Slide Number Placeholder 3"/>
          <p:cNvSpPr>
            <a:spLocks noGrp="1"/>
          </p:cNvSpPr>
          <p:nvPr>
            <p:ph type="sldNum" sz="quarter" idx="10"/>
          </p:nvPr>
        </p:nvSpPr>
        <p:spPr/>
        <p:txBody>
          <a:bodyPr/>
          <a:lstStyle/>
          <a:p>
            <a:fld id="{B0DDFBA2-8BE2-47F8-9029-8DA2CF271846}" type="slidenum">
              <a:rPr lang="en-US" smtClean="0"/>
              <a:pPr/>
              <a:t>28</a:t>
            </a:fld>
            <a:endParaRPr lang="en-US"/>
          </a:p>
        </p:txBody>
      </p:sp>
    </p:spTree>
    <p:extLst>
      <p:ext uri="{BB962C8B-B14F-4D97-AF65-F5344CB8AC3E}">
        <p14:creationId xmlns:p14="http://schemas.microsoft.com/office/powerpoint/2010/main" xmlns="" val="1018838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Calibration accuracy</a:t>
            </a:r>
            <a:r>
              <a:rPr lang="en-US" baseline="0" dirty="0" smtClean="0"/>
              <a:t> increases at the FY-2C/2D/2E series.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31</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was launched in June, 2010</a:t>
            </a:r>
            <a:endParaRPr lang="en-US"/>
          </a:p>
        </p:txBody>
      </p:sp>
      <p:sp>
        <p:nvSpPr>
          <p:cNvPr id="4" name="Slide Number Placeholder 3"/>
          <p:cNvSpPr>
            <a:spLocks noGrp="1"/>
          </p:cNvSpPr>
          <p:nvPr>
            <p:ph type="sldNum" sz="quarter" idx="10"/>
          </p:nvPr>
        </p:nvSpPr>
        <p:spPr/>
        <p:txBody>
          <a:bodyPr/>
          <a:lstStyle/>
          <a:p>
            <a:fld id="{E68DE81C-AD3D-4BE8-BAA2-FAA26C86DE1E}" type="slidenum">
              <a:rPr lang="en-US" smtClean="0"/>
              <a:pPr/>
              <a:t>32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GOES-13 Ch6 SRF</a:t>
            </a:r>
            <a:r>
              <a:rPr lang="en-US" baseline="0" dirty="0" smtClean="0"/>
              <a:t> shifted in 2009</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35</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solidFill>
                  <a:schemeClr val="tx1"/>
                </a:solidFill>
              </a:rPr>
              <a:t>RevE</a:t>
            </a:r>
            <a:r>
              <a:rPr lang="en-US" dirty="0" smtClean="0">
                <a:solidFill>
                  <a:schemeClr val="tx1"/>
                </a:solidFill>
              </a:rPr>
              <a:t>, </a:t>
            </a:r>
            <a:r>
              <a:rPr lang="en-US" dirty="0" err="1" smtClean="0">
                <a:solidFill>
                  <a:schemeClr val="tx1"/>
                </a:solidFill>
              </a:rPr>
              <a:t>RevH</a:t>
            </a:r>
            <a:r>
              <a:rPr lang="en-US" dirty="0" smtClean="0">
                <a:solidFill>
                  <a:schemeClr val="tx1"/>
                </a:solidFill>
              </a:rPr>
              <a:t>, and shifted </a:t>
            </a:r>
            <a:r>
              <a:rPr lang="en-US" dirty="0" err="1" smtClean="0">
                <a:solidFill>
                  <a:schemeClr val="tx1"/>
                </a:solidFill>
              </a:rPr>
              <a:t>RevH</a:t>
            </a:r>
            <a:r>
              <a:rPr lang="en-US" dirty="0" smtClean="0">
                <a:solidFill>
                  <a:schemeClr val="tx1"/>
                </a:solidFill>
              </a:rPr>
              <a:t> spectral response functions of GOES-14/15 Imager Ch3 and Ch6 (dash black, blue solid and red solid lines), together with the IASI simulated TOA Tb for a clear tropical atmospheric profile (gray lines at second y-axis).  Note that </a:t>
            </a:r>
            <a:r>
              <a:rPr lang="en-US" dirty="0" err="1" smtClean="0">
                <a:solidFill>
                  <a:schemeClr val="tx1"/>
                </a:solidFill>
              </a:rPr>
              <a:t>RevG</a:t>
            </a:r>
            <a:r>
              <a:rPr lang="en-US" dirty="0" smtClean="0">
                <a:solidFill>
                  <a:schemeClr val="tx1"/>
                </a:solidFill>
              </a:rPr>
              <a:t> and </a:t>
            </a:r>
            <a:r>
              <a:rPr lang="en-US" dirty="0" err="1" smtClean="0">
                <a:solidFill>
                  <a:schemeClr val="tx1"/>
                </a:solidFill>
              </a:rPr>
              <a:t>RevH</a:t>
            </a:r>
            <a:r>
              <a:rPr lang="en-US" dirty="0" smtClean="0">
                <a:solidFill>
                  <a:schemeClr val="tx1"/>
                </a:solidFill>
              </a:rPr>
              <a:t> SRFs are identical for GOES-15 Imager IR channels</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36</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solidFill>
                  <a:prstClr val="black"/>
                </a:solidFill>
              </a:rPr>
              <a:pPr/>
              <a:t>43</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 Global Instability Indices – Total</a:t>
            </a:r>
            <a:r>
              <a:rPr lang="en-US" sz="1200" kern="1200" baseline="0" dirty="0" smtClean="0">
                <a:solidFill>
                  <a:schemeClr val="tx1"/>
                </a:solidFill>
                <a:latin typeface="Times New Roman" pitchFamily="18" charset="0"/>
                <a:ea typeface="+mn-ea"/>
                <a:cs typeface="+mn-cs"/>
              </a:rPr>
              <a:t> </a:t>
            </a:r>
            <a:r>
              <a:rPr lang="en-US" sz="1200" kern="1200" baseline="0" dirty="0" err="1" smtClean="0">
                <a:solidFill>
                  <a:schemeClr val="tx1"/>
                </a:solidFill>
                <a:latin typeface="Times New Roman" pitchFamily="18" charset="0"/>
                <a:ea typeface="+mn-ea"/>
                <a:cs typeface="+mn-cs"/>
              </a:rPr>
              <a:t>Precipitable</a:t>
            </a:r>
            <a:r>
              <a:rPr lang="en-US" sz="1200" kern="1200" baseline="0" dirty="0" smtClean="0">
                <a:solidFill>
                  <a:schemeClr val="tx1"/>
                </a:solidFill>
                <a:latin typeface="Times New Roman" pitchFamily="18" charset="0"/>
                <a:ea typeface="+mn-ea"/>
                <a:cs typeface="+mn-cs"/>
              </a:rPr>
              <a:t> Water product</a:t>
            </a:r>
            <a:endParaRPr lang="en-US" sz="1200" kern="1200" dirty="0" smtClean="0">
              <a:solidFill>
                <a:schemeClr val="tx1"/>
              </a:solidFill>
              <a:latin typeface="Times New Roman" pitchFamily="18" charset="0"/>
              <a:ea typeface="+mn-ea"/>
              <a:cs typeface="+mn-cs"/>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8</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circle is included for two reasons. First, the Schreiner-GSICS version tends to be more "smooth" less high clouds embedded in this low level cloud bank. As will be noted in the second circle, this tends to be one of the strengths of the GSICS Bias Coefficients over the "Simple Bias Correction" and the "Dynamic Bias Correction" methods. One curiosity in the red circle region is the large "donut hole" in the northern region of the circle for the "GSICS". None of the other two GOES-15 derived products demonstrate this "hole", and the LWW and VIS show no obvious reason for the hole either. </a:t>
            </a:r>
          </a:p>
          <a:p>
            <a:endParaRPr lang="en-US" dirty="0" smtClean="0"/>
          </a:p>
          <a:p>
            <a:r>
              <a:rPr lang="en-US" dirty="0" smtClean="0"/>
              <a:t>The white circle in large part also demonstrates the "smooth" nature of the GOES Sounder Cloud Product using the "GSICS" compared to the other two GOES-15 Sounder derived Products. Yet the "Schreiner-GSICS" still keeps the lone high cloud in the south-southwestern sector of the white circle. This "high cloud" is also indicated in the LWW image. </a:t>
            </a:r>
            <a:endParaRPr lang="en-US" dirty="0"/>
          </a:p>
        </p:txBody>
      </p:sp>
      <p:sp>
        <p:nvSpPr>
          <p:cNvPr id="4" name="Slide Number Placeholder 3"/>
          <p:cNvSpPr>
            <a:spLocks noGrp="1"/>
          </p:cNvSpPr>
          <p:nvPr>
            <p:ph type="sldNum" sz="quarter" idx="10"/>
          </p:nvPr>
        </p:nvSpPr>
        <p:spPr/>
        <p:txBody>
          <a:bodyPr/>
          <a:lstStyle/>
          <a:p>
            <a:fld id="{B0DDFBA2-8BE2-47F8-9029-8DA2CF271846}" type="slidenum">
              <a:rPr lang="en-US" smtClean="0"/>
              <a:pPr/>
              <a:t>46</a:t>
            </a:fld>
            <a:endParaRPr lang="en-US"/>
          </a:p>
        </p:txBody>
      </p:sp>
    </p:spTree>
    <p:extLst>
      <p:ext uri="{BB962C8B-B14F-4D97-AF65-F5344CB8AC3E}">
        <p14:creationId xmlns:p14="http://schemas.microsoft.com/office/powerpoint/2010/main" xmlns="" val="248558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CTH: cloud-top</a:t>
            </a:r>
            <a:r>
              <a:rPr lang="en-US" sz="1200" b="0" i="0" kern="1200" baseline="0" dirty="0" smtClean="0">
                <a:solidFill>
                  <a:schemeClr val="tx1"/>
                </a:solidFill>
                <a:latin typeface="Times New Roman" pitchFamily="18" charset="0"/>
                <a:ea typeface="+mn-ea"/>
                <a:cs typeface="+mn-cs"/>
              </a:rPr>
              <a:t> height</a:t>
            </a:r>
          </a:p>
          <a:p>
            <a:r>
              <a:rPr lang="en-US" sz="1200" b="0" i="0" kern="1200" baseline="0" dirty="0" smtClean="0">
                <a:solidFill>
                  <a:schemeClr val="tx1"/>
                </a:solidFill>
                <a:latin typeface="Times New Roman" pitchFamily="18" charset="0"/>
                <a:ea typeface="+mn-ea"/>
                <a:cs typeface="+mn-cs"/>
              </a:rPr>
              <a:t>Operational: </a:t>
            </a:r>
            <a:r>
              <a:rPr lang="en-US" sz="1200" b="0" i="0" kern="1200" baseline="0" dirty="0" err="1" smtClean="0">
                <a:solidFill>
                  <a:schemeClr val="tx1"/>
                </a:solidFill>
                <a:latin typeface="Times New Roman" pitchFamily="18" charset="0"/>
                <a:ea typeface="+mn-ea"/>
                <a:cs typeface="+mn-cs"/>
              </a:rPr>
              <a:t>T</a:t>
            </a:r>
            <a:r>
              <a:rPr lang="en-US" sz="1200" b="0" i="0" kern="1200" dirty="0" err="1" smtClean="0">
                <a:solidFill>
                  <a:schemeClr val="tx1"/>
                </a:solidFill>
                <a:latin typeface="Times New Roman" pitchFamily="18" charset="0"/>
                <a:ea typeface="+mn-ea"/>
                <a:cs typeface="+mn-cs"/>
              </a:rPr>
              <a:t>t</a:t>
            </a:r>
            <a:r>
              <a:rPr lang="en-US" sz="1200" b="0" i="0" kern="1200" dirty="0" smtClean="0">
                <a:solidFill>
                  <a:schemeClr val="tx1"/>
                </a:solidFill>
                <a:latin typeface="Times New Roman" pitchFamily="18" charset="0"/>
                <a:ea typeface="+mn-ea"/>
                <a:cs typeface="+mn-cs"/>
              </a:rPr>
              <a:t> bias correction applied account for the relative biases between the measured radiances and those calculated from the background model first-guess.</a:t>
            </a:r>
          </a:p>
          <a:p>
            <a:endParaRPr lang="en-US" b="0" i="0"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9</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8DE81C-AD3D-4BE8-BAA2-FAA26C86DE1E}" type="slidenum">
              <a:rPr lang="en-US" smtClean="0"/>
              <a:pPr/>
              <a:t>11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8DE81C-AD3D-4BE8-BAA2-FAA26C86DE1E}"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18</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19</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09 September 2011</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20</a:t>
            </a:fld>
            <a:endParaRPr lang="de-DE"/>
          </a:p>
        </p:txBody>
      </p:sp>
      <p:sp>
        <p:nvSpPr>
          <p:cNvPr id="6" name="Footer Placeholder 5"/>
          <p:cNvSpPr>
            <a:spLocks noGrp="1"/>
          </p:cNvSpPr>
          <p:nvPr>
            <p:ph type="ftr" sz="quarter" idx="12"/>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3"/>
          <p:cNvSpPr>
            <a:spLocks noGrp="1" noChangeArrowheads="1"/>
          </p:cNvSpPr>
          <p:nvPr>
            <p:ph type="ftr" sz="quarter" idx="10"/>
          </p:nvPr>
        </p:nvSpPr>
        <p:spPr>
          <a:xfrm>
            <a:off x="457200" y="6248400"/>
            <a:ext cx="5562600" cy="457200"/>
          </a:xfrm>
        </p:spPr>
        <p:txBody>
          <a:bodyPr/>
          <a:lstStyle>
            <a:lvl1pPr algn="l">
              <a:defRPr sz="1100" b="1" smtClean="0">
                <a:solidFill>
                  <a:schemeClr val="tx1">
                    <a:lumMod val="65000"/>
                    <a:lumOff val="35000"/>
                  </a:schemeClr>
                </a:solidFill>
                <a:latin typeface="Times New Roman" pitchFamily="18" charset="0"/>
              </a:defRPr>
            </a:lvl1pPr>
          </a:lstStyle>
          <a:p>
            <a:r>
              <a:rPr lang="en-US" dirty="0" smtClean="0"/>
              <a:t>GSICS 3</a:t>
            </a:r>
            <a:r>
              <a:rPr lang="en-US" baseline="30000" dirty="0" smtClean="0"/>
              <a:t>rd</a:t>
            </a:r>
            <a:r>
              <a:rPr lang="en-US" dirty="0" smtClean="0"/>
              <a:t>  Users’ Workshop</a:t>
            </a:r>
            <a:endParaRPr lang="en-US" dirty="0"/>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r>
              <a:rPr lang="en-US" dirty="0" smtClean="0"/>
              <a:t>1</a:t>
            </a:r>
            <a:endParaRPr lang="en-US" dirty="0"/>
          </a:p>
        </p:txBody>
      </p:sp>
      <p:sp>
        <p:nvSpPr>
          <p:cNvPr id="7" name="Rectangle 3"/>
          <p:cNvSpPr txBox="1">
            <a:spLocks noChangeArrowheads="1"/>
          </p:cNvSpPr>
          <p:nvPr userDrawn="1"/>
        </p:nvSpPr>
        <p:spPr bwMode="auto">
          <a:xfrm>
            <a:off x="152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b="1" smtClean="0">
                <a:solidFill>
                  <a:srgbClr val="C00000"/>
                </a:solidFill>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477000" cy="685800"/>
          </a:xfrm>
        </p:spPr>
        <p:txBody>
          <a:bodyPr/>
          <a:lstStyle>
            <a:lvl1pPr>
              <a:defRPr sz="320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343400"/>
          </a:xfrm>
        </p:spPr>
        <p:txBody>
          <a:bodyPr/>
          <a:lstStyle>
            <a:lvl1pPr marL="233363" indent="-233363">
              <a:buClr>
                <a:srgbClr val="76B531"/>
              </a:buClr>
              <a:defRPr sz="2400" i="1">
                <a:solidFill>
                  <a:srgbClr val="008000"/>
                </a:solidFill>
              </a:defRPr>
            </a:lvl1pPr>
            <a:lvl2pPr marL="455613" indent="-222250">
              <a:buClr>
                <a:schemeClr val="tx2">
                  <a:lumMod val="75000"/>
                  <a:lumOff val="25000"/>
                </a:schemeClr>
              </a:buClr>
              <a:defRPr sz="2000">
                <a:solidFill>
                  <a:srgbClr val="002060"/>
                </a:solidFill>
              </a:defRPr>
            </a:lvl2pPr>
            <a:lvl3pPr marL="685800" indent="-228600">
              <a:buClr>
                <a:schemeClr val="tx2">
                  <a:lumMod val="75000"/>
                  <a:lumOff val="25000"/>
                </a:schemeClr>
              </a:buClr>
              <a:defRPr sz="1600">
                <a:solidFill>
                  <a:srgbClr val="002060"/>
                </a:solidFill>
              </a:defRPr>
            </a:lvl3pPr>
            <a:lvl4pPr marL="919163" indent="-228600">
              <a:buClr>
                <a:schemeClr val="tx2">
                  <a:lumMod val="75000"/>
                  <a:lumOff val="25000"/>
                </a:schemeClr>
              </a:buClr>
              <a:defRPr sz="1200">
                <a:solidFill>
                  <a:srgbClr val="002060"/>
                </a:solidFill>
              </a:defRPr>
            </a:lvl4pPr>
            <a:lvl5pPr marL="1143000" indent="-228600">
              <a:defRPr sz="1000" b="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ftr" sz="quarter" idx="10"/>
          </p:nvPr>
        </p:nvSpPr>
        <p:spPr>
          <a:xfrm>
            <a:off x="457200" y="6400800"/>
            <a:ext cx="2743200" cy="457200"/>
          </a:xfrm>
        </p:spPr>
        <p:txBody>
          <a:bodyPr/>
          <a:lstStyle>
            <a:lvl1pPr algn="l">
              <a:defRPr sz="1000" b="1" smtClean="0">
                <a:solidFill>
                  <a:schemeClr val="tx1">
                    <a:lumMod val="65000"/>
                    <a:lumOff val="35000"/>
                  </a:schemeClr>
                </a:solidFill>
                <a:latin typeface="Times New Roman" pitchFamily="18" charset="0"/>
              </a:defRPr>
            </a:lvl1pPr>
          </a:lstStyle>
          <a:p>
            <a:endParaRPr lang="en-US" dirty="0"/>
          </a:p>
        </p:txBody>
      </p:sp>
      <p:sp>
        <p:nvSpPr>
          <p:cNvPr id="5" name="Rectangle 4"/>
          <p:cNvSpPr>
            <a:spLocks noGrp="1" noChangeArrowheads="1"/>
          </p:cNvSpPr>
          <p:nvPr>
            <p:ph type="sldNum" sz="quarter" idx="11"/>
          </p:nvPr>
        </p:nvSpPr>
        <p:spPr>
          <a:xfrm>
            <a:off x="6858000" y="6400800"/>
            <a:ext cx="1828800" cy="457200"/>
          </a:xfrm>
        </p:spPr>
        <p:txBody>
          <a:bodyPr/>
          <a:lstStyle>
            <a:lvl1pPr>
              <a:defRPr>
                <a:solidFill>
                  <a:schemeClr val="tx1"/>
                </a:solidFill>
              </a:defRPr>
            </a:lvl1pPr>
          </a:lstStyle>
          <a:p>
            <a:fld id="{E8869016-7DEB-43E2-B220-9D5667D88CC0}" type="slidenum">
              <a:rPr lang="en-US" smtClean="0"/>
              <a:pPr/>
              <a:t>‹#›</a:t>
            </a:fld>
            <a:endParaRPr lang="en-US" dirty="0"/>
          </a:p>
        </p:txBody>
      </p:sp>
      <p:sp>
        <p:nvSpPr>
          <p:cNvPr id="6" name="Rectangle 3"/>
          <p:cNvSpPr txBox="1">
            <a:spLocks noChangeArrowheads="1"/>
          </p:cNvSpPr>
          <p:nvPr userDrawn="1"/>
        </p:nvSpPr>
        <p:spPr bwMode="auto">
          <a:xfrm>
            <a:off x="3200400" y="6400800"/>
            <a:ext cx="27432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000" b="1" smtClean="0">
                <a:solidFill>
                  <a:schemeClr val="tx1">
                    <a:lumMod val="65000"/>
                    <a:lumOff val="35000"/>
                  </a:schemeClr>
                </a:solidFill>
                <a:latin typeface="Times New Roman" pitchFamily="18"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mn-cs"/>
              </a:rPr>
              <a:t>GSICS  3</a:t>
            </a:r>
            <a:r>
              <a:rPr kumimoji="0" lang="en-US" sz="1000" b="1" i="0" u="none" strike="noStrike" kern="1200" cap="none" spc="0" normalizeH="0" baseline="30000" noProof="0" dirty="0" smtClean="0">
                <a:ln>
                  <a:noFill/>
                </a:ln>
                <a:solidFill>
                  <a:schemeClr val="tx1">
                    <a:lumMod val="65000"/>
                    <a:lumOff val="35000"/>
                  </a:schemeClr>
                </a:solidFill>
                <a:effectLst/>
                <a:uLnTx/>
                <a:uFillTx/>
                <a:latin typeface="Times New Roman" pitchFamily="18" charset="0"/>
                <a:ea typeface="+mn-ea"/>
                <a:cs typeface="+mn-cs"/>
              </a:rPr>
              <a:t>rd</a:t>
            </a:r>
            <a:r>
              <a:rPr kumimoji="0" lang="en-US" sz="1000" b="1" i="0" u="none" strike="noStrike" kern="1200" cap="none" spc="0" normalizeH="0" baseline="0" noProof="0" dirty="0" smtClean="0">
                <a:ln>
                  <a:noFill/>
                </a:ln>
                <a:solidFill>
                  <a:schemeClr val="tx1">
                    <a:lumMod val="65000"/>
                    <a:lumOff val="35000"/>
                  </a:schemeClr>
                </a:solidFill>
                <a:effectLst/>
                <a:uLnTx/>
                <a:uFillTx/>
                <a:latin typeface="Times New Roman" pitchFamily="18" charset="0"/>
                <a:ea typeface="+mn-ea"/>
                <a:cs typeface="+mn-cs"/>
              </a:rPr>
              <a:t> Users’ Workshop</a:t>
            </a:r>
            <a:endParaRPr kumimoji="0" lang="en-US" sz="1000" b="1" i="0" u="none" strike="noStrike" kern="1200" cap="none" spc="0" normalizeH="0" baseline="0" noProof="0" dirty="0">
              <a:ln>
                <a:noFill/>
              </a:ln>
              <a:solidFill>
                <a:schemeClr val="tx1">
                  <a:lumMod val="65000"/>
                  <a:lumOff val="35000"/>
                </a:schemeClr>
              </a:solidFill>
              <a:effectLst/>
              <a:uLnTx/>
              <a:uFillTx/>
              <a:latin typeface="Times New Roman" pitchFamily="18"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Rectangle 4"/>
          <p:cNvSpPr>
            <a:spLocks noGrp="1" noChangeArrowheads="1"/>
          </p:cNvSpPr>
          <p:nvPr>
            <p:ph type="sldNum" sz="quarter" idx="11"/>
          </p:nvPr>
        </p:nvSpPr>
        <p:spPr/>
        <p:txBody>
          <a:bodyPr/>
          <a:lstStyle>
            <a:lvl1pPr>
              <a:defRPr>
                <a:solidFill>
                  <a:srgbClr val="002060"/>
                </a:solidFill>
              </a:defRPr>
            </a:lvl1pPr>
          </a:lstStyle>
          <a:p>
            <a:fld id="{17C727F8-C4A7-45C7-8322-4E44F80870E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209800"/>
            <a:ext cx="3848100" cy="4114800"/>
          </a:xfrm>
        </p:spPr>
        <p:txBody>
          <a:bodyPr/>
          <a:lstStyle>
            <a:lvl1pPr>
              <a:buClr>
                <a:srgbClr val="7EC234"/>
              </a:buClr>
              <a:defRPr sz="2800">
                <a:solidFill>
                  <a:srgbClr val="002060"/>
                </a:solidFill>
              </a:defRPr>
            </a:lvl1pPr>
            <a:lvl2pPr>
              <a:buClr>
                <a:schemeClr val="tx2">
                  <a:lumMod val="85000"/>
                  <a:lumOff val="15000"/>
                </a:schemeClr>
              </a:buClr>
              <a:defRPr sz="2400">
                <a:solidFill>
                  <a:srgbClr val="002060"/>
                </a:solidFill>
              </a:defRPr>
            </a:lvl2pPr>
            <a:lvl3pPr>
              <a:buClr>
                <a:schemeClr val="accent1">
                  <a:lumMod val="75000"/>
                </a:schemeClr>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2209800"/>
            <a:ext cx="3848100" cy="4114800"/>
          </a:xfrm>
        </p:spPr>
        <p:txBody>
          <a:bodyPr/>
          <a:lstStyle>
            <a:lvl1pPr>
              <a:buClr>
                <a:srgbClr val="7ABC32"/>
              </a:buClr>
              <a:defRPr sz="2800">
                <a:solidFill>
                  <a:srgbClr val="002060"/>
                </a:solidFill>
              </a:defRPr>
            </a:lvl1pPr>
            <a:lvl2pPr>
              <a:buClr>
                <a:schemeClr val="accent4">
                  <a:lumMod val="85000"/>
                  <a:lumOff val="15000"/>
                </a:schemeClr>
              </a:buClr>
              <a:defRPr sz="2400">
                <a:solidFill>
                  <a:srgbClr val="002060"/>
                </a:solidFill>
              </a:defRPr>
            </a:lvl2pPr>
            <a:lvl3pPr>
              <a:buClr>
                <a:srgbClr val="0070C0"/>
              </a:buCl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sldNum" sz="quarter" idx="11"/>
          </p:nvPr>
        </p:nvSpPr>
        <p:spPr/>
        <p:txBody>
          <a:bodyPr/>
          <a:lstStyle>
            <a:lvl1pPr>
              <a:defRPr>
                <a:solidFill>
                  <a:srgbClr val="01186C"/>
                </a:solidFill>
              </a:defRPr>
            </a:lvl1pPr>
          </a:lstStyle>
          <a:p>
            <a:fld id="{DA64B5B7-B96F-4696-A723-FADD1B0FE34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sldNum" sz="quarter" idx="11"/>
          </p:nvPr>
        </p:nvSpPr>
        <p:spPr/>
        <p:txBody>
          <a:bodyPr/>
          <a:lstStyle>
            <a:lvl1pPr>
              <a:defRPr>
                <a:solidFill>
                  <a:srgbClr val="002060"/>
                </a:solidFill>
              </a:defRPr>
            </a:lvl1pPr>
          </a:lstStyle>
          <a:p>
            <a:fld id="{39AA41AF-6ADF-4FEB-9AFA-C0FD232713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sldNum" sz="quarter" idx="11"/>
          </p:nvPr>
        </p:nvSpPr>
        <p:spPr/>
        <p:txBody>
          <a:bodyPr/>
          <a:lstStyle>
            <a:lvl1pPr>
              <a:defRPr>
                <a:solidFill>
                  <a:srgbClr val="002060"/>
                </a:solidFill>
              </a:defRPr>
            </a:lvl1pPr>
          </a:lstStyle>
          <a:p>
            <a:fld id="{AA29AD84-C957-47C3-B860-2591B3B26BB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00"/>
                </a:solidFill>
                <a:latin typeface="Times New Roman" charset="0"/>
                <a:ea typeface="+mn-ea"/>
              </a:defRPr>
            </a:lvl1pPr>
          </a:lstStyle>
          <a:p>
            <a:pPr>
              <a:defRPr/>
            </a:pPr>
            <a:r>
              <a:rPr lang="en-US" smtClean="0"/>
              <a:t>22-25 March 2011, Daejeon, Korea</a:t>
            </a: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1">
                <a:solidFill>
                  <a:srgbClr val="FFFF00"/>
                </a:solidFill>
                <a:latin typeface="Times New Roman" pitchFamily="18" charset="0"/>
              </a:defRPr>
            </a:lvl1pPr>
          </a:lstStyle>
          <a:p>
            <a:fld id="{E37F923F-1E9C-414E-BDC2-466D518FCE62}" type="slidenum">
              <a:rPr lang="en-US"/>
              <a:pPr/>
              <a:t>‹#›</a:t>
            </a:fld>
            <a:endParaRPr lang="en-US"/>
          </a:p>
        </p:txBody>
      </p:sp>
      <p:sp>
        <p:nvSpPr>
          <p:cNvPr id="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p:nvPr/>
        </p:nvSpPr>
        <p:spPr>
          <a:xfrm>
            <a:off x="0" y="1493838"/>
            <a:ext cx="9144000" cy="5364162"/>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063DE8"/>
              </a:solidFill>
            </a:endParaRPr>
          </a:p>
        </p:txBody>
      </p:sp>
      <p:sp>
        <p:nvSpPr>
          <p:cNvPr id="1030" name="Rectangle 7"/>
          <p:cNvSpPr>
            <a:spLocks noGrp="1" noChangeArrowheads="1"/>
          </p:cNvSpPr>
          <p:nvPr>
            <p:ph type="title"/>
          </p:nvPr>
        </p:nvSpPr>
        <p:spPr bwMode="auto">
          <a:xfrm>
            <a:off x="1676400" y="381000"/>
            <a:ext cx="6324600" cy="6858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cxnSp>
        <p:nvCxnSpPr>
          <p:cNvPr id="20" name="Straight Connector 19"/>
          <p:cNvCxnSpPr/>
          <p:nvPr/>
        </p:nvCxnSpPr>
        <p:spPr>
          <a:xfrm>
            <a:off x="0" y="1574800"/>
            <a:ext cx="9144000" cy="0"/>
          </a:xfrm>
          <a:prstGeom prst="line">
            <a:avLst/>
          </a:prstGeom>
          <a:ln w="35560"/>
        </p:spPr>
        <p:style>
          <a:lnRef idx="2">
            <a:schemeClr val="accent1"/>
          </a:lnRef>
          <a:fillRef idx="0">
            <a:schemeClr val="accent1"/>
          </a:fillRef>
          <a:effectRef idx="1">
            <a:schemeClr val="accent1"/>
          </a:effectRef>
          <a:fontRef idx="minor">
            <a:schemeClr val="tx1"/>
          </a:fontRef>
        </p:style>
      </p:cxnSp>
      <p:pic>
        <p:nvPicPr>
          <p:cNvPr id="1032" name="Picture 14" descr="GSICS300px.png"/>
          <p:cNvPicPr>
            <a:picLocks noChangeAspect="1"/>
          </p:cNvPicPr>
          <p:nvPr/>
        </p:nvPicPr>
        <p:blipFill>
          <a:blip r:embed="rId8" cstate="print"/>
          <a:srcRect/>
          <a:stretch>
            <a:fillRect/>
          </a:stretch>
        </p:blipFill>
        <p:spPr bwMode="auto">
          <a:xfrm>
            <a:off x="0" y="381000"/>
            <a:ext cx="1685925"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hdr="0" dt="0"/>
  <p:txStyles>
    <p:titleStyle>
      <a:lvl1pPr algn="ctr" rtl="0" eaLnBrk="0" fontAlgn="base" hangingPunct="0">
        <a:lnSpc>
          <a:spcPct val="85000"/>
        </a:lnSpc>
        <a:spcBef>
          <a:spcPct val="0"/>
        </a:spcBef>
        <a:spcAft>
          <a:spcPct val="0"/>
        </a:spcAft>
        <a:defRPr sz="3200" b="1">
          <a:solidFill>
            <a:srgbClr val="031F74"/>
          </a:solidFill>
          <a:latin typeface="+mj-lt"/>
          <a:ea typeface="MS PGothic" pitchFamily="34" charset="-128"/>
          <a:cs typeface="ＭＳ Ｐゴシック" charset="-128"/>
        </a:defRPr>
      </a:lvl1pPr>
      <a:lvl2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2pPr>
      <a:lvl3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3pPr>
      <a:lvl4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4pPr>
      <a:lvl5pPr algn="ctr" rtl="0" eaLnBrk="0" fontAlgn="base" hangingPunct="0">
        <a:lnSpc>
          <a:spcPct val="85000"/>
        </a:lnSpc>
        <a:spcBef>
          <a:spcPct val="0"/>
        </a:spcBef>
        <a:spcAft>
          <a:spcPct val="0"/>
        </a:spcAft>
        <a:defRPr sz="3200" b="1">
          <a:solidFill>
            <a:srgbClr val="031F74"/>
          </a:solidFill>
          <a:latin typeface="Book Antiqua" charset="0"/>
          <a:ea typeface="MS PGothic" pitchFamily="34" charset="-128"/>
          <a:cs typeface="ＭＳ Ｐゴシック" charset="-128"/>
        </a:defRPr>
      </a:lvl5pPr>
      <a:lvl6pPr marL="457200" algn="ctr" rtl="0" fontAlgn="base">
        <a:lnSpc>
          <a:spcPct val="85000"/>
        </a:lnSpc>
        <a:spcBef>
          <a:spcPct val="0"/>
        </a:spcBef>
        <a:spcAft>
          <a:spcPct val="0"/>
        </a:spcAft>
        <a:defRPr sz="4400" b="1">
          <a:solidFill>
            <a:srgbClr val="FAFD00"/>
          </a:solidFill>
          <a:latin typeface="Book Antiqua" charset="0"/>
        </a:defRPr>
      </a:lvl6pPr>
      <a:lvl7pPr marL="914400" algn="ctr" rtl="0" fontAlgn="base">
        <a:lnSpc>
          <a:spcPct val="85000"/>
        </a:lnSpc>
        <a:spcBef>
          <a:spcPct val="0"/>
        </a:spcBef>
        <a:spcAft>
          <a:spcPct val="0"/>
        </a:spcAft>
        <a:defRPr sz="4400" b="1">
          <a:solidFill>
            <a:srgbClr val="FAFD00"/>
          </a:solidFill>
          <a:latin typeface="Book Antiqua" charset="0"/>
        </a:defRPr>
      </a:lvl7pPr>
      <a:lvl8pPr marL="1371600" algn="ctr" rtl="0" fontAlgn="base">
        <a:lnSpc>
          <a:spcPct val="85000"/>
        </a:lnSpc>
        <a:spcBef>
          <a:spcPct val="0"/>
        </a:spcBef>
        <a:spcAft>
          <a:spcPct val="0"/>
        </a:spcAft>
        <a:defRPr sz="4400" b="1">
          <a:solidFill>
            <a:srgbClr val="FAFD00"/>
          </a:solidFill>
          <a:latin typeface="Book Antiqua" charset="0"/>
        </a:defRPr>
      </a:lvl8pPr>
      <a:lvl9pPr marL="1828800" algn="ctr" rtl="0" fontAlgn="base">
        <a:lnSpc>
          <a:spcPct val="85000"/>
        </a:lnSpc>
        <a:spcBef>
          <a:spcPct val="0"/>
        </a:spcBef>
        <a:spcAft>
          <a:spcPct val="0"/>
        </a:spcAft>
        <a:defRPr sz="4400" b="1">
          <a:solidFill>
            <a:srgbClr val="FAFD00"/>
          </a:solidFill>
          <a:latin typeface="Book Antiqua"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latin typeface="+mn-lt"/>
          <a:ea typeface="MS PGothic" pitchFamily="34" charset="-128"/>
        </a:defRPr>
      </a:lvl2pPr>
      <a:lvl3pPr marL="1143000" indent="-228600" algn="l" rtl="0" eaLnBrk="0" fontAlgn="base" hangingPunct="0">
        <a:spcBef>
          <a:spcPct val="20000"/>
        </a:spcBef>
        <a:spcAft>
          <a:spcPct val="0"/>
        </a:spcAft>
        <a:buClr>
          <a:srgbClr val="FF6600"/>
        </a:buClr>
        <a:buSzPct val="100000"/>
        <a:buFont typeface="Times New Roman" pitchFamily="18" charset="0"/>
        <a:buChar char="–"/>
        <a:defRPr sz="2400">
          <a:solidFill>
            <a:srgbClr val="F8F8F8"/>
          </a:solidFill>
          <a:latin typeface="+mn-lt"/>
          <a:ea typeface="MS PGothic" pitchFamily="34" charset="-128"/>
        </a:defRPr>
      </a:lvl3pPr>
      <a:lvl4pPr marL="1600200" indent="-228600" algn="l" rtl="0" eaLnBrk="0" fontAlgn="base" hangingPunct="0">
        <a:spcBef>
          <a:spcPct val="20000"/>
        </a:spcBef>
        <a:spcAft>
          <a:spcPct val="0"/>
        </a:spcAft>
        <a:buClr>
          <a:schemeClr val="accent2"/>
        </a:buClr>
        <a:buSzPct val="65000"/>
        <a:buFont typeface="Monotype Sorts"/>
        <a:buChar char="l"/>
        <a:defRPr sz="2000">
          <a:solidFill>
            <a:srgbClr val="F8F8F8"/>
          </a:solidFill>
          <a:latin typeface="+mn-lt"/>
          <a:ea typeface="MS PGothic" pitchFamily="34" charset="-128"/>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latin typeface="+mn-lt"/>
          <a:ea typeface="MS PGothic" pitchFamily="34" charset="-128"/>
        </a:defRPr>
      </a:lvl5pPr>
      <a:lvl6pPr marL="25146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6pPr>
      <a:lvl7pPr marL="29718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7pPr>
      <a:lvl8pPr marL="34290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8pPr>
      <a:lvl9pPr marL="3886200" indent="-228600" algn="l" rtl="0" fontAlgn="base">
        <a:spcBef>
          <a:spcPct val="20000"/>
        </a:spcBef>
        <a:spcAft>
          <a:spcPct val="0"/>
        </a:spcAft>
        <a:buClr>
          <a:schemeClr val="folHlink"/>
        </a:buClr>
        <a:buSzPct val="100000"/>
        <a:buChar char="»"/>
        <a:defRPr sz="2000">
          <a:solidFill>
            <a:srgbClr val="F8F8F8"/>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1905000"/>
            <a:ext cx="7772400" cy="1981199"/>
          </a:xfrm>
        </p:spPr>
        <p:txBody>
          <a:bodyPr/>
          <a:lstStyle/>
          <a:p>
            <a:pPr>
              <a:lnSpc>
                <a:spcPct val="100000"/>
              </a:lnSpc>
            </a:pPr>
            <a:r>
              <a:rPr lang="en-US" sz="3600" dirty="0" smtClean="0"/>
              <a:t>Users' Feedback on GSICS Products in Demonstration Phase</a:t>
            </a:r>
          </a:p>
        </p:txBody>
      </p:sp>
      <p:sp>
        <p:nvSpPr>
          <p:cNvPr id="2051" name="Rectangle 3"/>
          <p:cNvSpPr>
            <a:spLocks noGrp="1" noChangeArrowheads="1"/>
          </p:cNvSpPr>
          <p:nvPr>
            <p:ph type="subTitle" idx="1"/>
          </p:nvPr>
        </p:nvSpPr>
        <p:spPr>
          <a:xfrm>
            <a:off x="990600" y="4648200"/>
            <a:ext cx="7315200" cy="1447800"/>
          </a:xfrm>
        </p:spPr>
        <p:txBody>
          <a:bodyPr numCol="1"/>
          <a:lstStyle/>
          <a:p>
            <a:pPr>
              <a:defRPr/>
            </a:pPr>
            <a:r>
              <a:rPr lang="en-US" sz="2400" dirty="0" err="1" smtClean="0">
                <a:ea typeface="ＭＳ Ｐゴシック" charset="-128"/>
              </a:rPr>
              <a:t>Fangfang</a:t>
            </a:r>
            <a:r>
              <a:rPr lang="en-US" sz="2400" dirty="0" smtClean="0">
                <a:ea typeface="ＭＳ Ｐゴシック" charset="-128"/>
              </a:rPr>
              <a:t> Yu</a:t>
            </a:r>
          </a:p>
          <a:p>
            <a:pPr>
              <a:defRPr/>
            </a:pPr>
            <a:r>
              <a:rPr lang="en-US" sz="2400" dirty="0" smtClean="0">
                <a:ea typeface="ＭＳ Ｐゴシック" charset="-128"/>
              </a:rPr>
              <a:t>On behalf of GSICS Coordination Center</a:t>
            </a:r>
          </a:p>
          <a:p>
            <a:pPr>
              <a:defRPr/>
            </a:pPr>
            <a:endParaRPr lang="en-US" sz="2400" dirty="0" smtClean="0">
              <a:ea typeface="ＭＳ Ｐゴシック" charset="-128"/>
            </a:endParaRPr>
          </a:p>
          <a:p>
            <a:pPr>
              <a:defRPr/>
            </a:pPr>
            <a:r>
              <a:rPr lang="en-US" sz="2400" dirty="0" smtClean="0">
                <a:ea typeface="ＭＳ Ｐゴシック" charset="-128"/>
              </a:rPr>
              <a:t>06 September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0" name="Picture 10" descr="CFC_200903010000_dm__nocal"/>
          <p:cNvPicPr>
            <a:picLocks noChangeAspect="1" noChangeArrowheads="1"/>
          </p:cNvPicPr>
          <p:nvPr/>
        </p:nvPicPr>
        <p:blipFill>
          <a:blip r:embed="rId3" cstate="print"/>
          <a:srcRect/>
          <a:stretch>
            <a:fillRect/>
          </a:stretch>
        </p:blipFill>
        <p:spPr bwMode="auto">
          <a:xfrm>
            <a:off x="152400" y="2463800"/>
            <a:ext cx="4537075" cy="3403600"/>
          </a:xfrm>
          <a:prstGeom prst="rect">
            <a:avLst/>
          </a:prstGeom>
          <a:noFill/>
        </p:spPr>
      </p:pic>
      <p:sp>
        <p:nvSpPr>
          <p:cNvPr id="76808" name="Text Box 8"/>
          <p:cNvSpPr txBox="1">
            <a:spLocks noChangeArrowheads="1"/>
          </p:cNvSpPr>
          <p:nvPr/>
        </p:nvSpPr>
        <p:spPr bwMode="auto">
          <a:xfrm>
            <a:off x="1447800" y="5943600"/>
            <a:ext cx="2736850" cy="457200"/>
          </a:xfrm>
          <a:prstGeom prst="rect">
            <a:avLst/>
          </a:prstGeom>
          <a:noFill/>
          <a:ln w="9525">
            <a:noFill/>
            <a:miter lim="800000"/>
            <a:headEnd/>
            <a:tailEnd/>
          </a:ln>
          <a:effectLst/>
        </p:spPr>
        <p:txBody>
          <a:bodyPr>
            <a:spAutoFit/>
          </a:bodyPr>
          <a:lstStyle/>
          <a:p>
            <a:pPr defTabSz="912813">
              <a:spcBef>
                <a:spcPct val="50000"/>
              </a:spcBef>
            </a:pPr>
            <a:r>
              <a:rPr lang="en-US" dirty="0"/>
              <a:t>original</a:t>
            </a:r>
          </a:p>
        </p:txBody>
      </p:sp>
      <p:sp>
        <p:nvSpPr>
          <p:cNvPr id="76809" name="Text Box 9"/>
          <p:cNvSpPr txBox="1">
            <a:spLocks noChangeArrowheads="1"/>
          </p:cNvSpPr>
          <p:nvPr/>
        </p:nvSpPr>
        <p:spPr bwMode="auto">
          <a:xfrm>
            <a:off x="6248400" y="5867400"/>
            <a:ext cx="2232025" cy="457200"/>
          </a:xfrm>
          <a:prstGeom prst="rect">
            <a:avLst/>
          </a:prstGeom>
          <a:noFill/>
          <a:ln w="9525">
            <a:noFill/>
            <a:miter lim="800000"/>
            <a:headEnd/>
            <a:tailEnd/>
          </a:ln>
          <a:effectLst/>
        </p:spPr>
        <p:txBody>
          <a:bodyPr>
            <a:spAutoFit/>
          </a:bodyPr>
          <a:lstStyle/>
          <a:p>
            <a:pPr defTabSz="912813">
              <a:spcBef>
                <a:spcPct val="50000"/>
              </a:spcBef>
            </a:pPr>
            <a:r>
              <a:rPr lang="en-US"/>
              <a:t>calibrated</a:t>
            </a:r>
          </a:p>
        </p:txBody>
      </p:sp>
      <p:pic>
        <p:nvPicPr>
          <p:cNvPr id="76811" name="Picture 11" descr="CFC_200903010000_dm__calib"/>
          <p:cNvPicPr>
            <a:picLocks noChangeAspect="1" noChangeArrowheads="1"/>
          </p:cNvPicPr>
          <p:nvPr/>
        </p:nvPicPr>
        <p:blipFill>
          <a:blip r:embed="rId4" cstate="print"/>
          <a:srcRect/>
          <a:stretch>
            <a:fillRect/>
          </a:stretch>
        </p:blipFill>
        <p:spPr bwMode="auto">
          <a:xfrm>
            <a:off x="4787900" y="2355850"/>
            <a:ext cx="4356100" cy="3384550"/>
          </a:xfrm>
          <a:prstGeom prst="rect">
            <a:avLst/>
          </a:prstGeom>
          <a:noFill/>
        </p:spPr>
      </p:pic>
      <p:sp>
        <p:nvSpPr>
          <p:cNvPr id="76812" name="Text Box 12"/>
          <p:cNvSpPr txBox="1">
            <a:spLocks noChangeArrowheads="1"/>
          </p:cNvSpPr>
          <p:nvPr/>
        </p:nvSpPr>
        <p:spPr bwMode="auto">
          <a:xfrm>
            <a:off x="2971800" y="6172200"/>
            <a:ext cx="4572000" cy="369332"/>
          </a:xfrm>
          <a:prstGeom prst="rect">
            <a:avLst/>
          </a:prstGeom>
          <a:noFill/>
          <a:ln w="9525">
            <a:noFill/>
            <a:miter lim="800000"/>
            <a:headEnd/>
            <a:tailEnd/>
          </a:ln>
          <a:effectLst/>
        </p:spPr>
        <p:txBody>
          <a:bodyPr wrap="square">
            <a:spAutoFit/>
          </a:bodyPr>
          <a:lstStyle/>
          <a:p>
            <a:pPr defTabSz="912813">
              <a:spcBef>
                <a:spcPct val="50000"/>
              </a:spcBef>
            </a:pPr>
            <a:r>
              <a:rPr lang="en-US" dirty="0"/>
              <a:t>Cloud Fractional Cover: daily mean</a:t>
            </a:r>
          </a:p>
        </p:txBody>
      </p:sp>
      <p:sp>
        <p:nvSpPr>
          <p:cNvPr id="9" name="Title 1"/>
          <p:cNvSpPr txBox="1">
            <a:spLocks/>
          </p:cNvSpPr>
          <p:nvPr/>
        </p:nvSpPr>
        <p:spPr>
          <a:xfrm>
            <a:off x="1752600" y="5334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10" name="Rectangle 9"/>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
        <p:nvSpPr>
          <p:cNvPr id="11" name="TextBox 10"/>
          <p:cNvSpPr txBox="1"/>
          <p:nvPr/>
        </p:nvSpPr>
        <p:spPr>
          <a:xfrm>
            <a:off x="1828800" y="6550223"/>
            <a:ext cx="5562600" cy="307777"/>
          </a:xfrm>
          <a:prstGeom prst="rect">
            <a:avLst/>
          </a:prstGeom>
          <a:noFill/>
        </p:spPr>
        <p:txBody>
          <a:bodyPr wrap="square" rtlCol="0">
            <a:spAutoFit/>
          </a:bodyPr>
          <a:lstStyle/>
          <a:p>
            <a:pPr algn="ctr"/>
            <a:r>
              <a:rPr lang="en-GB" sz="1400" dirty="0" smtClean="0"/>
              <a:t>With thanks to Anke Kniffka (DWD)</a:t>
            </a:r>
            <a:endParaRPr lang="en-GB"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5" descr="CFC_200903010000_dm__nocal__calib_diff"/>
          <p:cNvPicPr>
            <a:picLocks noChangeAspect="1" noChangeArrowheads="1"/>
          </p:cNvPicPr>
          <p:nvPr/>
        </p:nvPicPr>
        <p:blipFill>
          <a:blip r:embed="rId3" cstate="print"/>
          <a:srcRect/>
          <a:stretch>
            <a:fillRect/>
          </a:stretch>
        </p:blipFill>
        <p:spPr bwMode="auto">
          <a:xfrm>
            <a:off x="914400" y="2057400"/>
            <a:ext cx="5545137" cy="4621192"/>
          </a:xfrm>
          <a:prstGeom prst="rect">
            <a:avLst/>
          </a:prstGeom>
          <a:noFill/>
        </p:spPr>
      </p:pic>
      <p:sp>
        <p:nvSpPr>
          <p:cNvPr id="78854" name="Text Box 6"/>
          <p:cNvSpPr txBox="1">
            <a:spLocks noChangeArrowheads="1"/>
          </p:cNvSpPr>
          <p:nvPr/>
        </p:nvSpPr>
        <p:spPr bwMode="auto">
          <a:xfrm>
            <a:off x="6732588" y="2743200"/>
            <a:ext cx="2411412" cy="915987"/>
          </a:xfrm>
          <a:prstGeom prst="rect">
            <a:avLst/>
          </a:prstGeom>
          <a:noFill/>
          <a:ln w="9525">
            <a:noFill/>
            <a:miter lim="800000"/>
            <a:headEnd/>
            <a:tailEnd/>
          </a:ln>
          <a:effectLst/>
        </p:spPr>
        <p:txBody>
          <a:bodyPr>
            <a:spAutoFit/>
          </a:bodyPr>
          <a:lstStyle/>
          <a:p>
            <a:pPr defTabSz="912813"/>
            <a:r>
              <a:rPr lang="en-US" sz="1800" dirty="0"/>
              <a:t>Negative values:</a:t>
            </a:r>
          </a:p>
          <a:p>
            <a:pPr defTabSz="912813"/>
            <a:r>
              <a:rPr lang="en-US" sz="1800" dirty="0"/>
              <a:t>More clouds with calibration</a:t>
            </a:r>
          </a:p>
        </p:txBody>
      </p:sp>
      <p:sp>
        <p:nvSpPr>
          <p:cNvPr id="6" name="Title 1"/>
          <p:cNvSpPr txBox="1">
            <a:spLocks/>
          </p:cNvSpPr>
          <p:nvPr/>
        </p:nvSpPr>
        <p:spPr>
          <a:xfrm>
            <a:off x="1828800" y="4572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7" name="Rectangle 6"/>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
        <p:nvSpPr>
          <p:cNvPr id="8" name="TextBox 7"/>
          <p:cNvSpPr txBox="1"/>
          <p:nvPr/>
        </p:nvSpPr>
        <p:spPr>
          <a:xfrm>
            <a:off x="1828800" y="6550223"/>
            <a:ext cx="5562600" cy="307777"/>
          </a:xfrm>
          <a:prstGeom prst="rect">
            <a:avLst/>
          </a:prstGeom>
          <a:noFill/>
        </p:spPr>
        <p:txBody>
          <a:bodyPr wrap="square" rtlCol="0">
            <a:spAutoFit/>
          </a:bodyPr>
          <a:lstStyle/>
          <a:p>
            <a:pPr algn="ctr"/>
            <a:r>
              <a:rPr lang="en-GB" sz="1400" dirty="0" smtClean="0"/>
              <a:t>With thanks to Anke Kniffka (DWD)</a:t>
            </a:r>
            <a:endParaRPr lang="en-GB"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histocma_mit_all"/>
          <p:cNvPicPr>
            <a:picLocks noChangeAspect="1" noChangeArrowheads="1"/>
          </p:cNvPicPr>
          <p:nvPr/>
        </p:nvPicPr>
        <p:blipFill>
          <a:blip r:embed="rId2" cstate="print"/>
          <a:srcRect/>
          <a:stretch>
            <a:fillRect/>
          </a:stretch>
        </p:blipFill>
        <p:spPr bwMode="auto">
          <a:xfrm>
            <a:off x="4267200" y="2438401"/>
            <a:ext cx="3946612" cy="2819400"/>
          </a:xfrm>
          <a:prstGeom prst="rect">
            <a:avLst/>
          </a:prstGeom>
          <a:noFill/>
        </p:spPr>
      </p:pic>
      <p:pic>
        <p:nvPicPr>
          <p:cNvPr id="80902" name="Picture 6" descr="histocma_ohne_all"/>
          <p:cNvPicPr>
            <a:picLocks noChangeAspect="1" noChangeArrowheads="1"/>
          </p:cNvPicPr>
          <p:nvPr/>
        </p:nvPicPr>
        <p:blipFill>
          <a:blip r:embed="rId3" cstate="print"/>
          <a:srcRect/>
          <a:stretch>
            <a:fillRect/>
          </a:stretch>
        </p:blipFill>
        <p:spPr bwMode="auto">
          <a:xfrm>
            <a:off x="228601" y="2481173"/>
            <a:ext cx="3886200" cy="2776628"/>
          </a:xfrm>
          <a:prstGeom prst="rect">
            <a:avLst/>
          </a:prstGeom>
          <a:noFill/>
        </p:spPr>
      </p:pic>
      <p:sp>
        <p:nvSpPr>
          <p:cNvPr id="80903" name="Text Box 7"/>
          <p:cNvSpPr txBox="1">
            <a:spLocks noChangeArrowheads="1"/>
          </p:cNvSpPr>
          <p:nvPr/>
        </p:nvSpPr>
        <p:spPr bwMode="auto">
          <a:xfrm>
            <a:off x="1752600" y="5181600"/>
            <a:ext cx="2736850" cy="457200"/>
          </a:xfrm>
          <a:prstGeom prst="rect">
            <a:avLst/>
          </a:prstGeom>
          <a:noFill/>
          <a:ln w="9525">
            <a:noFill/>
            <a:miter lim="800000"/>
            <a:headEnd/>
            <a:tailEnd/>
          </a:ln>
          <a:effectLst/>
        </p:spPr>
        <p:txBody>
          <a:bodyPr>
            <a:spAutoFit/>
          </a:bodyPr>
          <a:lstStyle/>
          <a:p>
            <a:pPr defTabSz="912813">
              <a:spcBef>
                <a:spcPct val="50000"/>
              </a:spcBef>
            </a:pPr>
            <a:r>
              <a:rPr lang="en-US" dirty="0"/>
              <a:t>original</a:t>
            </a:r>
          </a:p>
        </p:txBody>
      </p:sp>
      <p:sp>
        <p:nvSpPr>
          <p:cNvPr id="80904" name="Text Box 8"/>
          <p:cNvSpPr txBox="1">
            <a:spLocks noChangeArrowheads="1"/>
          </p:cNvSpPr>
          <p:nvPr/>
        </p:nvSpPr>
        <p:spPr bwMode="auto">
          <a:xfrm>
            <a:off x="5334000" y="5181600"/>
            <a:ext cx="2232025" cy="457200"/>
          </a:xfrm>
          <a:prstGeom prst="rect">
            <a:avLst/>
          </a:prstGeom>
          <a:noFill/>
          <a:ln w="9525">
            <a:noFill/>
            <a:miter lim="800000"/>
            <a:headEnd/>
            <a:tailEnd/>
          </a:ln>
          <a:effectLst/>
        </p:spPr>
        <p:txBody>
          <a:bodyPr>
            <a:spAutoFit/>
          </a:bodyPr>
          <a:lstStyle/>
          <a:p>
            <a:pPr defTabSz="912813">
              <a:spcBef>
                <a:spcPct val="50000"/>
              </a:spcBef>
            </a:pPr>
            <a:r>
              <a:rPr lang="en-US"/>
              <a:t>calibrated</a:t>
            </a:r>
          </a:p>
        </p:txBody>
      </p:sp>
      <p:sp>
        <p:nvSpPr>
          <p:cNvPr id="80905" name="Text Box 9"/>
          <p:cNvSpPr txBox="1">
            <a:spLocks noChangeArrowheads="1"/>
          </p:cNvSpPr>
          <p:nvPr/>
        </p:nvSpPr>
        <p:spPr bwMode="auto">
          <a:xfrm>
            <a:off x="381000" y="5562600"/>
            <a:ext cx="8534400" cy="1054100"/>
          </a:xfrm>
          <a:prstGeom prst="rect">
            <a:avLst/>
          </a:prstGeom>
          <a:noFill/>
          <a:ln w="9525">
            <a:noFill/>
            <a:miter lim="800000"/>
            <a:headEnd/>
            <a:tailEnd/>
          </a:ln>
          <a:effectLst/>
        </p:spPr>
        <p:txBody>
          <a:bodyPr wrap="square">
            <a:spAutoFit/>
          </a:bodyPr>
          <a:lstStyle/>
          <a:p>
            <a:pPr defTabSz="912813">
              <a:spcBef>
                <a:spcPct val="50000"/>
              </a:spcBef>
              <a:buFontTx/>
              <a:buChar char="o"/>
            </a:pPr>
            <a:r>
              <a:rPr lang="en-US" sz="1800" dirty="0"/>
              <a:t> Some pixel are flagged as clear now (cloudy before), about twice as much crop up (clear before)</a:t>
            </a:r>
          </a:p>
          <a:p>
            <a:pPr defTabSz="912813">
              <a:spcBef>
                <a:spcPct val="50000"/>
              </a:spcBef>
              <a:buFontTx/>
              <a:buChar char="o"/>
            </a:pPr>
            <a:r>
              <a:rPr lang="en-US" sz="1800" dirty="0"/>
              <a:t> Equally distributed in space </a:t>
            </a:r>
          </a:p>
        </p:txBody>
      </p:sp>
      <p:sp>
        <p:nvSpPr>
          <p:cNvPr id="10" name="Title 1"/>
          <p:cNvSpPr txBox="1">
            <a:spLocks/>
          </p:cNvSpPr>
          <p:nvPr/>
        </p:nvSpPr>
        <p:spPr>
          <a:xfrm>
            <a:off x="1828800" y="6096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11" name="Rectangle 10"/>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
        <p:nvSpPr>
          <p:cNvPr id="12" name="Rectangle 11"/>
          <p:cNvSpPr/>
          <p:nvPr/>
        </p:nvSpPr>
        <p:spPr>
          <a:xfrm>
            <a:off x="3124200" y="2133600"/>
            <a:ext cx="2480166" cy="369332"/>
          </a:xfrm>
          <a:prstGeom prst="rect">
            <a:avLst/>
          </a:prstGeom>
        </p:spPr>
        <p:txBody>
          <a:bodyPr wrap="none">
            <a:spAutoFit/>
          </a:bodyPr>
          <a:lstStyle/>
          <a:p>
            <a:r>
              <a:rPr lang="en-US" dirty="0" smtClean="0"/>
              <a:t>Cloud mask statistics </a:t>
            </a:r>
            <a:endParaRPr lang="en-US" dirty="0"/>
          </a:p>
        </p:txBody>
      </p:sp>
      <p:sp>
        <p:nvSpPr>
          <p:cNvPr id="13" name="TextBox 12"/>
          <p:cNvSpPr txBox="1"/>
          <p:nvPr/>
        </p:nvSpPr>
        <p:spPr>
          <a:xfrm>
            <a:off x="1828800" y="6550223"/>
            <a:ext cx="5562600" cy="307777"/>
          </a:xfrm>
          <a:prstGeom prst="rect">
            <a:avLst/>
          </a:prstGeom>
          <a:noFill/>
        </p:spPr>
        <p:txBody>
          <a:bodyPr wrap="square" rtlCol="0">
            <a:spAutoFit/>
          </a:bodyPr>
          <a:lstStyle/>
          <a:p>
            <a:pPr algn="ctr"/>
            <a:r>
              <a:rPr lang="en-GB" sz="1400" dirty="0" smtClean="0"/>
              <a:t>With thanks to Anke Kniffka (DWD)</a:t>
            </a:r>
            <a:endParaRPr lang="en-GB"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a:off x="1143000" y="5562600"/>
            <a:ext cx="2736850" cy="457200"/>
          </a:xfrm>
          <a:prstGeom prst="rect">
            <a:avLst/>
          </a:prstGeom>
          <a:noFill/>
          <a:ln w="9525">
            <a:noFill/>
            <a:miter lim="800000"/>
            <a:headEnd/>
            <a:tailEnd/>
          </a:ln>
          <a:effectLst/>
        </p:spPr>
        <p:txBody>
          <a:bodyPr>
            <a:spAutoFit/>
          </a:bodyPr>
          <a:lstStyle/>
          <a:p>
            <a:pPr defTabSz="912813">
              <a:spcBef>
                <a:spcPct val="50000"/>
              </a:spcBef>
            </a:pPr>
            <a:r>
              <a:rPr lang="en-US" dirty="0"/>
              <a:t>original</a:t>
            </a:r>
          </a:p>
        </p:txBody>
      </p:sp>
      <p:sp>
        <p:nvSpPr>
          <p:cNvPr id="81925" name="Text Box 5"/>
          <p:cNvSpPr txBox="1">
            <a:spLocks noChangeArrowheads="1"/>
          </p:cNvSpPr>
          <p:nvPr/>
        </p:nvSpPr>
        <p:spPr bwMode="auto">
          <a:xfrm>
            <a:off x="5867400" y="5562600"/>
            <a:ext cx="2232025" cy="457200"/>
          </a:xfrm>
          <a:prstGeom prst="rect">
            <a:avLst/>
          </a:prstGeom>
          <a:noFill/>
          <a:ln w="9525">
            <a:noFill/>
            <a:miter lim="800000"/>
            <a:headEnd/>
            <a:tailEnd/>
          </a:ln>
          <a:effectLst/>
        </p:spPr>
        <p:txBody>
          <a:bodyPr>
            <a:spAutoFit/>
          </a:bodyPr>
          <a:lstStyle/>
          <a:p>
            <a:pPr defTabSz="912813">
              <a:spcBef>
                <a:spcPct val="50000"/>
              </a:spcBef>
            </a:pPr>
            <a:r>
              <a:rPr lang="en-US"/>
              <a:t>calibrated</a:t>
            </a:r>
          </a:p>
        </p:txBody>
      </p:sp>
      <p:pic>
        <p:nvPicPr>
          <p:cNvPr id="81928" name="Picture 8" descr="cfc_histo_mit_all_end"/>
          <p:cNvPicPr>
            <a:picLocks noChangeAspect="1" noChangeArrowheads="1"/>
          </p:cNvPicPr>
          <p:nvPr/>
        </p:nvPicPr>
        <p:blipFill>
          <a:blip r:embed="rId2" cstate="print"/>
          <a:srcRect l="14293" t="16498" r="6622" b="44106"/>
          <a:stretch>
            <a:fillRect/>
          </a:stretch>
        </p:blipFill>
        <p:spPr bwMode="auto">
          <a:xfrm>
            <a:off x="4645025" y="2911631"/>
            <a:ext cx="3754859" cy="2646362"/>
          </a:xfrm>
          <a:prstGeom prst="rect">
            <a:avLst/>
          </a:prstGeom>
          <a:noFill/>
          <a:ln w="9525">
            <a:noFill/>
            <a:miter lim="800000"/>
            <a:headEnd/>
            <a:tailEnd/>
          </a:ln>
        </p:spPr>
      </p:pic>
      <p:pic>
        <p:nvPicPr>
          <p:cNvPr id="81929" name="Picture 9" descr="cfc_histo_ohne_all_end"/>
          <p:cNvPicPr>
            <a:picLocks noChangeAspect="1" noChangeArrowheads="1"/>
          </p:cNvPicPr>
          <p:nvPr/>
        </p:nvPicPr>
        <p:blipFill>
          <a:blip r:embed="rId3" cstate="print"/>
          <a:srcRect l="13770" t="16498" r="7147" b="43938"/>
          <a:stretch>
            <a:fillRect/>
          </a:stretch>
        </p:blipFill>
        <p:spPr bwMode="auto">
          <a:xfrm>
            <a:off x="250825" y="2951317"/>
            <a:ext cx="3690313" cy="2611283"/>
          </a:xfrm>
          <a:prstGeom prst="rect">
            <a:avLst/>
          </a:prstGeom>
          <a:noFill/>
          <a:ln w="9525">
            <a:noFill/>
            <a:miter lim="800000"/>
            <a:headEnd/>
            <a:tailEnd/>
          </a:ln>
        </p:spPr>
      </p:pic>
      <p:sp>
        <p:nvSpPr>
          <p:cNvPr id="81930" name="Text Box 10"/>
          <p:cNvSpPr txBox="1">
            <a:spLocks noChangeArrowheads="1"/>
          </p:cNvSpPr>
          <p:nvPr/>
        </p:nvSpPr>
        <p:spPr bwMode="auto">
          <a:xfrm>
            <a:off x="381000" y="2286000"/>
            <a:ext cx="8208962" cy="400110"/>
          </a:xfrm>
          <a:prstGeom prst="rect">
            <a:avLst/>
          </a:prstGeom>
          <a:noFill/>
          <a:ln w="9525">
            <a:noFill/>
            <a:miter lim="800000"/>
            <a:headEnd/>
            <a:tailEnd/>
          </a:ln>
          <a:effectLst/>
        </p:spPr>
        <p:txBody>
          <a:bodyPr>
            <a:spAutoFit/>
          </a:bodyPr>
          <a:lstStyle/>
          <a:p>
            <a:pPr algn="ctr" defTabSz="912813">
              <a:spcBef>
                <a:spcPct val="50000"/>
              </a:spcBef>
            </a:pPr>
            <a:r>
              <a:rPr lang="en-US" sz="2000" dirty="0"/>
              <a:t>Cloud fraction for different cloud </a:t>
            </a:r>
            <a:r>
              <a:rPr lang="en-US" sz="2000" dirty="0" smtClean="0"/>
              <a:t>types</a:t>
            </a:r>
            <a:endParaRPr lang="en-US" sz="2000" dirty="0"/>
          </a:p>
        </p:txBody>
      </p:sp>
      <p:sp>
        <p:nvSpPr>
          <p:cNvPr id="81931" name="Text Box 11"/>
          <p:cNvSpPr txBox="1">
            <a:spLocks noChangeArrowheads="1"/>
          </p:cNvSpPr>
          <p:nvPr/>
        </p:nvSpPr>
        <p:spPr bwMode="auto">
          <a:xfrm>
            <a:off x="381000" y="5791200"/>
            <a:ext cx="8424862" cy="779462"/>
          </a:xfrm>
          <a:prstGeom prst="rect">
            <a:avLst/>
          </a:prstGeom>
          <a:noFill/>
          <a:ln w="9525">
            <a:noFill/>
            <a:miter lim="800000"/>
            <a:headEnd/>
            <a:tailEnd/>
          </a:ln>
          <a:effectLst/>
        </p:spPr>
        <p:txBody>
          <a:bodyPr>
            <a:spAutoFit/>
          </a:bodyPr>
          <a:lstStyle/>
          <a:p>
            <a:pPr defTabSz="912813">
              <a:spcBef>
                <a:spcPct val="50000"/>
              </a:spcBef>
              <a:buFontTx/>
              <a:buChar char="o"/>
            </a:pPr>
            <a:r>
              <a:rPr lang="en-US" sz="1800" dirty="0"/>
              <a:t> More cloudy pixel </a:t>
            </a:r>
          </a:p>
          <a:p>
            <a:pPr defTabSz="912813">
              <a:spcBef>
                <a:spcPct val="50000"/>
              </a:spcBef>
              <a:buFontTx/>
              <a:buChar char="o"/>
            </a:pPr>
            <a:r>
              <a:rPr lang="en-US" sz="1800" dirty="0">
                <a:solidFill>
                  <a:srgbClr val="FF0066"/>
                </a:solidFill>
              </a:rPr>
              <a:t> Noticeable rise of high semitransparent cloud class</a:t>
            </a:r>
          </a:p>
        </p:txBody>
      </p:sp>
      <p:sp>
        <p:nvSpPr>
          <p:cNvPr id="10" name="Title 1"/>
          <p:cNvSpPr txBox="1">
            <a:spLocks/>
          </p:cNvSpPr>
          <p:nvPr/>
        </p:nvSpPr>
        <p:spPr>
          <a:xfrm>
            <a:off x="1828800" y="3810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11" name="Rectangle 10"/>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
        <p:nvSpPr>
          <p:cNvPr id="12" name="TextBox 11"/>
          <p:cNvSpPr txBox="1"/>
          <p:nvPr/>
        </p:nvSpPr>
        <p:spPr>
          <a:xfrm>
            <a:off x="1828800" y="6550223"/>
            <a:ext cx="5562600" cy="307777"/>
          </a:xfrm>
          <a:prstGeom prst="rect">
            <a:avLst/>
          </a:prstGeom>
          <a:noFill/>
        </p:spPr>
        <p:txBody>
          <a:bodyPr wrap="square" rtlCol="0">
            <a:spAutoFit/>
          </a:bodyPr>
          <a:lstStyle/>
          <a:p>
            <a:pPr algn="ctr"/>
            <a:r>
              <a:rPr lang="en-GB" sz="1400" dirty="0" smtClean="0"/>
              <a:t>With thanks to Anke Kniffka (DWD)</a:t>
            </a:r>
            <a:endParaRPr lang="en-GB"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cty_mit_27"/>
          <p:cNvPicPr>
            <a:picLocks noChangeAspect="1" noChangeArrowheads="1"/>
          </p:cNvPicPr>
          <p:nvPr/>
        </p:nvPicPr>
        <p:blipFill>
          <a:blip r:embed="rId2" cstate="print"/>
          <a:srcRect/>
          <a:stretch>
            <a:fillRect/>
          </a:stretch>
        </p:blipFill>
        <p:spPr bwMode="auto">
          <a:xfrm>
            <a:off x="4572000" y="2133600"/>
            <a:ext cx="4321175" cy="3457575"/>
          </a:xfrm>
          <a:prstGeom prst="rect">
            <a:avLst/>
          </a:prstGeom>
          <a:noFill/>
        </p:spPr>
      </p:pic>
      <p:pic>
        <p:nvPicPr>
          <p:cNvPr id="84997" name="Picture 5" descr="cty_ohne_27"/>
          <p:cNvPicPr>
            <a:picLocks noChangeAspect="1" noChangeArrowheads="1"/>
          </p:cNvPicPr>
          <p:nvPr/>
        </p:nvPicPr>
        <p:blipFill>
          <a:blip r:embed="rId3" cstate="print"/>
          <a:srcRect/>
          <a:stretch>
            <a:fillRect/>
          </a:stretch>
        </p:blipFill>
        <p:spPr bwMode="auto">
          <a:xfrm>
            <a:off x="250825" y="2133600"/>
            <a:ext cx="4322763" cy="3459163"/>
          </a:xfrm>
          <a:prstGeom prst="rect">
            <a:avLst/>
          </a:prstGeom>
          <a:noFill/>
        </p:spPr>
      </p:pic>
      <p:sp>
        <p:nvSpPr>
          <p:cNvPr id="84998" name="Text Box 6"/>
          <p:cNvSpPr txBox="1">
            <a:spLocks noChangeArrowheads="1"/>
          </p:cNvSpPr>
          <p:nvPr/>
        </p:nvSpPr>
        <p:spPr bwMode="auto">
          <a:xfrm>
            <a:off x="1676400" y="5486400"/>
            <a:ext cx="2736850" cy="457200"/>
          </a:xfrm>
          <a:prstGeom prst="rect">
            <a:avLst/>
          </a:prstGeom>
          <a:noFill/>
          <a:ln w="9525">
            <a:noFill/>
            <a:miter lim="800000"/>
            <a:headEnd/>
            <a:tailEnd/>
          </a:ln>
          <a:effectLst/>
        </p:spPr>
        <p:txBody>
          <a:bodyPr>
            <a:spAutoFit/>
          </a:bodyPr>
          <a:lstStyle/>
          <a:p>
            <a:pPr defTabSz="912813">
              <a:spcBef>
                <a:spcPct val="50000"/>
              </a:spcBef>
            </a:pPr>
            <a:r>
              <a:rPr lang="en-US"/>
              <a:t>original</a:t>
            </a:r>
          </a:p>
        </p:txBody>
      </p:sp>
      <p:sp>
        <p:nvSpPr>
          <p:cNvPr id="84999" name="Text Box 7"/>
          <p:cNvSpPr txBox="1">
            <a:spLocks noChangeArrowheads="1"/>
          </p:cNvSpPr>
          <p:nvPr/>
        </p:nvSpPr>
        <p:spPr bwMode="auto">
          <a:xfrm>
            <a:off x="5997575" y="5486400"/>
            <a:ext cx="2232025" cy="457200"/>
          </a:xfrm>
          <a:prstGeom prst="rect">
            <a:avLst/>
          </a:prstGeom>
          <a:noFill/>
          <a:ln w="9525">
            <a:noFill/>
            <a:miter lim="800000"/>
            <a:headEnd/>
            <a:tailEnd/>
          </a:ln>
          <a:effectLst/>
        </p:spPr>
        <p:txBody>
          <a:bodyPr>
            <a:spAutoFit/>
          </a:bodyPr>
          <a:lstStyle/>
          <a:p>
            <a:pPr defTabSz="912813">
              <a:spcBef>
                <a:spcPct val="50000"/>
              </a:spcBef>
            </a:pPr>
            <a:r>
              <a:rPr lang="en-US" dirty="0"/>
              <a:t>calibrated</a:t>
            </a:r>
          </a:p>
        </p:txBody>
      </p:sp>
      <p:sp>
        <p:nvSpPr>
          <p:cNvPr id="85000" name="Text Box 8"/>
          <p:cNvSpPr txBox="1">
            <a:spLocks noChangeArrowheads="1"/>
          </p:cNvSpPr>
          <p:nvPr/>
        </p:nvSpPr>
        <p:spPr bwMode="auto">
          <a:xfrm>
            <a:off x="468313" y="5300663"/>
            <a:ext cx="936625" cy="366712"/>
          </a:xfrm>
          <a:prstGeom prst="rect">
            <a:avLst/>
          </a:prstGeom>
          <a:noFill/>
          <a:ln w="9525">
            <a:noFill/>
            <a:miter lim="800000"/>
            <a:headEnd/>
            <a:tailEnd/>
          </a:ln>
          <a:effectLst/>
        </p:spPr>
        <p:txBody>
          <a:bodyPr>
            <a:spAutoFit/>
          </a:bodyPr>
          <a:lstStyle/>
          <a:p>
            <a:pPr defTabSz="912813">
              <a:spcBef>
                <a:spcPct val="50000"/>
              </a:spcBef>
            </a:pPr>
            <a:endParaRPr lang="en-US" sz="1800"/>
          </a:p>
        </p:txBody>
      </p:sp>
      <p:sp>
        <p:nvSpPr>
          <p:cNvPr id="85001" name="Text Box 9"/>
          <p:cNvSpPr txBox="1">
            <a:spLocks noChangeArrowheads="1"/>
          </p:cNvSpPr>
          <p:nvPr/>
        </p:nvSpPr>
        <p:spPr bwMode="auto">
          <a:xfrm>
            <a:off x="304800" y="6019800"/>
            <a:ext cx="8351837" cy="641350"/>
          </a:xfrm>
          <a:prstGeom prst="rect">
            <a:avLst/>
          </a:prstGeom>
          <a:noFill/>
          <a:ln w="9525">
            <a:noFill/>
            <a:miter lim="800000"/>
            <a:headEnd/>
            <a:tailEnd/>
          </a:ln>
          <a:effectLst/>
        </p:spPr>
        <p:txBody>
          <a:bodyPr>
            <a:spAutoFit/>
          </a:bodyPr>
          <a:lstStyle/>
          <a:p>
            <a:pPr defTabSz="912813">
              <a:spcBef>
                <a:spcPct val="50000"/>
              </a:spcBef>
            </a:pPr>
            <a:r>
              <a:rPr lang="en-US" sz="1800" dirty="0"/>
              <a:t>No calibration for visible channels so far -&gt; effect on thresholds for cloud type determination</a:t>
            </a:r>
          </a:p>
        </p:txBody>
      </p:sp>
      <p:sp>
        <p:nvSpPr>
          <p:cNvPr id="10" name="Title 1"/>
          <p:cNvSpPr txBox="1">
            <a:spLocks/>
          </p:cNvSpPr>
          <p:nvPr/>
        </p:nvSpPr>
        <p:spPr>
          <a:xfrm>
            <a:off x="1752600" y="6858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11" name="Rectangle 10"/>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
        <p:nvSpPr>
          <p:cNvPr id="12" name="TextBox 11"/>
          <p:cNvSpPr txBox="1"/>
          <p:nvPr/>
        </p:nvSpPr>
        <p:spPr>
          <a:xfrm>
            <a:off x="1828800" y="6550223"/>
            <a:ext cx="5562600" cy="307777"/>
          </a:xfrm>
          <a:prstGeom prst="rect">
            <a:avLst/>
          </a:prstGeom>
          <a:noFill/>
        </p:spPr>
        <p:txBody>
          <a:bodyPr wrap="square" rtlCol="0">
            <a:spAutoFit/>
          </a:bodyPr>
          <a:lstStyle/>
          <a:p>
            <a:pPr algn="ctr"/>
            <a:r>
              <a:rPr lang="en-GB" sz="1400" dirty="0" smtClean="0"/>
              <a:t>With thanks to Anke Kniffka (DWD)</a:t>
            </a:r>
            <a:endParaRPr lang="en-GB"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CTH_200903010000_dm__nocal__calib_diff_europe"/>
          <p:cNvPicPr>
            <a:picLocks noChangeAspect="1" noChangeArrowheads="1"/>
          </p:cNvPicPr>
          <p:nvPr/>
        </p:nvPicPr>
        <p:blipFill>
          <a:blip r:embed="rId3" cstate="print"/>
          <a:srcRect/>
          <a:stretch>
            <a:fillRect/>
          </a:stretch>
        </p:blipFill>
        <p:spPr bwMode="auto">
          <a:xfrm>
            <a:off x="1600200" y="2514600"/>
            <a:ext cx="4389120" cy="3657600"/>
          </a:xfrm>
          <a:prstGeom prst="rect">
            <a:avLst/>
          </a:prstGeom>
          <a:noFill/>
        </p:spPr>
      </p:pic>
      <p:sp>
        <p:nvSpPr>
          <p:cNvPr id="83973" name="Text Box 5"/>
          <p:cNvSpPr txBox="1">
            <a:spLocks noChangeArrowheads="1"/>
          </p:cNvSpPr>
          <p:nvPr/>
        </p:nvSpPr>
        <p:spPr bwMode="auto">
          <a:xfrm>
            <a:off x="6096000" y="3657600"/>
            <a:ext cx="2305050" cy="915987"/>
          </a:xfrm>
          <a:prstGeom prst="rect">
            <a:avLst/>
          </a:prstGeom>
          <a:noFill/>
          <a:ln w="9525">
            <a:noFill/>
            <a:miter lim="800000"/>
            <a:headEnd/>
            <a:tailEnd/>
          </a:ln>
          <a:effectLst/>
        </p:spPr>
        <p:txBody>
          <a:bodyPr>
            <a:spAutoFit/>
          </a:bodyPr>
          <a:lstStyle/>
          <a:p>
            <a:pPr algn="just" defTabSz="912813">
              <a:spcBef>
                <a:spcPct val="50000"/>
              </a:spcBef>
            </a:pPr>
            <a:r>
              <a:rPr lang="en-US" sz="1800" dirty="0"/>
              <a:t>neg. values refer to higher clouds with calibration</a:t>
            </a:r>
          </a:p>
        </p:txBody>
      </p:sp>
      <p:sp>
        <p:nvSpPr>
          <p:cNvPr id="7" name="Title 1"/>
          <p:cNvSpPr txBox="1">
            <a:spLocks/>
          </p:cNvSpPr>
          <p:nvPr/>
        </p:nvSpPr>
        <p:spPr>
          <a:xfrm>
            <a:off x="1828800" y="3810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8" name="Rectangle 7"/>
          <p:cNvSpPr/>
          <p:nvPr/>
        </p:nvSpPr>
        <p:spPr>
          <a:xfrm>
            <a:off x="609600" y="16764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
        <p:nvSpPr>
          <p:cNvPr id="6" name="TextBox 5"/>
          <p:cNvSpPr txBox="1"/>
          <p:nvPr/>
        </p:nvSpPr>
        <p:spPr>
          <a:xfrm>
            <a:off x="1828800" y="6550223"/>
            <a:ext cx="5562600" cy="307777"/>
          </a:xfrm>
          <a:prstGeom prst="rect">
            <a:avLst/>
          </a:prstGeom>
          <a:noFill/>
        </p:spPr>
        <p:txBody>
          <a:bodyPr wrap="square" rtlCol="0">
            <a:spAutoFit/>
          </a:bodyPr>
          <a:lstStyle/>
          <a:p>
            <a:pPr algn="ctr"/>
            <a:r>
              <a:rPr lang="en-GB" sz="1400" dirty="0" smtClean="0"/>
              <a:t>With thanks to Anke Kniffka (DWD)</a:t>
            </a:r>
            <a:endParaRPr lang="en-GB"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9" name="Picture 5" descr="CTH_200903010000_dm__nocal__calib_diff_scatter"/>
          <p:cNvPicPr>
            <a:picLocks noChangeAspect="1" noChangeArrowheads="1"/>
          </p:cNvPicPr>
          <p:nvPr/>
        </p:nvPicPr>
        <p:blipFill>
          <a:blip r:embed="rId2" cstate="print"/>
          <a:srcRect/>
          <a:stretch>
            <a:fillRect/>
          </a:stretch>
        </p:blipFill>
        <p:spPr bwMode="auto">
          <a:xfrm>
            <a:off x="2209800" y="2590800"/>
            <a:ext cx="3924300" cy="3924300"/>
          </a:xfrm>
          <a:prstGeom prst="rect">
            <a:avLst/>
          </a:prstGeom>
          <a:noFill/>
        </p:spPr>
      </p:pic>
      <p:sp>
        <p:nvSpPr>
          <p:cNvPr id="5" name="Title 1"/>
          <p:cNvSpPr txBox="1">
            <a:spLocks/>
          </p:cNvSpPr>
          <p:nvPr/>
        </p:nvSpPr>
        <p:spPr>
          <a:xfrm>
            <a:off x="1752600" y="6096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EUMETSAT –  Products</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
        <p:nvSpPr>
          <p:cNvPr id="7" name="Rectangle 6"/>
          <p:cNvSpPr/>
          <p:nvPr/>
        </p:nvSpPr>
        <p:spPr>
          <a:xfrm>
            <a:off x="609600" y="1828800"/>
            <a:ext cx="7696200" cy="400110"/>
          </a:xfrm>
          <a:prstGeom prst="rect">
            <a:avLst/>
          </a:prstGeom>
        </p:spPr>
        <p:txBody>
          <a:bodyPr wrap="square">
            <a:spAutoFit/>
          </a:bodyPr>
          <a:lstStyle/>
          <a:p>
            <a:pPr algn="ctr" defTabSz="912813">
              <a:spcBef>
                <a:spcPct val="50000"/>
              </a:spcBef>
            </a:pPr>
            <a:r>
              <a:rPr lang="en-US" sz="2000" b="1" dirty="0" smtClean="0"/>
              <a:t>Effect of GSICS calibration on CM SAF‘s cloud products</a:t>
            </a:r>
            <a:endParaRPr lang="de-DE" sz="2000" b="1" dirty="0"/>
          </a:p>
        </p:txBody>
      </p:sp>
      <p:sp>
        <p:nvSpPr>
          <p:cNvPr id="6" name="TextBox 5"/>
          <p:cNvSpPr txBox="1"/>
          <p:nvPr/>
        </p:nvSpPr>
        <p:spPr>
          <a:xfrm>
            <a:off x="1828800" y="6550223"/>
            <a:ext cx="5562600" cy="307777"/>
          </a:xfrm>
          <a:prstGeom prst="rect">
            <a:avLst/>
          </a:prstGeom>
          <a:noFill/>
        </p:spPr>
        <p:txBody>
          <a:bodyPr wrap="square" rtlCol="0">
            <a:spAutoFit/>
          </a:bodyPr>
          <a:lstStyle/>
          <a:p>
            <a:pPr algn="ctr"/>
            <a:r>
              <a:rPr lang="en-GB" sz="1400" dirty="0" smtClean="0"/>
              <a:t>With thanks to Anke Kniffka (DWD)</a:t>
            </a:r>
            <a:endParaRPr lang="en-GB"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6477000" cy="685800"/>
          </a:xfrm>
        </p:spPr>
        <p:txBody>
          <a:bodyPr/>
          <a:lstStyle/>
          <a:p>
            <a:pPr lvl="0"/>
            <a:r>
              <a:rPr lang="en-US" dirty="0" smtClean="0"/>
              <a:t>EUMETSAT –  Products</a:t>
            </a:r>
            <a:endParaRPr lang="en-US" dirty="0"/>
          </a:p>
        </p:txBody>
      </p:sp>
      <p:sp>
        <p:nvSpPr>
          <p:cNvPr id="3" name="Content Placeholder 2"/>
          <p:cNvSpPr>
            <a:spLocks noGrp="1"/>
          </p:cNvSpPr>
          <p:nvPr>
            <p:ph idx="1"/>
          </p:nvPr>
        </p:nvSpPr>
        <p:spPr>
          <a:xfrm>
            <a:off x="457200" y="2819400"/>
            <a:ext cx="8229600" cy="3505200"/>
          </a:xfrm>
        </p:spPr>
        <p:txBody>
          <a:bodyPr/>
          <a:lstStyle/>
          <a:p>
            <a:pPr marL="266700" indent="-266700" defTabSz="912813">
              <a:spcBef>
                <a:spcPct val="50000"/>
              </a:spcBef>
            </a:pPr>
            <a:r>
              <a:rPr lang="en-US" dirty="0" smtClean="0"/>
              <a:t>Request for calibration in visible channels -&gt; Can cause problems with consistency</a:t>
            </a:r>
          </a:p>
          <a:p>
            <a:pPr marL="266700" indent="-266700" defTabSz="912813">
              <a:spcBef>
                <a:spcPct val="50000"/>
              </a:spcBef>
            </a:pPr>
            <a:r>
              <a:rPr lang="en-US" dirty="0" smtClean="0"/>
              <a:t>Validation with ground based data will be carried out</a:t>
            </a:r>
          </a:p>
          <a:p>
            <a:pPr lvl="1"/>
            <a:endParaRPr lang="de-DE" b="1"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8869016-7DEB-43E2-B220-9D5667D88CC0}" type="slidenum">
              <a:rPr lang="en-US" smtClean="0"/>
              <a:pPr/>
              <a:t>17</a:t>
            </a:fld>
            <a:endParaRPr lang="en-US" dirty="0"/>
          </a:p>
        </p:txBody>
      </p:sp>
      <p:sp>
        <p:nvSpPr>
          <p:cNvPr id="6" name="Rectangle 5"/>
          <p:cNvSpPr/>
          <p:nvPr/>
        </p:nvSpPr>
        <p:spPr>
          <a:xfrm>
            <a:off x="152400" y="1828800"/>
            <a:ext cx="8534400" cy="461665"/>
          </a:xfrm>
          <a:prstGeom prst="rect">
            <a:avLst/>
          </a:prstGeom>
        </p:spPr>
        <p:txBody>
          <a:bodyPr wrap="square">
            <a:spAutoFit/>
          </a:bodyPr>
          <a:lstStyle/>
          <a:p>
            <a:pPr algn="ctr" defTabSz="912813">
              <a:spcBef>
                <a:spcPct val="50000"/>
              </a:spcBef>
            </a:pPr>
            <a:r>
              <a:rPr lang="en-US" sz="2400" b="1" dirty="0" smtClean="0"/>
              <a:t>Effect of GSICS calibration on CM SAF’s cloud products</a:t>
            </a:r>
            <a:endParaRPr lang="de-DE"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JMA – Products</a:t>
            </a:r>
            <a:endParaRPr lang="en-US" dirty="0"/>
          </a:p>
        </p:txBody>
      </p:sp>
      <p:grpSp>
        <p:nvGrpSpPr>
          <p:cNvPr id="3" name="Group 2"/>
          <p:cNvGrpSpPr>
            <a:grpSpLocks/>
          </p:cNvGrpSpPr>
          <p:nvPr/>
        </p:nvGrpSpPr>
        <p:grpSpPr bwMode="auto">
          <a:xfrm>
            <a:off x="1524000" y="2590800"/>
            <a:ext cx="6059366" cy="3898900"/>
            <a:chOff x="2216" y="512"/>
            <a:chExt cx="8409" cy="5352"/>
          </a:xfrm>
        </p:grpSpPr>
        <p:pic>
          <p:nvPicPr>
            <p:cNvPr id="91139" name="図 2" descr="http://aslin2.dpc.kishou.go.jp/~msysen16/memo/sst/gsics_sample/20110108/hstg_df_20110108.png"/>
            <p:cNvPicPr>
              <a:picLocks noChangeAspect="1" noChangeArrowheads="1"/>
            </p:cNvPicPr>
            <p:nvPr/>
          </p:nvPicPr>
          <p:blipFill>
            <a:blip r:embed="rId3" cstate="print"/>
            <a:srcRect/>
            <a:stretch>
              <a:fillRect/>
            </a:stretch>
          </p:blipFill>
          <p:spPr bwMode="auto">
            <a:xfrm>
              <a:off x="2216" y="512"/>
              <a:ext cx="3940" cy="3940"/>
            </a:xfrm>
            <a:prstGeom prst="rect">
              <a:avLst/>
            </a:prstGeom>
            <a:noFill/>
            <a:ln w="9525">
              <a:noFill/>
              <a:miter lim="800000"/>
              <a:headEnd/>
              <a:tailEnd/>
            </a:ln>
          </p:spPr>
        </p:pic>
        <p:pic>
          <p:nvPicPr>
            <p:cNvPr id="91140" name="図 3" descr="http://aslin2.dpc.kishou.go.jp/~msysen16/memo/sst/gsics_sample/20110301/hstg_df_20110301.png"/>
            <p:cNvPicPr>
              <a:picLocks noChangeAspect="1" noChangeArrowheads="1"/>
            </p:cNvPicPr>
            <p:nvPr/>
          </p:nvPicPr>
          <p:blipFill>
            <a:blip r:embed="rId4" cstate="print"/>
            <a:srcRect/>
            <a:stretch>
              <a:fillRect/>
            </a:stretch>
          </p:blipFill>
          <p:spPr bwMode="auto">
            <a:xfrm>
              <a:off x="6685" y="512"/>
              <a:ext cx="3940" cy="3940"/>
            </a:xfrm>
            <a:prstGeom prst="rect">
              <a:avLst/>
            </a:prstGeom>
            <a:noFill/>
            <a:ln w="9525">
              <a:noFill/>
              <a:miter lim="800000"/>
              <a:headEnd/>
              <a:tailEnd/>
            </a:ln>
          </p:spPr>
        </p:pic>
        <p:sp>
          <p:nvSpPr>
            <p:cNvPr id="91141" name="Text Box 5"/>
            <p:cNvSpPr txBox="1">
              <a:spLocks noChangeArrowheads="1"/>
            </p:cNvSpPr>
            <p:nvPr/>
          </p:nvSpPr>
          <p:spPr bwMode="auto">
            <a:xfrm>
              <a:off x="2284" y="4883"/>
              <a:ext cx="8145" cy="98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ja-JP" sz="1000" b="0" i="0" u="none" strike="noStrike" cap="none" normalizeH="0" baseline="0" smtClean="0">
                  <a:ln>
                    <a:noFill/>
                  </a:ln>
                  <a:solidFill>
                    <a:srgbClr val="0000FF"/>
                  </a:solidFill>
                  <a:effectLst/>
                  <a:latin typeface="Calibri" pitchFamily="34" charset="0"/>
                </a:rPr>
                <a:t>F</a:t>
              </a:r>
              <a:r>
                <a:rPr kumimoji="0" lang="en-US" sz="1000" b="0" i="0" u="none" strike="noStrike" cap="none" normalizeH="0" baseline="0" smtClean="0">
                  <a:ln>
                    <a:noFill/>
                  </a:ln>
                  <a:solidFill>
                    <a:srgbClr val="0000FF"/>
                  </a:solidFill>
                  <a:effectLst/>
                  <a:latin typeface="Calibri" pitchFamily="34" charset="0"/>
                </a:rPr>
                <a:t>ig</a:t>
              </a:r>
              <a:r>
                <a:rPr kumimoji="0" lang="en-US" altLang="ja-JP" sz="1000" b="0" i="0" u="none" strike="noStrike" cap="none" normalizeH="0" baseline="0" smtClean="0">
                  <a:ln>
                    <a:noFill/>
                  </a:ln>
                  <a:solidFill>
                    <a:srgbClr val="0000FF"/>
                  </a:solidFill>
                  <a:effectLst/>
                  <a:latin typeface="Calibri" pitchFamily="34" charset="0"/>
                </a:rPr>
                <a:t>-1</a:t>
              </a:r>
              <a:r>
                <a:rPr kumimoji="0" lang="en-US" sz="1000" b="0" i="0" u="none" strike="noStrike" cap="none" normalizeH="0" baseline="0" smtClean="0">
                  <a:ln>
                    <a:noFill/>
                  </a:ln>
                  <a:solidFill>
                    <a:srgbClr val="0000FF"/>
                  </a:solidFill>
                  <a:effectLst/>
                  <a:latin typeface="Calibri" pitchFamily="34" charset="0"/>
                </a:rPr>
                <a:t> </a:t>
              </a:r>
              <a:r>
                <a:rPr kumimoji="0" lang="en-US" altLang="ja-JP" sz="1000" b="0" i="0" u="none" strike="noStrike" cap="none" normalizeH="0" baseline="0" smtClean="0">
                  <a:ln>
                    <a:noFill/>
                  </a:ln>
                  <a:solidFill>
                    <a:srgbClr val="0000FF"/>
                  </a:solidFill>
                  <a:effectLst/>
                  <a:latin typeface="Calibri" pitchFamily="34" charset="0"/>
                </a:rPr>
                <a:t>Differences between SSTs with and without GSICS correction (corrected SST – non corrected SST)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ja-JP" sz="1000" b="0" i="0" u="none" strike="noStrike" cap="none" normalizeH="0" baseline="0" smtClean="0">
                  <a:ln>
                    <a:noFill/>
                  </a:ln>
                  <a:solidFill>
                    <a:srgbClr val="0000FF"/>
                  </a:solidFill>
                  <a:effectLst/>
                  <a:latin typeface="Calibri" pitchFamily="34" charset="0"/>
                </a:rPr>
                <a:t>Left shows the result for 2011.1.8 and right shows it for 2011.3.1</a:t>
              </a:r>
              <a:r>
                <a:rPr kumimoji="0" lang="en-US" altLang="ja-JP" sz="1000" b="0" i="0" u="none" strike="noStrike" cap="none" normalizeH="0" baseline="0" smtClean="0">
                  <a:ln>
                    <a:noFill/>
                  </a:ln>
                  <a:solidFill>
                    <a:schemeClr val="tx1"/>
                  </a:solidFill>
                  <a:effectLst/>
                  <a:latin typeface="Times New Roman" pitchFamily="18" charset="0"/>
                </a:rPr>
                <a:t>.</a:t>
              </a:r>
              <a:endParaRPr kumimoji="0" lang="en-US" altLang="ja-JP" sz="11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7" name="Rectangle 6"/>
          <p:cNvSpPr/>
          <p:nvPr/>
        </p:nvSpPr>
        <p:spPr>
          <a:xfrm>
            <a:off x="3733800" y="1905000"/>
            <a:ext cx="2078646" cy="461665"/>
          </a:xfrm>
          <a:prstGeom prst="rect">
            <a:avLst/>
          </a:prstGeom>
        </p:spPr>
        <p:txBody>
          <a:bodyPr wrap="none">
            <a:spAutoFit/>
          </a:bodyPr>
          <a:lstStyle/>
          <a:p>
            <a:r>
              <a:rPr lang="en-US" sz="2400" dirty="0" smtClean="0"/>
              <a:t>SST Retrieval</a:t>
            </a:r>
            <a:endParaRPr lang="en-US" sz="2400" dirty="0"/>
          </a:p>
        </p:txBody>
      </p:sp>
      <p:sp>
        <p:nvSpPr>
          <p:cNvPr id="8" name="TextBox 7"/>
          <p:cNvSpPr txBox="1"/>
          <p:nvPr/>
        </p:nvSpPr>
        <p:spPr>
          <a:xfrm>
            <a:off x="1828800" y="6248400"/>
            <a:ext cx="5562600" cy="307777"/>
          </a:xfrm>
          <a:prstGeom prst="rect">
            <a:avLst/>
          </a:prstGeom>
          <a:noFill/>
        </p:spPr>
        <p:txBody>
          <a:bodyPr wrap="square" rtlCol="0">
            <a:spAutoFit/>
          </a:bodyPr>
          <a:lstStyle/>
          <a:p>
            <a:pPr algn="ctr"/>
            <a:r>
              <a:rPr lang="en-GB" sz="1400" dirty="0" smtClean="0"/>
              <a:t>With thanks to Yukio </a:t>
            </a:r>
            <a:r>
              <a:rPr lang="en-GB" sz="1400" dirty="0" err="1" smtClean="0"/>
              <a:t>Kurihara</a:t>
            </a:r>
            <a:r>
              <a:rPr lang="en-GB" sz="1400" dirty="0" smtClean="0"/>
              <a:t>(JMA)</a:t>
            </a:r>
            <a:endParaRPr lang="en-GB"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JMA – Products</a:t>
            </a:r>
            <a:endParaRPr lang="en-US" dirty="0"/>
          </a:p>
        </p:txBody>
      </p:sp>
      <p:grpSp>
        <p:nvGrpSpPr>
          <p:cNvPr id="3" name="Group 2"/>
          <p:cNvGrpSpPr>
            <a:grpSpLocks/>
          </p:cNvGrpSpPr>
          <p:nvPr/>
        </p:nvGrpSpPr>
        <p:grpSpPr bwMode="auto">
          <a:xfrm>
            <a:off x="685800" y="2133600"/>
            <a:ext cx="7093658" cy="4438002"/>
            <a:chOff x="1873" y="8546"/>
            <a:chExt cx="8709" cy="4364"/>
          </a:xfrm>
        </p:grpSpPr>
        <p:pic>
          <p:nvPicPr>
            <p:cNvPr id="92163" name="図 6" descr="http://aslin2.dpc.kishou.go.jp/~msysen16/memo/sst/gsics_sample/20110108/bias_20110108.png"/>
            <p:cNvPicPr>
              <a:picLocks noChangeAspect="1" noChangeArrowheads="1"/>
            </p:cNvPicPr>
            <p:nvPr/>
          </p:nvPicPr>
          <p:blipFill>
            <a:blip r:embed="rId3" cstate="print"/>
            <a:srcRect/>
            <a:stretch>
              <a:fillRect/>
            </a:stretch>
          </p:blipFill>
          <p:spPr bwMode="auto">
            <a:xfrm>
              <a:off x="1873" y="8546"/>
              <a:ext cx="4320" cy="3030"/>
            </a:xfrm>
            <a:prstGeom prst="rect">
              <a:avLst/>
            </a:prstGeom>
            <a:noFill/>
            <a:ln w="9525">
              <a:noFill/>
              <a:miter lim="800000"/>
              <a:headEnd/>
              <a:tailEnd/>
            </a:ln>
          </p:spPr>
        </p:pic>
        <p:pic>
          <p:nvPicPr>
            <p:cNvPr id="92164" name="図 5" descr="http://aslin2.dpc.kishou.go.jp/~msysen16/memo/sst/gsics_sample/20110301/bias_20110301.png"/>
            <p:cNvPicPr>
              <a:picLocks noChangeAspect="1" noChangeArrowheads="1"/>
            </p:cNvPicPr>
            <p:nvPr/>
          </p:nvPicPr>
          <p:blipFill>
            <a:blip r:embed="rId4" cstate="print"/>
            <a:srcRect/>
            <a:stretch>
              <a:fillRect/>
            </a:stretch>
          </p:blipFill>
          <p:spPr bwMode="auto">
            <a:xfrm>
              <a:off x="6262" y="8546"/>
              <a:ext cx="4320" cy="3030"/>
            </a:xfrm>
            <a:prstGeom prst="rect">
              <a:avLst/>
            </a:prstGeom>
            <a:noFill/>
            <a:ln w="9525">
              <a:noFill/>
              <a:miter lim="800000"/>
              <a:headEnd/>
              <a:tailEnd/>
            </a:ln>
          </p:spPr>
        </p:pic>
        <p:sp>
          <p:nvSpPr>
            <p:cNvPr id="92165" name="Text Box 5"/>
            <p:cNvSpPr txBox="1">
              <a:spLocks noChangeArrowheads="1"/>
            </p:cNvSpPr>
            <p:nvPr/>
          </p:nvSpPr>
          <p:spPr bwMode="auto">
            <a:xfrm>
              <a:off x="2245" y="11664"/>
              <a:ext cx="8145" cy="124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ja-JP" sz="1000" b="0" i="0" u="none" strike="noStrike" cap="none" normalizeH="0" baseline="0" smtClean="0">
                  <a:ln>
                    <a:noFill/>
                  </a:ln>
                  <a:solidFill>
                    <a:srgbClr val="0000FF"/>
                  </a:solidFill>
                  <a:effectLst/>
                  <a:latin typeface="Calibri" pitchFamily="34" charset="0"/>
                </a:rPr>
                <a:t>F</a:t>
              </a:r>
              <a:r>
                <a:rPr kumimoji="0" lang="en-US" sz="1000" b="0" i="0" u="none" strike="noStrike" cap="none" normalizeH="0" baseline="0" smtClean="0">
                  <a:ln>
                    <a:noFill/>
                  </a:ln>
                  <a:solidFill>
                    <a:srgbClr val="0000FF"/>
                  </a:solidFill>
                  <a:effectLst/>
                  <a:latin typeface="Calibri" pitchFamily="34" charset="0"/>
                </a:rPr>
                <a:t>ig</a:t>
              </a:r>
              <a:r>
                <a:rPr kumimoji="0" lang="en-US" altLang="ja-JP" sz="1000" b="0" i="0" u="none" strike="noStrike" cap="none" normalizeH="0" baseline="0" smtClean="0">
                  <a:ln>
                    <a:noFill/>
                  </a:ln>
                  <a:solidFill>
                    <a:srgbClr val="0000FF"/>
                  </a:solidFill>
                  <a:effectLst/>
                  <a:latin typeface="Calibri" pitchFamily="34" charset="0"/>
                </a:rPr>
                <a:t>-2</a:t>
              </a:r>
              <a:r>
                <a:rPr kumimoji="0" lang="en-US" sz="1000" b="0" i="0" u="none" strike="noStrike" cap="none" normalizeH="0" baseline="0" smtClean="0">
                  <a:ln>
                    <a:noFill/>
                  </a:ln>
                  <a:solidFill>
                    <a:srgbClr val="0000FF"/>
                  </a:solidFill>
                  <a:effectLst/>
                  <a:latin typeface="Calibri" pitchFamily="34" charset="0"/>
                </a:rPr>
                <a:t> Mean </a:t>
              </a:r>
              <a:r>
                <a:rPr kumimoji="0" lang="en-US" altLang="ja-JP" sz="1000" b="0" i="0" u="none" strike="noStrike" cap="none" normalizeH="0" baseline="0" smtClean="0">
                  <a:ln>
                    <a:noFill/>
                  </a:ln>
                  <a:solidFill>
                    <a:srgbClr val="0000FF"/>
                  </a:solidFill>
                  <a:effectLst/>
                  <a:latin typeface="Calibri" pitchFamily="34" charset="0"/>
                </a:rPr>
                <a:t>differences (MTSAT SST minus in-situ SST)</a:t>
              </a:r>
              <a:r>
                <a:rPr kumimoji="0" lang="en-US" sz="1000" b="0" i="0" u="none" strike="noStrike" cap="none" normalizeH="0" baseline="0" smtClean="0">
                  <a:ln>
                    <a:noFill/>
                  </a:ln>
                  <a:solidFill>
                    <a:srgbClr val="0000FF"/>
                  </a:solidFill>
                  <a:effectLst/>
                  <a:latin typeface="Calibri" pitchFamily="34" charset="0"/>
                </a:rPr>
                <a:t> and standard deviations against in-situ SSTs</a:t>
              </a:r>
              <a:r>
                <a:rPr kumimoji="0" lang="en-US" altLang="ja-JP" sz="1000" b="0" i="0" u="none" strike="noStrike" cap="none" normalizeH="0" baseline="0" smtClean="0">
                  <a:ln>
                    <a:noFill/>
                  </a:ln>
                  <a:solidFill>
                    <a:srgbClr val="0000FF"/>
                  </a:solidFill>
                  <a:effectLst/>
                  <a:latin typeface="Calibri"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ja-JP" sz="1000" b="0" i="0" u="none" strike="noStrike" cap="none" normalizeH="0" baseline="0" smtClean="0">
                  <a:ln>
                    <a:noFill/>
                  </a:ln>
                  <a:solidFill>
                    <a:srgbClr val="0000FF"/>
                  </a:solidFill>
                  <a:effectLst/>
                  <a:latin typeface="Calibri" pitchFamily="34" charset="0"/>
                </a:rPr>
                <a:t>Statistics for the SSTs with and without GSICS correction are plotted with red and blue, respectively.  Left shows the result for 2011.1.8 and right shows it for 2011.3.1.</a:t>
              </a:r>
              <a:endParaRPr kumimoji="0" lang="en-US" altLang="ja-JP" sz="11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sp>
        <p:nvSpPr>
          <p:cNvPr id="7" name="Rectangle 6"/>
          <p:cNvSpPr/>
          <p:nvPr/>
        </p:nvSpPr>
        <p:spPr>
          <a:xfrm>
            <a:off x="3505200" y="1676400"/>
            <a:ext cx="2078646" cy="461665"/>
          </a:xfrm>
          <a:prstGeom prst="rect">
            <a:avLst/>
          </a:prstGeom>
        </p:spPr>
        <p:txBody>
          <a:bodyPr wrap="none">
            <a:spAutoFit/>
          </a:bodyPr>
          <a:lstStyle/>
          <a:p>
            <a:r>
              <a:rPr lang="en-US" sz="2400" dirty="0" smtClean="0"/>
              <a:t>SST Retrieval</a:t>
            </a:r>
            <a:endParaRPr lang="en-US" sz="2400" dirty="0"/>
          </a:p>
        </p:txBody>
      </p:sp>
      <p:sp>
        <p:nvSpPr>
          <p:cNvPr id="8" name="TextBox 7"/>
          <p:cNvSpPr txBox="1"/>
          <p:nvPr/>
        </p:nvSpPr>
        <p:spPr>
          <a:xfrm>
            <a:off x="1828800" y="6248400"/>
            <a:ext cx="5562600" cy="307777"/>
          </a:xfrm>
          <a:prstGeom prst="rect">
            <a:avLst/>
          </a:prstGeom>
          <a:noFill/>
        </p:spPr>
        <p:txBody>
          <a:bodyPr wrap="square" rtlCol="0">
            <a:spAutoFit/>
          </a:bodyPr>
          <a:lstStyle/>
          <a:p>
            <a:pPr algn="ctr"/>
            <a:r>
              <a:rPr lang="en-GB" sz="1400" dirty="0" smtClean="0"/>
              <a:t>With thanks to Yukio </a:t>
            </a:r>
            <a:r>
              <a:rPr lang="en-GB" sz="1400" dirty="0" err="1" smtClean="0"/>
              <a:t>Kurihara</a:t>
            </a:r>
            <a:r>
              <a:rPr lang="en-GB" sz="1400" dirty="0" smtClean="0"/>
              <a:t>(JMA)</a:t>
            </a:r>
            <a:endParaRPr lang="en-GB"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28600" indent="-228600">
              <a:lnSpc>
                <a:spcPct val="90000"/>
              </a:lnSpc>
              <a:buClr>
                <a:srgbClr val="009900"/>
              </a:buClr>
              <a:buSzPct val="80000"/>
              <a:buFont typeface="Symbol" pitchFamily="18" charset="2"/>
              <a:buChar char="¨"/>
              <a:defRPr/>
            </a:pPr>
            <a:r>
              <a:rPr lang="en-US" dirty="0" smtClean="0"/>
              <a:t>Welcome users feedback, now or after workshop.</a:t>
            </a:r>
          </a:p>
          <a:p>
            <a:pPr marL="228600" indent="-228600">
              <a:lnSpc>
                <a:spcPct val="90000"/>
              </a:lnSpc>
              <a:buClr>
                <a:srgbClr val="009900"/>
              </a:buClr>
              <a:buSzPct val="80000"/>
              <a:buFont typeface="Symbol" pitchFamily="18" charset="2"/>
              <a:buChar char="¨"/>
              <a:defRPr/>
            </a:pPr>
            <a:endParaRPr lang="en-US" dirty="0" smtClean="0"/>
          </a:p>
          <a:p>
            <a:pPr marL="228600" indent="-228600">
              <a:lnSpc>
                <a:spcPct val="90000"/>
              </a:lnSpc>
              <a:buClr>
                <a:srgbClr val="009900"/>
              </a:buClr>
              <a:buSzPct val="80000"/>
              <a:buFont typeface="Symbol" pitchFamily="18" charset="2"/>
              <a:buChar char="¨"/>
              <a:defRPr/>
            </a:pPr>
            <a:r>
              <a:rPr lang="en-US" dirty="0" err="1" smtClean="0"/>
              <a:t>Fuzhong</a:t>
            </a:r>
            <a:r>
              <a:rPr lang="en-US" dirty="0" smtClean="0"/>
              <a:t> </a:t>
            </a:r>
            <a:r>
              <a:rPr lang="en-US" dirty="0" err="1" smtClean="0"/>
              <a:t>Weng</a:t>
            </a:r>
            <a:r>
              <a:rPr lang="en-US" dirty="0" smtClean="0"/>
              <a:t>, GCC Director, has nominated </a:t>
            </a:r>
            <a:r>
              <a:rPr lang="en-US" dirty="0" err="1" smtClean="0"/>
              <a:t>Xiuqing</a:t>
            </a:r>
            <a:r>
              <a:rPr lang="en-US" dirty="0" smtClean="0"/>
              <a:t> (Scott) </a:t>
            </a:r>
            <a:r>
              <a:rPr lang="en-US" dirty="0" err="1" smtClean="0"/>
              <a:t>Hu</a:t>
            </a:r>
            <a:r>
              <a:rPr lang="en-US" dirty="0" smtClean="0"/>
              <a:t> as Acting Deputy Director.</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JMA – Products</a:t>
            </a:r>
            <a:endParaRPr lang="en-US" sz="3600" dirty="0"/>
          </a:p>
        </p:txBody>
      </p:sp>
      <p:pic>
        <p:nvPicPr>
          <p:cNvPr id="7" name="Content Placeholder 6" descr="jma.figure1.PNG"/>
          <p:cNvPicPr>
            <a:picLocks noGrp="1" noChangeAspect="1"/>
          </p:cNvPicPr>
          <p:nvPr>
            <p:ph idx="1"/>
          </p:nvPr>
        </p:nvPicPr>
        <p:blipFill>
          <a:blip r:embed="rId3" cstate="print"/>
          <a:stretch>
            <a:fillRect/>
          </a:stretch>
        </p:blipFill>
        <p:spPr>
          <a:xfrm>
            <a:off x="1752600" y="2332037"/>
            <a:ext cx="5378494" cy="4525963"/>
          </a:xfrm>
        </p:spPr>
      </p:pic>
      <p:sp>
        <p:nvSpPr>
          <p:cNvPr id="4" name="Rectangle 3"/>
          <p:cNvSpPr/>
          <p:nvPr/>
        </p:nvSpPr>
        <p:spPr>
          <a:xfrm>
            <a:off x="2514600" y="1752600"/>
            <a:ext cx="4003019" cy="461665"/>
          </a:xfrm>
          <a:prstGeom prst="rect">
            <a:avLst/>
          </a:prstGeom>
        </p:spPr>
        <p:txBody>
          <a:bodyPr wrap="none">
            <a:spAutoFit/>
          </a:bodyPr>
          <a:lstStyle/>
          <a:p>
            <a:r>
              <a:rPr lang="en-US" sz="2400" dirty="0" smtClean="0"/>
              <a:t>Clear sky radiance products</a:t>
            </a:r>
            <a:endParaRPr lang="en-US" sz="2400" dirty="0"/>
          </a:p>
        </p:txBody>
      </p:sp>
      <p:sp>
        <p:nvSpPr>
          <p:cNvPr id="6" name="TextBox 5"/>
          <p:cNvSpPr txBox="1"/>
          <p:nvPr/>
        </p:nvSpPr>
        <p:spPr>
          <a:xfrm>
            <a:off x="3581400" y="6400800"/>
            <a:ext cx="5562600" cy="307777"/>
          </a:xfrm>
          <a:prstGeom prst="rect">
            <a:avLst/>
          </a:prstGeom>
          <a:noFill/>
        </p:spPr>
        <p:txBody>
          <a:bodyPr wrap="square" rtlCol="0">
            <a:spAutoFit/>
          </a:bodyPr>
          <a:lstStyle/>
          <a:p>
            <a:pPr algn="ctr"/>
            <a:r>
              <a:rPr lang="en-GB" sz="1400" dirty="0" smtClean="0"/>
              <a:t>With thanks to </a:t>
            </a:r>
            <a:r>
              <a:rPr lang="en-GB" sz="1400" dirty="0" err="1" smtClean="0"/>
              <a:t>Takahito</a:t>
            </a:r>
            <a:r>
              <a:rPr lang="en-GB" sz="1400" dirty="0" smtClean="0"/>
              <a:t> Imai </a:t>
            </a:r>
            <a:r>
              <a:rPr lang="en-GB" sz="1400" dirty="0" smtClean="0"/>
              <a:t> (JMA)</a:t>
            </a:r>
            <a:endParaRPr lang="en-GB"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JMA – Products</a:t>
            </a:r>
            <a:endParaRPr lang="en-US" sz="3600" dirty="0"/>
          </a:p>
        </p:txBody>
      </p:sp>
      <p:pic>
        <p:nvPicPr>
          <p:cNvPr id="8" name="Content Placeholder 7" descr="jma.figure2.PNG"/>
          <p:cNvPicPr>
            <a:picLocks noGrp="1" noChangeAspect="1"/>
          </p:cNvPicPr>
          <p:nvPr>
            <p:ph idx="1"/>
          </p:nvPr>
        </p:nvPicPr>
        <p:blipFill>
          <a:blip r:embed="rId3" cstate="print"/>
          <a:stretch>
            <a:fillRect/>
          </a:stretch>
        </p:blipFill>
        <p:spPr>
          <a:xfrm>
            <a:off x="457200" y="2209800"/>
            <a:ext cx="8229600" cy="4064772"/>
          </a:xfrm>
        </p:spPr>
      </p:pic>
      <p:sp>
        <p:nvSpPr>
          <p:cNvPr id="4" name="Rectangle 3"/>
          <p:cNvSpPr/>
          <p:nvPr/>
        </p:nvSpPr>
        <p:spPr>
          <a:xfrm>
            <a:off x="2514600" y="1752600"/>
            <a:ext cx="4003019" cy="461665"/>
          </a:xfrm>
          <a:prstGeom prst="rect">
            <a:avLst/>
          </a:prstGeom>
        </p:spPr>
        <p:txBody>
          <a:bodyPr wrap="none">
            <a:spAutoFit/>
          </a:bodyPr>
          <a:lstStyle/>
          <a:p>
            <a:r>
              <a:rPr lang="en-US" sz="2400" dirty="0" smtClean="0"/>
              <a:t>Clear sky radiance products</a:t>
            </a:r>
            <a:endParaRPr lang="en-US" sz="2400" dirty="0"/>
          </a:p>
        </p:txBody>
      </p:sp>
      <p:sp>
        <p:nvSpPr>
          <p:cNvPr id="5" name="TextBox 4"/>
          <p:cNvSpPr txBox="1"/>
          <p:nvPr/>
        </p:nvSpPr>
        <p:spPr>
          <a:xfrm>
            <a:off x="3581400" y="6248400"/>
            <a:ext cx="5562600" cy="307777"/>
          </a:xfrm>
          <a:prstGeom prst="rect">
            <a:avLst/>
          </a:prstGeom>
          <a:noFill/>
        </p:spPr>
        <p:txBody>
          <a:bodyPr wrap="square" rtlCol="0">
            <a:spAutoFit/>
          </a:bodyPr>
          <a:lstStyle/>
          <a:p>
            <a:pPr algn="ctr"/>
            <a:r>
              <a:rPr lang="en-GB" sz="1400" dirty="0" smtClean="0"/>
              <a:t>With thanks to </a:t>
            </a:r>
            <a:r>
              <a:rPr lang="en-GB" sz="1400" dirty="0" err="1" smtClean="0"/>
              <a:t>Takahito</a:t>
            </a:r>
            <a:r>
              <a:rPr lang="en-GB" sz="1400" dirty="0" smtClean="0"/>
              <a:t> Imai </a:t>
            </a:r>
            <a:r>
              <a:rPr lang="en-GB" sz="1400" dirty="0" smtClean="0"/>
              <a:t> (JMA)</a:t>
            </a:r>
            <a:endParaRPr lang="en-GB"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55"/>
            <a:ext cx="9144000" cy="954087"/>
          </a:xfrm>
        </p:spPr>
        <p:txBody>
          <a:bodyPr/>
          <a:lstStyle/>
          <a:p>
            <a:r>
              <a:rPr lang="en-US" sz="3600" dirty="0" smtClean="0"/>
              <a:t>JMA – Products</a:t>
            </a:r>
            <a:endParaRPr lang="en-US" sz="3600" dirty="0"/>
          </a:p>
        </p:txBody>
      </p:sp>
      <p:pic>
        <p:nvPicPr>
          <p:cNvPr id="93186" name="Picture 2"/>
          <p:cNvPicPr>
            <a:picLocks noChangeAspect="1" noChangeArrowheads="1"/>
          </p:cNvPicPr>
          <p:nvPr/>
        </p:nvPicPr>
        <p:blipFill>
          <a:blip r:embed="rId3" cstate="print"/>
          <a:srcRect/>
          <a:stretch>
            <a:fillRect/>
          </a:stretch>
        </p:blipFill>
        <p:spPr bwMode="auto">
          <a:xfrm>
            <a:off x="826835" y="2107893"/>
            <a:ext cx="7562103" cy="4597707"/>
          </a:xfrm>
          <a:prstGeom prst="rect">
            <a:avLst/>
          </a:prstGeom>
          <a:noFill/>
          <a:ln w="9525">
            <a:noFill/>
            <a:miter lim="800000"/>
            <a:headEnd/>
            <a:tailEnd/>
          </a:ln>
        </p:spPr>
      </p:pic>
      <p:sp>
        <p:nvSpPr>
          <p:cNvPr id="4" name="Rectangle 3"/>
          <p:cNvSpPr/>
          <p:nvPr/>
        </p:nvSpPr>
        <p:spPr>
          <a:xfrm>
            <a:off x="2514600" y="1752600"/>
            <a:ext cx="4003019" cy="461665"/>
          </a:xfrm>
          <a:prstGeom prst="rect">
            <a:avLst/>
          </a:prstGeom>
        </p:spPr>
        <p:txBody>
          <a:bodyPr wrap="none">
            <a:spAutoFit/>
          </a:bodyPr>
          <a:lstStyle/>
          <a:p>
            <a:r>
              <a:rPr lang="en-US" sz="2400" dirty="0" smtClean="0"/>
              <a:t>Clear sky radiance products</a:t>
            </a:r>
            <a:endParaRPr lang="en-US" sz="2400" dirty="0"/>
          </a:p>
        </p:txBody>
      </p:sp>
      <p:sp>
        <p:nvSpPr>
          <p:cNvPr id="5" name="TextBox 4"/>
          <p:cNvSpPr txBox="1"/>
          <p:nvPr/>
        </p:nvSpPr>
        <p:spPr>
          <a:xfrm>
            <a:off x="3581400" y="6400800"/>
            <a:ext cx="5562600" cy="307777"/>
          </a:xfrm>
          <a:prstGeom prst="rect">
            <a:avLst/>
          </a:prstGeom>
          <a:noFill/>
        </p:spPr>
        <p:txBody>
          <a:bodyPr wrap="square" rtlCol="0">
            <a:spAutoFit/>
          </a:bodyPr>
          <a:lstStyle/>
          <a:p>
            <a:pPr algn="ctr"/>
            <a:r>
              <a:rPr lang="en-GB" sz="1400" dirty="0" smtClean="0"/>
              <a:t>With thanks to </a:t>
            </a:r>
            <a:r>
              <a:rPr lang="en-GB" sz="1400" dirty="0" err="1" smtClean="0"/>
              <a:t>Takahito</a:t>
            </a:r>
            <a:r>
              <a:rPr lang="en-GB" sz="1400" dirty="0" smtClean="0"/>
              <a:t> Imai </a:t>
            </a:r>
            <a:r>
              <a:rPr lang="en-GB" sz="1400" dirty="0" smtClean="0"/>
              <a:t> (JMA)</a:t>
            </a:r>
            <a:endParaRPr lang="en-GB"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 Products (CRTM)</a:t>
            </a:r>
            <a:endParaRPr lang="en-US" dirty="0"/>
          </a:p>
        </p:txBody>
      </p:sp>
      <p:pic>
        <p:nvPicPr>
          <p:cNvPr id="94210" name="Picture 2"/>
          <p:cNvPicPr>
            <a:picLocks noChangeAspect="1" noChangeArrowheads="1"/>
          </p:cNvPicPr>
          <p:nvPr/>
        </p:nvPicPr>
        <p:blipFill>
          <a:blip r:embed="rId3" cstate="print"/>
          <a:srcRect/>
          <a:stretch>
            <a:fillRect/>
          </a:stretch>
        </p:blipFill>
        <p:spPr bwMode="auto">
          <a:xfrm>
            <a:off x="1981200" y="2286000"/>
            <a:ext cx="5363308" cy="3762375"/>
          </a:xfrm>
          <a:prstGeom prst="rect">
            <a:avLst/>
          </a:prstGeom>
          <a:noFill/>
          <a:ln w="9525">
            <a:noFill/>
            <a:miter lim="800000"/>
            <a:headEnd/>
            <a:tailEnd/>
          </a:ln>
        </p:spPr>
      </p:pic>
      <p:sp>
        <p:nvSpPr>
          <p:cNvPr id="4" name="Rectangle 3"/>
          <p:cNvSpPr/>
          <p:nvPr/>
        </p:nvSpPr>
        <p:spPr>
          <a:xfrm>
            <a:off x="2514600" y="1752600"/>
            <a:ext cx="4055982" cy="461665"/>
          </a:xfrm>
          <a:prstGeom prst="rect">
            <a:avLst/>
          </a:prstGeom>
        </p:spPr>
        <p:txBody>
          <a:bodyPr wrap="none">
            <a:spAutoFit/>
          </a:bodyPr>
          <a:lstStyle/>
          <a:p>
            <a:r>
              <a:rPr lang="en-US" sz="2400" dirty="0" smtClean="0"/>
              <a:t>Tb difference to RTM results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–Products</a:t>
            </a:r>
            <a:endParaRPr lang="en-US" dirty="0"/>
          </a:p>
        </p:txBody>
      </p:sp>
      <p:pic>
        <p:nvPicPr>
          <p:cNvPr id="1026" name="Picture 1" descr="cordieoff_HGT_P500_G2TRO_00Z.gif"/>
          <p:cNvPicPr>
            <a:picLocks noChangeAspect="1" noChangeArrowheads="1"/>
          </p:cNvPicPr>
          <p:nvPr/>
        </p:nvPicPr>
        <p:blipFill>
          <a:blip r:embed="rId3" cstate="print"/>
          <a:srcRect t="4114"/>
          <a:stretch>
            <a:fillRect/>
          </a:stretch>
        </p:blipFill>
        <p:spPr bwMode="auto">
          <a:xfrm>
            <a:off x="386862" y="2235200"/>
            <a:ext cx="3712272" cy="3848100"/>
          </a:xfrm>
          <a:prstGeom prst="rect">
            <a:avLst/>
          </a:prstGeom>
          <a:noFill/>
          <a:ln w="9525">
            <a:noFill/>
            <a:miter lim="800000"/>
            <a:headEnd/>
            <a:tailEnd/>
          </a:ln>
        </p:spPr>
      </p:pic>
      <p:pic>
        <p:nvPicPr>
          <p:cNvPr id="1027" name="Picture 2" descr="cordieoff_HGT_P500_G2NHX_00Z.gif"/>
          <p:cNvPicPr>
            <a:picLocks noChangeAspect="1" noChangeArrowheads="1"/>
          </p:cNvPicPr>
          <p:nvPr/>
        </p:nvPicPr>
        <p:blipFill>
          <a:blip r:embed="rId4" cstate="print"/>
          <a:srcRect t="4114"/>
          <a:stretch>
            <a:fillRect/>
          </a:stretch>
        </p:blipFill>
        <p:spPr bwMode="auto">
          <a:xfrm>
            <a:off x="4572000" y="2260600"/>
            <a:ext cx="3700020" cy="3835400"/>
          </a:xfrm>
          <a:prstGeom prst="rect">
            <a:avLst/>
          </a:prstGeom>
          <a:noFill/>
          <a:ln w="9525">
            <a:noFill/>
            <a:miter lim="800000"/>
            <a:headEnd/>
            <a:tailEnd/>
          </a:ln>
        </p:spPr>
      </p:pic>
      <p:sp>
        <p:nvSpPr>
          <p:cNvPr id="1028" name="Rectangle 4"/>
          <p:cNvSpPr>
            <a:spLocks noChangeArrowheads="1"/>
          </p:cNvSpPr>
          <p:nvPr/>
        </p:nvSpPr>
        <p:spPr bwMode="auto">
          <a:xfrm>
            <a:off x="838200" y="5943600"/>
            <a:ext cx="701776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ea typeface="Times New Roman" pitchFamily="18" charset="0"/>
              </a:rPr>
              <a:t>Figure</a:t>
            </a:r>
            <a:r>
              <a:rPr lang="en-US" sz="1200" b="0" i="1" dirty="0" smtClean="0">
                <a:solidFill>
                  <a:schemeClr val="tx1"/>
                </a:solidFill>
                <a:latin typeface="Arial" pitchFamily="34" charset="0"/>
                <a:ea typeface="Times New Roman" pitchFamily="18" charset="0"/>
              </a:rPr>
              <a:t>. </a:t>
            </a:r>
            <a:r>
              <a:rPr kumimoji="0" lang="en-US" sz="1200" b="0" i="1" u="none" strike="noStrike" cap="none" normalizeH="0" baseline="0" dirty="0" smtClean="0">
                <a:ln>
                  <a:noFill/>
                </a:ln>
                <a:solidFill>
                  <a:schemeClr val="tx1"/>
                </a:solidFill>
                <a:effectLst/>
                <a:latin typeface="Arial" pitchFamily="34" charset="0"/>
                <a:ea typeface="Times New Roman" pitchFamily="18" charset="0"/>
              </a:rPr>
              <a:t>Anomaly correlation for 500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rPr>
              <a:t>hPa</a:t>
            </a:r>
            <a:r>
              <a:rPr kumimoji="0" lang="en-US" sz="1200" b="0" i="1" u="none" strike="noStrike" cap="none" normalizeH="0" baseline="0" dirty="0" smtClean="0">
                <a:ln>
                  <a:noFill/>
                </a:ln>
                <a:solidFill>
                  <a:schemeClr val="tx1"/>
                </a:solidFill>
                <a:effectLst/>
                <a:latin typeface="Arial" pitchFamily="34" charset="0"/>
                <a:ea typeface="Times New Roman" pitchFamily="18"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rPr>
              <a:t>geopotential</a:t>
            </a:r>
            <a:r>
              <a:rPr kumimoji="0" lang="en-US" sz="1200" b="0" i="1" u="none" strike="noStrike" cap="none" normalizeH="0" baseline="0" dirty="0" smtClean="0">
                <a:ln>
                  <a:noFill/>
                </a:ln>
                <a:solidFill>
                  <a:schemeClr val="tx1"/>
                </a:solidFill>
                <a:effectLst/>
                <a:latin typeface="Arial" pitchFamily="34" charset="0"/>
                <a:ea typeface="Times New Roman" pitchFamily="18" charset="0"/>
              </a:rPr>
              <a:t> height over (a) Tropical, (b) North Hemisphere. Black line is the anomaly correlation for the simulation without GSICS calibration correction and the red line is for the simulation with GSICS calibration correction.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5"/>
          <p:cNvSpPr/>
          <p:nvPr/>
        </p:nvSpPr>
        <p:spPr>
          <a:xfrm>
            <a:off x="2438400" y="1676400"/>
            <a:ext cx="4137671" cy="461665"/>
          </a:xfrm>
          <a:prstGeom prst="rect">
            <a:avLst/>
          </a:prstGeom>
        </p:spPr>
        <p:txBody>
          <a:bodyPr wrap="none">
            <a:spAutoFit/>
          </a:bodyPr>
          <a:lstStyle/>
          <a:p>
            <a:r>
              <a:rPr lang="en-US" sz="2400" dirty="0" smtClean="0"/>
              <a:t>GFS Simulation Experiments</a:t>
            </a: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1981D07C-3C6A-4D82-A10E-A533296E6B88}" type="slidenum">
              <a:rPr lang="en-US" smtClean="0"/>
              <a:pPr>
                <a:defRPr/>
              </a:pPr>
              <a:t>25</a:t>
            </a:fld>
            <a:endParaRPr lang="en-US" dirty="0"/>
          </a:p>
        </p:txBody>
      </p:sp>
      <p:pic>
        <p:nvPicPr>
          <p:cNvPr id="5" name="Picture 4" descr="07SEP2010_18UTC_CTP_WUBIAS.GIF"/>
          <p:cNvPicPr>
            <a:picLocks noChangeAspect="1"/>
          </p:cNvPicPr>
          <p:nvPr/>
        </p:nvPicPr>
        <p:blipFill rotWithShape="1">
          <a:blip r:embed="rId2" cstate="print"/>
          <a:srcRect t="5555"/>
          <a:stretch/>
        </p:blipFill>
        <p:spPr bwMode="auto">
          <a:xfrm>
            <a:off x="0" y="141864"/>
            <a:ext cx="4572000" cy="3238519"/>
          </a:xfrm>
          <a:prstGeom prst="rect">
            <a:avLst/>
          </a:prstGeom>
          <a:noFill/>
          <a:ln>
            <a:noFill/>
          </a:ln>
          <a:extLst>
            <a:ext uri="{53640926-AAD7-44D8-BBD7-CCE9431645EC}">
              <a14:shadowObscured xmlns:a14="http://schemas.microsoft.com/office/drawing/2010/main" xmlns=""/>
            </a:ext>
          </a:extLst>
        </p:spPr>
      </p:pic>
      <p:pic>
        <p:nvPicPr>
          <p:cNvPr id="6" name="Picture 5" descr="07SEP2010_18UTC_CTP_SIMPLEBIAS.GIF"/>
          <p:cNvPicPr>
            <a:picLocks noChangeAspect="1"/>
          </p:cNvPicPr>
          <p:nvPr/>
        </p:nvPicPr>
        <p:blipFill rotWithShape="1">
          <a:blip r:embed="rId3" cstate="print"/>
          <a:srcRect t="5698"/>
          <a:stretch/>
        </p:blipFill>
        <p:spPr bwMode="auto">
          <a:xfrm>
            <a:off x="4521820" y="141192"/>
            <a:ext cx="4572000" cy="3233615"/>
          </a:xfrm>
          <a:prstGeom prst="rect">
            <a:avLst/>
          </a:prstGeom>
          <a:noFill/>
          <a:ln>
            <a:noFill/>
          </a:ln>
          <a:extLst>
            <a:ext uri="{53640926-AAD7-44D8-BBD7-CCE9431645EC}">
              <a14:shadowObscured xmlns:a14="http://schemas.microsoft.com/office/drawing/2010/main" xmlns=""/>
            </a:ext>
          </a:extLst>
        </p:spPr>
      </p:pic>
      <p:pic>
        <p:nvPicPr>
          <p:cNvPr id="7" name="Picture 6" descr="07SEP2010_18UTC_GOES11_WU_SIMPLE_BIASDIFF.GIF"/>
          <p:cNvPicPr>
            <a:picLocks noChangeAspect="1"/>
          </p:cNvPicPr>
          <p:nvPr/>
        </p:nvPicPr>
        <p:blipFill>
          <a:blip r:embed="rId4" cstate="print">
            <a:lum/>
          </a:blip>
          <a:stretch>
            <a:fillRect/>
          </a:stretch>
        </p:blipFill>
        <p:spPr>
          <a:xfrm>
            <a:off x="0" y="3429000"/>
            <a:ext cx="4572000" cy="3429000"/>
          </a:xfrm>
          <a:prstGeom prst="rect">
            <a:avLst/>
          </a:prstGeom>
          <a:noFill/>
          <a:ln>
            <a:noFill/>
          </a:ln>
        </p:spPr>
      </p:pic>
      <p:sp>
        <p:nvSpPr>
          <p:cNvPr id="8" name="Rectangle 7"/>
          <p:cNvSpPr/>
          <p:nvPr/>
        </p:nvSpPr>
        <p:spPr>
          <a:xfrm>
            <a:off x="3640905" y="147440"/>
            <a:ext cx="1527691" cy="2677656"/>
          </a:xfrm>
          <a:prstGeom prst="rect">
            <a:avLst/>
          </a:prstGeom>
        </p:spPr>
        <p:txBody>
          <a:bodyPr wrap="square">
            <a:spAutoFit/>
          </a:bodyPr>
          <a:lstStyle/>
          <a:p>
            <a:r>
              <a:rPr lang="en-US" sz="1200" dirty="0">
                <a:solidFill>
                  <a:schemeClr val="bg1"/>
                </a:solidFill>
              </a:rPr>
              <a:t>GOES-11 Sounder Cloud Top Pressure for 7 September 2010, nominal 18UTC image, generated </a:t>
            </a:r>
            <a:r>
              <a:rPr lang="en-US" sz="1200" dirty="0" smtClean="0">
                <a:solidFill>
                  <a:schemeClr val="bg1"/>
                </a:solidFill>
              </a:rPr>
              <a:t>using: </a:t>
            </a:r>
          </a:p>
          <a:p>
            <a:endParaRPr lang="en-US" sz="1200" dirty="0">
              <a:solidFill>
                <a:schemeClr val="bg1"/>
              </a:solidFill>
            </a:endParaRPr>
          </a:p>
          <a:p>
            <a:endParaRPr lang="en-US" sz="1200" dirty="0" smtClean="0">
              <a:solidFill>
                <a:schemeClr val="bg1"/>
              </a:solidFill>
            </a:endParaRPr>
          </a:p>
          <a:p>
            <a:r>
              <a:rPr lang="en-US" sz="1200" dirty="0" smtClean="0">
                <a:solidFill>
                  <a:schemeClr val="bg1"/>
                </a:solidFill>
              </a:rPr>
              <a:t>GSICS </a:t>
            </a:r>
            <a:r>
              <a:rPr lang="en-US" sz="1200" dirty="0">
                <a:solidFill>
                  <a:schemeClr val="bg1"/>
                </a:solidFill>
              </a:rPr>
              <a:t>coefficients as </a:t>
            </a:r>
            <a:r>
              <a:rPr lang="en-US" sz="1200" dirty="0" smtClean="0">
                <a:solidFill>
                  <a:schemeClr val="bg1"/>
                </a:solidFill>
              </a:rPr>
              <a:t>bias </a:t>
            </a:r>
            <a:r>
              <a:rPr lang="en-US" sz="1200" dirty="0">
                <a:solidFill>
                  <a:schemeClr val="bg1"/>
                </a:solidFill>
              </a:rPr>
              <a:t>correction</a:t>
            </a:r>
            <a:r>
              <a:rPr lang="en-US" sz="1200" dirty="0" smtClean="0">
                <a:solidFill>
                  <a:schemeClr val="bg1"/>
                </a:solidFill>
              </a:rPr>
              <a:t>.</a:t>
            </a:r>
          </a:p>
          <a:p>
            <a:endParaRPr lang="en-US" sz="1200" dirty="0" smtClean="0">
              <a:solidFill>
                <a:schemeClr val="bg1"/>
              </a:solidFill>
            </a:endParaRPr>
          </a:p>
          <a:p>
            <a:endParaRPr lang="en-US" sz="1200" dirty="0">
              <a:solidFill>
                <a:schemeClr val="bg1"/>
              </a:solidFill>
            </a:endParaRPr>
          </a:p>
          <a:p>
            <a:r>
              <a:rPr lang="en-US" sz="1200" dirty="0" smtClean="0">
                <a:solidFill>
                  <a:schemeClr val="bg1"/>
                </a:solidFill>
              </a:rPr>
              <a:t>The “Simple Bias” correction.</a:t>
            </a:r>
            <a:endParaRPr lang="en-US" sz="1200" dirty="0">
              <a:solidFill>
                <a:schemeClr val="bg1"/>
              </a:solidFill>
            </a:endParaRPr>
          </a:p>
        </p:txBody>
      </p:sp>
      <p:sp>
        <p:nvSpPr>
          <p:cNvPr id="10" name="Right Arrow 9"/>
          <p:cNvSpPr/>
          <p:nvPr/>
        </p:nvSpPr>
        <p:spPr>
          <a:xfrm>
            <a:off x="4973444" y="2520176"/>
            <a:ext cx="195152" cy="167268"/>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540512" y="1757999"/>
            <a:ext cx="172844" cy="176738"/>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21820" y="3891779"/>
            <a:ext cx="4572000" cy="2308324"/>
          </a:xfrm>
          <a:prstGeom prst="rect">
            <a:avLst/>
          </a:prstGeom>
        </p:spPr>
        <p:txBody>
          <a:bodyPr>
            <a:spAutoFit/>
          </a:bodyPr>
          <a:lstStyle/>
          <a:p>
            <a:r>
              <a:rPr lang="en-US" dirty="0"/>
              <a:t>The difference (GSICS-Simple) in the bias correction methods, which demonstrates that with the GSICS bias some of the high clouds (north, southeast portions of the image) get higher and some of the lower clouds (Pacific) get lower (higher pressure).  It also appears that the GSICS bias takes out more of the noise.</a:t>
            </a:r>
          </a:p>
        </p:txBody>
      </p:sp>
    </p:spTree>
    <p:extLst>
      <p:ext uri="{BB962C8B-B14F-4D97-AF65-F5344CB8AC3E}">
        <p14:creationId xmlns:p14="http://schemas.microsoft.com/office/powerpoint/2010/main" xmlns="" val="709829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506794" cy="369332"/>
          </a:xfrm>
          <a:prstGeom prst="rect">
            <a:avLst/>
          </a:prstGeom>
          <a:noFill/>
        </p:spPr>
        <p:txBody>
          <a:bodyPr wrap="none" rtlCol="0">
            <a:spAutoFit/>
          </a:bodyPr>
          <a:lstStyle/>
          <a:p>
            <a:r>
              <a:rPr lang="en-US" dirty="0" smtClean="0"/>
              <a:t>GOES Sounder Cloud-top pressure</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26</a:t>
            </a:fld>
            <a:endParaRPr lang="en-US"/>
          </a:p>
        </p:txBody>
      </p:sp>
      <p:sp>
        <p:nvSpPr>
          <p:cNvPr id="7" name="TextBox 6"/>
          <p:cNvSpPr txBox="1"/>
          <p:nvPr/>
        </p:nvSpPr>
        <p:spPr>
          <a:xfrm>
            <a:off x="152401" y="6287869"/>
            <a:ext cx="8915400" cy="646331"/>
          </a:xfrm>
          <a:prstGeom prst="rect">
            <a:avLst/>
          </a:prstGeom>
          <a:noFill/>
        </p:spPr>
        <p:txBody>
          <a:bodyPr wrap="square" rtlCol="0">
            <a:spAutoFit/>
          </a:bodyPr>
          <a:lstStyle/>
          <a:p>
            <a:r>
              <a:rPr lang="en-US" dirty="0" smtClean="0"/>
              <a:t>GSICS seems to improve (less noise) upon the simple bias correction method for this case, although the masks seems to be adversely affected.</a:t>
            </a:r>
            <a:endParaRPr lang="en-US" dirty="0"/>
          </a:p>
        </p:txBody>
      </p:sp>
      <p:sp>
        <p:nvSpPr>
          <p:cNvPr id="8" name="TextBox 7"/>
          <p:cNvSpPr txBox="1"/>
          <p:nvPr/>
        </p:nvSpPr>
        <p:spPr>
          <a:xfrm>
            <a:off x="3200400" y="2907268"/>
            <a:ext cx="3276600" cy="369332"/>
          </a:xfrm>
          <a:prstGeom prst="rect">
            <a:avLst/>
          </a:prstGeom>
          <a:noFill/>
        </p:spPr>
        <p:txBody>
          <a:bodyPr wrap="square" rtlCol="0">
            <a:spAutoFit/>
          </a:bodyPr>
          <a:lstStyle/>
          <a:p>
            <a:r>
              <a:rPr lang="en-US" dirty="0" smtClean="0">
                <a:solidFill>
                  <a:srgbClr val="FFFF00"/>
                </a:solidFill>
              </a:rPr>
              <a:t>Fairly noisy higher cloud pixels</a:t>
            </a:r>
            <a:endParaRPr lang="en-US" dirty="0">
              <a:solidFill>
                <a:srgbClr val="FFFF00"/>
              </a:solidFill>
            </a:endParaRPr>
          </a:p>
        </p:txBody>
      </p:sp>
    </p:spTree>
    <p:extLst>
      <p:ext uri="{BB962C8B-B14F-4D97-AF65-F5344CB8AC3E}">
        <p14:creationId xmlns:p14="http://schemas.microsoft.com/office/powerpoint/2010/main" xmlns="" val="1683385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506794" cy="369332"/>
          </a:xfrm>
          <a:prstGeom prst="rect">
            <a:avLst/>
          </a:prstGeom>
          <a:noFill/>
        </p:spPr>
        <p:txBody>
          <a:bodyPr wrap="none" rtlCol="0">
            <a:spAutoFit/>
          </a:bodyPr>
          <a:lstStyle/>
          <a:p>
            <a:r>
              <a:rPr lang="en-US" dirty="0" smtClean="0"/>
              <a:t>GOES Sounder Cloud-top pressure</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27</a:t>
            </a:fld>
            <a:endParaRPr lang="en-US"/>
          </a:p>
        </p:txBody>
      </p:sp>
      <p:sp>
        <p:nvSpPr>
          <p:cNvPr id="7" name="TextBox 6"/>
          <p:cNvSpPr txBox="1"/>
          <p:nvPr/>
        </p:nvSpPr>
        <p:spPr>
          <a:xfrm>
            <a:off x="3200400" y="2907268"/>
            <a:ext cx="3276600" cy="369332"/>
          </a:xfrm>
          <a:prstGeom prst="rect">
            <a:avLst/>
          </a:prstGeom>
          <a:noFill/>
        </p:spPr>
        <p:txBody>
          <a:bodyPr wrap="square" rtlCol="0">
            <a:spAutoFit/>
          </a:bodyPr>
          <a:lstStyle/>
          <a:p>
            <a:r>
              <a:rPr lang="en-US" dirty="0" smtClean="0">
                <a:solidFill>
                  <a:srgbClr val="FFFF00"/>
                </a:solidFill>
              </a:rPr>
              <a:t>More uniform cloud pixels</a:t>
            </a:r>
            <a:endParaRPr lang="en-US" dirty="0">
              <a:solidFill>
                <a:srgbClr val="FFFF00"/>
              </a:solidFill>
            </a:endParaRPr>
          </a:p>
        </p:txBody>
      </p:sp>
    </p:spTree>
    <p:extLst>
      <p:ext uri="{BB962C8B-B14F-4D97-AF65-F5344CB8AC3E}">
        <p14:creationId xmlns:p14="http://schemas.microsoft.com/office/powerpoint/2010/main" xmlns="" val="424229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506794" cy="369332"/>
          </a:xfrm>
          <a:prstGeom prst="rect">
            <a:avLst/>
          </a:prstGeom>
          <a:noFill/>
        </p:spPr>
        <p:txBody>
          <a:bodyPr wrap="none" rtlCol="0">
            <a:spAutoFit/>
          </a:bodyPr>
          <a:lstStyle/>
          <a:p>
            <a:r>
              <a:rPr lang="en-US" dirty="0" smtClean="0"/>
              <a:t>GOES Sounder Cloud-top pressure</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28</a:t>
            </a:fld>
            <a:endParaRPr lang="en-US"/>
          </a:p>
        </p:txBody>
      </p:sp>
      <p:sp>
        <p:nvSpPr>
          <p:cNvPr id="8" name="TextBox 7"/>
          <p:cNvSpPr txBox="1"/>
          <p:nvPr/>
        </p:nvSpPr>
        <p:spPr>
          <a:xfrm>
            <a:off x="152400" y="6336268"/>
            <a:ext cx="8770606" cy="369332"/>
          </a:xfrm>
          <a:prstGeom prst="rect">
            <a:avLst/>
          </a:prstGeom>
          <a:noFill/>
        </p:spPr>
        <p:txBody>
          <a:bodyPr wrap="none" rtlCol="0">
            <a:spAutoFit/>
          </a:bodyPr>
          <a:lstStyle/>
          <a:p>
            <a:r>
              <a:rPr lang="en-US" dirty="0" smtClean="0"/>
              <a:t>GSICS seems to improve (less noise) upon the dynamic bias correction method for this case.</a:t>
            </a:r>
            <a:endParaRPr lang="en-US" dirty="0"/>
          </a:p>
        </p:txBody>
      </p:sp>
      <p:sp>
        <p:nvSpPr>
          <p:cNvPr id="9" name="TextBox 8"/>
          <p:cNvSpPr txBox="1"/>
          <p:nvPr/>
        </p:nvSpPr>
        <p:spPr>
          <a:xfrm>
            <a:off x="3200400" y="2907268"/>
            <a:ext cx="3276600" cy="646331"/>
          </a:xfrm>
          <a:prstGeom prst="rect">
            <a:avLst/>
          </a:prstGeom>
          <a:noFill/>
        </p:spPr>
        <p:txBody>
          <a:bodyPr wrap="square" rtlCol="0">
            <a:spAutoFit/>
          </a:bodyPr>
          <a:lstStyle/>
          <a:p>
            <a:r>
              <a:rPr lang="en-US" dirty="0" smtClean="0">
                <a:solidFill>
                  <a:srgbClr val="FFFF00"/>
                </a:solidFill>
              </a:rPr>
              <a:t>Fairly noisy higher cloud pixels and missing clouds</a:t>
            </a:r>
            <a:endParaRPr lang="en-US" dirty="0">
              <a:solidFill>
                <a:srgbClr val="FFFF00"/>
              </a:solidFill>
            </a:endParaRPr>
          </a:p>
        </p:txBody>
      </p:sp>
    </p:spTree>
    <p:extLst>
      <p:ext uri="{BB962C8B-B14F-4D97-AF65-F5344CB8AC3E}">
        <p14:creationId xmlns:p14="http://schemas.microsoft.com/office/powerpoint/2010/main" xmlns="" val="2045892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506794" cy="369332"/>
          </a:xfrm>
          <a:prstGeom prst="rect">
            <a:avLst/>
          </a:prstGeom>
          <a:noFill/>
        </p:spPr>
        <p:txBody>
          <a:bodyPr wrap="none" rtlCol="0">
            <a:spAutoFit/>
          </a:bodyPr>
          <a:lstStyle/>
          <a:p>
            <a:r>
              <a:rPr lang="en-US" dirty="0" smtClean="0"/>
              <a:t>GOES Sounder Cloud-top pressure</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29</a:t>
            </a:fld>
            <a:endParaRPr lang="en-US"/>
          </a:p>
        </p:txBody>
      </p:sp>
      <p:sp>
        <p:nvSpPr>
          <p:cNvPr id="8" name="TextBox 7"/>
          <p:cNvSpPr txBox="1"/>
          <p:nvPr/>
        </p:nvSpPr>
        <p:spPr>
          <a:xfrm>
            <a:off x="3657600" y="2819400"/>
            <a:ext cx="3276600" cy="646331"/>
          </a:xfrm>
          <a:prstGeom prst="rect">
            <a:avLst/>
          </a:prstGeom>
          <a:noFill/>
        </p:spPr>
        <p:txBody>
          <a:bodyPr wrap="square" rtlCol="0">
            <a:spAutoFit/>
          </a:bodyPr>
          <a:lstStyle/>
          <a:p>
            <a:r>
              <a:rPr lang="en-US" dirty="0" smtClean="0">
                <a:solidFill>
                  <a:srgbClr val="FFFF00"/>
                </a:solidFill>
              </a:rPr>
              <a:t>More uniform cloud pixels and more low cloud</a:t>
            </a:r>
            <a:endParaRPr lang="en-US" dirty="0">
              <a:solidFill>
                <a:srgbClr val="FFFF00"/>
              </a:solidFill>
            </a:endParaRPr>
          </a:p>
        </p:txBody>
      </p:sp>
    </p:spTree>
    <p:extLst>
      <p:ext uri="{BB962C8B-B14F-4D97-AF65-F5344CB8AC3E}">
        <p14:creationId xmlns:p14="http://schemas.microsoft.com/office/powerpoint/2010/main" xmlns="" val="1314849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676400" y="152400"/>
            <a:ext cx="7391400" cy="1238250"/>
          </a:xfrm>
        </p:spPr>
        <p:txBody>
          <a:bodyPr anchor="ctr"/>
          <a:lstStyle/>
          <a:p>
            <a:pPr eaLnBrk="1" hangingPunct="1"/>
            <a:r>
              <a:rPr lang="en-GB" sz="2800" dirty="0" smtClean="0"/>
              <a:t>GSICS Procedure for Product Acceptance (GPPA) – Current Product Status</a:t>
            </a:r>
          </a:p>
        </p:txBody>
      </p:sp>
      <p:sp>
        <p:nvSpPr>
          <p:cNvPr id="5" name="Rectangle 35"/>
          <p:cNvSpPr>
            <a:spLocks noChangeArrowheads="1"/>
          </p:cNvSpPr>
          <p:nvPr/>
        </p:nvSpPr>
        <p:spPr bwMode="auto">
          <a:xfrm>
            <a:off x="152400" y="1752600"/>
            <a:ext cx="8783515" cy="4773614"/>
          </a:xfrm>
          <a:prstGeom prst="rect">
            <a:avLst/>
          </a:prstGeom>
          <a:noFill/>
          <a:ln w="9525">
            <a:noFill/>
            <a:miter lim="800000"/>
            <a:headEnd/>
            <a:tailEnd/>
          </a:ln>
          <a:effectLst/>
        </p:spPr>
        <p:txBody>
          <a:bodyPr/>
          <a:lstStyle/>
          <a:p>
            <a:pPr marL="228600" indent="-228600">
              <a:lnSpc>
                <a:spcPct val="90000"/>
              </a:lnSpc>
              <a:buClr>
                <a:srgbClr val="009900"/>
              </a:buClr>
              <a:buSzPct val="100000"/>
              <a:buFont typeface="Symbol" pitchFamily="18" charset="2"/>
              <a:buChar char="¨"/>
              <a:defRPr/>
            </a:pPr>
            <a:r>
              <a:rPr lang="en-US" sz="2400" i="1" dirty="0">
                <a:solidFill>
                  <a:srgbClr val="000000"/>
                </a:solidFill>
                <a:latin typeface="+mn-lt"/>
                <a:cs typeface="Times New Roman" pitchFamily="18" charset="0"/>
              </a:rPr>
              <a:t>  </a:t>
            </a:r>
            <a:r>
              <a:rPr lang="en-US" sz="2400" i="1" dirty="0">
                <a:solidFill>
                  <a:srgbClr val="009900"/>
                </a:solidFill>
                <a:latin typeface="+mn-lt"/>
                <a:cs typeface="Times New Roman" pitchFamily="18" charset="0"/>
              </a:rPr>
              <a:t>Progress of </a:t>
            </a:r>
            <a:r>
              <a:rPr lang="en-US" sz="2400" i="1" dirty="0" smtClean="0">
                <a:solidFill>
                  <a:srgbClr val="009900"/>
                </a:solidFill>
                <a:latin typeface="+mn-lt"/>
                <a:cs typeface="Times New Roman" pitchFamily="18" charset="0"/>
              </a:rPr>
              <a:t>Candidate Products </a:t>
            </a:r>
            <a:r>
              <a:rPr lang="en-US" sz="2400" i="1" dirty="0">
                <a:solidFill>
                  <a:srgbClr val="009900"/>
                </a:solidFill>
                <a:latin typeface="+mn-lt"/>
                <a:cs typeface="Times New Roman" pitchFamily="18" charset="0"/>
              </a:rPr>
              <a:t>in Demonstration Phase</a:t>
            </a:r>
          </a:p>
          <a:p>
            <a:pPr marL="457200" indent="-228600">
              <a:spcBef>
                <a:spcPct val="20000"/>
              </a:spcBef>
              <a:buClr>
                <a:srgbClr val="009900"/>
              </a:buClr>
              <a:buSzPct val="80000"/>
              <a:buFont typeface="Arial" pitchFamily="34" charset="0"/>
              <a:buChar char="•"/>
              <a:defRPr/>
            </a:pPr>
            <a:r>
              <a:rPr lang="en-US" sz="1600" dirty="0">
                <a:solidFill>
                  <a:srgbClr val="000000"/>
                </a:solidFill>
                <a:latin typeface="+mn-lt"/>
                <a:cs typeface="Times New Roman" pitchFamily="18" charset="0"/>
              </a:rPr>
              <a:t>GL01.1.0 - GSICS Correction for </a:t>
            </a:r>
            <a:r>
              <a:rPr lang="en-US" sz="1600" dirty="0" smtClean="0">
                <a:solidFill>
                  <a:srgbClr val="000000"/>
                </a:solidFill>
                <a:latin typeface="+mn-lt"/>
                <a:cs typeface="Times New Roman" pitchFamily="18" charset="0"/>
              </a:rPr>
              <a:t>EUMETSAT IR </a:t>
            </a:r>
            <a:r>
              <a:rPr lang="en-US" sz="1600" dirty="0">
                <a:solidFill>
                  <a:srgbClr val="000000"/>
                </a:solidFill>
                <a:latin typeface="+mn-lt"/>
                <a:cs typeface="Times New Roman" pitchFamily="18" charset="0"/>
              </a:rPr>
              <a:t>Channels based on IASI</a:t>
            </a:r>
          </a:p>
          <a:p>
            <a:pPr marL="457200" indent="-228600">
              <a:spcBef>
                <a:spcPct val="20000"/>
              </a:spcBef>
              <a:buClr>
                <a:srgbClr val="009900"/>
              </a:buClr>
              <a:buSzPct val="80000"/>
              <a:buFont typeface="Arial" pitchFamily="34" charset="0"/>
              <a:buChar char="•"/>
              <a:defRPr/>
            </a:pPr>
            <a:r>
              <a:rPr lang="en-US" sz="1600" dirty="0">
                <a:solidFill>
                  <a:srgbClr val="000000"/>
                </a:solidFill>
                <a:latin typeface="+mn-lt"/>
                <a:cs typeface="Times New Roman" pitchFamily="18" charset="0"/>
              </a:rPr>
              <a:t>GL02.1.0 - GSICS Correction for MTSAT </a:t>
            </a:r>
            <a:r>
              <a:rPr lang="en-US" sz="1600" dirty="0" smtClean="0">
                <a:solidFill>
                  <a:srgbClr val="000000"/>
                </a:solidFill>
                <a:latin typeface="+mn-lt"/>
                <a:cs typeface="Times New Roman" pitchFamily="18" charset="0"/>
              </a:rPr>
              <a:t>IR </a:t>
            </a:r>
            <a:r>
              <a:rPr lang="en-US" sz="1600" dirty="0">
                <a:solidFill>
                  <a:srgbClr val="000000"/>
                </a:solidFill>
                <a:latin typeface="+mn-lt"/>
                <a:cs typeface="Times New Roman" pitchFamily="18" charset="0"/>
              </a:rPr>
              <a:t>Channels based on AIRS and IASI</a:t>
            </a:r>
          </a:p>
          <a:p>
            <a:pPr marL="457200" indent="-228600">
              <a:spcBef>
                <a:spcPct val="20000"/>
              </a:spcBef>
              <a:buClr>
                <a:srgbClr val="009900"/>
              </a:buClr>
              <a:buSzPct val="80000"/>
              <a:buFont typeface="Arial" pitchFamily="34" charset="0"/>
              <a:buChar char="•"/>
              <a:defRPr/>
            </a:pPr>
            <a:r>
              <a:rPr lang="en-US" sz="1600" dirty="0">
                <a:solidFill>
                  <a:srgbClr val="000000"/>
                </a:solidFill>
                <a:latin typeface="+mn-lt"/>
                <a:cs typeface="Times New Roman" pitchFamily="18" charset="0"/>
              </a:rPr>
              <a:t>GL03.1.0 - GSICS Correction for GOES Imager IR Channels based on AIRS and IASI</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Achieved flow of near-real time data and re-analysis data to GSICS Servers</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ATBD and Traceability to SI Standards documents were accepted as of March 3, 2011</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Documentation of use of associated </a:t>
            </a:r>
            <a:r>
              <a:rPr lang="en-US" sz="1400" i="1" dirty="0" err="1" smtClean="0">
                <a:solidFill>
                  <a:srgbClr val="000000"/>
                </a:solidFill>
                <a:latin typeface="+mn-lt"/>
                <a:cs typeface="Times New Roman" pitchFamily="18" charset="0"/>
              </a:rPr>
              <a:t>radiative</a:t>
            </a:r>
            <a:r>
              <a:rPr lang="en-US" sz="1400" i="1" dirty="0" smtClean="0">
                <a:solidFill>
                  <a:srgbClr val="000000"/>
                </a:solidFill>
                <a:latin typeface="+mn-lt"/>
                <a:cs typeface="Times New Roman" pitchFamily="18" charset="0"/>
              </a:rPr>
              <a:t> transfer models and cal/</a:t>
            </a:r>
            <a:r>
              <a:rPr lang="en-US" sz="1400" i="1" dirty="0" err="1" smtClean="0">
                <a:solidFill>
                  <a:srgbClr val="000000"/>
                </a:solidFill>
                <a:latin typeface="+mn-lt"/>
                <a:cs typeface="Times New Roman" pitchFamily="18" charset="0"/>
              </a:rPr>
              <a:t>val</a:t>
            </a:r>
            <a:r>
              <a:rPr lang="en-US" sz="1400" i="1" dirty="0" smtClean="0">
                <a:solidFill>
                  <a:srgbClr val="000000"/>
                </a:solidFill>
                <a:latin typeface="+mn-lt"/>
                <a:cs typeface="Times New Roman" pitchFamily="18" charset="0"/>
              </a:rPr>
              <a:t> supporting measurements under review</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Testing by two or more potential users of product</a:t>
            </a:r>
          </a:p>
          <a:p>
            <a:pPr marL="457200" indent="-228600">
              <a:spcBef>
                <a:spcPct val="20000"/>
              </a:spcBef>
              <a:buClr>
                <a:srgbClr val="009900"/>
              </a:buClr>
              <a:buSzPct val="80000"/>
              <a:buFont typeface="Arial" pitchFamily="34" charset="0"/>
              <a:buChar char="•"/>
              <a:defRPr/>
            </a:pPr>
            <a:r>
              <a:rPr lang="en-US" sz="1600" dirty="0" smtClean="0">
                <a:solidFill>
                  <a:srgbClr val="000000"/>
                </a:solidFill>
                <a:latin typeface="+mn-lt"/>
                <a:cs typeface="Times New Roman" pitchFamily="18" charset="0"/>
              </a:rPr>
              <a:t>GL04.1.0 – GSICS Correction for GOES Sounder IR Channel based on IASI</a:t>
            </a:r>
          </a:p>
          <a:p>
            <a:pPr marL="914400" lvl="1" indent="-228600">
              <a:spcBef>
                <a:spcPct val="20000"/>
              </a:spcBef>
              <a:buClr>
                <a:srgbClr val="009900"/>
              </a:buClr>
              <a:buSzPct val="80000"/>
              <a:buFont typeface="Arial" pitchFamily="34" charset="0"/>
              <a:buChar char="•"/>
              <a:defRPr/>
            </a:pPr>
            <a:r>
              <a:rPr lang="en-US" sz="1600" i="1" dirty="0" smtClean="0">
                <a:solidFill>
                  <a:srgbClr val="000000"/>
                </a:solidFill>
                <a:cs typeface="Times New Roman" pitchFamily="18" charset="0"/>
              </a:rPr>
              <a:t>Achieved flow of near-real time data to GSICS Servers</a:t>
            </a:r>
            <a:endParaRPr lang="en-US" sz="1600" dirty="0" smtClean="0">
              <a:solidFill>
                <a:srgbClr val="000000"/>
              </a:solidFill>
              <a:latin typeface="+mn-lt"/>
              <a:cs typeface="Times New Roman" pitchFamily="18" charset="0"/>
            </a:endParaRPr>
          </a:p>
          <a:p>
            <a:pPr marL="457200" indent="-228600">
              <a:spcBef>
                <a:spcPct val="20000"/>
              </a:spcBef>
              <a:buClr>
                <a:srgbClr val="009900"/>
              </a:buClr>
              <a:buSzPct val="80000"/>
              <a:buFont typeface="Arial" pitchFamily="34" charset="0"/>
              <a:buChar char="•"/>
              <a:defRPr/>
            </a:pPr>
            <a:r>
              <a:rPr lang="en-US" sz="1600" dirty="0" smtClean="0">
                <a:solidFill>
                  <a:srgbClr val="000000"/>
                </a:solidFill>
                <a:latin typeface="+mn-lt"/>
                <a:cs typeface="Times New Roman" pitchFamily="18" charset="0"/>
              </a:rPr>
              <a:t>LL</a:t>
            </a:r>
            <a:r>
              <a:rPr lang="en-US" sz="1600" dirty="0" smtClean="0">
                <a:solidFill>
                  <a:srgbClr val="000000"/>
                </a:solidFill>
                <a:cs typeface="Times New Roman" pitchFamily="18" charset="0"/>
              </a:rPr>
              <a:t>01.1.0 - Patmos-X AVHRR solar reflective channel corrections based on MODIS</a:t>
            </a:r>
            <a:endParaRPr lang="en-US" sz="1600" dirty="0" smtClean="0">
              <a:solidFill>
                <a:srgbClr val="000000"/>
              </a:solidFill>
              <a:latin typeface="+mn-lt"/>
              <a:cs typeface="Times New Roman" pitchFamily="18" charset="0"/>
            </a:endParaRP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Achieved flow of near-real time data to NOAA GSICS Server</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Under testing by three or more potential users of product </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latin typeface="+mn-lt"/>
                <a:cs typeface="Times New Roman" pitchFamily="18" charset="0"/>
              </a:rPr>
              <a:t>Submitted ATBD and Traceability to SI Standards documents</a:t>
            </a:r>
          </a:p>
          <a:p>
            <a:pPr marL="457200" indent="-228600">
              <a:spcBef>
                <a:spcPct val="20000"/>
              </a:spcBef>
              <a:buClr>
                <a:srgbClr val="009900"/>
              </a:buClr>
              <a:buSzPct val="80000"/>
              <a:buFont typeface="Arial" pitchFamily="34" charset="0"/>
              <a:buChar char="•"/>
              <a:defRPr/>
            </a:pPr>
            <a:r>
              <a:rPr lang="en-US" sz="1600" dirty="0" smtClean="0">
                <a:solidFill>
                  <a:srgbClr val="000000"/>
                </a:solidFill>
                <a:cs typeface="Times New Roman" pitchFamily="18" charset="0"/>
              </a:rPr>
              <a:t>LL01.2.0 – Consistent level-1C radiances and upper airs deep-layer temperature climate data records from MSU/AMSU observation</a:t>
            </a:r>
          </a:p>
          <a:p>
            <a:pPr marL="685800" indent="-228600">
              <a:spcBef>
                <a:spcPct val="20000"/>
              </a:spcBef>
              <a:buClr>
                <a:srgbClr val="009900"/>
              </a:buClr>
              <a:buSzPct val="80000"/>
              <a:buFont typeface="Wingdings" pitchFamily="2" charset="2"/>
              <a:buChar char="Ø"/>
              <a:defRPr/>
            </a:pPr>
            <a:r>
              <a:rPr lang="en-US" sz="1400" i="1" dirty="0" smtClean="0">
                <a:solidFill>
                  <a:srgbClr val="000000"/>
                </a:solidFill>
                <a:cs typeface="Times New Roman" pitchFamily="18" charset="0"/>
              </a:rPr>
              <a:t>Submitted ATBD</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Users</a:t>
            </a:r>
            <a:endParaRPr lang="en-US" dirty="0"/>
          </a:p>
        </p:txBody>
      </p:sp>
      <p:sp>
        <p:nvSpPr>
          <p:cNvPr id="3" name="Content Placeholder 2"/>
          <p:cNvSpPr>
            <a:spLocks noGrp="1"/>
          </p:cNvSpPr>
          <p:nvPr>
            <p:ph idx="1"/>
          </p:nvPr>
        </p:nvSpPr>
        <p:spPr/>
        <p:txBody>
          <a:bodyPr/>
          <a:lstStyle/>
          <a:p>
            <a:r>
              <a:rPr lang="en-US" dirty="0" smtClean="0"/>
              <a:t>Evaluate radiometric calibration accuracy</a:t>
            </a:r>
          </a:p>
          <a:p>
            <a:endParaRPr lang="en-US" dirty="0" smtClean="0"/>
          </a:p>
          <a:p>
            <a:r>
              <a:rPr lang="en-US" dirty="0" smtClean="0"/>
              <a:t>Identify and correct the root cause that compromise calibration accuracy, e.g., revising the system spectral response function, decontamination, midnight calibration anomaly.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fy2c_l1_airs_comp220k_new1"/>
          <p:cNvPicPr>
            <a:picLocks noGrp="1" noChangeAspect="1" noChangeArrowheads="1"/>
          </p:cNvPicPr>
          <p:nvPr>
            <p:ph sz="quarter" idx="4294967295"/>
          </p:nvPr>
        </p:nvPicPr>
        <p:blipFill>
          <a:blip r:embed="rId3" cstate="print"/>
          <a:srcRect/>
          <a:stretch>
            <a:fillRect/>
          </a:stretch>
        </p:blipFill>
        <p:spPr>
          <a:xfrm>
            <a:off x="68873" y="4595814"/>
            <a:ext cx="8782050" cy="2289175"/>
          </a:xfrm>
          <a:prstGeom prst="rect">
            <a:avLst/>
          </a:prstGeom>
          <a:noFill/>
        </p:spPr>
      </p:pic>
      <p:pic>
        <p:nvPicPr>
          <p:cNvPr id="4" name="Picture 2" descr="FY2D_AIRS_L1_Comparison2007-2009-0_220k"/>
          <p:cNvPicPr>
            <a:picLocks noChangeAspect="1" noChangeArrowheads="1"/>
          </p:cNvPicPr>
          <p:nvPr/>
        </p:nvPicPr>
        <p:blipFill>
          <a:blip r:embed="rId4" cstate="print"/>
          <a:srcRect/>
          <a:stretch>
            <a:fillRect/>
          </a:stretch>
        </p:blipFill>
        <p:spPr>
          <a:xfrm>
            <a:off x="24912" y="2419350"/>
            <a:ext cx="8757139" cy="2305050"/>
          </a:xfrm>
          <a:prstGeom prst="rect">
            <a:avLst/>
          </a:prstGeom>
          <a:noFill/>
        </p:spPr>
      </p:pic>
      <p:sp>
        <p:nvSpPr>
          <p:cNvPr id="5" name="Rectangle 4"/>
          <p:cNvSpPr txBox="1">
            <a:spLocks noChangeArrowheads="1"/>
          </p:cNvSpPr>
          <p:nvPr/>
        </p:nvSpPr>
        <p:spPr bwMode="auto">
          <a:xfrm>
            <a:off x="0" y="1016000"/>
            <a:ext cx="7596554" cy="92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1200" cap="none" spc="0" normalizeH="0" baseline="0" noProof="0" smtClean="0">
                <a:ln>
                  <a:noFill/>
                </a:ln>
                <a:solidFill>
                  <a:schemeClr val="tx1"/>
                </a:solidFill>
                <a:effectLst/>
                <a:uLnTx/>
                <a:uFillTx/>
                <a:latin typeface="+mj-lt"/>
                <a:ea typeface="+mj-ea"/>
                <a:cs typeface="+mj-cs"/>
              </a:rPr>
              <a:t>FY-2C/2D/2E </a:t>
            </a:r>
            <a:br>
              <a:rPr kumimoji="0" lang="zh-CN" altLang="en-US" sz="3200" b="1" i="0" u="none" strike="noStrike" kern="1200" cap="none" spc="0" normalizeH="0" baseline="0" noProof="0" smtClean="0">
                <a:ln>
                  <a:noFill/>
                </a:ln>
                <a:solidFill>
                  <a:schemeClr val="tx1"/>
                </a:solidFill>
                <a:effectLst/>
                <a:uLnTx/>
                <a:uFillTx/>
                <a:latin typeface="+mj-lt"/>
                <a:ea typeface="+mj-ea"/>
                <a:cs typeface="+mj-cs"/>
              </a:rPr>
            </a:br>
            <a:r>
              <a:rPr kumimoji="0" lang="zh-CN" altLang="en-US" sz="3200" b="1" i="0" u="none" strike="noStrike" kern="1200" cap="none" spc="0" normalizeH="0" baseline="0" noProof="0" smtClean="0">
                <a:ln>
                  <a:noFill/>
                </a:ln>
                <a:solidFill>
                  <a:schemeClr val="tx1"/>
                </a:solidFill>
                <a:effectLst/>
                <a:uLnTx/>
                <a:uFillTx/>
                <a:latin typeface="+mj-lt"/>
                <a:ea typeface="+mj-ea"/>
                <a:cs typeface="+mj-cs"/>
              </a:rPr>
              <a:t>   bias@220K</a:t>
            </a:r>
            <a:endParaRPr kumimoji="0" lang="zh-CN" altLang="en-US" sz="32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5"/>
          <p:cNvPicPr>
            <a:picLocks noChangeAspect="1" noChangeArrowheads="1"/>
          </p:cNvPicPr>
          <p:nvPr/>
        </p:nvPicPr>
        <p:blipFill>
          <a:blip r:embed="rId5" cstate="print"/>
          <a:srcRect/>
          <a:stretch>
            <a:fillRect/>
          </a:stretch>
        </p:blipFill>
        <p:spPr bwMode="auto">
          <a:xfrm>
            <a:off x="2026627" y="44450"/>
            <a:ext cx="6570785" cy="2566988"/>
          </a:xfrm>
          <a:prstGeom prst="rect">
            <a:avLst/>
          </a:prstGeom>
          <a:noFill/>
          <a:ln w="9525">
            <a:noFill/>
            <a:miter lim="800000"/>
            <a:headEnd/>
            <a:tailEnd/>
          </a:ln>
        </p:spPr>
      </p:pic>
      <p:sp>
        <p:nvSpPr>
          <p:cNvPr id="7" name="AutoShape 8"/>
          <p:cNvSpPr>
            <a:spLocks noChangeArrowheads="1"/>
          </p:cNvSpPr>
          <p:nvPr/>
        </p:nvSpPr>
        <p:spPr bwMode="auto">
          <a:xfrm rot="2081710">
            <a:off x="2757854" y="2241550"/>
            <a:ext cx="830874" cy="2808288"/>
          </a:xfrm>
          <a:prstGeom prst="upArrow">
            <a:avLst>
              <a:gd name="adj1" fmla="val 50000"/>
              <a:gd name="adj2" fmla="val 77998"/>
            </a:avLst>
          </a:prstGeom>
          <a:solidFill>
            <a:schemeClr val="accent1"/>
          </a:solidFill>
          <a:ln w="9525">
            <a:solidFill>
              <a:schemeClr val="tx1"/>
            </a:solidFill>
            <a:miter lim="800000"/>
            <a:headEnd/>
            <a:tailEnd/>
          </a:ln>
        </p:spPr>
        <p:txBody>
          <a:bodyPr vert="eaVert"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26"/>
          <p:cNvSpPr txBox="1">
            <a:spLocks noChangeArrowheads="1"/>
          </p:cNvSpPr>
          <p:nvPr/>
        </p:nvSpPr>
        <p:spPr bwMode="auto">
          <a:xfrm>
            <a:off x="838200" y="1524000"/>
            <a:ext cx="8020174" cy="589146"/>
          </a:xfrm>
          <a:prstGeom prst="rect">
            <a:avLst/>
          </a:prstGeom>
          <a:noFill/>
          <a:ln w="9525">
            <a:noFill/>
            <a:miter lim="800000"/>
            <a:headEnd/>
            <a:tailEnd/>
          </a:ln>
        </p:spPr>
        <p:txBody>
          <a:bodyPr wrap="square" lIns="95767" tIns="47884" rIns="95767" bIns="47884">
            <a:spAutoFit/>
          </a:bodyPr>
          <a:lstStyle/>
          <a:p>
            <a:pPr>
              <a:spcBef>
                <a:spcPct val="50000"/>
              </a:spcBef>
            </a:pPr>
            <a:r>
              <a:rPr lang="en-US" altLang="ko-KR" sz="3200" dirty="0" smtClean="0">
                <a:solidFill>
                  <a:schemeClr val="tx1"/>
                </a:solidFill>
                <a:latin typeface="Arial Narrow" pitchFamily="34" charset="0"/>
              </a:rPr>
              <a:t> TB vs. </a:t>
            </a:r>
            <a:r>
              <a:rPr lang="en-US" altLang="ko-KR" sz="3200" dirty="0" smtClean="0">
                <a:solidFill>
                  <a:schemeClr val="tx1"/>
                </a:solidFill>
                <a:latin typeface="Arial Narrow" pitchFamily="34" charset="0"/>
                <a:sym typeface="Symbol"/>
              </a:rPr>
              <a:t>TB(</a:t>
            </a:r>
            <a:r>
              <a:rPr lang="en-US" altLang="ko-KR" sz="3200" dirty="0" smtClean="0">
                <a:solidFill>
                  <a:srgbClr val="FF0000"/>
                </a:solidFill>
                <a:latin typeface="Arial Narrow" pitchFamily="34" charset="0"/>
                <a:sym typeface="Symbol"/>
              </a:rPr>
              <a:t>COMS</a:t>
            </a:r>
            <a:r>
              <a:rPr lang="en-US" altLang="ko-KR" sz="3200" dirty="0" smtClean="0">
                <a:solidFill>
                  <a:schemeClr val="tx1"/>
                </a:solidFill>
                <a:latin typeface="Arial Narrow" pitchFamily="34" charset="0"/>
                <a:sym typeface="Symbol"/>
              </a:rPr>
              <a:t> – AIRS)</a:t>
            </a:r>
            <a:r>
              <a:rPr lang="en-US" altLang="ko-KR" sz="3200" dirty="0" smtClean="0">
                <a:solidFill>
                  <a:schemeClr val="tx1"/>
                </a:solidFill>
                <a:latin typeface="Arial Narrow" pitchFamily="34" charset="0"/>
              </a:rPr>
              <a:t>  </a:t>
            </a:r>
            <a:endParaRPr lang="en-US" altLang="ko-KR" sz="3200" dirty="0">
              <a:solidFill>
                <a:schemeClr val="tx1"/>
              </a:solidFill>
              <a:latin typeface="Arial Narrow" pitchFamily="34" charset="0"/>
            </a:endParaRPr>
          </a:p>
        </p:txBody>
      </p:sp>
      <p:pic>
        <p:nvPicPr>
          <p:cNvPr id="29700" name="Picture 4" descr="D:\002_KMA\GSICS\Fig02_STAT2PLOT_GEOTBvsDeltaTB_2011Feb_20110320.t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2133600"/>
            <a:ext cx="5722621" cy="441226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a:xfrm>
            <a:off x="1828800" y="609600"/>
            <a:ext cx="64770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Internal Users -</a:t>
            </a:r>
            <a:r>
              <a:rPr kumimoji="0" lang="en-US" sz="3200" b="1" i="0" u="none" strike="noStrike" kern="0" cap="none" spc="0" normalizeH="0" noProof="0" dirty="0" smtClean="0">
                <a:ln>
                  <a:noFill/>
                </a:ln>
                <a:solidFill>
                  <a:srgbClr val="031F74"/>
                </a:solidFill>
                <a:effectLst/>
                <a:uLnTx/>
                <a:uFillTx/>
                <a:latin typeface="+mj-lt"/>
                <a:ea typeface="MS PGothic" pitchFamily="34" charset="-128"/>
                <a:cs typeface="ＭＳ Ｐゴシック" charset="-128"/>
              </a:rPr>
              <a:t> KMA</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spTree>
    <p:extLst>
      <p:ext uri="{BB962C8B-B14F-4D97-AF65-F5344CB8AC3E}">
        <p14:creationId xmlns="" xmlns:p14="http://schemas.microsoft.com/office/powerpoint/2010/main" val="374380618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AA29AD84-C957-47C3-B860-2591B3B26BBB}" type="slidenum">
              <a:rPr lang="en-US" smtClean="0"/>
              <a:pPr/>
              <a:t>33</a:t>
            </a:fld>
            <a:endParaRPr lang="en-US"/>
          </a:p>
        </p:txBody>
      </p:sp>
      <p:sp>
        <p:nvSpPr>
          <p:cNvPr id="3" name="Title 1"/>
          <p:cNvSpPr txBox="1">
            <a:spLocks/>
          </p:cNvSpPr>
          <p:nvPr/>
        </p:nvSpPr>
        <p:spPr>
          <a:xfrm>
            <a:off x="1828800" y="381000"/>
            <a:ext cx="7010400" cy="685800"/>
          </a:xfrm>
          <a:prstGeom prst="rect">
            <a:avLst/>
          </a:prstGeom>
        </p:spPr>
        <p:txBody>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31F74"/>
                </a:solidFill>
                <a:effectLst/>
                <a:uLnTx/>
                <a:uFillTx/>
                <a:latin typeface="+mj-lt"/>
                <a:ea typeface="MS PGothic" pitchFamily="34" charset="-128"/>
                <a:cs typeface="ＭＳ Ｐゴシック" charset="-128"/>
              </a:rPr>
              <a:t>Internal Users – Midnight Calibration Anomaly</a:t>
            </a:r>
            <a:endParaRPr kumimoji="0" lang="en-US" sz="3200" b="1" i="0" u="none" strike="noStrike" kern="0" cap="none" spc="0" normalizeH="0" baseline="0" noProof="0" dirty="0">
              <a:ln>
                <a:noFill/>
              </a:ln>
              <a:solidFill>
                <a:srgbClr val="031F74"/>
              </a:solidFill>
              <a:effectLst/>
              <a:uLnTx/>
              <a:uFillTx/>
              <a:latin typeface="+mj-lt"/>
              <a:ea typeface="MS PGothic" pitchFamily="34" charset="-128"/>
              <a:cs typeface="ＭＳ Ｐゴシック" charset="-128"/>
            </a:endParaRPr>
          </a:p>
        </p:txBody>
      </p:sp>
      <p:graphicFrame>
        <p:nvGraphicFramePr>
          <p:cNvPr id="2050" name="Object 2"/>
          <p:cNvGraphicFramePr>
            <a:graphicFrameLocks noChangeAspect="1"/>
          </p:cNvGraphicFramePr>
          <p:nvPr/>
        </p:nvGraphicFramePr>
        <p:xfrm>
          <a:off x="4800600" y="2362200"/>
          <a:ext cx="3911292" cy="3429000"/>
        </p:xfrm>
        <a:graphic>
          <a:graphicData uri="http://schemas.openxmlformats.org/presentationml/2006/ole">
            <p:oleObj spid="_x0000_s2050" name="Acrobat Document" r:id="rId3" imgW="5184000" imgH="3888000" progId="AcroExch.Document.7">
              <p:embed/>
            </p:oleObj>
          </a:graphicData>
        </a:graphic>
      </p:graphicFrame>
      <p:pic>
        <p:nvPicPr>
          <p:cNvPr id="6" name="Picture 1"/>
          <p:cNvPicPr>
            <a:picLocks noChangeAspect="1" noChangeArrowheads="1"/>
          </p:cNvPicPr>
          <p:nvPr/>
        </p:nvPicPr>
        <p:blipFill>
          <a:blip r:embed="rId4" cstate="print"/>
          <a:srcRect/>
          <a:stretch>
            <a:fillRect/>
          </a:stretch>
        </p:blipFill>
        <p:spPr bwMode="auto">
          <a:xfrm>
            <a:off x="228600" y="2362200"/>
            <a:ext cx="4267200" cy="3429000"/>
          </a:xfrm>
          <a:prstGeom prst="rect">
            <a:avLst/>
          </a:prstGeom>
          <a:noFill/>
        </p:spPr>
      </p:pic>
      <p:sp>
        <p:nvSpPr>
          <p:cNvPr id="7" name="TextBox 6"/>
          <p:cNvSpPr txBox="1"/>
          <p:nvPr/>
        </p:nvSpPr>
        <p:spPr>
          <a:xfrm>
            <a:off x="1600200" y="1905000"/>
            <a:ext cx="1313180" cy="369332"/>
          </a:xfrm>
          <a:prstGeom prst="rect">
            <a:avLst/>
          </a:prstGeom>
          <a:noFill/>
        </p:spPr>
        <p:txBody>
          <a:bodyPr wrap="none" rtlCol="0">
            <a:spAutoFit/>
          </a:bodyPr>
          <a:lstStyle/>
          <a:p>
            <a:r>
              <a:rPr lang="en-US" dirty="0" smtClean="0"/>
              <a:t>GOES-12  </a:t>
            </a:r>
            <a:endParaRPr lang="en-US" dirty="0"/>
          </a:p>
        </p:txBody>
      </p:sp>
      <p:sp>
        <p:nvSpPr>
          <p:cNvPr id="8" name="TextBox 7"/>
          <p:cNvSpPr txBox="1"/>
          <p:nvPr/>
        </p:nvSpPr>
        <p:spPr>
          <a:xfrm>
            <a:off x="6096000" y="1905000"/>
            <a:ext cx="1270476" cy="369332"/>
          </a:xfrm>
          <a:prstGeom prst="rect">
            <a:avLst/>
          </a:prstGeom>
          <a:noFill/>
        </p:spPr>
        <p:txBody>
          <a:bodyPr wrap="none" rtlCol="0">
            <a:spAutoFit/>
          </a:bodyPr>
          <a:lstStyle/>
          <a:p>
            <a:r>
              <a:rPr lang="en-US" dirty="0" smtClean="0"/>
              <a:t>MTSAT-2  </a:t>
            </a:r>
            <a:endParaRPr lang="en-US" dirty="0"/>
          </a:p>
        </p:txBody>
      </p:sp>
      <p:grpSp>
        <p:nvGrpSpPr>
          <p:cNvPr id="33" name="Group 32"/>
          <p:cNvGrpSpPr/>
          <p:nvPr/>
        </p:nvGrpSpPr>
        <p:grpSpPr>
          <a:xfrm>
            <a:off x="533400" y="5791200"/>
            <a:ext cx="3756986" cy="310754"/>
            <a:chOff x="609600" y="5407223"/>
            <a:chExt cx="3756986" cy="310754"/>
          </a:xfrm>
        </p:grpSpPr>
        <p:sp>
          <p:nvSpPr>
            <p:cNvPr id="13" name="TextBox 12"/>
            <p:cNvSpPr txBox="1"/>
            <p:nvPr/>
          </p:nvSpPr>
          <p:spPr>
            <a:xfrm>
              <a:off x="609600" y="5410200"/>
              <a:ext cx="704039" cy="307777"/>
            </a:xfrm>
            <a:prstGeom prst="rect">
              <a:avLst/>
            </a:prstGeom>
            <a:noFill/>
          </p:spPr>
          <p:txBody>
            <a:bodyPr wrap="none" rtlCol="0">
              <a:spAutoFit/>
            </a:bodyPr>
            <a:lstStyle/>
            <a:p>
              <a:r>
                <a:rPr lang="en-US" sz="1400" b="1" dirty="0" smtClean="0"/>
                <a:t>3.9</a:t>
              </a:r>
              <a:r>
                <a:rPr lang="el-GR" sz="1400" b="1" dirty="0" smtClean="0"/>
                <a:t>μ</a:t>
              </a:r>
              <a:r>
                <a:rPr lang="en-US" sz="1400" b="1" dirty="0" smtClean="0"/>
                <a:t>m</a:t>
              </a:r>
              <a:endParaRPr lang="en-US" sz="1400" b="1" dirty="0"/>
            </a:p>
          </p:txBody>
        </p:sp>
        <p:sp>
          <p:nvSpPr>
            <p:cNvPr id="14" name="TextBox 13"/>
            <p:cNvSpPr txBox="1"/>
            <p:nvPr/>
          </p:nvSpPr>
          <p:spPr>
            <a:xfrm>
              <a:off x="1658161" y="5410200"/>
              <a:ext cx="704039" cy="307777"/>
            </a:xfrm>
            <a:prstGeom prst="rect">
              <a:avLst/>
            </a:prstGeom>
            <a:noFill/>
          </p:spPr>
          <p:txBody>
            <a:bodyPr wrap="none" rtlCol="0">
              <a:spAutoFit/>
            </a:bodyPr>
            <a:lstStyle/>
            <a:p>
              <a:r>
                <a:rPr lang="en-US" sz="1400" b="1" dirty="0" smtClean="0"/>
                <a:t>6.5</a:t>
              </a:r>
              <a:r>
                <a:rPr lang="el-GR" sz="1400" b="1" dirty="0" smtClean="0"/>
                <a:t>μ</a:t>
              </a:r>
              <a:r>
                <a:rPr lang="en-US" sz="1400" b="1" dirty="0" smtClean="0"/>
                <a:t>m</a:t>
              </a:r>
              <a:endParaRPr lang="en-US" sz="1400" b="1" dirty="0"/>
            </a:p>
          </p:txBody>
        </p:sp>
        <p:sp>
          <p:nvSpPr>
            <p:cNvPr id="15" name="TextBox 14"/>
            <p:cNvSpPr txBox="1"/>
            <p:nvPr/>
          </p:nvSpPr>
          <p:spPr>
            <a:xfrm>
              <a:off x="2572561" y="5410200"/>
              <a:ext cx="803425" cy="307777"/>
            </a:xfrm>
            <a:prstGeom prst="rect">
              <a:avLst/>
            </a:prstGeom>
            <a:noFill/>
          </p:spPr>
          <p:txBody>
            <a:bodyPr wrap="none" rtlCol="0">
              <a:spAutoFit/>
            </a:bodyPr>
            <a:lstStyle/>
            <a:p>
              <a:r>
                <a:rPr lang="en-US" sz="1400" b="1" dirty="0" smtClean="0"/>
                <a:t>10.7</a:t>
              </a:r>
              <a:r>
                <a:rPr lang="el-GR" sz="1400" b="1" dirty="0" smtClean="0"/>
                <a:t>μ</a:t>
              </a:r>
              <a:r>
                <a:rPr lang="en-US" sz="1400" b="1" dirty="0" smtClean="0"/>
                <a:t>m</a:t>
              </a:r>
              <a:endParaRPr lang="en-US" sz="1400" b="1" dirty="0"/>
            </a:p>
          </p:txBody>
        </p:sp>
        <p:sp>
          <p:nvSpPr>
            <p:cNvPr id="16" name="TextBox 15"/>
            <p:cNvSpPr txBox="1"/>
            <p:nvPr/>
          </p:nvSpPr>
          <p:spPr>
            <a:xfrm>
              <a:off x="3563161" y="5407223"/>
              <a:ext cx="803425" cy="307777"/>
            </a:xfrm>
            <a:prstGeom prst="rect">
              <a:avLst/>
            </a:prstGeom>
            <a:noFill/>
          </p:spPr>
          <p:txBody>
            <a:bodyPr wrap="none" rtlCol="0">
              <a:spAutoFit/>
            </a:bodyPr>
            <a:lstStyle/>
            <a:p>
              <a:r>
                <a:rPr lang="en-US" sz="1400" b="1" dirty="0" smtClean="0"/>
                <a:t>13.3</a:t>
              </a:r>
              <a:r>
                <a:rPr lang="el-GR" sz="1400" b="1" dirty="0" smtClean="0"/>
                <a:t>μ</a:t>
              </a:r>
              <a:r>
                <a:rPr lang="en-US" sz="1400" b="1" dirty="0" smtClean="0"/>
                <a:t>m</a:t>
              </a:r>
              <a:endParaRPr lang="en-US" sz="1400" b="1" dirty="0"/>
            </a:p>
          </p:txBody>
        </p:sp>
      </p:grpSp>
      <p:grpSp>
        <p:nvGrpSpPr>
          <p:cNvPr id="32" name="Group 31"/>
          <p:cNvGrpSpPr/>
          <p:nvPr/>
        </p:nvGrpSpPr>
        <p:grpSpPr>
          <a:xfrm>
            <a:off x="4953000" y="5791200"/>
            <a:ext cx="3756986" cy="310754"/>
            <a:chOff x="5006014" y="5334000"/>
            <a:chExt cx="3756986" cy="310754"/>
          </a:xfrm>
        </p:grpSpPr>
        <p:sp>
          <p:nvSpPr>
            <p:cNvPr id="17" name="TextBox 16"/>
            <p:cNvSpPr txBox="1"/>
            <p:nvPr/>
          </p:nvSpPr>
          <p:spPr>
            <a:xfrm>
              <a:off x="5006014" y="5336977"/>
              <a:ext cx="704039" cy="307777"/>
            </a:xfrm>
            <a:prstGeom prst="rect">
              <a:avLst/>
            </a:prstGeom>
            <a:noFill/>
          </p:spPr>
          <p:txBody>
            <a:bodyPr wrap="none" rtlCol="0">
              <a:spAutoFit/>
            </a:bodyPr>
            <a:lstStyle/>
            <a:p>
              <a:r>
                <a:rPr lang="en-US" sz="1400" b="1" dirty="0" smtClean="0"/>
                <a:t>3.9</a:t>
              </a:r>
              <a:r>
                <a:rPr lang="el-GR" sz="1400" b="1" dirty="0" smtClean="0"/>
                <a:t>μ</a:t>
              </a:r>
              <a:r>
                <a:rPr lang="en-US" sz="1400" b="1" dirty="0" smtClean="0"/>
                <a:t>m</a:t>
              </a:r>
              <a:endParaRPr lang="en-US" sz="1400" b="1" dirty="0"/>
            </a:p>
          </p:txBody>
        </p:sp>
        <p:sp>
          <p:nvSpPr>
            <p:cNvPr id="18" name="TextBox 17"/>
            <p:cNvSpPr txBox="1"/>
            <p:nvPr/>
          </p:nvSpPr>
          <p:spPr>
            <a:xfrm>
              <a:off x="6054575" y="5336977"/>
              <a:ext cx="704039" cy="307777"/>
            </a:xfrm>
            <a:prstGeom prst="rect">
              <a:avLst/>
            </a:prstGeom>
            <a:noFill/>
          </p:spPr>
          <p:txBody>
            <a:bodyPr wrap="none" rtlCol="0">
              <a:spAutoFit/>
            </a:bodyPr>
            <a:lstStyle/>
            <a:p>
              <a:r>
                <a:rPr lang="en-US" sz="1400" b="1" dirty="0" smtClean="0"/>
                <a:t>6.5</a:t>
              </a:r>
              <a:r>
                <a:rPr lang="el-GR" sz="1400" b="1" dirty="0" smtClean="0"/>
                <a:t>μ</a:t>
              </a:r>
              <a:r>
                <a:rPr lang="en-US" sz="1400" b="1" dirty="0" smtClean="0"/>
                <a:t>m</a:t>
              </a:r>
              <a:endParaRPr lang="en-US" sz="1400" b="1" dirty="0"/>
            </a:p>
          </p:txBody>
        </p:sp>
        <p:sp>
          <p:nvSpPr>
            <p:cNvPr id="19" name="TextBox 18"/>
            <p:cNvSpPr txBox="1"/>
            <p:nvPr/>
          </p:nvSpPr>
          <p:spPr>
            <a:xfrm>
              <a:off x="6968975" y="5336977"/>
              <a:ext cx="803425" cy="307777"/>
            </a:xfrm>
            <a:prstGeom prst="rect">
              <a:avLst/>
            </a:prstGeom>
            <a:noFill/>
          </p:spPr>
          <p:txBody>
            <a:bodyPr wrap="none" rtlCol="0">
              <a:spAutoFit/>
            </a:bodyPr>
            <a:lstStyle/>
            <a:p>
              <a:r>
                <a:rPr lang="en-US" sz="1400" b="1" dirty="0" smtClean="0"/>
                <a:t>10.7</a:t>
              </a:r>
              <a:r>
                <a:rPr lang="el-GR" sz="1400" b="1" dirty="0" smtClean="0"/>
                <a:t>μ</a:t>
              </a:r>
              <a:r>
                <a:rPr lang="en-US" sz="1400" b="1" dirty="0" smtClean="0"/>
                <a:t>m</a:t>
              </a:r>
              <a:endParaRPr lang="en-US" sz="1400" b="1" dirty="0"/>
            </a:p>
          </p:txBody>
        </p:sp>
        <p:sp>
          <p:nvSpPr>
            <p:cNvPr id="20" name="TextBox 19"/>
            <p:cNvSpPr txBox="1"/>
            <p:nvPr/>
          </p:nvSpPr>
          <p:spPr>
            <a:xfrm>
              <a:off x="7959575" y="5334000"/>
              <a:ext cx="803425" cy="307777"/>
            </a:xfrm>
            <a:prstGeom prst="rect">
              <a:avLst/>
            </a:prstGeom>
            <a:noFill/>
          </p:spPr>
          <p:txBody>
            <a:bodyPr wrap="none" rtlCol="0">
              <a:spAutoFit/>
            </a:bodyPr>
            <a:lstStyle/>
            <a:p>
              <a:r>
                <a:rPr lang="en-US" sz="1400" b="1" dirty="0" smtClean="0"/>
                <a:t>12.0</a:t>
              </a:r>
              <a:r>
                <a:rPr lang="el-GR" sz="1400" b="1" dirty="0" smtClean="0"/>
                <a:t>μ</a:t>
              </a:r>
              <a:r>
                <a:rPr lang="en-US" sz="1400" b="1" dirty="0" smtClean="0"/>
                <a:t>m</a:t>
              </a:r>
              <a:endParaRPr lang="en-US" sz="1400" b="1" dirty="0"/>
            </a:p>
          </p:txBody>
        </p:sp>
      </p:grpSp>
      <p:sp>
        <p:nvSpPr>
          <p:cNvPr id="21" name="TextBox 20"/>
          <p:cNvSpPr txBox="1"/>
          <p:nvPr/>
        </p:nvSpPr>
        <p:spPr>
          <a:xfrm>
            <a:off x="4419600" y="2438400"/>
            <a:ext cx="533400" cy="276999"/>
          </a:xfrm>
          <a:prstGeom prst="rect">
            <a:avLst/>
          </a:prstGeom>
          <a:noFill/>
        </p:spPr>
        <p:txBody>
          <a:bodyPr wrap="square" rtlCol="0">
            <a:spAutoFit/>
          </a:bodyPr>
          <a:lstStyle/>
          <a:p>
            <a:r>
              <a:rPr lang="en-US" sz="1200" b="1" dirty="0" smtClean="0"/>
              <a:t>Jan</a:t>
            </a:r>
            <a:endParaRPr lang="en-US" sz="1200" b="1" dirty="0"/>
          </a:p>
        </p:txBody>
      </p:sp>
      <p:sp>
        <p:nvSpPr>
          <p:cNvPr id="22" name="TextBox 21"/>
          <p:cNvSpPr txBox="1"/>
          <p:nvPr/>
        </p:nvSpPr>
        <p:spPr>
          <a:xfrm>
            <a:off x="4419600" y="2694801"/>
            <a:ext cx="533400" cy="276999"/>
          </a:xfrm>
          <a:prstGeom prst="rect">
            <a:avLst/>
          </a:prstGeom>
          <a:noFill/>
        </p:spPr>
        <p:txBody>
          <a:bodyPr wrap="square" rtlCol="0">
            <a:spAutoFit/>
          </a:bodyPr>
          <a:lstStyle/>
          <a:p>
            <a:r>
              <a:rPr lang="en-US" sz="1200" b="1" dirty="0" smtClean="0"/>
              <a:t>Feb</a:t>
            </a:r>
            <a:endParaRPr lang="en-US" sz="1200" b="1" dirty="0"/>
          </a:p>
        </p:txBody>
      </p:sp>
      <p:sp>
        <p:nvSpPr>
          <p:cNvPr id="23" name="TextBox 22"/>
          <p:cNvSpPr txBox="1"/>
          <p:nvPr/>
        </p:nvSpPr>
        <p:spPr>
          <a:xfrm>
            <a:off x="4419600" y="2923401"/>
            <a:ext cx="533400" cy="276999"/>
          </a:xfrm>
          <a:prstGeom prst="rect">
            <a:avLst/>
          </a:prstGeom>
          <a:noFill/>
        </p:spPr>
        <p:txBody>
          <a:bodyPr wrap="square" rtlCol="0">
            <a:spAutoFit/>
          </a:bodyPr>
          <a:lstStyle/>
          <a:p>
            <a:r>
              <a:rPr lang="en-US" sz="1200" b="1" dirty="0" smtClean="0"/>
              <a:t>Mar</a:t>
            </a:r>
            <a:endParaRPr lang="en-US" sz="1200" b="1" dirty="0"/>
          </a:p>
        </p:txBody>
      </p:sp>
      <p:sp>
        <p:nvSpPr>
          <p:cNvPr id="24" name="TextBox 23"/>
          <p:cNvSpPr txBox="1"/>
          <p:nvPr/>
        </p:nvSpPr>
        <p:spPr>
          <a:xfrm>
            <a:off x="4419600" y="3200400"/>
            <a:ext cx="533400" cy="276999"/>
          </a:xfrm>
          <a:prstGeom prst="rect">
            <a:avLst/>
          </a:prstGeom>
          <a:noFill/>
        </p:spPr>
        <p:txBody>
          <a:bodyPr wrap="square" rtlCol="0">
            <a:spAutoFit/>
          </a:bodyPr>
          <a:lstStyle/>
          <a:p>
            <a:r>
              <a:rPr lang="en-US" sz="1200" b="1" dirty="0" smtClean="0"/>
              <a:t>Apr</a:t>
            </a:r>
            <a:endParaRPr lang="en-US" sz="1200" b="1" dirty="0"/>
          </a:p>
        </p:txBody>
      </p:sp>
      <p:sp>
        <p:nvSpPr>
          <p:cNvPr id="25" name="TextBox 24"/>
          <p:cNvSpPr txBox="1"/>
          <p:nvPr/>
        </p:nvSpPr>
        <p:spPr>
          <a:xfrm>
            <a:off x="4419600" y="3505200"/>
            <a:ext cx="533400" cy="276999"/>
          </a:xfrm>
          <a:prstGeom prst="rect">
            <a:avLst/>
          </a:prstGeom>
          <a:noFill/>
        </p:spPr>
        <p:txBody>
          <a:bodyPr wrap="square" rtlCol="0">
            <a:spAutoFit/>
          </a:bodyPr>
          <a:lstStyle/>
          <a:p>
            <a:r>
              <a:rPr lang="en-US" sz="1200" b="1" dirty="0" smtClean="0"/>
              <a:t>May</a:t>
            </a:r>
            <a:endParaRPr lang="en-US" sz="1200" b="1" dirty="0"/>
          </a:p>
        </p:txBody>
      </p:sp>
      <p:sp>
        <p:nvSpPr>
          <p:cNvPr id="26" name="TextBox 25"/>
          <p:cNvSpPr txBox="1"/>
          <p:nvPr/>
        </p:nvSpPr>
        <p:spPr>
          <a:xfrm>
            <a:off x="4419600" y="5361801"/>
            <a:ext cx="533400" cy="276999"/>
          </a:xfrm>
          <a:prstGeom prst="rect">
            <a:avLst/>
          </a:prstGeom>
          <a:noFill/>
        </p:spPr>
        <p:txBody>
          <a:bodyPr wrap="square" rtlCol="0">
            <a:spAutoFit/>
          </a:bodyPr>
          <a:lstStyle/>
          <a:p>
            <a:r>
              <a:rPr lang="en-US" sz="1200" b="1" dirty="0" smtClean="0"/>
              <a:t>Dec</a:t>
            </a:r>
            <a:endParaRPr lang="en-US" sz="1200" b="1" dirty="0"/>
          </a:p>
        </p:txBody>
      </p:sp>
      <p:sp>
        <p:nvSpPr>
          <p:cNvPr id="27" name="TextBox 26"/>
          <p:cNvSpPr txBox="1"/>
          <p:nvPr/>
        </p:nvSpPr>
        <p:spPr>
          <a:xfrm>
            <a:off x="4419600" y="5133201"/>
            <a:ext cx="533400" cy="276999"/>
          </a:xfrm>
          <a:prstGeom prst="rect">
            <a:avLst/>
          </a:prstGeom>
          <a:noFill/>
        </p:spPr>
        <p:txBody>
          <a:bodyPr wrap="square" rtlCol="0">
            <a:spAutoFit/>
          </a:bodyPr>
          <a:lstStyle/>
          <a:p>
            <a:r>
              <a:rPr lang="en-US" sz="1200" b="1" dirty="0" smtClean="0"/>
              <a:t>Nov</a:t>
            </a:r>
            <a:endParaRPr lang="en-US" sz="1200" b="1" dirty="0"/>
          </a:p>
        </p:txBody>
      </p:sp>
      <p:sp>
        <p:nvSpPr>
          <p:cNvPr id="28" name="TextBox 27"/>
          <p:cNvSpPr txBox="1"/>
          <p:nvPr/>
        </p:nvSpPr>
        <p:spPr>
          <a:xfrm>
            <a:off x="4419600" y="4876800"/>
            <a:ext cx="533400" cy="276999"/>
          </a:xfrm>
          <a:prstGeom prst="rect">
            <a:avLst/>
          </a:prstGeom>
          <a:noFill/>
        </p:spPr>
        <p:txBody>
          <a:bodyPr wrap="square" rtlCol="0">
            <a:spAutoFit/>
          </a:bodyPr>
          <a:lstStyle/>
          <a:p>
            <a:r>
              <a:rPr lang="en-US" sz="1200" b="1" dirty="0" smtClean="0"/>
              <a:t>Oct</a:t>
            </a:r>
            <a:endParaRPr lang="en-US" sz="1200" b="1" dirty="0"/>
          </a:p>
        </p:txBody>
      </p:sp>
      <p:sp>
        <p:nvSpPr>
          <p:cNvPr id="29" name="TextBox 28"/>
          <p:cNvSpPr txBox="1"/>
          <p:nvPr/>
        </p:nvSpPr>
        <p:spPr>
          <a:xfrm>
            <a:off x="4419600" y="4343400"/>
            <a:ext cx="533400" cy="276999"/>
          </a:xfrm>
          <a:prstGeom prst="rect">
            <a:avLst/>
          </a:prstGeom>
          <a:noFill/>
        </p:spPr>
        <p:txBody>
          <a:bodyPr wrap="square" rtlCol="0">
            <a:spAutoFit/>
          </a:bodyPr>
          <a:lstStyle/>
          <a:p>
            <a:r>
              <a:rPr lang="en-US" sz="1200" b="1" dirty="0" smtClean="0"/>
              <a:t>Aug</a:t>
            </a:r>
            <a:endParaRPr lang="en-US" sz="1200" b="1" dirty="0"/>
          </a:p>
        </p:txBody>
      </p:sp>
      <p:sp>
        <p:nvSpPr>
          <p:cNvPr id="30" name="TextBox 29"/>
          <p:cNvSpPr txBox="1"/>
          <p:nvPr/>
        </p:nvSpPr>
        <p:spPr>
          <a:xfrm>
            <a:off x="4419600" y="4066401"/>
            <a:ext cx="533400" cy="276999"/>
          </a:xfrm>
          <a:prstGeom prst="rect">
            <a:avLst/>
          </a:prstGeom>
          <a:noFill/>
        </p:spPr>
        <p:txBody>
          <a:bodyPr wrap="square" rtlCol="0">
            <a:spAutoFit/>
          </a:bodyPr>
          <a:lstStyle/>
          <a:p>
            <a:r>
              <a:rPr lang="en-US" sz="1200" b="1" dirty="0" smtClean="0"/>
              <a:t>Jul</a:t>
            </a:r>
            <a:endParaRPr lang="en-US" sz="1200" b="1" dirty="0"/>
          </a:p>
        </p:txBody>
      </p:sp>
      <p:sp>
        <p:nvSpPr>
          <p:cNvPr id="31" name="TextBox 30"/>
          <p:cNvSpPr txBox="1"/>
          <p:nvPr/>
        </p:nvSpPr>
        <p:spPr>
          <a:xfrm>
            <a:off x="4419600" y="3733800"/>
            <a:ext cx="533400" cy="276999"/>
          </a:xfrm>
          <a:prstGeom prst="rect">
            <a:avLst/>
          </a:prstGeom>
          <a:noFill/>
        </p:spPr>
        <p:txBody>
          <a:bodyPr wrap="square" rtlCol="0">
            <a:spAutoFit/>
          </a:bodyPr>
          <a:lstStyle/>
          <a:p>
            <a:r>
              <a:rPr lang="en-US" sz="1200" b="1" dirty="0" smtClean="0"/>
              <a:t>Jun</a:t>
            </a:r>
            <a:endParaRPr lang="en-US" sz="1200" b="1" dirty="0"/>
          </a:p>
        </p:txBody>
      </p:sp>
      <p:sp>
        <p:nvSpPr>
          <p:cNvPr id="34" name="TextBox 33"/>
          <p:cNvSpPr txBox="1"/>
          <p:nvPr/>
        </p:nvSpPr>
        <p:spPr>
          <a:xfrm>
            <a:off x="4419600" y="4572000"/>
            <a:ext cx="533400" cy="276999"/>
          </a:xfrm>
          <a:prstGeom prst="rect">
            <a:avLst/>
          </a:prstGeom>
          <a:noFill/>
        </p:spPr>
        <p:txBody>
          <a:bodyPr wrap="square" rtlCol="0">
            <a:spAutoFit/>
          </a:bodyPr>
          <a:lstStyle/>
          <a:p>
            <a:r>
              <a:rPr lang="en-US" sz="1200" b="1" dirty="0" smtClean="0"/>
              <a:t>Sep</a:t>
            </a:r>
            <a:endParaRPr lang="en-US" sz="1200" b="1" dirty="0"/>
          </a:p>
        </p:txBody>
      </p:sp>
      <p:sp>
        <p:nvSpPr>
          <p:cNvPr id="35" name="Oval 34"/>
          <p:cNvSpPr/>
          <p:nvPr/>
        </p:nvSpPr>
        <p:spPr>
          <a:xfrm>
            <a:off x="762000" y="4495800"/>
            <a:ext cx="3810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762000" y="2895600"/>
            <a:ext cx="3810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5334000" y="2667000"/>
            <a:ext cx="3810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5334000" y="4191000"/>
            <a:ext cx="381000" cy="304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645857" y="6154579"/>
            <a:ext cx="2040943" cy="246221"/>
          </a:xfrm>
          <a:prstGeom prst="rect">
            <a:avLst/>
          </a:prstGeom>
          <a:noFill/>
        </p:spPr>
        <p:txBody>
          <a:bodyPr wrap="none" rtlCol="0">
            <a:spAutoFit/>
          </a:bodyPr>
          <a:lstStyle/>
          <a:p>
            <a:r>
              <a:rPr lang="en-US" sz="1000" b="1" dirty="0" smtClean="0"/>
              <a:t>Courtesy of JMA GSICS GPRC</a:t>
            </a:r>
            <a:endParaRPr lang="en-US" sz="10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010400" cy="685800"/>
          </a:xfrm>
        </p:spPr>
        <p:txBody>
          <a:bodyPr/>
          <a:lstStyle/>
          <a:p>
            <a:r>
              <a:rPr lang="en-US" dirty="0" smtClean="0"/>
              <a:t>Internal Users - Decontaminations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8869016-7DEB-43E2-B220-9D5667D88CC0}" type="slidenum">
              <a:rPr lang="en-US" smtClean="0"/>
              <a:pPr/>
              <a:t>34</a:t>
            </a:fld>
            <a:endParaRPr lang="en-US" dirty="0"/>
          </a:p>
        </p:txBody>
      </p:sp>
      <p:pic>
        <p:nvPicPr>
          <p:cNvPr id="7" name="Picture 6" descr="GOS12_AIRS_IASI_Ch6_day.png"/>
          <p:cNvPicPr>
            <a:picLocks noChangeAspect="1"/>
          </p:cNvPicPr>
          <p:nvPr/>
        </p:nvPicPr>
        <p:blipFill>
          <a:blip r:embed="rId2" cstate="print"/>
          <a:stretch>
            <a:fillRect/>
          </a:stretch>
        </p:blipFill>
        <p:spPr>
          <a:xfrm>
            <a:off x="838200" y="1905000"/>
            <a:ext cx="3657600" cy="2593571"/>
          </a:xfrm>
          <a:prstGeom prst="rect">
            <a:avLst/>
          </a:prstGeom>
        </p:spPr>
      </p:pic>
      <p:sp>
        <p:nvSpPr>
          <p:cNvPr id="8" name="TextBox 7"/>
          <p:cNvSpPr txBox="1"/>
          <p:nvPr/>
        </p:nvSpPr>
        <p:spPr>
          <a:xfrm>
            <a:off x="1752600" y="1600200"/>
            <a:ext cx="1967205" cy="369332"/>
          </a:xfrm>
          <a:prstGeom prst="rect">
            <a:avLst/>
          </a:prstGeom>
          <a:noFill/>
        </p:spPr>
        <p:txBody>
          <a:bodyPr wrap="none" rtlCol="0">
            <a:spAutoFit/>
          </a:bodyPr>
          <a:lstStyle/>
          <a:p>
            <a:r>
              <a:rPr lang="en-US" sz="1800" dirty="0" smtClean="0">
                <a:solidFill>
                  <a:schemeClr val="tx1"/>
                </a:solidFill>
              </a:rPr>
              <a:t>GOES-12 Imager</a:t>
            </a:r>
            <a:endParaRPr lang="en-US" sz="1800" dirty="0">
              <a:solidFill>
                <a:schemeClr val="tx1"/>
              </a:solidFill>
            </a:endParaRPr>
          </a:p>
        </p:txBody>
      </p:sp>
      <p:sp>
        <p:nvSpPr>
          <p:cNvPr id="9" name="TextBox 8"/>
          <p:cNvSpPr txBox="1"/>
          <p:nvPr/>
        </p:nvSpPr>
        <p:spPr>
          <a:xfrm>
            <a:off x="6248400" y="1676400"/>
            <a:ext cx="1685141" cy="369332"/>
          </a:xfrm>
          <a:prstGeom prst="rect">
            <a:avLst/>
          </a:prstGeom>
          <a:noFill/>
        </p:spPr>
        <p:txBody>
          <a:bodyPr wrap="none" rtlCol="0">
            <a:spAutoFit/>
          </a:bodyPr>
          <a:lstStyle/>
          <a:p>
            <a:r>
              <a:rPr lang="en-US" sz="1800" dirty="0" smtClean="0">
                <a:solidFill>
                  <a:schemeClr val="tx1"/>
                </a:solidFill>
              </a:rPr>
              <a:t>MET-9 SEVIRI</a:t>
            </a:r>
            <a:endParaRPr lang="en-US" sz="1800" dirty="0">
              <a:solidFill>
                <a:schemeClr val="tx1"/>
              </a:solidFill>
            </a:endParaRPr>
          </a:p>
        </p:txBody>
      </p:sp>
      <p:pic>
        <p:nvPicPr>
          <p:cNvPr id="60418" name="Picture 2"/>
          <p:cNvPicPr>
            <a:picLocks noChangeAspect="1" noChangeArrowheads="1"/>
          </p:cNvPicPr>
          <p:nvPr/>
        </p:nvPicPr>
        <p:blipFill>
          <a:blip r:embed="rId3" cstate="print"/>
          <a:srcRect/>
          <a:stretch>
            <a:fillRect/>
          </a:stretch>
        </p:blipFill>
        <p:spPr bwMode="auto">
          <a:xfrm>
            <a:off x="5105400" y="4333874"/>
            <a:ext cx="4038600" cy="2524125"/>
          </a:xfrm>
          <a:prstGeom prst="rect">
            <a:avLst/>
          </a:prstGeom>
          <a:noFill/>
          <a:ln w="9525">
            <a:noFill/>
            <a:miter lim="800000"/>
            <a:headEnd/>
            <a:tailEnd/>
          </a:ln>
        </p:spPr>
      </p:pic>
      <p:pic>
        <p:nvPicPr>
          <p:cNvPr id="60419" name="Picture 3"/>
          <p:cNvPicPr>
            <a:picLocks noChangeAspect="1" noChangeArrowheads="1"/>
          </p:cNvPicPr>
          <p:nvPr/>
        </p:nvPicPr>
        <p:blipFill>
          <a:blip r:embed="rId4" cstate="print"/>
          <a:srcRect/>
          <a:stretch>
            <a:fillRect/>
          </a:stretch>
        </p:blipFill>
        <p:spPr bwMode="auto">
          <a:xfrm>
            <a:off x="5105400" y="2057400"/>
            <a:ext cx="3886200" cy="2428875"/>
          </a:xfrm>
          <a:prstGeom prst="rect">
            <a:avLst/>
          </a:prstGeom>
          <a:noFill/>
          <a:ln w="9525">
            <a:noFill/>
            <a:miter lim="800000"/>
            <a:headEnd/>
            <a:tailEnd/>
          </a:ln>
        </p:spPr>
      </p:pic>
      <p:pic>
        <p:nvPicPr>
          <p:cNvPr id="60420" name="Picture 4"/>
          <p:cNvPicPr>
            <a:picLocks noChangeAspect="1" noChangeArrowheads="1"/>
          </p:cNvPicPr>
          <p:nvPr/>
        </p:nvPicPr>
        <p:blipFill>
          <a:blip r:embed="rId5" cstate="print"/>
          <a:srcRect/>
          <a:stretch>
            <a:fillRect/>
          </a:stretch>
        </p:blipFill>
        <p:spPr bwMode="auto">
          <a:xfrm>
            <a:off x="685800" y="4495801"/>
            <a:ext cx="4038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 Shifting the SRFs</a:t>
            </a:r>
            <a:endParaRPr lang="en-US" dirty="0"/>
          </a:p>
        </p:txBody>
      </p:sp>
      <p:pic>
        <p:nvPicPr>
          <p:cNvPr id="4" name="Picture 3" descr="g13.airs.iasi.tbdiff.ch6.day.png"/>
          <p:cNvPicPr/>
          <p:nvPr/>
        </p:nvPicPr>
        <p:blipFill>
          <a:blip r:embed="rId3" cstate="print"/>
          <a:stretch>
            <a:fillRect/>
          </a:stretch>
        </p:blipFill>
        <p:spPr>
          <a:xfrm>
            <a:off x="4607170" y="2465518"/>
            <a:ext cx="3376245" cy="2916107"/>
          </a:xfrm>
          <a:prstGeom prst="rect">
            <a:avLst/>
          </a:prstGeom>
        </p:spPr>
      </p:pic>
      <p:pic>
        <p:nvPicPr>
          <p:cNvPr id="5" name="Content Placeholder 4"/>
          <p:cNvPicPr>
            <a:picLocks noGrp="1"/>
          </p:cNvPicPr>
          <p:nvPr>
            <p:ph idx="1"/>
          </p:nvPr>
        </p:nvPicPr>
        <p:blipFill>
          <a:blip r:embed="rId4" cstate="print"/>
          <a:srcRect/>
          <a:stretch>
            <a:fillRect/>
          </a:stretch>
        </p:blipFill>
        <p:spPr>
          <a:xfrm>
            <a:off x="846373" y="2076451"/>
            <a:ext cx="3664081" cy="4112241"/>
          </a:xfrm>
          <a:prstGeom prst="rect">
            <a:avLst/>
          </a:prstGeom>
          <a:noFill/>
        </p:spPr>
      </p:pic>
      <p:sp>
        <p:nvSpPr>
          <p:cNvPr id="6" name="TextBox 5"/>
          <p:cNvSpPr txBox="1"/>
          <p:nvPr/>
        </p:nvSpPr>
        <p:spPr>
          <a:xfrm>
            <a:off x="2667000" y="1600200"/>
            <a:ext cx="3520491" cy="369332"/>
          </a:xfrm>
          <a:prstGeom prst="rect">
            <a:avLst/>
          </a:prstGeom>
          <a:noFill/>
        </p:spPr>
        <p:txBody>
          <a:bodyPr wrap="none" rtlCol="0">
            <a:spAutoFit/>
          </a:bodyPr>
          <a:lstStyle/>
          <a:p>
            <a:r>
              <a:rPr lang="en-US" sz="1800" dirty="0" smtClean="0">
                <a:solidFill>
                  <a:schemeClr val="tx1"/>
                </a:solidFill>
              </a:rPr>
              <a:t>GOES-13 Imager Ch6 (13.3</a:t>
            </a:r>
            <a:r>
              <a:rPr lang="el-GR" sz="1800" dirty="0" smtClean="0">
                <a:solidFill>
                  <a:schemeClr val="tx1"/>
                </a:solidFill>
              </a:rPr>
              <a:t>μ</a:t>
            </a:r>
            <a:r>
              <a:rPr lang="en-US" sz="1800" dirty="0" smtClean="0">
                <a:solidFill>
                  <a:schemeClr val="tx1"/>
                </a:solidFill>
              </a:rPr>
              <a:t>m)</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 Shifting the SRFs</a:t>
            </a:r>
            <a:endParaRPr lang="en-US" dirty="0"/>
          </a:p>
        </p:txBody>
      </p:sp>
      <p:pic>
        <p:nvPicPr>
          <p:cNvPr id="5" name="Picture 4" descr="g14ch3.Rev2Corr.SRF.png"/>
          <p:cNvPicPr/>
          <p:nvPr/>
        </p:nvPicPr>
        <p:blipFill>
          <a:blip r:embed="rId3" cstate="print"/>
          <a:stretch>
            <a:fillRect/>
          </a:stretch>
        </p:blipFill>
        <p:spPr>
          <a:xfrm>
            <a:off x="963740" y="2209800"/>
            <a:ext cx="2549769" cy="2209800"/>
          </a:xfrm>
          <a:prstGeom prst="rect">
            <a:avLst/>
          </a:prstGeom>
        </p:spPr>
      </p:pic>
      <p:pic>
        <p:nvPicPr>
          <p:cNvPr id="6" name="Picture 5" descr="g15ch3.Rev2Corr.SRF.png"/>
          <p:cNvPicPr/>
          <p:nvPr/>
        </p:nvPicPr>
        <p:blipFill>
          <a:blip r:embed="rId4" cstate="print"/>
          <a:stretch>
            <a:fillRect/>
          </a:stretch>
        </p:blipFill>
        <p:spPr>
          <a:xfrm>
            <a:off x="4950069" y="2209800"/>
            <a:ext cx="2549769" cy="2209800"/>
          </a:xfrm>
          <a:prstGeom prst="rect">
            <a:avLst/>
          </a:prstGeom>
        </p:spPr>
      </p:pic>
      <p:pic>
        <p:nvPicPr>
          <p:cNvPr id="7" name="Picture 6" descr="g14ch6.Rev2Corr.SRF.png"/>
          <p:cNvPicPr/>
          <p:nvPr/>
        </p:nvPicPr>
        <p:blipFill>
          <a:blip r:embed="rId5" cstate="print"/>
          <a:stretch>
            <a:fillRect/>
          </a:stretch>
        </p:blipFill>
        <p:spPr>
          <a:xfrm>
            <a:off x="1017877" y="4448175"/>
            <a:ext cx="2604722" cy="2257425"/>
          </a:xfrm>
          <a:prstGeom prst="rect">
            <a:avLst/>
          </a:prstGeom>
        </p:spPr>
      </p:pic>
      <p:pic>
        <p:nvPicPr>
          <p:cNvPr id="8" name="Picture 7" descr="g15ch6.Rev2Corr.SRF.png"/>
          <p:cNvPicPr/>
          <p:nvPr/>
        </p:nvPicPr>
        <p:blipFill>
          <a:blip r:embed="rId6" cstate="print"/>
          <a:stretch>
            <a:fillRect/>
          </a:stretch>
        </p:blipFill>
        <p:spPr>
          <a:xfrm>
            <a:off x="4935795" y="4343400"/>
            <a:ext cx="2725615" cy="2362200"/>
          </a:xfrm>
          <a:prstGeom prst="rect">
            <a:avLst/>
          </a:prstGeom>
        </p:spPr>
      </p:pic>
      <p:sp>
        <p:nvSpPr>
          <p:cNvPr id="10" name="TextBox 9"/>
          <p:cNvSpPr txBox="1"/>
          <p:nvPr/>
        </p:nvSpPr>
        <p:spPr>
          <a:xfrm>
            <a:off x="762000" y="1600200"/>
            <a:ext cx="3534508" cy="646331"/>
          </a:xfrm>
          <a:prstGeom prst="rect">
            <a:avLst/>
          </a:prstGeom>
          <a:noFill/>
        </p:spPr>
        <p:txBody>
          <a:bodyPr wrap="square" rtlCol="0">
            <a:spAutoFit/>
          </a:bodyPr>
          <a:lstStyle/>
          <a:p>
            <a:r>
              <a:rPr lang="en-US" sz="1800" dirty="0" smtClean="0">
                <a:solidFill>
                  <a:schemeClr val="tx1"/>
                </a:solidFill>
              </a:rPr>
              <a:t>GOES-14 Imager Ch3 (6.5</a:t>
            </a:r>
            <a:r>
              <a:rPr lang="el-GR" sz="1800" dirty="0" smtClean="0">
                <a:solidFill>
                  <a:schemeClr val="tx1"/>
                </a:solidFill>
              </a:rPr>
              <a:t>μ</a:t>
            </a:r>
            <a:r>
              <a:rPr lang="en-US" sz="1800" dirty="0" smtClean="0">
                <a:solidFill>
                  <a:schemeClr val="tx1"/>
                </a:solidFill>
              </a:rPr>
              <a:t>m) and Ch6 (13.3</a:t>
            </a:r>
            <a:r>
              <a:rPr lang="el-GR" sz="1800" dirty="0" smtClean="0">
                <a:solidFill>
                  <a:schemeClr val="tx1"/>
                </a:solidFill>
              </a:rPr>
              <a:t>μ</a:t>
            </a:r>
            <a:r>
              <a:rPr lang="en-US" sz="1800" dirty="0" smtClean="0">
                <a:solidFill>
                  <a:schemeClr val="tx1"/>
                </a:solidFill>
              </a:rPr>
              <a:t>m)</a:t>
            </a:r>
            <a:endParaRPr lang="en-US" sz="1800" dirty="0">
              <a:solidFill>
                <a:schemeClr val="tx1"/>
              </a:solidFill>
            </a:endParaRPr>
          </a:p>
        </p:txBody>
      </p:sp>
      <p:sp>
        <p:nvSpPr>
          <p:cNvPr id="12" name="TextBox 11"/>
          <p:cNvSpPr txBox="1"/>
          <p:nvPr/>
        </p:nvSpPr>
        <p:spPr>
          <a:xfrm>
            <a:off x="4876800" y="1600200"/>
            <a:ext cx="3534508" cy="646331"/>
          </a:xfrm>
          <a:prstGeom prst="rect">
            <a:avLst/>
          </a:prstGeom>
          <a:noFill/>
        </p:spPr>
        <p:txBody>
          <a:bodyPr wrap="square" rtlCol="0">
            <a:spAutoFit/>
          </a:bodyPr>
          <a:lstStyle/>
          <a:p>
            <a:r>
              <a:rPr lang="en-US" sz="1800" dirty="0" smtClean="0">
                <a:solidFill>
                  <a:schemeClr val="tx1"/>
                </a:solidFill>
              </a:rPr>
              <a:t>GOES-15 Imager Ch3 (6.5</a:t>
            </a:r>
            <a:r>
              <a:rPr lang="el-GR" sz="1800" dirty="0" smtClean="0">
                <a:solidFill>
                  <a:schemeClr val="tx1"/>
                </a:solidFill>
              </a:rPr>
              <a:t>μ</a:t>
            </a:r>
            <a:r>
              <a:rPr lang="en-US" sz="1800" dirty="0" smtClean="0">
                <a:solidFill>
                  <a:schemeClr val="tx1"/>
                </a:solidFill>
              </a:rPr>
              <a:t>m) and Ch6 (13.3</a:t>
            </a:r>
            <a:r>
              <a:rPr lang="el-GR" sz="1800" dirty="0" smtClean="0">
                <a:solidFill>
                  <a:schemeClr val="tx1"/>
                </a:solidFill>
              </a:rPr>
              <a:t>μ</a:t>
            </a:r>
            <a:r>
              <a:rPr lang="en-US" sz="1800" dirty="0" smtClean="0">
                <a:solidFill>
                  <a:schemeClr val="tx1"/>
                </a:solidFill>
              </a:rPr>
              <a:t>m)</a:t>
            </a:r>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NOAA - Evaluations of Shifted SRFs</a:t>
            </a:r>
            <a:endParaRPr lang="en-US" dirty="0"/>
          </a:p>
        </p:txBody>
      </p:sp>
      <p:pic>
        <p:nvPicPr>
          <p:cNvPr id="4" name="Content Placeholder 3" descr="GOS14.IASI.AIRS.TbDiff.HMG.Ch6.Day.png"/>
          <p:cNvPicPr>
            <a:picLocks noGrp="1" noChangeAspect="1"/>
          </p:cNvPicPr>
          <p:nvPr>
            <p:ph idx="1"/>
          </p:nvPr>
        </p:nvPicPr>
        <p:blipFill>
          <a:blip r:embed="rId2" cstate="print"/>
          <a:stretch>
            <a:fillRect/>
          </a:stretch>
        </p:blipFill>
        <p:spPr>
          <a:xfrm>
            <a:off x="4448908" y="2891631"/>
            <a:ext cx="4053254" cy="2509157"/>
          </a:xfrm>
        </p:spPr>
      </p:pic>
      <p:pic>
        <p:nvPicPr>
          <p:cNvPr id="5" name="Picture 4" descr="GOS14.IASI.AIRS.TbDiff.HMG.Ch3.Day.png"/>
          <p:cNvPicPr>
            <a:picLocks noChangeAspect="1"/>
          </p:cNvPicPr>
          <p:nvPr/>
        </p:nvPicPr>
        <p:blipFill>
          <a:blip r:embed="rId3" cstate="print"/>
          <a:stretch>
            <a:fillRect/>
          </a:stretch>
        </p:blipFill>
        <p:spPr>
          <a:xfrm>
            <a:off x="243970" y="2962276"/>
            <a:ext cx="4077433" cy="2524125"/>
          </a:xfrm>
          <a:prstGeom prst="rect">
            <a:avLst/>
          </a:prstGeom>
        </p:spPr>
      </p:pic>
      <p:sp>
        <p:nvSpPr>
          <p:cNvPr id="6" name="TextBox 5"/>
          <p:cNvSpPr txBox="1"/>
          <p:nvPr/>
        </p:nvSpPr>
        <p:spPr>
          <a:xfrm>
            <a:off x="1219200" y="1905000"/>
            <a:ext cx="6633769" cy="400110"/>
          </a:xfrm>
          <a:prstGeom prst="rect">
            <a:avLst/>
          </a:prstGeom>
          <a:noFill/>
        </p:spPr>
        <p:txBody>
          <a:bodyPr wrap="none" rtlCol="0">
            <a:spAutoFit/>
          </a:bodyPr>
          <a:lstStyle/>
          <a:p>
            <a:r>
              <a:rPr lang="en-US" sz="2000" dirty="0" smtClean="0">
                <a:solidFill>
                  <a:schemeClr val="tx1"/>
                </a:solidFill>
              </a:rPr>
              <a:t>GOES-14 Tb bias to AIRS/IASI Before/After SRF shifts</a:t>
            </a:r>
            <a:endParaRPr lang="en-US" sz="2000" dirty="0">
              <a:solidFill>
                <a:schemeClr val="tx1"/>
              </a:solidFill>
            </a:endParaRPr>
          </a:p>
        </p:txBody>
      </p:sp>
      <p:sp>
        <p:nvSpPr>
          <p:cNvPr id="7" name="TextBox 6"/>
          <p:cNvSpPr txBox="1"/>
          <p:nvPr/>
        </p:nvSpPr>
        <p:spPr>
          <a:xfrm>
            <a:off x="1450731" y="2514601"/>
            <a:ext cx="901209" cy="307777"/>
          </a:xfrm>
          <a:prstGeom prst="rect">
            <a:avLst/>
          </a:prstGeom>
          <a:noFill/>
        </p:spPr>
        <p:txBody>
          <a:bodyPr wrap="none" rtlCol="0">
            <a:spAutoFit/>
          </a:bodyPr>
          <a:lstStyle/>
          <a:p>
            <a:r>
              <a:rPr lang="en-US" sz="1400" dirty="0" smtClean="0">
                <a:solidFill>
                  <a:schemeClr val="tx1"/>
                </a:solidFill>
              </a:rPr>
              <a:t>G14 Ch3</a:t>
            </a:r>
            <a:endParaRPr lang="en-US" sz="1400" dirty="0">
              <a:solidFill>
                <a:schemeClr val="tx1"/>
              </a:solidFill>
            </a:endParaRPr>
          </a:p>
        </p:txBody>
      </p:sp>
      <p:sp>
        <p:nvSpPr>
          <p:cNvPr id="8" name="TextBox 7"/>
          <p:cNvSpPr txBox="1"/>
          <p:nvPr/>
        </p:nvSpPr>
        <p:spPr>
          <a:xfrm>
            <a:off x="6119447" y="2466976"/>
            <a:ext cx="901209" cy="307777"/>
          </a:xfrm>
          <a:prstGeom prst="rect">
            <a:avLst/>
          </a:prstGeom>
          <a:noFill/>
        </p:spPr>
        <p:txBody>
          <a:bodyPr wrap="none" rtlCol="0">
            <a:spAutoFit/>
          </a:bodyPr>
          <a:lstStyle/>
          <a:p>
            <a:r>
              <a:rPr lang="en-US" sz="1400" dirty="0" smtClean="0">
                <a:solidFill>
                  <a:schemeClr val="tx1"/>
                </a:solidFill>
              </a:rPr>
              <a:t>G14 Ch6</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6477000" cy="685800"/>
          </a:xfrm>
        </p:spPr>
        <p:txBody>
          <a:bodyPr/>
          <a:lstStyle/>
          <a:p>
            <a:r>
              <a:rPr lang="en-US" dirty="0" smtClean="0"/>
              <a:t>NOAA - Evaluations of Shifted SRFs</a:t>
            </a:r>
            <a:endParaRPr lang="en-US" dirty="0"/>
          </a:p>
        </p:txBody>
      </p:sp>
      <p:pic>
        <p:nvPicPr>
          <p:cNvPr id="4" name="Picture 3" descr="GOS15.IASI.AIRS.TbDiff.HMG.Ch6.Day.png"/>
          <p:cNvPicPr>
            <a:picLocks noChangeAspect="1"/>
          </p:cNvPicPr>
          <p:nvPr/>
        </p:nvPicPr>
        <p:blipFill>
          <a:blip r:embed="rId2" cstate="print"/>
          <a:stretch>
            <a:fillRect/>
          </a:stretch>
        </p:blipFill>
        <p:spPr>
          <a:xfrm>
            <a:off x="4334608" y="2838450"/>
            <a:ext cx="4659923" cy="2884714"/>
          </a:xfrm>
          <a:prstGeom prst="rect">
            <a:avLst/>
          </a:prstGeom>
        </p:spPr>
      </p:pic>
      <p:pic>
        <p:nvPicPr>
          <p:cNvPr id="5" name="Picture 4" descr="GOS15.IASI.AIRS.TbDiff.HMG.Ch3.Day.png"/>
          <p:cNvPicPr>
            <a:picLocks noChangeAspect="1"/>
          </p:cNvPicPr>
          <p:nvPr/>
        </p:nvPicPr>
        <p:blipFill>
          <a:blip r:embed="rId3" cstate="print"/>
          <a:stretch>
            <a:fillRect/>
          </a:stretch>
        </p:blipFill>
        <p:spPr>
          <a:xfrm>
            <a:off x="0" y="2847975"/>
            <a:ext cx="4478003" cy="2772096"/>
          </a:xfrm>
          <a:prstGeom prst="rect">
            <a:avLst/>
          </a:prstGeom>
        </p:spPr>
      </p:pic>
      <p:sp>
        <p:nvSpPr>
          <p:cNvPr id="7" name="TextBox 6"/>
          <p:cNvSpPr txBox="1"/>
          <p:nvPr/>
        </p:nvSpPr>
        <p:spPr>
          <a:xfrm>
            <a:off x="990600" y="1981200"/>
            <a:ext cx="6633769" cy="400110"/>
          </a:xfrm>
          <a:prstGeom prst="rect">
            <a:avLst/>
          </a:prstGeom>
          <a:noFill/>
        </p:spPr>
        <p:txBody>
          <a:bodyPr wrap="none" rtlCol="0">
            <a:spAutoFit/>
          </a:bodyPr>
          <a:lstStyle/>
          <a:p>
            <a:r>
              <a:rPr lang="en-US" sz="2000" dirty="0" smtClean="0">
                <a:solidFill>
                  <a:schemeClr val="tx1"/>
                </a:solidFill>
              </a:rPr>
              <a:t>GOES-15 Tb bias to AIRS/IASI Before/After SRF shifts</a:t>
            </a:r>
            <a:endParaRPr lang="en-US" sz="2000" dirty="0">
              <a:solidFill>
                <a:schemeClr val="tx1"/>
              </a:solidFill>
            </a:endParaRPr>
          </a:p>
        </p:txBody>
      </p:sp>
      <p:sp>
        <p:nvSpPr>
          <p:cNvPr id="8" name="TextBox 7"/>
          <p:cNvSpPr txBox="1"/>
          <p:nvPr/>
        </p:nvSpPr>
        <p:spPr>
          <a:xfrm>
            <a:off x="1450731" y="2514601"/>
            <a:ext cx="901209" cy="307777"/>
          </a:xfrm>
          <a:prstGeom prst="rect">
            <a:avLst/>
          </a:prstGeom>
          <a:noFill/>
        </p:spPr>
        <p:txBody>
          <a:bodyPr wrap="none" rtlCol="0">
            <a:spAutoFit/>
          </a:bodyPr>
          <a:lstStyle/>
          <a:p>
            <a:r>
              <a:rPr lang="en-US" sz="1400" dirty="0" smtClean="0">
                <a:solidFill>
                  <a:schemeClr val="tx1"/>
                </a:solidFill>
              </a:rPr>
              <a:t>G15 Ch3</a:t>
            </a:r>
            <a:endParaRPr lang="en-US" sz="1400" dirty="0">
              <a:solidFill>
                <a:schemeClr val="tx1"/>
              </a:solidFill>
            </a:endParaRPr>
          </a:p>
        </p:txBody>
      </p:sp>
      <p:sp>
        <p:nvSpPr>
          <p:cNvPr id="9" name="TextBox 8"/>
          <p:cNvSpPr txBox="1"/>
          <p:nvPr/>
        </p:nvSpPr>
        <p:spPr>
          <a:xfrm>
            <a:off x="6119447" y="2466976"/>
            <a:ext cx="901209" cy="307777"/>
          </a:xfrm>
          <a:prstGeom prst="rect">
            <a:avLst/>
          </a:prstGeom>
          <a:noFill/>
        </p:spPr>
        <p:txBody>
          <a:bodyPr wrap="none" rtlCol="0">
            <a:spAutoFit/>
          </a:bodyPr>
          <a:lstStyle/>
          <a:p>
            <a:r>
              <a:rPr lang="en-US" sz="1400" dirty="0" smtClean="0">
                <a:solidFill>
                  <a:schemeClr val="tx1"/>
                </a:solidFill>
              </a:rPr>
              <a:t>G15 Ch6</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solidFill>
                  <a:srgbClr val="3333FF"/>
                </a:solidFill>
              </a:rPr>
              <a:t>External </a:t>
            </a:r>
            <a:r>
              <a:rPr lang="en-US" dirty="0" smtClean="0"/>
              <a:t>users</a:t>
            </a:r>
          </a:p>
          <a:p>
            <a:pPr lvl="1"/>
            <a:r>
              <a:rPr lang="en-US" dirty="0" smtClean="0"/>
              <a:t>Outside users have very positive feedbacks on the ATBDs and correction data availability.</a:t>
            </a:r>
          </a:p>
          <a:p>
            <a:pPr lvl="1"/>
            <a:endParaRPr lang="en-US" dirty="0" smtClean="0"/>
          </a:p>
          <a:p>
            <a:pPr lvl="1"/>
            <a:r>
              <a:rPr lang="en-US" dirty="0" smtClean="0"/>
              <a:t>Imager: </a:t>
            </a:r>
          </a:p>
          <a:p>
            <a:pPr lvl="2"/>
            <a:r>
              <a:rPr lang="en-US" dirty="0" smtClean="0"/>
              <a:t>Apparent impacts of the products relied on the MET-9 and GOES-12 13.3</a:t>
            </a:r>
            <a:r>
              <a:rPr lang="el-GR" dirty="0" smtClean="0"/>
              <a:t>μ</a:t>
            </a:r>
            <a:r>
              <a:rPr lang="en-US" dirty="0" smtClean="0"/>
              <a:t>m channel data.</a:t>
            </a:r>
          </a:p>
          <a:p>
            <a:pPr lvl="2"/>
            <a:r>
              <a:rPr lang="en-US" dirty="0" smtClean="0"/>
              <a:t>Also may have impacts on the SST retrieval</a:t>
            </a:r>
          </a:p>
          <a:p>
            <a:pPr lvl="2"/>
            <a:r>
              <a:rPr lang="en-US" dirty="0" smtClean="0"/>
              <a:t>Correction for the visible channel is requested for the CMSAF cloud products</a:t>
            </a:r>
          </a:p>
          <a:p>
            <a:pPr lvl="2"/>
            <a:endParaRPr lang="en-US" dirty="0" smtClean="0"/>
          </a:p>
          <a:p>
            <a:pPr lvl="1"/>
            <a:r>
              <a:rPr lang="en-US" dirty="0" smtClean="0"/>
              <a:t>Sounder:</a:t>
            </a:r>
          </a:p>
          <a:p>
            <a:pPr lvl="2"/>
            <a:r>
              <a:rPr lang="en-US" dirty="0" smtClean="0"/>
              <a:t>Initiative results of cloud top pressure is encouraging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828800" y="228600"/>
            <a:ext cx="7010400" cy="990600"/>
          </a:xfrm>
        </p:spPr>
        <p:txBody>
          <a:bodyPr/>
          <a:lstStyle/>
          <a:p>
            <a:pPr eaLnBrk="1" hangingPunct="1"/>
            <a:r>
              <a:rPr lang="en-GB" sz="2800" dirty="0" smtClean="0"/>
              <a:t>Progress in GSICS Product Evaluation During Demonstration Phase</a:t>
            </a:r>
          </a:p>
        </p:txBody>
      </p:sp>
      <p:sp>
        <p:nvSpPr>
          <p:cNvPr id="5" name="Rectangle 35"/>
          <p:cNvSpPr>
            <a:spLocks noChangeArrowheads="1"/>
          </p:cNvSpPr>
          <p:nvPr/>
        </p:nvSpPr>
        <p:spPr bwMode="auto">
          <a:xfrm>
            <a:off x="304800" y="1905000"/>
            <a:ext cx="8534400" cy="4470400"/>
          </a:xfrm>
          <a:prstGeom prst="rect">
            <a:avLst/>
          </a:prstGeom>
          <a:noFill/>
          <a:ln w="9525">
            <a:noFill/>
            <a:miter lim="800000"/>
            <a:headEnd/>
            <a:tailEnd/>
          </a:ln>
          <a:effectLst/>
        </p:spPr>
        <p:txBody>
          <a:bodyPr/>
          <a:lstStyle/>
          <a:p>
            <a:pPr marL="228600" indent="-228600">
              <a:lnSpc>
                <a:spcPct val="90000"/>
              </a:lnSpc>
              <a:buClr>
                <a:srgbClr val="009900"/>
              </a:buClr>
              <a:buSzPct val="80000"/>
              <a:buFont typeface="Symbol" pitchFamily="18" charset="2"/>
              <a:buChar char="¨"/>
              <a:defRPr/>
            </a:pPr>
            <a:r>
              <a:rPr lang="en-US" sz="2400" i="1" dirty="0" smtClean="0">
                <a:solidFill>
                  <a:srgbClr val="009900"/>
                </a:solidFill>
                <a:latin typeface="+mn-lt"/>
                <a:cs typeface="+mn-cs"/>
              </a:rPr>
              <a:t>GCC Director to collect </a:t>
            </a:r>
            <a:r>
              <a:rPr lang="en-US" sz="2400" i="1" dirty="0">
                <a:solidFill>
                  <a:srgbClr val="009900"/>
                </a:solidFill>
                <a:latin typeface="+mn-lt"/>
                <a:cs typeface="+mn-cs"/>
              </a:rPr>
              <a:t>and disseminate </a:t>
            </a:r>
            <a:r>
              <a:rPr lang="en-US" sz="2400" i="1" dirty="0" smtClean="0">
                <a:solidFill>
                  <a:srgbClr val="009900"/>
                </a:solidFill>
                <a:latin typeface="+mn-lt"/>
                <a:cs typeface="+mn-cs"/>
              </a:rPr>
              <a:t>users feedback regarding </a:t>
            </a:r>
            <a:r>
              <a:rPr lang="en-US" sz="2400" i="1" dirty="0">
                <a:solidFill>
                  <a:srgbClr val="009900"/>
                </a:solidFill>
                <a:latin typeface="+mn-lt"/>
                <a:cs typeface="+mn-cs"/>
              </a:rPr>
              <a:t>product's data usability and </a:t>
            </a:r>
            <a:r>
              <a:rPr lang="en-US" sz="2400" i="1" dirty="0" smtClean="0">
                <a:solidFill>
                  <a:srgbClr val="009900"/>
                </a:solidFill>
                <a:latin typeface="+mn-lt"/>
                <a:cs typeface="+mn-cs"/>
              </a:rPr>
              <a:t>format.</a:t>
            </a:r>
            <a:endParaRPr lang="en-US" sz="2400" i="1" dirty="0" smtClean="0">
              <a:solidFill>
                <a:srgbClr val="009900"/>
              </a:solidFill>
              <a:latin typeface="+mn-lt"/>
            </a:endParaRPr>
          </a:p>
          <a:p>
            <a:pPr marL="685800" lvl="1" indent="-228600">
              <a:lnSpc>
                <a:spcPct val="90000"/>
              </a:lnSpc>
              <a:buClr>
                <a:srgbClr val="009900"/>
              </a:buClr>
              <a:buSzPct val="80000"/>
              <a:defRPr/>
            </a:pPr>
            <a:endParaRPr lang="en-US" sz="2000" i="1" dirty="0" smtClean="0">
              <a:solidFill>
                <a:srgbClr val="009900"/>
              </a:solidFill>
              <a:latin typeface="+mn-lt"/>
              <a:cs typeface="+mn-cs"/>
            </a:endParaRPr>
          </a:p>
          <a:p>
            <a:pPr marL="685800" lvl="1" indent="-228600">
              <a:lnSpc>
                <a:spcPct val="90000"/>
              </a:lnSpc>
              <a:buClr>
                <a:srgbClr val="009900"/>
              </a:buClr>
              <a:buSzPct val="80000"/>
              <a:buFont typeface="Arial" pitchFamily="34" charset="0"/>
              <a:buChar char="•"/>
              <a:defRPr/>
            </a:pPr>
            <a:r>
              <a:rPr lang="en-US" sz="2000" dirty="0" smtClean="0">
                <a:latin typeface="+mn-lt"/>
              </a:rPr>
              <a:t>External users’ feedback for EUMETSAT/JMA/NOAA GEO-LEO products have been received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solidFill>
                  <a:srgbClr val="3333FF"/>
                </a:solidFill>
              </a:rPr>
              <a:t>Internal </a:t>
            </a:r>
            <a:r>
              <a:rPr lang="en-US" dirty="0" smtClean="0"/>
              <a:t>users</a:t>
            </a:r>
          </a:p>
          <a:p>
            <a:pPr lvl="1"/>
            <a:r>
              <a:rPr lang="en-US" dirty="0" smtClean="0"/>
              <a:t>Each agent use it to evaluate, monitor and diagnose the calibration accuracy</a:t>
            </a:r>
          </a:p>
          <a:p>
            <a:pPr lvl="1"/>
            <a:endParaRPr lang="en-US" dirty="0" smtClean="0"/>
          </a:p>
          <a:p>
            <a:pPr lvl="1"/>
            <a:r>
              <a:rPr lang="en-US" dirty="0" smtClean="0">
                <a:solidFill>
                  <a:srgbClr val="3333FF"/>
                </a:solidFill>
              </a:rPr>
              <a:t>More successful examples to shift the SRF to improve the radiometric calibration accuracy</a:t>
            </a:r>
            <a:r>
              <a:rPr lang="en-US" dirty="0" smtClean="0"/>
              <a: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8869016-7DEB-43E2-B220-9D5667D88CC0}"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5"/>
          <p:cNvSpPr>
            <a:spLocks noChangeArrowheads="1"/>
          </p:cNvSpPr>
          <p:nvPr/>
        </p:nvSpPr>
        <p:spPr bwMode="auto">
          <a:xfrm>
            <a:off x="457200" y="1905000"/>
            <a:ext cx="8382000" cy="4470400"/>
          </a:xfrm>
          <a:prstGeom prst="rect">
            <a:avLst/>
          </a:prstGeom>
          <a:noFill/>
          <a:ln w="9525">
            <a:noFill/>
            <a:miter lim="800000"/>
            <a:headEnd/>
            <a:tailEnd/>
          </a:ln>
          <a:effectLst/>
        </p:spPr>
        <p:txBody>
          <a:bodyPr/>
          <a:lstStyle/>
          <a:p>
            <a:pPr marL="228600" indent="-228600">
              <a:lnSpc>
                <a:spcPct val="90000"/>
              </a:lnSpc>
              <a:buClr>
                <a:srgbClr val="009900"/>
              </a:buClr>
              <a:buSzPct val="80000"/>
              <a:buFont typeface="Symbol" pitchFamily="18" charset="2"/>
              <a:buChar char="¨"/>
              <a:defRPr/>
            </a:pPr>
            <a:r>
              <a:rPr lang="en-US" sz="2400" i="1" dirty="0" smtClean="0">
                <a:solidFill>
                  <a:srgbClr val="009900"/>
                </a:solidFill>
                <a:latin typeface="+mn-lt"/>
                <a:cs typeface="+mn-cs"/>
              </a:rPr>
              <a:t> GSICS Product Acceptance Team (GPAT) and product providers to examine </a:t>
            </a:r>
            <a:r>
              <a:rPr lang="en-US" sz="2400" i="1" dirty="0">
                <a:solidFill>
                  <a:srgbClr val="009900"/>
                </a:solidFill>
                <a:latin typeface="+mn-lt"/>
                <a:cs typeface="+mn-cs"/>
              </a:rPr>
              <a:t>and remediate the submitted documents (</a:t>
            </a:r>
            <a:r>
              <a:rPr lang="en-US" sz="2400" i="1" dirty="0" err="1">
                <a:solidFill>
                  <a:srgbClr val="009900"/>
                </a:solidFill>
                <a:latin typeface="+mn-lt"/>
                <a:cs typeface="+mn-cs"/>
              </a:rPr>
              <a:t>radiative</a:t>
            </a:r>
            <a:r>
              <a:rPr lang="en-US" sz="2400" i="1" dirty="0">
                <a:solidFill>
                  <a:srgbClr val="009900"/>
                </a:solidFill>
                <a:latin typeface="+mn-lt"/>
                <a:cs typeface="+mn-cs"/>
              </a:rPr>
              <a:t> transfer models and cal/</a:t>
            </a:r>
            <a:r>
              <a:rPr lang="en-US" sz="2400" i="1" dirty="0" err="1">
                <a:solidFill>
                  <a:srgbClr val="009900"/>
                </a:solidFill>
                <a:latin typeface="+mn-lt"/>
                <a:cs typeface="+mn-cs"/>
              </a:rPr>
              <a:t>val</a:t>
            </a:r>
            <a:r>
              <a:rPr lang="en-US" sz="2400" i="1" dirty="0">
                <a:solidFill>
                  <a:srgbClr val="009900"/>
                </a:solidFill>
                <a:latin typeface="+mn-lt"/>
                <a:cs typeface="+mn-cs"/>
              </a:rPr>
              <a:t> supporting </a:t>
            </a:r>
            <a:r>
              <a:rPr lang="en-US" sz="2400" i="1" dirty="0" smtClean="0">
                <a:solidFill>
                  <a:srgbClr val="009900"/>
                </a:solidFill>
                <a:latin typeface="+mn-lt"/>
                <a:cs typeface="+mn-cs"/>
              </a:rPr>
              <a:t>measurements) </a:t>
            </a:r>
            <a:r>
              <a:rPr lang="en-US" sz="2400" dirty="0" smtClean="0">
                <a:solidFill>
                  <a:srgbClr val="FF0000"/>
                </a:solidFill>
                <a:latin typeface="+mn-lt"/>
              </a:rPr>
              <a:t>b</a:t>
            </a:r>
            <a:r>
              <a:rPr lang="en-US" sz="2400" dirty="0" smtClean="0">
                <a:solidFill>
                  <a:srgbClr val="FF0000"/>
                </a:solidFill>
                <a:latin typeface="+mn-lt"/>
                <a:cs typeface="+mn-cs"/>
              </a:rPr>
              <a:t>eing consolidated </a:t>
            </a:r>
            <a:r>
              <a:rPr lang="en-US" sz="2400" dirty="0">
                <a:solidFill>
                  <a:srgbClr val="FF0000"/>
                </a:solidFill>
                <a:latin typeface="+mn-lt"/>
                <a:cs typeface="+mn-cs"/>
              </a:rPr>
              <a:t>into one document for all GEO-LEO IR GSICS Correction </a:t>
            </a:r>
            <a:r>
              <a:rPr lang="en-US" sz="2400" dirty="0" smtClean="0">
                <a:solidFill>
                  <a:srgbClr val="FF0000"/>
                </a:solidFill>
                <a:latin typeface="+mn-lt"/>
                <a:cs typeface="+mn-cs"/>
              </a:rPr>
              <a:t>products.</a:t>
            </a:r>
            <a:endParaRPr lang="en-US" sz="2400" dirty="0">
              <a:solidFill>
                <a:srgbClr val="FF0000"/>
              </a:solidFill>
              <a:latin typeface="+mn-lt"/>
              <a:cs typeface="+mn-cs"/>
            </a:endParaRPr>
          </a:p>
        </p:txBody>
      </p:sp>
      <p:sp>
        <p:nvSpPr>
          <p:cNvPr id="7" name="Title 1"/>
          <p:cNvSpPr>
            <a:spLocks noGrp="1"/>
          </p:cNvSpPr>
          <p:nvPr>
            <p:ph type="title"/>
          </p:nvPr>
        </p:nvSpPr>
        <p:spPr>
          <a:xfrm>
            <a:off x="1828800" y="228600"/>
            <a:ext cx="7010400" cy="990600"/>
          </a:xfrm>
        </p:spPr>
        <p:txBody>
          <a:bodyPr/>
          <a:lstStyle/>
          <a:p>
            <a:pPr eaLnBrk="1" hangingPunct="1"/>
            <a:r>
              <a:rPr lang="en-GB" sz="2800" dirty="0" smtClean="0"/>
              <a:t>Progress in GSICS Product Evaluation During Demonstration Phase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Text Box 27"/>
          <p:cNvSpPr txBox="1">
            <a:spLocks noChangeArrowheads="1"/>
          </p:cNvSpPr>
          <p:nvPr/>
        </p:nvSpPr>
        <p:spPr bwMode="auto">
          <a:xfrm>
            <a:off x="1104874" y="5732748"/>
            <a:ext cx="928203"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a:solidFill>
                  <a:prstClr val="black"/>
                </a:solidFill>
                <a:latin typeface="Calibri"/>
                <a:cs typeface="Arial" pitchFamily="34" charset="0"/>
              </a:rPr>
              <a:t>MTSAT-1R</a:t>
            </a:r>
          </a:p>
        </p:txBody>
      </p:sp>
      <p:sp>
        <p:nvSpPr>
          <p:cNvPr id="11297" name="Text Box 68"/>
          <p:cNvSpPr txBox="1">
            <a:spLocks noChangeArrowheads="1"/>
          </p:cNvSpPr>
          <p:nvPr/>
        </p:nvSpPr>
        <p:spPr bwMode="auto">
          <a:xfrm>
            <a:off x="1400147" y="6342348"/>
            <a:ext cx="596638"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a:solidFill>
                  <a:prstClr val="black"/>
                </a:solidFill>
                <a:latin typeface="Calibri"/>
                <a:cs typeface="Arial" pitchFamily="34" charset="0"/>
              </a:rPr>
              <a:t>FY-2C</a:t>
            </a:r>
          </a:p>
        </p:txBody>
      </p:sp>
      <p:sp>
        <p:nvSpPr>
          <p:cNvPr id="11302" name="Rectangle 93"/>
          <p:cNvSpPr>
            <a:spLocks noChangeArrowheads="1"/>
          </p:cNvSpPr>
          <p:nvPr/>
        </p:nvSpPr>
        <p:spPr bwMode="auto">
          <a:xfrm>
            <a:off x="1628747" y="1327988"/>
            <a:ext cx="838200" cy="304800"/>
          </a:xfrm>
          <a:prstGeom prst="rect">
            <a:avLst/>
          </a:prstGeom>
          <a:solidFill>
            <a:schemeClr val="accent1"/>
          </a:solidFill>
          <a:ln w="9525">
            <a:solidFill>
              <a:schemeClr val="tx1"/>
            </a:solidFill>
            <a:miter lim="800000"/>
            <a:headEnd/>
            <a:tailEnd/>
          </a:ln>
        </p:spPr>
        <p:txBody>
          <a:bodyPr wrap="none" anchor="ctr"/>
          <a:lstStyle/>
          <a:p>
            <a:pPr algn="ctr" fontAlgn="auto">
              <a:spcBef>
                <a:spcPts val="0"/>
              </a:spcBef>
              <a:spcAft>
                <a:spcPts val="0"/>
              </a:spcAft>
            </a:pPr>
            <a:r>
              <a:rPr lang="en-US" sz="1800" b="0" dirty="0">
                <a:solidFill>
                  <a:prstClr val="black"/>
                </a:solidFill>
                <a:latin typeface="Calibri"/>
              </a:rPr>
              <a:t>AIRS</a:t>
            </a:r>
          </a:p>
        </p:txBody>
      </p:sp>
      <p:sp>
        <p:nvSpPr>
          <p:cNvPr id="11303" name="Rectangle 94"/>
          <p:cNvSpPr>
            <a:spLocks noChangeArrowheads="1"/>
          </p:cNvSpPr>
          <p:nvPr/>
        </p:nvSpPr>
        <p:spPr bwMode="auto">
          <a:xfrm>
            <a:off x="4295747" y="1316319"/>
            <a:ext cx="838200" cy="304800"/>
          </a:xfrm>
          <a:prstGeom prst="rect">
            <a:avLst/>
          </a:prstGeom>
          <a:solidFill>
            <a:srgbClr val="FF9900"/>
          </a:solidFill>
          <a:ln w="9525">
            <a:solidFill>
              <a:schemeClr val="tx1"/>
            </a:solidFill>
            <a:miter lim="800000"/>
            <a:headEnd/>
            <a:tailEnd/>
          </a:ln>
        </p:spPr>
        <p:txBody>
          <a:bodyPr wrap="none" anchor="ctr"/>
          <a:lstStyle/>
          <a:p>
            <a:pPr algn="ctr" fontAlgn="auto">
              <a:spcBef>
                <a:spcPts val="0"/>
              </a:spcBef>
              <a:spcAft>
                <a:spcPts val="0"/>
              </a:spcAft>
            </a:pPr>
            <a:r>
              <a:rPr lang="en-US" sz="1800" b="0">
                <a:solidFill>
                  <a:prstClr val="black"/>
                </a:solidFill>
                <a:latin typeface="Calibri"/>
              </a:rPr>
              <a:t>IASI</a:t>
            </a:r>
          </a:p>
        </p:txBody>
      </p:sp>
      <p:grpSp>
        <p:nvGrpSpPr>
          <p:cNvPr id="2" name="Group 100"/>
          <p:cNvGrpSpPr/>
          <p:nvPr/>
        </p:nvGrpSpPr>
        <p:grpSpPr>
          <a:xfrm>
            <a:off x="5571396" y="6105306"/>
            <a:ext cx="1625774" cy="545017"/>
            <a:chOff x="4933244" y="5093783"/>
            <a:chExt cx="1625770" cy="545017"/>
          </a:xfrm>
        </p:grpSpPr>
        <p:sp>
          <p:nvSpPr>
            <p:cNvPr id="11278" name="Text Box 30"/>
            <p:cNvSpPr txBox="1">
              <a:spLocks noChangeArrowheads="1"/>
            </p:cNvSpPr>
            <p:nvPr/>
          </p:nvSpPr>
          <p:spPr bwMode="auto">
            <a:xfrm>
              <a:off x="5908582" y="5093783"/>
              <a:ext cx="650432"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b="0" dirty="0">
                  <a:solidFill>
                    <a:prstClr val="black"/>
                  </a:solidFill>
                  <a:latin typeface="Calibri"/>
                  <a:cs typeface="Arial" pitchFamily="34" charset="0"/>
                </a:rPr>
                <a:t>Nov/09</a:t>
              </a:r>
            </a:p>
          </p:txBody>
        </p:sp>
        <p:sp>
          <p:nvSpPr>
            <p:cNvPr id="11298" name="Rectangle 28"/>
            <p:cNvSpPr>
              <a:spLocks noChangeArrowheads="1"/>
            </p:cNvSpPr>
            <p:nvPr/>
          </p:nvSpPr>
          <p:spPr bwMode="auto">
            <a:xfrm>
              <a:off x="4933244" y="5334000"/>
              <a:ext cx="1072444"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99" name="Rectangle 63"/>
            <p:cNvSpPr>
              <a:spLocks noChangeArrowheads="1"/>
            </p:cNvSpPr>
            <p:nvPr/>
          </p:nvSpPr>
          <p:spPr bwMode="auto">
            <a:xfrm>
              <a:off x="4933244" y="5486400"/>
              <a:ext cx="1072444"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00" name="Line 69"/>
            <p:cNvSpPr>
              <a:spLocks noChangeShapeType="1"/>
            </p:cNvSpPr>
            <p:nvPr/>
          </p:nvSpPr>
          <p:spPr bwMode="auto">
            <a:xfrm>
              <a:off x="5254978" y="5334000"/>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grpSp>
      <p:grpSp>
        <p:nvGrpSpPr>
          <p:cNvPr id="3" name="Group 110"/>
          <p:cNvGrpSpPr/>
          <p:nvPr/>
        </p:nvGrpSpPr>
        <p:grpSpPr>
          <a:xfrm>
            <a:off x="5571391" y="5735919"/>
            <a:ext cx="1876778" cy="304800"/>
            <a:chOff x="4933244" y="4568825"/>
            <a:chExt cx="1876778" cy="304800"/>
          </a:xfrm>
        </p:grpSpPr>
        <p:sp>
          <p:nvSpPr>
            <p:cNvPr id="11267" name="Rectangle 58"/>
            <p:cNvSpPr>
              <a:spLocks noChangeArrowheads="1"/>
            </p:cNvSpPr>
            <p:nvPr/>
          </p:nvSpPr>
          <p:spPr bwMode="auto">
            <a:xfrm>
              <a:off x="4933244" y="4568825"/>
              <a:ext cx="1555044"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95" name="Rectangle 59"/>
            <p:cNvSpPr>
              <a:spLocks noChangeArrowheads="1"/>
            </p:cNvSpPr>
            <p:nvPr/>
          </p:nvSpPr>
          <p:spPr bwMode="auto">
            <a:xfrm>
              <a:off x="4933244" y="4721225"/>
              <a:ext cx="1555044"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96" name="Line 62"/>
            <p:cNvSpPr>
              <a:spLocks noChangeShapeType="1"/>
            </p:cNvSpPr>
            <p:nvPr/>
          </p:nvSpPr>
          <p:spPr bwMode="auto">
            <a:xfrm flipH="1">
              <a:off x="5254978" y="4568825"/>
              <a:ext cx="6703"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11" name="Rectangle 46"/>
            <p:cNvSpPr>
              <a:spLocks noChangeArrowheads="1"/>
            </p:cNvSpPr>
            <p:nvPr/>
          </p:nvSpPr>
          <p:spPr bwMode="auto">
            <a:xfrm>
              <a:off x="6702778" y="4568825"/>
              <a:ext cx="107244"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12" name="Rectangle 49"/>
            <p:cNvSpPr>
              <a:spLocks noChangeArrowheads="1"/>
            </p:cNvSpPr>
            <p:nvPr/>
          </p:nvSpPr>
          <p:spPr bwMode="auto">
            <a:xfrm>
              <a:off x="6702778" y="4721225"/>
              <a:ext cx="107244"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13" name="Line 53"/>
            <p:cNvSpPr>
              <a:spLocks noChangeShapeType="1"/>
            </p:cNvSpPr>
            <p:nvPr/>
          </p:nvSpPr>
          <p:spPr bwMode="auto">
            <a:xfrm>
              <a:off x="6112933" y="4568825"/>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grpSp>
      <p:cxnSp>
        <p:nvCxnSpPr>
          <p:cNvPr id="70" name="Straight Connector 69"/>
          <p:cNvCxnSpPr/>
          <p:nvPr/>
        </p:nvCxnSpPr>
        <p:spPr>
          <a:xfrm rot="5400000">
            <a:off x="-428653" y="4364319"/>
            <a:ext cx="48768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a:off x="2085953" y="2759561"/>
            <a:ext cx="1904997" cy="1587"/>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75" name="Text Box 7"/>
          <p:cNvSpPr txBox="1">
            <a:spLocks noChangeArrowheads="1"/>
          </p:cNvSpPr>
          <p:nvPr/>
        </p:nvSpPr>
        <p:spPr bwMode="auto">
          <a:xfrm>
            <a:off x="1171550" y="2611724"/>
            <a:ext cx="822533"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GOES-10</a:t>
            </a:r>
            <a:endParaRPr lang="en-US" sz="1400" b="0" dirty="0">
              <a:solidFill>
                <a:prstClr val="black"/>
              </a:solidFill>
              <a:latin typeface="Calibri"/>
              <a:cs typeface="Arial" pitchFamily="34" charset="0"/>
            </a:endParaRPr>
          </a:p>
        </p:txBody>
      </p:sp>
      <p:sp>
        <p:nvSpPr>
          <p:cNvPr id="76" name="Text Box 7"/>
          <p:cNvSpPr txBox="1">
            <a:spLocks noChangeArrowheads="1"/>
          </p:cNvSpPr>
          <p:nvPr/>
        </p:nvSpPr>
        <p:spPr bwMode="auto">
          <a:xfrm>
            <a:off x="1249787" y="2151544"/>
            <a:ext cx="771237"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cs typeface="Arial" pitchFamily="34" charset="0"/>
              </a:rPr>
              <a:t>GOES-8 </a:t>
            </a:r>
            <a:endParaRPr lang="en-US" sz="1400" b="0" dirty="0">
              <a:solidFill>
                <a:prstClr val="black"/>
              </a:solidFill>
              <a:latin typeface="Calibri"/>
              <a:cs typeface="Arial" pitchFamily="34" charset="0"/>
            </a:endParaRPr>
          </a:p>
        </p:txBody>
      </p:sp>
      <p:sp>
        <p:nvSpPr>
          <p:cNvPr id="77" name="TextBox 76"/>
          <p:cNvSpPr txBox="1"/>
          <p:nvPr/>
        </p:nvSpPr>
        <p:spPr>
          <a:xfrm>
            <a:off x="1552549" y="1575064"/>
            <a:ext cx="1016625" cy="369332"/>
          </a:xfrm>
          <a:prstGeom prst="rect">
            <a:avLst/>
          </a:prstGeom>
          <a:noFill/>
        </p:spPr>
        <p:txBody>
          <a:bodyPr wrap="none" rtlCol="0">
            <a:spAutoFit/>
          </a:bodyPr>
          <a:lstStyle/>
          <a:p>
            <a:pPr fontAlgn="auto">
              <a:spcBef>
                <a:spcPts val="0"/>
              </a:spcBef>
              <a:spcAft>
                <a:spcPts val="0"/>
              </a:spcAft>
            </a:pPr>
            <a:r>
              <a:rPr lang="en-US" sz="1800" b="0" dirty="0" smtClean="0">
                <a:solidFill>
                  <a:prstClr val="black"/>
                </a:solidFill>
                <a:latin typeface="Calibri"/>
              </a:rPr>
              <a:t>Aug2003</a:t>
            </a:r>
            <a:endParaRPr lang="en-US" sz="1800" b="0" dirty="0">
              <a:solidFill>
                <a:prstClr val="black"/>
              </a:solidFill>
              <a:latin typeface="Calibri"/>
            </a:endParaRPr>
          </a:p>
        </p:txBody>
      </p:sp>
      <p:sp>
        <p:nvSpPr>
          <p:cNvPr id="83" name="TextBox 82"/>
          <p:cNvSpPr txBox="1"/>
          <p:nvPr/>
        </p:nvSpPr>
        <p:spPr>
          <a:xfrm>
            <a:off x="4312213" y="1586731"/>
            <a:ext cx="970137" cy="369332"/>
          </a:xfrm>
          <a:prstGeom prst="rect">
            <a:avLst/>
          </a:prstGeom>
          <a:noFill/>
        </p:spPr>
        <p:txBody>
          <a:bodyPr wrap="none" rtlCol="0">
            <a:spAutoFit/>
          </a:bodyPr>
          <a:lstStyle/>
          <a:p>
            <a:pPr fontAlgn="auto">
              <a:spcBef>
                <a:spcPts val="0"/>
              </a:spcBef>
              <a:spcAft>
                <a:spcPts val="0"/>
              </a:spcAft>
            </a:pPr>
            <a:r>
              <a:rPr lang="en-US" sz="1800" b="0" dirty="0" smtClean="0">
                <a:solidFill>
                  <a:prstClr val="black"/>
                </a:solidFill>
                <a:latin typeface="Calibri"/>
              </a:rPr>
              <a:t>Jun2007</a:t>
            </a:r>
            <a:endParaRPr lang="en-US" sz="1800" b="0" dirty="0">
              <a:solidFill>
                <a:prstClr val="black"/>
              </a:solidFill>
              <a:latin typeface="Calibri"/>
            </a:endParaRPr>
          </a:p>
        </p:txBody>
      </p:sp>
      <p:cxnSp>
        <p:nvCxnSpPr>
          <p:cNvPr id="84" name="Straight Connector 83"/>
          <p:cNvCxnSpPr/>
          <p:nvPr/>
        </p:nvCxnSpPr>
        <p:spPr>
          <a:xfrm rot="5400000">
            <a:off x="2238347" y="4364320"/>
            <a:ext cx="4876800"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124"/>
          <p:cNvGrpSpPr/>
          <p:nvPr/>
        </p:nvGrpSpPr>
        <p:grpSpPr>
          <a:xfrm>
            <a:off x="980047" y="4589946"/>
            <a:ext cx="7582900" cy="315622"/>
            <a:chOff x="1408700" y="3883222"/>
            <a:chExt cx="7582900" cy="315622"/>
          </a:xfrm>
        </p:grpSpPr>
        <p:sp>
          <p:nvSpPr>
            <p:cNvPr id="11322" name="Line 87"/>
            <p:cNvSpPr>
              <a:spLocks noChangeShapeType="1"/>
            </p:cNvSpPr>
            <p:nvPr/>
          </p:nvSpPr>
          <p:spPr bwMode="auto">
            <a:xfrm>
              <a:off x="8305800" y="4038599"/>
              <a:ext cx="685800" cy="0"/>
            </a:xfrm>
            <a:prstGeom prst="line">
              <a:avLst/>
            </a:prstGeom>
            <a:noFill/>
            <a:ln w="57150">
              <a:solidFill>
                <a:srgbClr val="FF0000"/>
              </a:solidFill>
              <a:prstDash val="sysDot"/>
              <a:round/>
              <a:headEnd/>
              <a:tailEnd type="stealth" w="med" len="med"/>
            </a:ln>
          </p:spPr>
          <p:txBody>
            <a:bodyPr/>
            <a:lstStyle/>
            <a:p>
              <a:pPr fontAlgn="auto">
                <a:spcBef>
                  <a:spcPts val="0"/>
                </a:spcBef>
                <a:spcAft>
                  <a:spcPts val="0"/>
                </a:spcAft>
              </a:pPr>
              <a:endParaRPr lang="en-US" sz="1800" b="0">
                <a:solidFill>
                  <a:prstClr val="black"/>
                </a:solidFill>
                <a:latin typeface="Calibri"/>
              </a:endParaRPr>
            </a:p>
          </p:txBody>
        </p:sp>
        <p:sp>
          <p:nvSpPr>
            <p:cNvPr id="92" name="Rectangle 54"/>
            <p:cNvSpPr>
              <a:spLocks noChangeArrowheads="1"/>
            </p:cNvSpPr>
            <p:nvPr/>
          </p:nvSpPr>
          <p:spPr bwMode="auto">
            <a:xfrm>
              <a:off x="5923844" y="4035622"/>
              <a:ext cx="2305756"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93" name="Rectangle 24"/>
            <p:cNvSpPr>
              <a:spLocks noChangeArrowheads="1"/>
            </p:cNvSpPr>
            <p:nvPr/>
          </p:nvSpPr>
          <p:spPr bwMode="auto">
            <a:xfrm>
              <a:off x="5923844" y="3883222"/>
              <a:ext cx="2305756"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94" name="Line 53"/>
            <p:cNvSpPr>
              <a:spLocks noChangeShapeType="1"/>
            </p:cNvSpPr>
            <p:nvPr/>
          </p:nvSpPr>
          <p:spPr bwMode="auto">
            <a:xfrm>
              <a:off x="7103533" y="3883222"/>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95" name="Line 56"/>
            <p:cNvSpPr>
              <a:spLocks noChangeShapeType="1"/>
            </p:cNvSpPr>
            <p:nvPr/>
          </p:nvSpPr>
          <p:spPr bwMode="auto">
            <a:xfrm>
              <a:off x="7907867" y="3883222"/>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96" name="Line 25"/>
            <p:cNvSpPr>
              <a:spLocks noChangeShapeType="1"/>
            </p:cNvSpPr>
            <p:nvPr/>
          </p:nvSpPr>
          <p:spPr bwMode="auto">
            <a:xfrm>
              <a:off x="6245578" y="3883222"/>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97" name="Text Box 22"/>
            <p:cNvSpPr txBox="1">
              <a:spLocks noChangeArrowheads="1"/>
            </p:cNvSpPr>
            <p:nvPr/>
          </p:nvSpPr>
          <p:spPr bwMode="auto">
            <a:xfrm>
              <a:off x="5334000" y="3921845"/>
              <a:ext cx="648639"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b="0" dirty="0">
                  <a:solidFill>
                    <a:prstClr val="black"/>
                  </a:solidFill>
                  <a:latin typeface="Calibri"/>
                  <a:cs typeface="Arial" pitchFamily="34" charset="0"/>
                </a:rPr>
                <a:t>Aug/08</a:t>
              </a:r>
            </a:p>
          </p:txBody>
        </p:sp>
        <p:cxnSp>
          <p:nvCxnSpPr>
            <p:cNvPr id="98" name="Straight Arrow Connector 97"/>
            <p:cNvCxnSpPr/>
            <p:nvPr/>
          </p:nvCxnSpPr>
          <p:spPr>
            <a:xfrm rot="10800000" flipV="1">
              <a:off x="2438401" y="3987997"/>
              <a:ext cx="3367029" cy="1269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10800000">
              <a:off x="5029202" y="4140397"/>
              <a:ext cx="761998" cy="1588"/>
            </a:xfrm>
            <a:prstGeom prst="straightConnector1">
              <a:avLst/>
            </a:prstGeom>
            <a:ln w="285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0" name="Text Box 57"/>
            <p:cNvSpPr txBox="1">
              <a:spLocks noChangeArrowheads="1"/>
            </p:cNvSpPr>
            <p:nvPr/>
          </p:nvSpPr>
          <p:spPr bwMode="auto">
            <a:xfrm>
              <a:off x="1408700" y="3883222"/>
              <a:ext cx="1032911"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rPr>
                <a:t>Meteosat-7</a:t>
              </a:r>
              <a:endParaRPr lang="en-US" sz="1400" b="0" dirty="0">
                <a:solidFill>
                  <a:prstClr val="black"/>
                </a:solidFill>
                <a:latin typeface="Calibri"/>
              </a:endParaRPr>
            </a:p>
          </p:txBody>
        </p:sp>
      </p:grpSp>
      <p:sp>
        <p:nvSpPr>
          <p:cNvPr id="103" name="TextBox 102"/>
          <p:cNvSpPr txBox="1"/>
          <p:nvPr/>
        </p:nvSpPr>
        <p:spPr>
          <a:xfrm>
            <a:off x="3533747" y="2513085"/>
            <a:ext cx="685800" cy="276999"/>
          </a:xfrm>
          <a:prstGeom prst="rect">
            <a:avLst/>
          </a:prstGeom>
          <a:noFill/>
        </p:spPr>
        <p:txBody>
          <a:bodyPr wrap="square" rtlCol="0">
            <a:spAutoFit/>
          </a:bodyPr>
          <a:lstStyle/>
          <a:p>
            <a:pPr fontAlgn="auto">
              <a:spcBef>
                <a:spcPts val="0"/>
              </a:spcBef>
              <a:spcAft>
                <a:spcPts val="0"/>
              </a:spcAft>
            </a:pPr>
            <a:r>
              <a:rPr lang="en-US" sz="1200" b="0" dirty="0" smtClean="0">
                <a:solidFill>
                  <a:prstClr val="black"/>
                </a:solidFill>
                <a:latin typeface="Calibri"/>
              </a:rPr>
              <a:t>Jun06</a:t>
            </a:r>
            <a:endParaRPr lang="en-US" sz="1200" b="0" dirty="0">
              <a:solidFill>
                <a:prstClr val="black"/>
              </a:solidFill>
              <a:latin typeface="Calibri"/>
            </a:endParaRPr>
          </a:p>
        </p:txBody>
      </p:sp>
      <p:sp>
        <p:nvSpPr>
          <p:cNvPr id="11280" name="Text Box 38"/>
          <p:cNvSpPr txBox="1">
            <a:spLocks noChangeArrowheads="1"/>
          </p:cNvSpPr>
          <p:nvPr/>
        </p:nvSpPr>
        <p:spPr bwMode="auto">
          <a:xfrm>
            <a:off x="1171547" y="3797587"/>
            <a:ext cx="1022350" cy="307777"/>
          </a:xfrm>
          <a:prstGeom prst="rect">
            <a:avLst/>
          </a:prstGeom>
          <a:noFill/>
          <a:ln w="9525">
            <a:noFill/>
            <a:miter lim="800000"/>
            <a:headEnd/>
            <a:tailEnd/>
          </a:ln>
        </p:spPr>
        <p:txBody>
          <a:bodyPr wrap="square">
            <a:spAutoFit/>
          </a:bodyPr>
          <a:lstStyle/>
          <a:p>
            <a:pPr fontAlgn="auto">
              <a:spcBef>
                <a:spcPts val="0"/>
              </a:spcBef>
              <a:spcAft>
                <a:spcPts val="0"/>
              </a:spcAft>
            </a:pPr>
            <a:r>
              <a:rPr lang="en-US" sz="1400" b="0" dirty="0">
                <a:solidFill>
                  <a:prstClr val="black"/>
                </a:solidFill>
                <a:latin typeface="Calibri"/>
                <a:cs typeface="Arial" pitchFamily="34" charset="0"/>
              </a:rPr>
              <a:t>GOES-12</a:t>
            </a:r>
          </a:p>
        </p:txBody>
      </p:sp>
      <p:grpSp>
        <p:nvGrpSpPr>
          <p:cNvPr id="5" name="Group 79"/>
          <p:cNvGrpSpPr/>
          <p:nvPr/>
        </p:nvGrpSpPr>
        <p:grpSpPr>
          <a:xfrm>
            <a:off x="4251297" y="3859496"/>
            <a:ext cx="3657600" cy="504825"/>
            <a:chOff x="2057400" y="2728913"/>
            <a:chExt cx="5181600" cy="504825"/>
          </a:xfrm>
        </p:grpSpPr>
        <p:sp>
          <p:nvSpPr>
            <p:cNvPr id="11269" name="Rectangle 47"/>
            <p:cNvSpPr>
              <a:spLocks noChangeArrowheads="1"/>
            </p:cNvSpPr>
            <p:nvPr/>
          </p:nvSpPr>
          <p:spPr bwMode="auto">
            <a:xfrm>
              <a:off x="6477000" y="2728913"/>
              <a:ext cx="762000"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75" name="Text Box 19"/>
            <p:cNvSpPr txBox="1">
              <a:spLocks noChangeArrowheads="1"/>
            </p:cNvSpPr>
            <p:nvPr/>
          </p:nvSpPr>
          <p:spPr bwMode="auto">
            <a:xfrm>
              <a:off x="2057400" y="2957513"/>
              <a:ext cx="1322962" cy="276225"/>
            </a:xfrm>
            <a:prstGeom prst="rect">
              <a:avLst/>
            </a:prstGeom>
            <a:noFill/>
            <a:ln w="9525">
              <a:noFill/>
              <a:miter lim="800000"/>
              <a:headEnd/>
              <a:tailEnd/>
            </a:ln>
          </p:spPr>
          <p:txBody>
            <a:bodyPr wrap="square">
              <a:spAutoFit/>
            </a:bodyPr>
            <a:lstStyle/>
            <a:p>
              <a:pPr fontAlgn="auto">
                <a:spcBef>
                  <a:spcPts val="0"/>
                </a:spcBef>
                <a:spcAft>
                  <a:spcPts val="0"/>
                </a:spcAft>
              </a:pPr>
              <a:r>
                <a:rPr lang="en-US" sz="1200" b="0" dirty="0">
                  <a:solidFill>
                    <a:prstClr val="black"/>
                  </a:solidFill>
                  <a:latin typeface="Calibri"/>
                  <a:cs typeface="Arial" pitchFamily="34" charset="0"/>
                </a:rPr>
                <a:t>Jun/07</a:t>
              </a:r>
            </a:p>
          </p:txBody>
        </p:sp>
        <p:sp>
          <p:nvSpPr>
            <p:cNvPr id="11281" name="Rectangle 35"/>
            <p:cNvSpPr>
              <a:spLocks noChangeArrowheads="1"/>
            </p:cNvSpPr>
            <p:nvPr/>
          </p:nvSpPr>
          <p:spPr bwMode="auto">
            <a:xfrm>
              <a:off x="2209800" y="2728913"/>
              <a:ext cx="3962400" cy="152400"/>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82" name="Rectangle 36"/>
            <p:cNvSpPr>
              <a:spLocks noChangeArrowheads="1"/>
            </p:cNvSpPr>
            <p:nvPr/>
          </p:nvSpPr>
          <p:spPr bwMode="auto">
            <a:xfrm>
              <a:off x="2667000" y="2881313"/>
              <a:ext cx="3505200"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283" name="Line 37"/>
            <p:cNvSpPr>
              <a:spLocks noChangeShapeType="1"/>
            </p:cNvSpPr>
            <p:nvPr/>
          </p:nvSpPr>
          <p:spPr bwMode="auto">
            <a:xfrm>
              <a:off x="3276600" y="2728913"/>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284" name="Line 40"/>
            <p:cNvSpPr>
              <a:spLocks noChangeShapeType="1"/>
            </p:cNvSpPr>
            <p:nvPr/>
          </p:nvSpPr>
          <p:spPr bwMode="auto">
            <a:xfrm>
              <a:off x="5638800" y="2728913"/>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285" name="Line 41"/>
            <p:cNvSpPr>
              <a:spLocks noChangeShapeType="1"/>
            </p:cNvSpPr>
            <p:nvPr/>
          </p:nvSpPr>
          <p:spPr bwMode="auto">
            <a:xfrm>
              <a:off x="4419600" y="2728913"/>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07" name="Rectangle 50"/>
            <p:cNvSpPr>
              <a:spLocks noChangeArrowheads="1"/>
            </p:cNvSpPr>
            <p:nvPr/>
          </p:nvSpPr>
          <p:spPr bwMode="auto">
            <a:xfrm>
              <a:off x="6477000" y="2881313"/>
              <a:ext cx="762000"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08" name="Line 39"/>
            <p:cNvSpPr>
              <a:spLocks noChangeShapeType="1"/>
            </p:cNvSpPr>
            <p:nvPr/>
          </p:nvSpPr>
          <p:spPr bwMode="auto">
            <a:xfrm>
              <a:off x="6781800" y="2728913"/>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grpSp>
      <p:sp>
        <p:nvSpPr>
          <p:cNvPr id="11321" name="Line 87"/>
          <p:cNvSpPr>
            <a:spLocks noChangeShapeType="1"/>
          </p:cNvSpPr>
          <p:nvPr/>
        </p:nvSpPr>
        <p:spPr bwMode="auto">
          <a:xfrm>
            <a:off x="7985097" y="3983320"/>
            <a:ext cx="685800" cy="0"/>
          </a:xfrm>
          <a:prstGeom prst="line">
            <a:avLst/>
          </a:prstGeom>
          <a:noFill/>
          <a:ln w="57150">
            <a:solidFill>
              <a:srgbClr val="FF0000"/>
            </a:solidFill>
            <a:prstDash val="sysDot"/>
            <a:round/>
            <a:headEnd/>
            <a:tailEnd type="stealth" w="med" len="med"/>
          </a:ln>
        </p:spPr>
        <p:txBody>
          <a:bodyPr/>
          <a:lstStyle/>
          <a:p>
            <a:pPr fontAlgn="auto">
              <a:spcBef>
                <a:spcPts val="0"/>
              </a:spcBef>
              <a:spcAft>
                <a:spcPts val="0"/>
              </a:spcAft>
            </a:pPr>
            <a:endParaRPr lang="en-US" sz="1800" b="0">
              <a:solidFill>
                <a:prstClr val="black"/>
              </a:solidFill>
              <a:latin typeface="Calibri"/>
            </a:endParaRPr>
          </a:p>
        </p:txBody>
      </p:sp>
      <p:cxnSp>
        <p:nvCxnSpPr>
          <p:cNvPr id="85" name="Straight Arrow Connector 84"/>
          <p:cNvCxnSpPr/>
          <p:nvPr/>
        </p:nvCxnSpPr>
        <p:spPr>
          <a:xfrm rot="10800000" flipV="1">
            <a:off x="2009750" y="3951570"/>
            <a:ext cx="2286003" cy="3175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grpSp>
        <p:nvGrpSpPr>
          <p:cNvPr id="6" name="Group 126"/>
          <p:cNvGrpSpPr/>
          <p:nvPr/>
        </p:nvGrpSpPr>
        <p:grpSpPr>
          <a:xfrm>
            <a:off x="1171547" y="2992720"/>
            <a:ext cx="7391400" cy="533400"/>
            <a:chOff x="1524000" y="2590800"/>
            <a:chExt cx="7391400" cy="533400"/>
          </a:xfrm>
        </p:grpSpPr>
        <p:sp>
          <p:nvSpPr>
            <p:cNvPr id="11272" name="Text Box 3"/>
            <p:cNvSpPr txBox="1">
              <a:spLocks noChangeArrowheads="1"/>
            </p:cNvSpPr>
            <p:nvPr/>
          </p:nvSpPr>
          <p:spPr bwMode="auto">
            <a:xfrm>
              <a:off x="4648200" y="2618601"/>
              <a:ext cx="3657600" cy="461665"/>
            </a:xfrm>
            <a:prstGeom prst="rect">
              <a:avLst/>
            </a:prstGeom>
            <a:noFill/>
            <a:ln w="9525">
              <a:noFill/>
              <a:miter lim="800000"/>
              <a:headEnd/>
              <a:tailEnd/>
            </a:ln>
          </p:spPr>
          <p:txBody>
            <a:bodyPr wrap="square">
              <a:spAutoFit/>
            </a:bodyPr>
            <a:lstStyle/>
            <a:p>
              <a:pPr fontAlgn="auto">
                <a:spcBef>
                  <a:spcPts val="0"/>
                </a:spcBef>
                <a:spcAft>
                  <a:spcPts val="0"/>
                </a:spcAft>
              </a:pPr>
              <a:r>
                <a:rPr lang="en-US" sz="1200" b="0" dirty="0">
                  <a:solidFill>
                    <a:prstClr val="black"/>
                  </a:solidFill>
                  <a:latin typeface="Calibri"/>
                  <a:cs typeface="Arial" pitchFamily="34" charset="0"/>
                </a:rPr>
                <a:t>Jan07     </a:t>
              </a:r>
              <a:r>
                <a:rPr lang="en-US" sz="1200" b="0" dirty="0" smtClean="0">
                  <a:solidFill>
                    <a:prstClr val="black"/>
                  </a:solidFill>
                  <a:latin typeface="Calibri"/>
                  <a:cs typeface="Arial" pitchFamily="34" charset="0"/>
                </a:rPr>
                <a:t>       </a:t>
              </a:r>
              <a:r>
                <a:rPr lang="en-US" sz="1200" b="0" dirty="0">
                  <a:solidFill>
                    <a:prstClr val="black"/>
                  </a:solidFill>
                  <a:latin typeface="Calibri"/>
                  <a:cs typeface="Arial" pitchFamily="34" charset="0"/>
                </a:rPr>
                <a:t>Jan08   </a:t>
              </a:r>
              <a:r>
                <a:rPr lang="en-US" sz="1200" b="0" dirty="0" smtClean="0">
                  <a:solidFill>
                    <a:prstClr val="black"/>
                  </a:solidFill>
                  <a:latin typeface="Calibri"/>
                  <a:cs typeface="Arial" pitchFamily="34" charset="0"/>
                </a:rPr>
                <a:t>           Jan09                </a:t>
              </a:r>
              <a:r>
                <a:rPr lang="en-US" sz="1200" b="0" dirty="0">
                  <a:solidFill>
                    <a:prstClr val="black"/>
                  </a:solidFill>
                  <a:latin typeface="Calibri"/>
                  <a:cs typeface="Arial" pitchFamily="34" charset="0"/>
                </a:rPr>
                <a:t>Jan10   </a:t>
              </a:r>
              <a:r>
                <a:rPr lang="en-US" sz="1200" b="0" dirty="0" smtClean="0">
                  <a:solidFill>
                    <a:prstClr val="black"/>
                  </a:solidFill>
                  <a:latin typeface="Calibri"/>
                  <a:cs typeface="Arial" pitchFamily="34" charset="0"/>
                </a:rPr>
                <a:t>          Jan11</a:t>
              </a:r>
              <a:endParaRPr lang="en-US" sz="1200" b="0" dirty="0">
                <a:solidFill>
                  <a:prstClr val="black"/>
                </a:solidFill>
                <a:latin typeface="Calibri"/>
                <a:cs typeface="Arial" pitchFamily="34" charset="0"/>
              </a:endParaRPr>
            </a:p>
          </p:txBody>
        </p:sp>
        <p:sp>
          <p:nvSpPr>
            <p:cNvPr id="11274" name="Text Box 7"/>
            <p:cNvSpPr txBox="1">
              <a:spLocks noChangeArrowheads="1"/>
            </p:cNvSpPr>
            <p:nvPr/>
          </p:nvSpPr>
          <p:spPr bwMode="auto">
            <a:xfrm>
              <a:off x="1524000" y="2743200"/>
              <a:ext cx="822533"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a:solidFill>
                    <a:prstClr val="black"/>
                  </a:solidFill>
                  <a:latin typeface="Calibri"/>
                  <a:cs typeface="Arial" pitchFamily="34" charset="0"/>
                </a:rPr>
                <a:t>GOES-11</a:t>
              </a:r>
            </a:p>
          </p:txBody>
        </p:sp>
        <p:sp>
          <p:nvSpPr>
            <p:cNvPr id="11301" name="Line 87"/>
            <p:cNvSpPr>
              <a:spLocks noChangeShapeType="1"/>
            </p:cNvSpPr>
            <p:nvPr/>
          </p:nvSpPr>
          <p:spPr bwMode="auto">
            <a:xfrm>
              <a:off x="8229600" y="2971800"/>
              <a:ext cx="685800" cy="0"/>
            </a:xfrm>
            <a:prstGeom prst="line">
              <a:avLst/>
            </a:prstGeom>
            <a:noFill/>
            <a:ln w="57150">
              <a:solidFill>
                <a:srgbClr val="FF0000"/>
              </a:solidFill>
              <a:prstDash val="sysDot"/>
              <a:round/>
              <a:headEnd/>
              <a:tailEnd type="stealth" w="med" len="med"/>
            </a:ln>
          </p:spPr>
          <p:txBody>
            <a:bodyPr/>
            <a:lstStyle/>
            <a:p>
              <a:pPr fontAlgn="auto">
                <a:spcBef>
                  <a:spcPts val="0"/>
                </a:spcBef>
                <a:spcAft>
                  <a:spcPts val="0"/>
                </a:spcAft>
              </a:pPr>
              <a:endParaRPr lang="en-US" sz="1800" b="0">
                <a:solidFill>
                  <a:prstClr val="black"/>
                </a:solidFill>
                <a:latin typeface="Calibri"/>
              </a:endParaRPr>
            </a:p>
          </p:txBody>
        </p:sp>
        <p:grpSp>
          <p:nvGrpSpPr>
            <p:cNvPr id="7" name="Group 79"/>
            <p:cNvGrpSpPr>
              <a:grpSpLocks/>
            </p:cNvGrpSpPr>
            <p:nvPr/>
          </p:nvGrpSpPr>
          <p:grpSpPr bwMode="auto">
            <a:xfrm>
              <a:off x="4724400" y="2819400"/>
              <a:ext cx="3429000" cy="304800"/>
              <a:chOff x="2209800" y="2286000"/>
              <a:chExt cx="5029200" cy="304800"/>
            </a:xfrm>
          </p:grpSpPr>
          <p:sp>
            <p:nvSpPr>
              <p:cNvPr id="11326" name="Rectangle 10"/>
              <p:cNvSpPr>
                <a:spLocks noChangeArrowheads="1"/>
              </p:cNvSpPr>
              <p:nvPr/>
            </p:nvSpPr>
            <p:spPr bwMode="auto">
              <a:xfrm>
                <a:off x="2209800" y="2300288"/>
                <a:ext cx="5029200" cy="138112"/>
              </a:xfrm>
              <a:prstGeom prst="rect">
                <a:avLst/>
              </a:prstGeom>
              <a:solidFill>
                <a:schemeClr val="accent1"/>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27" name="Rectangle 15"/>
              <p:cNvSpPr>
                <a:spLocks noChangeArrowheads="1"/>
              </p:cNvSpPr>
              <p:nvPr/>
            </p:nvSpPr>
            <p:spPr bwMode="auto">
              <a:xfrm>
                <a:off x="2667000" y="2438400"/>
                <a:ext cx="4572000" cy="152400"/>
              </a:xfrm>
              <a:prstGeom prst="rect">
                <a:avLst/>
              </a:prstGeom>
              <a:solidFill>
                <a:srgbClr val="FF9900"/>
              </a:solidFill>
              <a:ln w="9525">
                <a:solidFill>
                  <a:schemeClr val="tx1"/>
                </a:solidFill>
                <a:miter lim="800000"/>
                <a:headEnd/>
                <a:tailEnd/>
              </a:ln>
            </p:spPr>
            <p:txBody>
              <a:bodyPr wrap="none" anchor="ctr"/>
              <a:lstStyle/>
              <a:p>
                <a:pPr fontAlgn="auto">
                  <a:spcBef>
                    <a:spcPts val="0"/>
                  </a:spcBef>
                  <a:spcAft>
                    <a:spcPts val="0"/>
                  </a:spcAft>
                </a:pPr>
                <a:endParaRPr lang="en-US" sz="1800" b="0">
                  <a:solidFill>
                    <a:prstClr val="black"/>
                  </a:solidFill>
                  <a:latin typeface="Calibri"/>
                </a:endParaRPr>
              </a:p>
            </p:txBody>
          </p:sp>
          <p:sp>
            <p:nvSpPr>
              <p:cNvPr id="11328" name="Line 17"/>
              <p:cNvSpPr>
                <a:spLocks noChangeShapeType="1"/>
              </p:cNvSpPr>
              <p:nvPr/>
            </p:nvSpPr>
            <p:spPr bwMode="auto">
              <a:xfrm>
                <a:off x="3276600" y="2286000"/>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29" name="Line 32"/>
              <p:cNvSpPr>
                <a:spLocks noChangeShapeType="1"/>
              </p:cNvSpPr>
              <p:nvPr/>
            </p:nvSpPr>
            <p:spPr bwMode="auto">
              <a:xfrm>
                <a:off x="5638800" y="2300288"/>
                <a:ext cx="0" cy="290512"/>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30" name="Line 32"/>
              <p:cNvSpPr>
                <a:spLocks noChangeShapeType="1"/>
              </p:cNvSpPr>
              <p:nvPr/>
            </p:nvSpPr>
            <p:spPr bwMode="auto">
              <a:xfrm>
                <a:off x="6781800" y="2286000"/>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sp>
            <p:nvSpPr>
              <p:cNvPr id="11331" name="Line 13"/>
              <p:cNvSpPr>
                <a:spLocks noChangeShapeType="1"/>
              </p:cNvSpPr>
              <p:nvPr/>
            </p:nvSpPr>
            <p:spPr bwMode="auto">
              <a:xfrm>
                <a:off x="4419600" y="2286000"/>
                <a:ext cx="0" cy="304800"/>
              </a:xfrm>
              <a:prstGeom prst="line">
                <a:avLst/>
              </a:prstGeom>
              <a:noFill/>
              <a:ln w="9525">
                <a:solidFill>
                  <a:schemeClr val="tx1"/>
                </a:solidFill>
                <a:round/>
                <a:headEnd/>
                <a:tailEnd/>
              </a:ln>
            </p:spPr>
            <p:txBody>
              <a:bodyPr/>
              <a:lstStyle/>
              <a:p>
                <a:pPr fontAlgn="auto">
                  <a:spcBef>
                    <a:spcPts val="0"/>
                  </a:spcBef>
                  <a:spcAft>
                    <a:spcPts val="0"/>
                  </a:spcAft>
                </a:pPr>
                <a:endParaRPr lang="en-US" sz="1800" b="0">
                  <a:solidFill>
                    <a:prstClr val="black"/>
                  </a:solidFill>
                  <a:latin typeface="Calibri"/>
                </a:endParaRPr>
              </a:p>
            </p:txBody>
          </p:sp>
        </p:grpSp>
        <p:cxnSp>
          <p:nvCxnSpPr>
            <p:cNvPr id="106" name="Straight Arrow Connector 105"/>
            <p:cNvCxnSpPr/>
            <p:nvPr/>
          </p:nvCxnSpPr>
          <p:spPr>
            <a:xfrm rot="10800000">
              <a:off x="4419600" y="2895600"/>
              <a:ext cx="457200" cy="159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191000" y="2590800"/>
              <a:ext cx="551754" cy="276999"/>
            </a:xfrm>
            <a:prstGeom prst="rect">
              <a:avLst/>
            </a:prstGeom>
            <a:noFill/>
          </p:spPr>
          <p:txBody>
            <a:bodyPr wrap="square" rtlCol="0">
              <a:spAutoFit/>
            </a:bodyPr>
            <a:lstStyle/>
            <a:p>
              <a:pPr fontAlgn="auto">
                <a:spcBef>
                  <a:spcPts val="0"/>
                </a:spcBef>
                <a:spcAft>
                  <a:spcPts val="0"/>
                </a:spcAft>
              </a:pPr>
              <a:r>
                <a:rPr lang="en-US" sz="1200" b="0" dirty="0" smtClean="0">
                  <a:solidFill>
                    <a:prstClr val="black"/>
                  </a:solidFill>
                  <a:latin typeface="Calibri"/>
                </a:rPr>
                <a:t>Jun06</a:t>
              </a:r>
              <a:endParaRPr lang="en-US" sz="1200" b="0" dirty="0">
                <a:solidFill>
                  <a:prstClr val="black"/>
                </a:solidFill>
                <a:latin typeface="Calibri"/>
              </a:endParaRPr>
            </a:p>
          </p:txBody>
        </p:sp>
      </p:grpSp>
      <p:sp>
        <p:nvSpPr>
          <p:cNvPr id="11294" name="Text Box 57"/>
          <p:cNvSpPr txBox="1">
            <a:spLocks noChangeArrowheads="1"/>
          </p:cNvSpPr>
          <p:nvPr/>
        </p:nvSpPr>
        <p:spPr bwMode="auto">
          <a:xfrm>
            <a:off x="1019150" y="5199547"/>
            <a:ext cx="1032911" cy="307777"/>
          </a:xfrm>
          <a:prstGeom prst="rect">
            <a:avLst/>
          </a:prstGeom>
          <a:noFill/>
          <a:ln w="9525">
            <a:noFill/>
            <a:miter lim="800000"/>
            <a:headEnd/>
            <a:tailEnd/>
          </a:ln>
        </p:spPr>
        <p:txBody>
          <a:bodyPr wrap="none">
            <a:spAutoFit/>
          </a:bodyPr>
          <a:lstStyle/>
          <a:p>
            <a:pPr fontAlgn="auto">
              <a:spcBef>
                <a:spcPts val="0"/>
              </a:spcBef>
              <a:spcAft>
                <a:spcPts val="0"/>
              </a:spcAft>
            </a:pPr>
            <a:r>
              <a:rPr lang="en-US" sz="1400" b="0" dirty="0" smtClean="0">
                <a:solidFill>
                  <a:prstClr val="black"/>
                </a:solidFill>
                <a:latin typeface="Calibri"/>
              </a:rPr>
              <a:t>Meteosat-8</a:t>
            </a:r>
            <a:endParaRPr lang="en-US" sz="1400" b="0" dirty="0">
              <a:solidFill>
                <a:prstClr val="black"/>
              </a:solidFill>
              <a:latin typeface="Calibri"/>
            </a:endParaRPr>
          </a:p>
        </p:txBody>
      </p:sp>
      <p:sp>
        <p:nvSpPr>
          <p:cNvPr id="11276" name="Text Box 22"/>
          <p:cNvSpPr txBox="1">
            <a:spLocks noChangeArrowheads="1"/>
          </p:cNvSpPr>
          <p:nvPr/>
        </p:nvSpPr>
        <p:spPr bwMode="auto">
          <a:xfrm>
            <a:off x="4947659" y="5239739"/>
            <a:ext cx="648639" cy="276999"/>
          </a:xfrm>
          <a:prstGeom prst="rect">
            <a:avLst/>
          </a:prstGeom>
          <a:noFill/>
          <a:ln w="9525">
            <a:noFill/>
            <a:miter lim="800000"/>
            <a:headEnd/>
            <a:tailEnd/>
          </a:ln>
        </p:spPr>
        <p:txBody>
          <a:bodyPr wrap="none">
            <a:spAutoFit/>
          </a:bodyPr>
          <a:lstStyle/>
          <a:p>
            <a:pPr fontAlgn="auto">
              <a:spcBef>
                <a:spcPts val="0"/>
              </a:spcBef>
              <a:spcAft>
                <a:spcPts val="0"/>
              </a:spcAft>
            </a:pPr>
            <a:r>
              <a:rPr lang="en-US" sz="1200" b="0">
                <a:solidFill>
                  <a:prstClr val="black"/>
                </a:solidFill>
                <a:latin typeface="Calibri"/>
                <a:cs typeface="Arial" pitchFamily="34" charset="0"/>
              </a:rPr>
              <a:t>Aug/08</a:t>
            </a:r>
          </a:p>
        </p:txBody>
      </p:sp>
      <p:cxnSp>
        <p:nvCxnSpPr>
          <p:cNvPr id="114" name="Straight Arrow Connector 113"/>
          <p:cNvCxnSpPr/>
          <p:nvPr/>
        </p:nvCxnSpPr>
        <p:spPr>
          <a:xfrm rot="10800000">
            <a:off x="2619350" y="5278720"/>
            <a:ext cx="2895605" cy="158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543147" y="5001725"/>
            <a:ext cx="702436" cy="276999"/>
          </a:xfrm>
          <a:prstGeom prst="rect">
            <a:avLst/>
          </a:prstGeom>
          <a:noFill/>
        </p:spPr>
        <p:txBody>
          <a:bodyPr wrap="none" rtlCol="0">
            <a:spAutoFit/>
          </a:bodyPr>
          <a:lstStyle/>
          <a:p>
            <a:pPr fontAlgn="auto">
              <a:spcBef>
                <a:spcPts val="0"/>
              </a:spcBef>
              <a:spcAft>
                <a:spcPts val="0"/>
              </a:spcAft>
            </a:pPr>
            <a:r>
              <a:rPr lang="en-US" sz="1200" b="0" dirty="0" smtClean="0">
                <a:solidFill>
                  <a:prstClr val="black"/>
                </a:solidFill>
                <a:latin typeface="Calibri"/>
              </a:rPr>
              <a:t>Jan2004</a:t>
            </a:r>
            <a:endParaRPr lang="en-US" sz="1200" b="0" dirty="0">
              <a:solidFill>
                <a:prstClr val="black"/>
              </a:solidFill>
              <a:latin typeface="Calibri"/>
            </a:endParaRPr>
          </a:p>
        </p:txBody>
      </p:sp>
      <p:cxnSp>
        <p:nvCxnSpPr>
          <p:cNvPr id="119" name="Straight Arrow Connector 118"/>
          <p:cNvCxnSpPr/>
          <p:nvPr/>
        </p:nvCxnSpPr>
        <p:spPr>
          <a:xfrm rot="10800000" flipV="1">
            <a:off x="3000347" y="6421716"/>
            <a:ext cx="2514604" cy="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000347" y="6144725"/>
            <a:ext cx="718466" cy="276999"/>
          </a:xfrm>
          <a:prstGeom prst="rect">
            <a:avLst/>
          </a:prstGeom>
          <a:noFill/>
        </p:spPr>
        <p:txBody>
          <a:bodyPr wrap="none" rtlCol="0">
            <a:spAutoFit/>
          </a:bodyPr>
          <a:lstStyle/>
          <a:p>
            <a:pPr fontAlgn="auto">
              <a:spcBef>
                <a:spcPts val="0"/>
              </a:spcBef>
              <a:spcAft>
                <a:spcPts val="0"/>
              </a:spcAft>
            </a:pPr>
            <a:r>
              <a:rPr lang="en-US" sz="1200" b="0" dirty="0" smtClean="0">
                <a:solidFill>
                  <a:prstClr val="black"/>
                </a:solidFill>
                <a:latin typeface="Calibri"/>
              </a:rPr>
              <a:t>Oct2004</a:t>
            </a:r>
            <a:endParaRPr lang="en-US" sz="1200" b="0" dirty="0">
              <a:solidFill>
                <a:prstClr val="black"/>
              </a:solidFill>
              <a:latin typeface="Calibri"/>
            </a:endParaRPr>
          </a:p>
        </p:txBody>
      </p:sp>
      <p:cxnSp>
        <p:nvCxnSpPr>
          <p:cNvPr id="123" name="Straight Arrow Connector 122"/>
          <p:cNvCxnSpPr/>
          <p:nvPr/>
        </p:nvCxnSpPr>
        <p:spPr>
          <a:xfrm rot="10800000">
            <a:off x="4752948" y="6574119"/>
            <a:ext cx="761998" cy="1588"/>
          </a:xfrm>
          <a:prstGeom prst="straightConnector1">
            <a:avLst/>
          </a:prstGeom>
          <a:ln w="285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rot="10800000" flipV="1">
            <a:off x="3609948" y="5812116"/>
            <a:ext cx="1905007" cy="4"/>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381347" y="5507324"/>
            <a:ext cx="708848" cy="276999"/>
          </a:xfrm>
          <a:prstGeom prst="rect">
            <a:avLst/>
          </a:prstGeom>
          <a:noFill/>
        </p:spPr>
        <p:txBody>
          <a:bodyPr wrap="none" rtlCol="0">
            <a:spAutoFit/>
          </a:bodyPr>
          <a:lstStyle/>
          <a:p>
            <a:pPr fontAlgn="auto">
              <a:spcBef>
                <a:spcPts val="0"/>
              </a:spcBef>
              <a:spcAft>
                <a:spcPts val="0"/>
              </a:spcAft>
            </a:pPr>
            <a:r>
              <a:rPr lang="en-US" sz="1200" b="0" dirty="0" smtClean="0">
                <a:solidFill>
                  <a:prstClr val="black"/>
                </a:solidFill>
                <a:latin typeface="Calibri"/>
              </a:rPr>
              <a:t>Jun2005</a:t>
            </a:r>
            <a:endParaRPr lang="en-US" sz="1200" b="0" dirty="0">
              <a:solidFill>
                <a:prstClr val="black"/>
              </a:solidFill>
              <a:latin typeface="Calibri"/>
            </a:endParaRPr>
          </a:p>
        </p:txBody>
      </p:sp>
      <p:cxnSp>
        <p:nvCxnSpPr>
          <p:cNvPr id="137" name="Straight Arrow Connector 136"/>
          <p:cNvCxnSpPr/>
          <p:nvPr/>
        </p:nvCxnSpPr>
        <p:spPr>
          <a:xfrm rot="10800000">
            <a:off x="4752949" y="5964520"/>
            <a:ext cx="761998" cy="1588"/>
          </a:xfrm>
          <a:prstGeom prst="straightConnector1">
            <a:avLst/>
          </a:prstGeom>
          <a:ln w="28575">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4295747" y="2764120"/>
            <a:ext cx="5334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10800000">
            <a:off x="2009753" y="2306920"/>
            <a:ext cx="228597" cy="1588"/>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2009751" y="2009828"/>
            <a:ext cx="556563" cy="276999"/>
          </a:xfrm>
          <a:prstGeom prst="rect">
            <a:avLst/>
          </a:prstGeom>
          <a:noFill/>
        </p:spPr>
        <p:txBody>
          <a:bodyPr wrap="none" rtlCol="0">
            <a:spAutoFit/>
          </a:bodyPr>
          <a:lstStyle/>
          <a:p>
            <a:pPr fontAlgn="auto">
              <a:spcBef>
                <a:spcPts val="0"/>
              </a:spcBef>
              <a:spcAft>
                <a:spcPts val="0"/>
              </a:spcAft>
            </a:pPr>
            <a:r>
              <a:rPr lang="en-US" sz="1200" b="0" dirty="0" smtClean="0">
                <a:solidFill>
                  <a:prstClr val="black"/>
                </a:solidFill>
                <a:latin typeface="Calibri"/>
              </a:rPr>
              <a:t>105W</a:t>
            </a:r>
            <a:endParaRPr lang="en-US" sz="1200" b="0" dirty="0">
              <a:solidFill>
                <a:prstClr val="black"/>
              </a:solidFill>
              <a:latin typeface="Calibri"/>
            </a:endParaRPr>
          </a:p>
        </p:txBody>
      </p:sp>
      <p:sp>
        <p:nvSpPr>
          <p:cNvPr id="146" name="Rectangle 6"/>
          <p:cNvSpPr>
            <a:spLocks noGrp="1" noChangeArrowheads="1"/>
          </p:cNvSpPr>
          <p:nvPr>
            <p:ph type="title" idx="4294967295"/>
          </p:nvPr>
        </p:nvSpPr>
        <p:spPr>
          <a:xfrm>
            <a:off x="2895600" y="2080075"/>
            <a:ext cx="6248400" cy="542925"/>
          </a:xfrm>
        </p:spPr>
        <p:txBody>
          <a:bodyPr>
            <a:normAutofit/>
          </a:bodyPr>
          <a:lstStyle/>
          <a:p>
            <a:r>
              <a:rPr lang="en-US" sz="2800" dirty="0" smtClean="0"/>
              <a:t>Back Process Plan @ Univ. Wisconsin</a:t>
            </a:r>
          </a:p>
        </p:txBody>
      </p:sp>
      <p:sp>
        <p:nvSpPr>
          <p:cNvPr id="78" name="Title 1"/>
          <p:cNvSpPr txBox="1">
            <a:spLocks/>
          </p:cNvSpPr>
          <p:nvPr/>
        </p:nvSpPr>
        <p:spPr>
          <a:xfrm>
            <a:off x="154208" y="90433"/>
            <a:ext cx="8789601" cy="945572"/>
          </a:xfrm>
          <a:prstGeom prst="rect">
            <a:avLst/>
          </a:prstGeom>
        </p:spPr>
        <p:txBody>
          <a:bodyPr vert="horz" lIns="91440" tIns="45720" rIns="91440" bIns="45720" rtlCol="0" anchor="ctr">
            <a:normAutofit/>
          </a:bodyPr>
          <a:lstStyle/>
          <a:p>
            <a:pPr algn="ctr" fontAlgn="auto">
              <a:spcBef>
                <a:spcPts val="1200"/>
              </a:spcBef>
              <a:spcAft>
                <a:spcPts val="0"/>
              </a:spcAft>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GEO-LEO </a:t>
            </a:r>
            <a:r>
              <a:rPr lang="en-US" sz="3200" b="0" dirty="0" smtClean="0">
                <a:solidFill>
                  <a:prstClr val="black"/>
                </a:solidFill>
                <a:latin typeface="Calibri"/>
                <a:ea typeface="+mj-ea"/>
                <a:cs typeface="+mj-cs"/>
              </a:rPr>
              <a:t>Back Processing @ Univ. Wisconsin</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6477000" cy="685800"/>
          </a:xfrm>
        </p:spPr>
        <p:txBody>
          <a:bodyPr/>
          <a:lstStyle/>
          <a:p>
            <a:r>
              <a:rPr lang="en-US" sz="2800" dirty="0" smtClean="0"/>
              <a:t>Inter-comparisons the GOES-12 vs. AIRS/IASI collocated data conducted at NOAA and Univ. of Wisconsin</a:t>
            </a:r>
            <a:endParaRPr lang="en-US" sz="2800" dirty="0"/>
          </a:p>
        </p:txBody>
      </p:sp>
      <p:pic>
        <p:nvPicPr>
          <p:cNvPr id="4" name="Content Placeholder 3" descr="g12.tbdiff2airsiasi.noaassec.midnight.ch2.png"/>
          <p:cNvPicPr>
            <a:picLocks noGrp="1" noChangeAspect="1"/>
          </p:cNvPicPr>
          <p:nvPr>
            <p:ph idx="1"/>
          </p:nvPr>
        </p:nvPicPr>
        <p:blipFill>
          <a:blip r:embed="rId2" cstate="print"/>
          <a:stretch>
            <a:fillRect/>
          </a:stretch>
        </p:blipFill>
        <p:spPr>
          <a:xfrm>
            <a:off x="228601" y="1577181"/>
            <a:ext cx="4022298" cy="2489994"/>
          </a:xfrm>
        </p:spPr>
      </p:pic>
      <p:pic>
        <p:nvPicPr>
          <p:cNvPr id="5" name="Picture 4" descr="g12.tbdiff2airsiasi.noaassec.day.ch3.png"/>
          <p:cNvPicPr>
            <a:picLocks noChangeAspect="1"/>
          </p:cNvPicPr>
          <p:nvPr/>
        </p:nvPicPr>
        <p:blipFill>
          <a:blip r:embed="rId3" cstate="print"/>
          <a:stretch>
            <a:fillRect/>
          </a:stretch>
        </p:blipFill>
        <p:spPr>
          <a:xfrm>
            <a:off x="4517031" y="1570255"/>
            <a:ext cx="4064262" cy="2515971"/>
          </a:xfrm>
          <a:prstGeom prst="rect">
            <a:avLst/>
          </a:prstGeom>
        </p:spPr>
      </p:pic>
      <p:pic>
        <p:nvPicPr>
          <p:cNvPr id="6" name="Picture 5" descr="g12.tbdiff2airsiasi.noaassec.day.ch4.png"/>
          <p:cNvPicPr>
            <a:picLocks noChangeAspect="1"/>
          </p:cNvPicPr>
          <p:nvPr/>
        </p:nvPicPr>
        <p:blipFill>
          <a:blip r:embed="rId4" cstate="print"/>
          <a:stretch>
            <a:fillRect/>
          </a:stretch>
        </p:blipFill>
        <p:spPr>
          <a:xfrm>
            <a:off x="162623" y="4100475"/>
            <a:ext cx="4136815" cy="2560886"/>
          </a:xfrm>
          <a:prstGeom prst="rect">
            <a:avLst/>
          </a:prstGeom>
        </p:spPr>
      </p:pic>
      <p:pic>
        <p:nvPicPr>
          <p:cNvPr id="7" name="Picture 6" descr="g12.tbdiff2airsiasi.noaassec.day.ch6.png"/>
          <p:cNvPicPr>
            <a:picLocks noChangeAspect="1"/>
          </p:cNvPicPr>
          <p:nvPr/>
        </p:nvPicPr>
        <p:blipFill>
          <a:blip r:embed="rId5" cstate="print"/>
          <a:stretch>
            <a:fillRect/>
          </a:stretch>
        </p:blipFill>
        <p:spPr>
          <a:xfrm>
            <a:off x="4466493" y="4134847"/>
            <a:ext cx="4299438" cy="2661558"/>
          </a:xfrm>
          <a:prstGeom prst="rect">
            <a:avLst/>
          </a:prstGeom>
        </p:spPr>
      </p:pic>
      <p:sp>
        <p:nvSpPr>
          <p:cNvPr id="8" name="TextBox 7"/>
          <p:cNvSpPr txBox="1"/>
          <p:nvPr/>
        </p:nvSpPr>
        <p:spPr>
          <a:xfrm>
            <a:off x="931985" y="1362076"/>
            <a:ext cx="2347117" cy="307777"/>
          </a:xfrm>
          <a:prstGeom prst="rect">
            <a:avLst/>
          </a:prstGeom>
          <a:noFill/>
        </p:spPr>
        <p:txBody>
          <a:bodyPr wrap="none" rtlCol="0">
            <a:spAutoFit/>
          </a:bodyPr>
          <a:lstStyle/>
          <a:p>
            <a:r>
              <a:rPr lang="en-US" sz="1400" dirty="0" smtClean="0">
                <a:solidFill>
                  <a:schemeClr val="tx1"/>
                </a:solidFill>
              </a:rPr>
              <a:t>G12 Ch2 (3.9</a:t>
            </a:r>
            <a:r>
              <a:rPr lang="el-GR" sz="1400" dirty="0" smtClean="0">
                <a:solidFill>
                  <a:schemeClr val="tx1"/>
                </a:solidFill>
              </a:rPr>
              <a:t>μ</a:t>
            </a:r>
            <a:r>
              <a:rPr lang="en-US" sz="1400" dirty="0" smtClean="0">
                <a:solidFill>
                  <a:schemeClr val="tx1"/>
                </a:solidFill>
              </a:rPr>
              <a:t>m, midnight)</a:t>
            </a:r>
            <a:endParaRPr lang="en-US" sz="1400" dirty="0">
              <a:solidFill>
                <a:schemeClr val="tx1"/>
              </a:solidFill>
            </a:endParaRPr>
          </a:p>
        </p:txBody>
      </p:sp>
      <p:sp>
        <p:nvSpPr>
          <p:cNvPr id="9" name="TextBox 8"/>
          <p:cNvSpPr txBox="1"/>
          <p:nvPr/>
        </p:nvSpPr>
        <p:spPr>
          <a:xfrm>
            <a:off x="5240215" y="1390651"/>
            <a:ext cx="2378166" cy="307777"/>
          </a:xfrm>
          <a:prstGeom prst="rect">
            <a:avLst/>
          </a:prstGeom>
          <a:noFill/>
        </p:spPr>
        <p:txBody>
          <a:bodyPr wrap="none" rtlCol="0">
            <a:spAutoFit/>
          </a:bodyPr>
          <a:lstStyle/>
          <a:p>
            <a:r>
              <a:rPr lang="en-US" sz="1400" dirty="0" smtClean="0">
                <a:solidFill>
                  <a:schemeClr val="tx1"/>
                </a:solidFill>
              </a:rPr>
              <a:t>G12 Ch3 (6.5</a:t>
            </a:r>
            <a:r>
              <a:rPr lang="el-GR" sz="1400" dirty="0" smtClean="0">
                <a:solidFill>
                  <a:schemeClr val="tx1"/>
                </a:solidFill>
              </a:rPr>
              <a:t>μ</a:t>
            </a:r>
            <a:r>
              <a:rPr lang="en-US" sz="1400" dirty="0" smtClean="0">
                <a:solidFill>
                  <a:schemeClr val="tx1"/>
                </a:solidFill>
              </a:rPr>
              <a:t>m, daytime)</a:t>
            </a:r>
            <a:endParaRPr lang="en-US" sz="1400" dirty="0">
              <a:solidFill>
                <a:schemeClr val="tx1"/>
              </a:solidFill>
            </a:endParaRPr>
          </a:p>
        </p:txBody>
      </p:sp>
      <p:sp>
        <p:nvSpPr>
          <p:cNvPr id="10" name="TextBox 9"/>
          <p:cNvSpPr txBox="1"/>
          <p:nvPr/>
        </p:nvSpPr>
        <p:spPr>
          <a:xfrm>
            <a:off x="1019908" y="3943350"/>
            <a:ext cx="2483225" cy="307777"/>
          </a:xfrm>
          <a:prstGeom prst="rect">
            <a:avLst/>
          </a:prstGeom>
          <a:noFill/>
        </p:spPr>
        <p:txBody>
          <a:bodyPr wrap="none" rtlCol="0">
            <a:spAutoFit/>
          </a:bodyPr>
          <a:lstStyle/>
          <a:p>
            <a:r>
              <a:rPr lang="en-US" sz="1400" dirty="0" smtClean="0">
                <a:solidFill>
                  <a:schemeClr val="tx1"/>
                </a:solidFill>
              </a:rPr>
              <a:t>G12 Ch4 (10.7</a:t>
            </a:r>
            <a:r>
              <a:rPr lang="el-GR" sz="1400" dirty="0" smtClean="0">
                <a:solidFill>
                  <a:schemeClr val="tx1"/>
                </a:solidFill>
              </a:rPr>
              <a:t>μ</a:t>
            </a:r>
            <a:r>
              <a:rPr lang="en-US" sz="1400" dirty="0" smtClean="0">
                <a:solidFill>
                  <a:schemeClr val="tx1"/>
                </a:solidFill>
              </a:rPr>
              <a:t>m, daytime)</a:t>
            </a:r>
            <a:endParaRPr lang="en-US" sz="1400" dirty="0">
              <a:solidFill>
                <a:schemeClr val="tx1"/>
              </a:solidFill>
            </a:endParaRPr>
          </a:p>
        </p:txBody>
      </p:sp>
      <p:sp>
        <p:nvSpPr>
          <p:cNvPr id="11" name="TextBox 10"/>
          <p:cNvSpPr txBox="1"/>
          <p:nvPr/>
        </p:nvSpPr>
        <p:spPr>
          <a:xfrm>
            <a:off x="5372100" y="4048126"/>
            <a:ext cx="2483225" cy="307777"/>
          </a:xfrm>
          <a:prstGeom prst="rect">
            <a:avLst/>
          </a:prstGeom>
          <a:noFill/>
        </p:spPr>
        <p:txBody>
          <a:bodyPr wrap="none" rtlCol="0">
            <a:spAutoFit/>
          </a:bodyPr>
          <a:lstStyle/>
          <a:p>
            <a:r>
              <a:rPr lang="en-US" sz="1400" dirty="0" smtClean="0">
                <a:solidFill>
                  <a:schemeClr val="tx1"/>
                </a:solidFill>
              </a:rPr>
              <a:t>G12 Ch6 (13.3</a:t>
            </a:r>
            <a:r>
              <a:rPr lang="el-GR" sz="1400" dirty="0" smtClean="0">
                <a:solidFill>
                  <a:schemeClr val="tx1"/>
                </a:solidFill>
              </a:rPr>
              <a:t>μ</a:t>
            </a:r>
            <a:r>
              <a:rPr lang="en-US" sz="1400" dirty="0" smtClean="0">
                <a:solidFill>
                  <a:schemeClr val="tx1"/>
                </a:solidFill>
              </a:rPr>
              <a:t>m, daytime)</a:t>
            </a:r>
            <a:endParaRPr lang="en-US" sz="14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TextBox 2"/>
          <p:cNvSpPr txBox="1"/>
          <p:nvPr/>
        </p:nvSpPr>
        <p:spPr>
          <a:xfrm>
            <a:off x="2819400" y="152400"/>
            <a:ext cx="2739211" cy="369332"/>
          </a:xfrm>
          <a:prstGeom prst="rect">
            <a:avLst/>
          </a:prstGeom>
          <a:noFill/>
        </p:spPr>
        <p:txBody>
          <a:bodyPr wrap="none" rtlCol="0">
            <a:spAutoFit/>
          </a:bodyPr>
          <a:lstStyle/>
          <a:p>
            <a:r>
              <a:rPr lang="en-US" dirty="0" smtClean="0"/>
              <a:t>GOES Sounder Visible band</a:t>
            </a:r>
            <a:endParaRPr lang="en-US"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45</a:t>
            </a:fld>
            <a:endParaRPr lang="en-US"/>
          </a:p>
        </p:txBody>
      </p:sp>
      <p:sp>
        <p:nvSpPr>
          <p:cNvPr id="5" name="Oval 4"/>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21145" y="2590800"/>
            <a:ext cx="2575055" cy="369332"/>
          </a:xfrm>
          <a:prstGeom prst="rect">
            <a:avLst/>
          </a:prstGeom>
          <a:noFill/>
        </p:spPr>
        <p:txBody>
          <a:bodyPr wrap="square" rtlCol="0">
            <a:spAutoFit/>
          </a:bodyPr>
          <a:lstStyle/>
          <a:p>
            <a:r>
              <a:rPr lang="en-US" dirty="0" smtClean="0">
                <a:solidFill>
                  <a:srgbClr val="FFFF00"/>
                </a:solidFill>
              </a:rPr>
              <a:t>Low cloud coverage</a:t>
            </a:r>
            <a:endParaRPr lang="en-US" dirty="0">
              <a:solidFill>
                <a:srgbClr val="FFFF00"/>
              </a:solidFill>
            </a:endParaRPr>
          </a:p>
        </p:txBody>
      </p:sp>
    </p:spTree>
    <p:extLst>
      <p:ext uri="{BB962C8B-B14F-4D97-AF65-F5344CB8AC3E}">
        <p14:creationId xmlns:p14="http://schemas.microsoft.com/office/powerpoint/2010/main" xmlns="" val="42493462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571500"/>
            <a:ext cx="7620000" cy="5715000"/>
          </a:xfrm>
          <a:prstGeom prst="rect">
            <a:avLst/>
          </a:prstGeom>
        </p:spPr>
      </p:pic>
      <p:sp>
        <p:nvSpPr>
          <p:cNvPr id="3" name="Oval 2"/>
          <p:cNvSpPr/>
          <p:nvPr/>
        </p:nvSpPr>
        <p:spPr>
          <a:xfrm rot="3978474">
            <a:off x="6081162" y="2356061"/>
            <a:ext cx="762000" cy="2460891"/>
          </a:xfrm>
          <a:prstGeom prst="ellips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rot="4857962">
            <a:off x="2048807" y="1448102"/>
            <a:ext cx="914400" cy="19276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19400" y="152400"/>
            <a:ext cx="3332194" cy="369332"/>
          </a:xfrm>
          <a:prstGeom prst="rect">
            <a:avLst/>
          </a:prstGeom>
          <a:noFill/>
        </p:spPr>
        <p:txBody>
          <a:bodyPr wrap="none" rtlCol="0">
            <a:spAutoFit/>
          </a:bodyPr>
          <a:lstStyle/>
          <a:p>
            <a:r>
              <a:rPr lang="en-US" dirty="0" smtClean="0"/>
              <a:t>GOES Sounder </a:t>
            </a:r>
            <a:r>
              <a:rPr lang="en-US" dirty="0" err="1" smtClean="0"/>
              <a:t>Longwave</a:t>
            </a:r>
            <a:r>
              <a:rPr lang="en-US" dirty="0" smtClean="0"/>
              <a:t> Infrared</a:t>
            </a: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6AFCA0A2-0F4E-4EAC-9021-577CFFA480BD}" type="slidenum">
              <a:rPr lang="en-US" smtClean="0"/>
              <a:pPr/>
              <a:t>46</a:t>
            </a:fld>
            <a:endParaRPr lang="en-US"/>
          </a:p>
        </p:txBody>
      </p:sp>
      <p:sp>
        <p:nvSpPr>
          <p:cNvPr id="7" name="TextBox 6"/>
          <p:cNvSpPr txBox="1"/>
          <p:nvPr/>
        </p:nvSpPr>
        <p:spPr>
          <a:xfrm>
            <a:off x="1295400" y="2940175"/>
            <a:ext cx="2575055" cy="646331"/>
          </a:xfrm>
          <a:prstGeom prst="rect">
            <a:avLst/>
          </a:prstGeom>
          <a:noFill/>
        </p:spPr>
        <p:txBody>
          <a:bodyPr wrap="square" rtlCol="0">
            <a:spAutoFit/>
          </a:bodyPr>
          <a:lstStyle/>
          <a:p>
            <a:r>
              <a:rPr lang="en-US" dirty="0" smtClean="0">
                <a:solidFill>
                  <a:srgbClr val="FFFF00"/>
                </a:solidFill>
              </a:rPr>
              <a:t>High </a:t>
            </a:r>
            <a:r>
              <a:rPr lang="en-US" dirty="0">
                <a:solidFill>
                  <a:srgbClr val="FFFF00"/>
                </a:solidFill>
              </a:rPr>
              <a:t>clouds embedded in this low level cloud bank</a:t>
            </a:r>
          </a:p>
        </p:txBody>
      </p:sp>
    </p:spTree>
    <p:extLst>
      <p:ext uri="{BB962C8B-B14F-4D97-AF65-F5344CB8AC3E}">
        <p14:creationId xmlns:p14="http://schemas.microsoft.com/office/powerpoint/2010/main" xmlns="" val="2128550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Feedbacks</a:t>
            </a:r>
            <a:endParaRPr lang="en-US" dirty="0"/>
          </a:p>
        </p:txBody>
      </p:sp>
      <p:sp>
        <p:nvSpPr>
          <p:cNvPr id="3" name="Content Placeholder 2"/>
          <p:cNvSpPr>
            <a:spLocks noGrp="1"/>
          </p:cNvSpPr>
          <p:nvPr>
            <p:ph idx="1"/>
          </p:nvPr>
        </p:nvSpPr>
        <p:spPr>
          <a:xfrm>
            <a:off x="304800" y="1676400"/>
            <a:ext cx="8229600" cy="4773619"/>
          </a:xfrm>
        </p:spPr>
        <p:txBody>
          <a:bodyPr/>
          <a:lstStyle/>
          <a:p>
            <a:r>
              <a:rPr lang="en-US" dirty="0" smtClean="0"/>
              <a:t>Internal users vs. external</a:t>
            </a:r>
            <a:r>
              <a:rPr lang="en-US" dirty="0" smtClean="0">
                <a:solidFill>
                  <a:srgbClr val="3333FF"/>
                </a:solidFill>
              </a:rPr>
              <a:t> </a:t>
            </a:r>
            <a:r>
              <a:rPr lang="en-US" dirty="0" smtClean="0"/>
              <a:t>users</a:t>
            </a:r>
          </a:p>
          <a:p>
            <a:pPr lvl="1"/>
            <a:r>
              <a:rPr lang="en-US" dirty="0" smtClean="0"/>
              <a:t>Internal users – calibration community</a:t>
            </a:r>
          </a:p>
          <a:p>
            <a:pPr lvl="1"/>
            <a:endParaRPr lang="en-US" dirty="0" smtClean="0"/>
          </a:p>
          <a:p>
            <a:r>
              <a:rPr lang="en-US" dirty="0" smtClean="0"/>
              <a:t>External Users’ Feedback – GEO-LEO IR</a:t>
            </a:r>
          </a:p>
          <a:p>
            <a:pPr lvl="1"/>
            <a:r>
              <a:rPr lang="en-US" dirty="0" smtClean="0"/>
              <a:t>ATBD – for Imager IR</a:t>
            </a:r>
          </a:p>
          <a:p>
            <a:pPr lvl="1"/>
            <a:r>
              <a:rPr lang="en-US" dirty="0" smtClean="0"/>
              <a:t>Data (calibration coefficients etc) – for Imager IR</a:t>
            </a:r>
          </a:p>
          <a:p>
            <a:pPr lvl="1"/>
            <a:r>
              <a:rPr lang="en-US" dirty="0" smtClean="0"/>
              <a:t>Impacts on the products – both formal and </a:t>
            </a:r>
            <a:r>
              <a:rPr lang="en-US" dirty="0" err="1" smtClean="0"/>
              <a:t>unformal</a:t>
            </a:r>
            <a:endParaRPr lang="en-US" dirty="0" smtClean="0"/>
          </a:p>
          <a:p>
            <a:pPr lvl="1"/>
            <a:endParaRPr lang="en-US" dirty="0" smtClean="0"/>
          </a:p>
          <a:p>
            <a:r>
              <a:rPr lang="en-US" dirty="0" smtClean="0"/>
              <a:t>Internal Users</a:t>
            </a:r>
          </a:p>
          <a:p>
            <a:pPr lvl="1"/>
            <a:r>
              <a:rPr lang="en-US" dirty="0" smtClean="0"/>
              <a:t>Evaluate, monitor and diagnose calibration accuracy</a:t>
            </a:r>
          </a:p>
          <a:p>
            <a:pPr lvl="2"/>
            <a:r>
              <a:rPr lang="en-US" dirty="0" smtClean="0"/>
              <a:t>Midnight calibration anomaly</a:t>
            </a:r>
          </a:p>
          <a:p>
            <a:pPr lvl="2"/>
            <a:r>
              <a:rPr lang="en-US" dirty="0" smtClean="0"/>
              <a:t>decontaminations</a:t>
            </a:r>
          </a:p>
          <a:p>
            <a:pPr lvl="2"/>
            <a:r>
              <a:rPr lang="en-US" dirty="0" smtClean="0"/>
              <a:t>Spectral response function correction</a:t>
            </a:r>
          </a:p>
          <a:p>
            <a:pPr lvl="1"/>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ATBDs</a:t>
            </a:r>
            <a:endParaRPr lang="en-US" dirty="0"/>
          </a:p>
        </p:txBody>
      </p:sp>
      <p:sp>
        <p:nvSpPr>
          <p:cNvPr id="3" name="Content Placeholder 2"/>
          <p:cNvSpPr>
            <a:spLocks noGrp="1"/>
          </p:cNvSpPr>
          <p:nvPr>
            <p:ph idx="1"/>
          </p:nvPr>
        </p:nvSpPr>
        <p:spPr>
          <a:xfrm>
            <a:off x="381000" y="1676400"/>
            <a:ext cx="8229600" cy="4735519"/>
          </a:xfrm>
        </p:spPr>
        <p:txBody>
          <a:bodyPr/>
          <a:lstStyle/>
          <a:p>
            <a:r>
              <a:rPr lang="en-US" dirty="0" smtClean="0"/>
              <a:t>Clarify</a:t>
            </a:r>
          </a:p>
          <a:p>
            <a:pPr lvl="1"/>
            <a:r>
              <a:rPr lang="en-US" sz="2200" i="1" dirty="0" smtClean="0"/>
              <a:t> generally well understood, straightforward and could be produced without problem</a:t>
            </a:r>
          </a:p>
          <a:p>
            <a:endParaRPr lang="en-US" dirty="0" smtClean="0"/>
          </a:p>
          <a:p>
            <a:r>
              <a:rPr lang="en-US" dirty="0" smtClean="0"/>
              <a:t>Utility</a:t>
            </a:r>
          </a:p>
          <a:p>
            <a:pPr lvl="1"/>
            <a:r>
              <a:rPr lang="en-US" sz="2200" i="1" dirty="0" smtClean="0"/>
              <a:t>The method was fully adequate for the tested product.</a:t>
            </a:r>
            <a:endParaRPr lang="en-US" sz="1400" b="1" i="1" dirty="0" smtClean="0"/>
          </a:p>
          <a:p>
            <a:endParaRPr lang="en-US" dirty="0" smtClean="0"/>
          </a:p>
          <a:p>
            <a:r>
              <a:rPr lang="en-US" dirty="0" smtClean="0"/>
              <a:t>Reproducibility</a:t>
            </a:r>
          </a:p>
          <a:p>
            <a:pPr lvl="1"/>
            <a:r>
              <a:rPr lang="en-US" sz="2200" i="1" dirty="0" smtClean="0"/>
              <a:t>well documented, so it would be no difficulty to reproduce the results.</a:t>
            </a:r>
            <a:endParaRPr lang="en-US" sz="2200" dirty="0" smtClean="0"/>
          </a:p>
          <a:p>
            <a:endParaRPr lang="en-US" sz="1400" dirty="0" smtClean="0"/>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the Product Data</a:t>
            </a:r>
            <a:endParaRPr lang="en-US" dirty="0"/>
          </a:p>
        </p:txBody>
      </p:sp>
      <p:sp>
        <p:nvSpPr>
          <p:cNvPr id="3" name="Content Placeholder 2"/>
          <p:cNvSpPr>
            <a:spLocks noGrp="1"/>
          </p:cNvSpPr>
          <p:nvPr>
            <p:ph idx="1"/>
          </p:nvPr>
        </p:nvSpPr>
        <p:spPr>
          <a:xfrm>
            <a:off x="381000" y="1752600"/>
            <a:ext cx="8229600" cy="4525963"/>
          </a:xfrm>
        </p:spPr>
        <p:txBody>
          <a:bodyPr/>
          <a:lstStyle/>
          <a:p>
            <a:r>
              <a:rPr lang="en-US" sz="2400" dirty="0" smtClean="0"/>
              <a:t>Data Accessibility </a:t>
            </a:r>
          </a:p>
          <a:p>
            <a:pPr lvl="1"/>
            <a:r>
              <a:rPr lang="en-US" sz="1400" b="1" dirty="0" smtClean="0"/>
              <a:t>Intuitive, the download extremely fast</a:t>
            </a:r>
            <a:endParaRPr lang="en-US" sz="800" dirty="0" smtClean="0"/>
          </a:p>
          <a:p>
            <a:r>
              <a:rPr lang="en-US" sz="2400" dirty="0" smtClean="0"/>
              <a:t>Data Availability</a:t>
            </a:r>
          </a:p>
          <a:p>
            <a:pPr lvl="1"/>
            <a:r>
              <a:rPr lang="en-US" sz="1400" b="1" dirty="0" smtClean="0"/>
              <a:t>No problem</a:t>
            </a:r>
            <a:endParaRPr lang="en-US" sz="800" dirty="0" smtClean="0"/>
          </a:p>
          <a:p>
            <a:r>
              <a:rPr lang="en-US" sz="2400" dirty="0" smtClean="0"/>
              <a:t>Data Ease of Use</a:t>
            </a:r>
          </a:p>
          <a:p>
            <a:pPr lvl="1"/>
            <a:r>
              <a:rPr lang="en-US" sz="1400" b="1" dirty="0" smtClean="0"/>
              <a:t>Applicability of the GSICS correction was ensured, no problems encountered concerning the metadata.</a:t>
            </a:r>
          </a:p>
          <a:p>
            <a:pPr lvl="1"/>
            <a:r>
              <a:rPr lang="en-US" sz="1400" b="1" dirty="0" smtClean="0"/>
              <a:t>Some users may need to learn how to read the </a:t>
            </a:r>
            <a:r>
              <a:rPr lang="en-US" sz="1400" b="1" dirty="0" err="1" smtClean="0"/>
              <a:t>netCDF</a:t>
            </a:r>
            <a:r>
              <a:rPr lang="en-US" sz="1400" b="1" dirty="0" smtClean="0"/>
              <a:t> files</a:t>
            </a:r>
          </a:p>
          <a:p>
            <a:pPr lvl="1"/>
            <a:r>
              <a:rPr lang="en-US" sz="1400" b="1" dirty="0" smtClean="0"/>
              <a:t>Some users ask for the brightness temperature (Tb) dependent products</a:t>
            </a:r>
          </a:p>
          <a:p>
            <a:pPr lvl="2"/>
            <a:r>
              <a:rPr lang="en-US" sz="1000" b="1" dirty="0" smtClean="0"/>
              <a:t>Solutions: the instruction to read the </a:t>
            </a:r>
            <a:r>
              <a:rPr lang="en-US" sz="1000" b="1" dirty="0" err="1" smtClean="0"/>
              <a:t>netCDF</a:t>
            </a:r>
            <a:r>
              <a:rPr lang="en-US" sz="1000" b="1" dirty="0" smtClean="0"/>
              <a:t> and conversion between radiance to Tb are provided at the </a:t>
            </a:r>
            <a:r>
              <a:rPr lang="en-US" sz="1000" b="1" dirty="0" err="1" smtClean="0"/>
              <a:t>FAQ&amp;Tools</a:t>
            </a:r>
            <a:r>
              <a:rPr lang="en-US" sz="1000" b="1" dirty="0" smtClean="0"/>
              <a:t> web-page</a:t>
            </a:r>
            <a:endParaRPr lang="en-US" sz="800" dirty="0" smtClean="0"/>
          </a:p>
          <a:p>
            <a:r>
              <a:rPr lang="en-US" sz="2400" dirty="0" smtClean="0"/>
              <a:t>Product Suitability</a:t>
            </a:r>
          </a:p>
          <a:p>
            <a:pPr lvl="1"/>
            <a:r>
              <a:rPr lang="en-US" sz="1400" b="1" dirty="0" smtClean="0"/>
              <a:t>Did not find any problems</a:t>
            </a:r>
            <a:endParaRPr lang="en-US" sz="1000" dirty="0" smtClean="0"/>
          </a:p>
          <a:p>
            <a:r>
              <a:rPr lang="en-US" sz="2400" dirty="0" smtClean="0"/>
              <a:t>Product Reliability </a:t>
            </a:r>
          </a:p>
          <a:p>
            <a:pPr lvl="1"/>
            <a:r>
              <a:rPr lang="en-US" sz="1400" b="1" dirty="0" smtClean="0"/>
              <a:t>No problem here</a:t>
            </a:r>
          </a:p>
          <a:p>
            <a:endParaRPr lang="en-US" sz="1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EUMETSAT –  Products</a:t>
            </a:r>
            <a:endParaRPr lang="en-US" dirty="0"/>
          </a:p>
        </p:txBody>
      </p:sp>
      <p:pic>
        <p:nvPicPr>
          <p:cNvPr id="1026" name="Picture 1" descr="H:\DESKTOP\gsics\Slide2.PNG"/>
          <p:cNvPicPr>
            <a:picLocks noChangeAspect="1" noChangeArrowheads="1"/>
          </p:cNvPicPr>
          <p:nvPr/>
        </p:nvPicPr>
        <p:blipFill>
          <a:blip r:embed="rId3" cstate="print"/>
          <a:srcRect/>
          <a:stretch>
            <a:fillRect/>
          </a:stretch>
        </p:blipFill>
        <p:spPr bwMode="auto">
          <a:xfrm>
            <a:off x="685800" y="2286000"/>
            <a:ext cx="3732696" cy="3032816"/>
          </a:xfrm>
          <a:prstGeom prst="rect">
            <a:avLst/>
          </a:prstGeom>
          <a:noFill/>
          <a:ln w="9525">
            <a:noFill/>
            <a:miter lim="800000"/>
            <a:headEnd/>
            <a:tailEnd/>
          </a:ln>
        </p:spPr>
      </p:pic>
      <p:pic>
        <p:nvPicPr>
          <p:cNvPr id="1027" name="Picture 2" descr="H:\DESKTOP\gsics\Slide1.PNG"/>
          <p:cNvPicPr>
            <a:picLocks noChangeAspect="1" noChangeArrowheads="1"/>
          </p:cNvPicPr>
          <p:nvPr/>
        </p:nvPicPr>
        <p:blipFill>
          <a:blip r:embed="rId4" cstate="print"/>
          <a:srcRect/>
          <a:stretch>
            <a:fillRect/>
          </a:stretch>
        </p:blipFill>
        <p:spPr bwMode="auto">
          <a:xfrm>
            <a:off x="4953000" y="2286000"/>
            <a:ext cx="3732696" cy="3032816"/>
          </a:xfrm>
          <a:prstGeom prst="rect">
            <a:avLst/>
          </a:prstGeom>
          <a:noFill/>
          <a:ln w="9525">
            <a:noFill/>
            <a:miter lim="800000"/>
            <a:headEnd/>
            <a:tailEnd/>
          </a:ln>
        </p:spPr>
      </p:pic>
      <p:sp>
        <p:nvSpPr>
          <p:cNvPr id="6" name="Rectangle 5"/>
          <p:cNvSpPr/>
          <p:nvPr/>
        </p:nvSpPr>
        <p:spPr>
          <a:xfrm>
            <a:off x="990600" y="5410200"/>
            <a:ext cx="2743200" cy="646331"/>
          </a:xfrm>
          <a:prstGeom prst="rect">
            <a:avLst/>
          </a:prstGeom>
        </p:spPr>
        <p:txBody>
          <a:bodyPr wrap="square">
            <a:spAutoFit/>
          </a:bodyPr>
          <a:lstStyle/>
          <a:p>
            <a:pPr algn="ctr"/>
            <a:r>
              <a:rPr lang="en-US" dirty="0" smtClean="0"/>
              <a:t>TPW derived with nominal MET9 radiance</a:t>
            </a:r>
            <a:endParaRPr lang="en-US" dirty="0">
              <a:solidFill>
                <a:schemeClr val="tx1"/>
              </a:solidFill>
            </a:endParaRPr>
          </a:p>
        </p:txBody>
      </p:sp>
      <p:sp>
        <p:nvSpPr>
          <p:cNvPr id="7" name="Rectangle 6"/>
          <p:cNvSpPr/>
          <p:nvPr/>
        </p:nvSpPr>
        <p:spPr>
          <a:xfrm>
            <a:off x="5105400" y="5373469"/>
            <a:ext cx="2895600" cy="646331"/>
          </a:xfrm>
          <a:prstGeom prst="rect">
            <a:avLst/>
          </a:prstGeom>
        </p:spPr>
        <p:txBody>
          <a:bodyPr wrap="square">
            <a:spAutoFit/>
          </a:bodyPr>
          <a:lstStyle/>
          <a:p>
            <a:pPr algn="ctr"/>
            <a:r>
              <a:rPr lang="en-US" dirty="0" smtClean="0"/>
              <a:t>TPW derived w</a:t>
            </a:r>
            <a:r>
              <a:rPr lang="en-US" dirty="0" smtClean="0">
                <a:solidFill>
                  <a:schemeClr val="tx1"/>
                </a:solidFill>
              </a:rPr>
              <a:t>ith GSICS corrected radiance</a:t>
            </a:r>
            <a:endParaRPr lang="en-US" dirty="0">
              <a:solidFill>
                <a:schemeClr val="tx1"/>
              </a:solidFill>
            </a:endParaRPr>
          </a:p>
        </p:txBody>
      </p:sp>
      <p:sp>
        <p:nvSpPr>
          <p:cNvPr id="8" name="TextBox 7"/>
          <p:cNvSpPr txBox="1"/>
          <p:nvPr/>
        </p:nvSpPr>
        <p:spPr>
          <a:xfrm>
            <a:off x="2362200" y="1752600"/>
            <a:ext cx="4240263" cy="400110"/>
          </a:xfrm>
          <a:prstGeom prst="rect">
            <a:avLst/>
          </a:prstGeom>
          <a:noFill/>
        </p:spPr>
        <p:txBody>
          <a:bodyPr wrap="none" rtlCol="0">
            <a:spAutoFit/>
          </a:bodyPr>
          <a:lstStyle/>
          <a:p>
            <a:r>
              <a:rPr lang="en-US" sz="2000" b="1" dirty="0" smtClean="0"/>
              <a:t>Global Instability Indices Product</a:t>
            </a:r>
            <a:endParaRPr lang="en-US" sz="2000" b="1" dirty="0"/>
          </a:p>
        </p:txBody>
      </p:sp>
      <p:sp>
        <p:nvSpPr>
          <p:cNvPr id="9" name="TextBox 8"/>
          <p:cNvSpPr txBox="1"/>
          <p:nvPr/>
        </p:nvSpPr>
        <p:spPr>
          <a:xfrm>
            <a:off x="1828800" y="6096000"/>
            <a:ext cx="5562600" cy="307777"/>
          </a:xfrm>
          <a:prstGeom prst="rect">
            <a:avLst/>
          </a:prstGeom>
          <a:noFill/>
        </p:spPr>
        <p:txBody>
          <a:bodyPr wrap="square" rtlCol="0">
            <a:spAutoFit/>
          </a:bodyPr>
          <a:lstStyle/>
          <a:p>
            <a:pPr algn="ctr"/>
            <a:r>
              <a:rPr lang="en-GB" sz="1400" dirty="0" smtClean="0"/>
              <a:t>With thanks to Marianne König (EUMETSAT)</a:t>
            </a:r>
            <a:endParaRPr lang="en-GB"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EUMETSAT –  Products</a:t>
            </a:r>
            <a:endParaRPr lang="en-US" dirty="0"/>
          </a:p>
        </p:txBody>
      </p:sp>
      <p:pic>
        <p:nvPicPr>
          <p:cNvPr id="4" name="Content Placeholder 3" descr="GSICS_CTH_Francis.png"/>
          <p:cNvPicPr>
            <a:picLocks noGrp="1" noChangeAspect="1"/>
          </p:cNvPicPr>
          <p:nvPr>
            <p:ph idx="1"/>
          </p:nvPr>
        </p:nvPicPr>
        <p:blipFill>
          <a:blip r:embed="rId3" cstate="print"/>
          <a:stretch>
            <a:fillRect/>
          </a:stretch>
        </p:blipFill>
        <p:spPr>
          <a:xfrm>
            <a:off x="1828800" y="1905000"/>
            <a:ext cx="5574295" cy="4525963"/>
          </a:xfrm>
        </p:spPr>
      </p:pic>
      <p:sp>
        <p:nvSpPr>
          <p:cNvPr id="5" name="TextBox 4"/>
          <p:cNvSpPr txBox="1"/>
          <p:nvPr/>
        </p:nvSpPr>
        <p:spPr>
          <a:xfrm>
            <a:off x="2667000" y="1676400"/>
            <a:ext cx="3456587" cy="400110"/>
          </a:xfrm>
          <a:prstGeom prst="rect">
            <a:avLst/>
          </a:prstGeom>
          <a:noFill/>
        </p:spPr>
        <p:txBody>
          <a:bodyPr wrap="none" rtlCol="0">
            <a:spAutoFit/>
          </a:bodyPr>
          <a:lstStyle/>
          <a:p>
            <a:r>
              <a:rPr lang="en-US" sz="2000" b="1" dirty="0" smtClean="0"/>
              <a:t>Cloud Top Height Retrieval</a:t>
            </a:r>
            <a:endParaRPr lang="en-US" sz="2000" b="1" dirty="0"/>
          </a:p>
        </p:txBody>
      </p:sp>
      <p:sp>
        <p:nvSpPr>
          <p:cNvPr id="6" name="TextBox 5"/>
          <p:cNvSpPr txBox="1"/>
          <p:nvPr/>
        </p:nvSpPr>
        <p:spPr>
          <a:xfrm>
            <a:off x="1752600" y="6550223"/>
            <a:ext cx="5562600" cy="307777"/>
          </a:xfrm>
          <a:prstGeom prst="rect">
            <a:avLst/>
          </a:prstGeom>
          <a:solidFill>
            <a:schemeClr val="bg1"/>
          </a:solidFill>
        </p:spPr>
        <p:txBody>
          <a:bodyPr wrap="square" rtlCol="0">
            <a:spAutoFit/>
          </a:bodyPr>
          <a:lstStyle/>
          <a:p>
            <a:pPr algn="ctr"/>
            <a:r>
              <a:rPr lang="en-GB" sz="1400" dirty="0" smtClean="0"/>
              <a:t>With thanks to Pete Francis (Met Office)</a:t>
            </a:r>
            <a:endParaRPr lang="en-GB"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NOAA">
  <a:themeElements>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5181</TotalTime>
  <Words>2339</Words>
  <Application>Microsoft Office PowerPoint</Application>
  <PresentationFormat>On-screen Show (4:3)</PresentationFormat>
  <Paragraphs>323</Paragraphs>
  <Slides>46</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2_NOAA</vt:lpstr>
      <vt:lpstr>Acrobat Document</vt:lpstr>
      <vt:lpstr>Users' Feedback on GSICS Products in Demonstration Phase</vt:lpstr>
      <vt:lpstr>Slide 2</vt:lpstr>
      <vt:lpstr>GSICS Procedure for Product Acceptance (GPPA) – Current Product Status</vt:lpstr>
      <vt:lpstr>Progress in GSICS Product Evaluation During Demonstration Phase</vt:lpstr>
      <vt:lpstr>Users’ Feedbacks</vt:lpstr>
      <vt:lpstr>Feedback on ATBDs</vt:lpstr>
      <vt:lpstr>Feedback on the Product Data</vt:lpstr>
      <vt:lpstr>EUMETSAT –  Products</vt:lpstr>
      <vt:lpstr>EUMETSAT –  Products</vt:lpstr>
      <vt:lpstr>Slide 10</vt:lpstr>
      <vt:lpstr>Slide 11</vt:lpstr>
      <vt:lpstr>Slide 12</vt:lpstr>
      <vt:lpstr>Slide 13</vt:lpstr>
      <vt:lpstr>Slide 14</vt:lpstr>
      <vt:lpstr>Slide 15</vt:lpstr>
      <vt:lpstr>Slide 16</vt:lpstr>
      <vt:lpstr>EUMETSAT –  Products</vt:lpstr>
      <vt:lpstr>JMA – Products</vt:lpstr>
      <vt:lpstr>JMA – Products</vt:lpstr>
      <vt:lpstr>JMA – Products</vt:lpstr>
      <vt:lpstr>JMA – Products</vt:lpstr>
      <vt:lpstr>JMA – Products</vt:lpstr>
      <vt:lpstr>NOAA – Products (CRTM)</vt:lpstr>
      <vt:lpstr>NOAA –Products</vt:lpstr>
      <vt:lpstr>Slide 25</vt:lpstr>
      <vt:lpstr>Slide 26</vt:lpstr>
      <vt:lpstr>Slide 27</vt:lpstr>
      <vt:lpstr>Slide 28</vt:lpstr>
      <vt:lpstr>Slide 29</vt:lpstr>
      <vt:lpstr>Internal Users</vt:lpstr>
      <vt:lpstr>Slide 31</vt:lpstr>
      <vt:lpstr>Slide 32</vt:lpstr>
      <vt:lpstr>Slide 33</vt:lpstr>
      <vt:lpstr>Internal Users - Decontaminations</vt:lpstr>
      <vt:lpstr>NOAA – Shifting the SRFs</vt:lpstr>
      <vt:lpstr>NOAA – Shifting the SRFs</vt:lpstr>
      <vt:lpstr>NOAA - Evaluations of Shifted SRFs</vt:lpstr>
      <vt:lpstr>NOAA - Evaluations of Shifted SRFs</vt:lpstr>
      <vt:lpstr>Conclusions</vt:lpstr>
      <vt:lpstr>Conclusions</vt:lpstr>
      <vt:lpstr>Backup Slides</vt:lpstr>
      <vt:lpstr>Progress in GSICS Product Evaluation During Demonstration Phase</vt:lpstr>
      <vt:lpstr>Back Process Plan @ Univ. Wisconsin</vt:lpstr>
      <vt:lpstr>Inter-comparisons the GOES-12 vs. AIRS/IASI collocated data conducted at NOAA and Univ. of Wisconsin</vt:lpstr>
      <vt:lpstr>Slide 45</vt:lpstr>
      <vt:lpstr>Slide 46</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Users' Feedback on Demonstration Products</dc:title>
  <dc:creator>Xiangqian Wu</dc:creator>
  <cp:lastModifiedBy>Tim Hewison</cp:lastModifiedBy>
  <cp:revision>425</cp:revision>
  <dcterms:created xsi:type="dcterms:W3CDTF">2010-04-26T15:22:09Z</dcterms:created>
  <dcterms:modified xsi:type="dcterms:W3CDTF">2011-09-09T07:22:02Z</dcterms:modified>
  <cp:category>GSICS</cp:category>
</cp:coreProperties>
</file>