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3" r:id="rId3"/>
    <p:sldId id="308" r:id="rId4"/>
    <p:sldId id="309" r:id="rId5"/>
    <p:sldId id="269" r:id="rId6"/>
    <p:sldId id="310" r:id="rId7"/>
    <p:sldId id="311" r:id="rId8"/>
    <p:sldId id="312" r:id="rId9"/>
    <p:sldId id="313" r:id="rId10"/>
    <p:sldId id="314" r:id="rId11"/>
    <p:sldId id="315" r:id="rId12"/>
    <p:sldId id="317" r:id="rId13"/>
    <p:sldId id="31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6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8D6F9-BEAC-4946-9714-3C10F72B1A61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24EC1-E01D-4D82-8989-A8C24BEE3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Slide </a:t>
            </a:r>
            <a:fld id="{7A8A6504-C5DD-4A53-934F-3B823D0F6B42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7687-7D00-4F60-B7A8-989581B7D39D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3E0D-21DD-4E29-8EC0-8876F0AD7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7687-7D00-4F60-B7A8-989581B7D39D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3E0D-21DD-4E29-8EC0-8876F0AD7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7687-7D00-4F60-B7A8-989581B7D39D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3E0D-21DD-4E29-8EC0-8876F0AD7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7687-7D00-4F60-B7A8-989581B7D39D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3E0D-21DD-4E29-8EC0-8876F0AD7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7687-7D00-4F60-B7A8-989581B7D39D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3E0D-21DD-4E29-8EC0-8876F0AD7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7687-7D00-4F60-B7A8-989581B7D39D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3E0D-21DD-4E29-8EC0-8876F0AD7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7687-7D00-4F60-B7A8-989581B7D39D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3E0D-21DD-4E29-8EC0-8876F0AD7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7687-7D00-4F60-B7A8-989581B7D39D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3E0D-21DD-4E29-8EC0-8876F0AD7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7687-7D00-4F60-B7A8-989581B7D39D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3E0D-21DD-4E29-8EC0-8876F0AD7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7687-7D00-4F60-B7A8-989581B7D39D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3E0D-21DD-4E29-8EC0-8876F0AD7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7687-7D00-4F60-B7A8-989581B7D39D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3E0D-21DD-4E29-8EC0-8876F0AD7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87687-7D00-4F60-B7A8-989581B7D39D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93E0D-21DD-4E29-8EC0-8876F0AD7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7525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GPM Intersatellite Calibration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(“X-CAL”) Status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&amp;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Cooperation with GSICS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Tom Wilheit</a:t>
            </a:r>
          </a:p>
          <a:p>
            <a:r>
              <a:rPr lang="en-US" dirty="0" smtClean="0"/>
              <a:t>Texas A&amp;M University</a:t>
            </a:r>
          </a:p>
          <a:p>
            <a:r>
              <a:rPr lang="en-US" dirty="0" smtClean="0"/>
              <a:t>&amp; </a:t>
            </a:r>
          </a:p>
          <a:p>
            <a:r>
              <a:rPr lang="en-US" dirty="0" smtClean="0"/>
              <a:t>Arthur </a:t>
            </a:r>
            <a:r>
              <a:rPr lang="en-US" dirty="0" err="1" smtClean="0"/>
              <a:t>Hou</a:t>
            </a:r>
            <a:endParaRPr lang="en-US" dirty="0" smtClean="0"/>
          </a:p>
          <a:p>
            <a:r>
              <a:rPr lang="en-US" dirty="0" smtClean="0"/>
              <a:t>NASA/GSFC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5" y="1914525"/>
            <a:ext cx="9144000" cy="508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7620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Water Vapor Sounders</a:t>
            </a:r>
          </a:p>
          <a:p>
            <a:endParaRPr lang="en-US" dirty="0" smtClean="0"/>
          </a:p>
          <a:p>
            <a:r>
              <a:rPr lang="en-US" dirty="0" smtClean="0"/>
              <a:t>Peter Bauer supplied data set from ECMWF Interim Analysis</a:t>
            </a:r>
          </a:p>
          <a:p>
            <a:r>
              <a:rPr lang="en-US" dirty="0" smtClean="0"/>
              <a:t>    </a:t>
            </a:r>
            <a:r>
              <a:rPr lang="en-US" dirty="0" smtClean="0"/>
              <a:t>Observations</a:t>
            </a:r>
            <a:r>
              <a:rPr lang="en-US" dirty="0" smtClean="0"/>
              <a:t>, Corrections, Computed </a:t>
            </a:r>
            <a:r>
              <a:rPr lang="en-US" dirty="0" err="1" smtClean="0"/>
              <a:t>Tbs</a:t>
            </a:r>
            <a:r>
              <a:rPr lang="en-US" dirty="0" smtClean="0"/>
              <a:t> from Analysis and Forecast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Intercomparisons</a:t>
            </a:r>
            <a:r>
              <a:rPr lang="en-US" dirty="0" smtClean="0"/>
              <a:t> </a:t>
            </a:r>
            <a:r>
              <a:rPr lang="en-US" dirty="0" smtClean="0"/>
              <a:t>of Operational Water Vapor Sounders Looked Quite </a:t>
            </a:r>
            <a:endParaRPr lang="en-US" dirty="0" smtClean="0"/>
          </a:p>
          <a:p>
            <a:r>
              <a:rPr lang="en-US" dirty="0" smtClean="0"/>
              <a:t>     Consistent</a:t>
            </a:r>
            <a:endParaRPr lang="en-US" dirty="0" smtClean="0"/>
          </a:p>
          <a:p>
            <a:r>
              <a:rPr lang="en-US" dirty="0" smtClean="0"/>
              <a:t>     NOAA </a:t>
            </a:r>
            <a:r>
              <a:rPr lang="en-US" dirty="0" smtClean="0"/>
              <a:t>15 was a mess.</a:t>
            </a:r>
          </a:p>
          <a:p>
            <a:endParaRPr lang="en-US" dirty="0" smtClean="0"/>
          </a:p>
          <a:p>
            <a:r>
              <a:rPr lang="en-US" dirty="0" smtClean="0"/>
              <a:t>Jim Wang Used DOE/ARM Data for Forward Calculations</a:t>
            </a:r>
          </a:p>
          <a:p>
            <a:r>
              <a:rPr lang="en-US" dirty="0" smtClean="0"/>
              <a:t>    Bulk </a:t>
            </a:r>
            <a:r>
              <a:rPr lang="en-US" dirty="0" smtClean="0"/>
              <a:t>Comparisons Differed from ECMWF</a:t>
            </a:r>
          </a:p>
          <a:p>
            <a:r>
              <a:rPr lang="en-US" dirty="0" smtClean="0"/>
              <a:t>    NOAA </a:t>
            </a:r>
            <a:r>
              <a:rPr lang="en-US" dirty="0" smtClean="0"/>
              <a:t>15 Not So Bad</a:t>
            </a:r>
          </a:p>
          <a:p>
            <a:endParaRPr lang="en-US" dirty="0" smtClean="0"/>
          </a:p>
          <a:p>
            <a:r>
              <a:rPr lang="en-US" dirty="0" smtClean="0"/>
              <a:t>Detailed Comparisons showed Observations weren’t the Same</a:t>
            </a:r>
          </a:p>
          <a:p>
            <a:r>
              <a:rPr lang="en-US" dirty="0" smtClean="0"/>
              <a:t> 	Different Data Versions</a:t>
            </a:r>
          </a:p>
          <a:p>
            <a:endParaRPr lang="en-US" dirty="0" smtClean="0"/>
          </a:p>
          <a:p>
            <a:r>
              <a:rPr lang="en-US" dirty="0" smtClean="0"/>
              <a:t>Versions May be More than a Nuisance Issue.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oaa_dd_dif3M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533400"/>
            <a:ext cx="7620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79248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X-CAL /GSICS Cooperation</a:t>
            </a:r>
          </a:p>
          <a:p>
            <a:pPr algn="ctr"/>
            <a:endParaRPr lang="en-US" sz="2800" dirty="0" smtClean="0">
              <a:solidFill>
                <a:srgbClr val="7030A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X-CAL Will Share Data, Models, Documentation, Results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000" dirty="0" smtClean="0"/>
              <a:t>Level 1-C Recalibrated Product Publically Available</a:t>
            </a:r>
          </a:p>
          <a:p>
            <a:r>
              <a:rPr lang="en-US" sz="2000" dirty="0" smtClean="0"/>
              <a:t>	Earlier Steps may have Externally Applied Restrictions</a:t>
            </a:r>
          </a:p>
          <a:p>
            <a:r>
              <a:rPr lang="en-US" sz="2000" dirty="0" smtClean="0"/>
              <a:t>	Will Answer Reasonable Level of Questions</a:t>
            </a:r>
          </a:p>
          <a:p>
            <a:r>
              <a:rPr lang="en-US" sz="2000" dirty="0" smtClean="0"/>
              <a:t>	Will Assist in Data Transfer (</a:t>
            </a:r>
            <a:r>
              <a:rPr lang="en-US" sz="2000" i="1" dirty="0" smtClean="0"/>
              <a:t>e.g</a:t>
            </a:r>
            <a:r>
              <a:rPr lang="en-US" sz="2000" dirty="0" smtClean="0"/>
              <a:t>. Take a Hard Drive to a Meeting)</a:t>
            </a:r>
          </a:p>
          <a:p>
            <a:endParaRPr lang="en-US" sz="2000" dirty="0" smtClean="0"/>
          </a:p>
          <a:p>
            <a:r>
              <a:rPr lang="en-US" sz="2400" b="1" dirty="0" smtClean="0">
                <a:solidFill>
                  <a:srgbClr val="0070C0"/>
                </a:solidFill>
              </a:rPr>
              <a:t>We each can reduce our efforts in any area where it appears the other’s effort will serve our purposes.  This can certainly be negotiated.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	</a:t>
            </a:r>
          </a:p>
          <a:p>
            <a:pPr algn="ctr"/>
            <a:endParaRPr lang="en-US" sz="28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79248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GPM Intersatellite Working Group (aka X-CAL</a:t>
            </a:r>
            <a:r>
              <a:rPr lang="en-US" sz="2400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Make Radiances from Constellation Radiometers Physically Consistent</a:t>
            </a:r>
          </a:p>
          <a:p>
            <a:r>
              <a:rPr lang="en-US" dirty="0" smtClean="0"/>
              <a:t>	Differences of Frequencies/Incidence Angles</a:t>
            </a:r>
          </a:p>
          <a:p>
            <a:endParaRPr lang="en-US" dirty="0" smtClean="0"/>
          </a:p>
          <a:p>
            <a:r>
              <a:rPr lang="en-US" dirty="0" smtClean="0"/>
              <a:t>Clean Up Other Problems (Pre-Screening)</a:t>
            </a:r>
          </a:p>
          <a:p>
            <a:endParaRPr lang="en-US" dirty="0" smtClean="0"/>
          </a:p>
          <a:p>
            <a:r>
              <a:rPr lang="en-US" dirty="0" smtClean="0"/>
              <a:t>Variety of Methods To Generate Two Point Recalibrations</a:t>
            </a:r>
          </a:p>
          <a:p>
            <a:r>
              <a:rPr lang="en-US" dirty="0" smtClean="0"/>
              <a:t>	Unified set of Deltas</a:t>
            </a:r>
          </a:p>
          <a:p>
            <a:endParaRPr lang="en-US" dirty="0" smtClean="0"/>
          </a:p>
          <a:p>
            <a:pPr algn="ctr"/>
            <a:r>
              <a:rPr lang="en-US" sz="3200" dirty="0" err="1" smtClean="0"/>
              <a:t>Tb</a:t>
            </a:r>
            <a:r>
              <a:rPr lang="en-US" sz="3200" baseline="-25000" dirty="0" err="1" smtClean="0"/>
              <a:t>new</a:t>
            </a:r>
            <a:r>
              <a:rPr lang="en-US" sz="3200" dirty="0" smtClean="0"/>
              <a:t> = A*</a:t>
            </a:r>
            <a:r>
              <a:rPr lang="en-US" sz="3200" dirty="0" err="1" smtClean="0"/>
              <a:t>T</a:t>
            </a:r>
            <a:r>
              <a:rPr lang="en-US" sz="3200" baseline="-25000" dirty="0" err="1" smtClean="0"/>
              <a:t>bold</a:t>
            </a:r>
            <a:r>
              <a:rPr lang="en-US" sz="3200" dirty="0" smtClean="0"/>
              <a:t> + B</a:t>
            </a:r>
          </a:p>
          <a:p>
            <a:endParaRPr lang="en-US" dirty="0" smtClean="0"/>
          </a:p>
          <a:p>
            <a:r>
              <a:rPr lang="en-US" dirty="0" smtClean="0"/>
              <a:t>Could Be More Complex Where Necessary.</a:t>
            </a:r>
          </a:p>
          <a:p>
            <a:endParaRPr lang="en-US" dirty="0" smtClean="0"/>
          </a:p>
          <a:p>
            <a:r>
              <a:rPr lang="en-US" dirty="0" smtClean="0"/>
              <a:t>Currently Have Consensus Calibration based on Windsat and TMI</a:t>
            </a:r>
          </a:p>
          <a:p>
            <a:r>
              <a:rPr lang="en-US" dirty="0" smtClean="0"/>
              <a:t>Use TMI as Transfer Standard. (CC_1.1) (75% Windsat—25% TMI)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058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Consensus Calibration</a:t>
            </a:r>
          </a:p>
          <a:p>
            <a:endParaRPr lang="en-US" dirty="0" smtClean="0"/>
          </a:p>
          <a:p>
            <a:r>
              <a:rPr lang="en-US" dirty="0" smtClean="0"/>
              <a:t>Warm End Variance   TMI a little more than twice as large as WS (K**2)</a:t>
            </a:r>
          </a:p>
          <a:p>
            <a:r>
              <a:rPr lang="en-US" dirty="0" smtClean="0"/>
              <a:t>Cold  End Variance     TMI a little more than three times as large as WS</a:t>
            </a:r>
          </a:p>
          <a:p>
            <a:endParaRPr lang="en-US" dirty="0" smtClean="0"/>
          </a:p>
          <a:p>
            <a:r>
              <a:rPr lang="en-US" dirty="0" smtClean="0"/>
              <a:t>Keep the numbers simple and round</a:t>
            </a:r>
          </a:p>
          <a:p>
            <a:r>
              <a:rPr lang="en-US" dirty="0" smtClean="0"/>
              <a:t>        Windsat Gets 3 times the weight of TMI  (i.e. 75%WS/25%TMI)</a:t>
            </a:r>
          </a:p>
          <a:p>
            <a:endParaRPr lang="en-US" dirty="0" smtClean="0"/>
          </a:p>
          <a:p>
            <a:r>
              <a:rPr lang="en-US" dirty="0" smtClean="0"/>
              <a:t>Consensus Calibration 1.1</a:t>
            </a:r>
          </a:p>
          <a:p>
            <a:endParaRPr lang="en-US" dirty="0" smtClean="0"/>
          </a:p>
          <a:p>
            <a:r>
              <a:rPr lang="en-US" dirty="0" smtClean="0"/>
              <a:t>75% of Unified Deltas</a:t>
            </a:r>
          </a:p>
          <a:p>
            <a:endParaRPr lang="en-US" dirty="0" smtClean="0"/>
          </a:p>
          <a:p>
            <a:r>
              <a:rPr lang="en-US" dirty="0" smtClean="0"/>
              <a:t>TMI_CC_1.1</a:t>
            </a:r>
          </a:p>
          <a:p>
            <a:r>
              <a:rPr lang="en-US" dirty="0" smtClean="0"/>
              <a:t>	10V	10H	19V	19H	21V	37V	37H</a:t>
            </a:r>
          </a:p>
          <a:p>
            <a:r>
              <a:rPr lang="en-US" dirty="0" smtClean="0"/>
              <a:t>	0.23K	-1.25	-0.46	-2.40	-1.42	-2.43	-1.81</a:t>
            </a:r>
          </a:p>
          <a:p>
            <a:r>
              <a:rPr lang="en-US" dirty="0" smtClean="0"/>
              <a:t>      @	163K	85	188	109	200	206	135</a:t>
            </a:r>
          </a:p>
          <a:p>
            <a:r>
              <a:rPr lang="en-US" dirty="0" smtClean="0"/>
              <a:t>	-0.57K	-0.69	-0.90	-1.07	-2.53	-2.38	2.37</a:t>
            </a:r>
          </a:p>
          <a:p>
            <a:r>
              <a:rPr lang="en-US" dirty="0" smtClean="0"/>
              <a:t>       @	281K	280	285	284	284	281	281</a:t>
            </a:r>
          </a:p>
          <a:p>
            <a:endParaRPr lang="en-US" dirty="0" smtClean="0"/>
          </a:p>
          <a:p>
            <a:r>
              <a:rPr lang="en-US" dirty="0" smtClean="0"/>
              <a:t>Negative #’s indicate TMI cold relative to Windsat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772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Models</a:t>
            </a:r>
          </a:p>
          <a:p>
            <a:endParaRPr lang="en-US" dirty="0" smtClean="0"/>
          </a:p>
          <a:p>
            <a:r>
              <a:rPr lang="en-US" sz="2000" dirty="0" smtClean="0"/>
              <a:t>No model is absolute </a:t>
            </a:r>
            <a:r>
              <a:rPr lang="en-US" sz="2000" dirty="0" smtClean="0"/>
              <a:t>truth.   </a:t>
            </a:r>
            <a:r>
              <a:rPr lang="en-US" sz="2000" dirty="0" smtClean="0"/>
              <a:t>(Love/Hate Relationship)</a:t>
            </a:r>
          </a:p>
          <a:p>
            <a:endParaRPr lang="en-US" sz="2000" dirty="0" smtClean="0"/>
          </a:p>
          <a:p>
            <a:r>
              <a:rPr lang="en-US" sz="2000" dirty="0" smtClean="0"/>
              <a:t>Atmosphere:  </a:t>
            </a:r>
            <a:r>
              <a:rPr lang="en-US" sz="2000" dirty="0" err="1" smtClean="0"/>
              <a:t>Rosenkranz</a:t>
            </a:r>
            <a:endParaRPr lang="en-US" sz="2000" dirty="0" smtClean="0"/>
          </a:p>
          <a:p>
            <a:r>
              <a:rPr lang="en-US" sz="2000" dirty="0" smtClean="0"/>
              <a:t>Ocean Surface: </a:t>
            </a:r>
            <a:r>
              <a:rPr lang="en-US" sz="2000" dirty="0" err="1" smtClean="0"/>
              <a:t>Elsaesser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Use Double Differences to Minimize Sensitivity to Model Choices</a:t>
            </a:r>
          </a:p>
          <a:p>
            <a:r>
              <a:rPr lang="en-US" sz="2000" dirty="0" smtClean="0"/>
              <a:t>However:  Some Algorithms (</a:t>
            </a:r>
            <a:r>
              <a:rPr lang="en-US" sz="2000" i="1" dirty="0" smtClean="0"/>
              <a:t>i.e.</a:t>
            </a:r>
            <a:r>
              <a:rPr lang="en-US" sz="2000" dirty="0" smtClean="0"/>
              <a:t> TAMU, CSU) Tune to Models to Some Degree</a:t>
            </a:r>
          </a:p>
          <a:p>
            <a:endParaRPr lang="en-US" sz="2000" dirty="0" smtClean="0"/>
          </a:p>
          <a:p>
            <a:r>
              <a:rPr lang="en-US" sz="2000" dirty="0" smtClean="0"/>
              <a:t>If we use Goodness-of-Fit Metrics to Evaluate How Well We’re Doing</a:t>
            </a:r>
          </a:p>
          <a:p>
            <a:r>
              <a:rPr lang="en-US" sz="2000" dirty="0" smtClean="0"/>
              <a:t> 	TMI CC_1.1 Works Better Than Uncorrected Windsat</a:t>
            </a:r>
          </a:p>
          <a:p>
            <a:r>
              <a:rPr lang="en-US" sz="2000" dirty="0" smtClean="0"/>
              <a:t>	WS CC_1.1  Works </a:t>
            </a:r>
            <a:r>
              <a:rPr lang="en-US" sz="2000" dirty="0" smtClean="0">
                <a:solidFill>
                  <a:srgbClr val="FF0000"/>
                </a:solidFill>
              </a:rPr>
              <a:t>WORSE</a:t>
            </a:r>
            <a:r>
              <a:rPr lang="en-US" sz="2000" dirty="0" smtClean="0"/>
              <a:t> Than Uncorrected Windsat</a:t>
            </a:r>
          </a:p>
          <a:p>
            <a:endParaRPr lang="en-US" sz="2000" dirty="0" smtClean="0"/>
          </a:p>
          <a:p>
            <a:r>
              <a:rPr lang="en-US" sz="2000" dirty="0" smtClean="0"/>
              <a:t>We’re Wrestling with Tuning Issue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From Steve </a:t>
            </a:r>
            <a:r>
              <a:rPr lang="en-US" sz="3600" dirty="0" err="1" smtClean="0"/>
              <a:t>Bilanow’s</a:t>
            </a:r>
            <a:r>
              <a:rPr lang="en-US" sz="3600" dirty="0" smtClean="0"/>
              <a:t> Presentation</a:t>
            </a:r>
            <a:br>
              <a:rPr lang="en-US" sz="3600" dirty="0" smtClean="0"/>
            </a:br>
            <a:r>
              <a:rPr lang="en-US" sz="3600" dirty="0" smtClean="0"/>
              <a:t>at March 2011 X-CAL meeting</a:t>
            </a:r>
            <a:br>
              <a:rPr lang="en-US" sz="3600" dirty="0" smtClean="0"/>
            </a:br>
            <a:r>
              <a:rPr lang="en-US" sz="3600" dirty="0" smtClean="0"/>
              <a:t>TMI Pointing Uncertainty Effects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924800" cy="48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“Prelaunch measure of TMI 10 V and10H </a:t>
            </a:r>
            <a:r>
              <a:rPr lang="en-US" sz="2400" dirty="0" err="1" smtClean="0">
                <a:solidFill>
                  <a:srgbClr val="7030A0"/>
                </a:solidFill>
              </a:rPr>
              <a:t>boresight</a:t>
            </a:r>
            <a:r>
              <a:rPr lang="en-US" sz="2400" dirty="0" smtClean="0">
                <a:solidFill>
                  <a:srgbClr val="7030A0"/>
                </a:solidFill>
              </a:rPr>
              <a:t> alignment offsets from a 49 degrees scan cone were reported at 0.555 and 0.185 degrees respectively. “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1600" dirty="0" smtClean="0">
                <a:solidFill>
                  <a:srgbClr val="7030A0"/>
                </a:solidFill>
              </a:rPr>
              <a:t>                                                                            Memorandum from Jim </a:t>
            </a:r>
            <a:r>
              <a:rPr lang="en-US" sz="1600" dirty="0" err="1" smtClean="0">
                <a:solidFill>
                  <a:srgbClr val="7030A0"/>
                </a:solidFill>
              </a:rPr>
              <a:t>Shiue</a:t>
            </a:r>
            <a:r>
              <a:rPr lang="en-US" sz="1600" dirty="0" smtClean="0">
                <a:solidFill>
                  <a:srgbClr val="7030A0"/>
                </a:solidFill>
              </a:rPr>
              <a:t>, 12/11/97”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600" dirty="0">
              <a:solidFill>
                <a:srgbClr val="7030A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When you do the trigonometry, this translates to </a:t>
            </a:r>
            <a:r>
              <a:rPr lang="en-US" sz="2400" i="1" dirty="0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increases</a:t>
            </a:r>
            <a:r>
              <a:rPr lang="en-US" sz="2400" dirty="0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 of the Earth Incidence Angle for the two 10.7 GHz channels  of 0.649° and 0.216°.  (OK, a few too many significant figures)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it real?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(Yes)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Does it matter?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(Some and it Depends)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Recalibration Will Paper Over this Sort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 to Some Degree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57200"/>
            <a:ext cx="7239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TMI CC_1.2</a:t>
            </a:r>
          </a:p>
          <a:p>
            <a:pPr algn="ctr"/>
            <a:endParaRPr lang="en-US" sz="2400" dirty="0" smtClean="0">
              <a:solidFill>
                <a:srgbClr val="7030A0"/>
              </a:solidFill>
            </a:endParaRPr>
          </a:p>
          <a:p>
            <a:r>
              <a:rPr lang="en-US" sz="2400" dirty="0" smtClean="0"/>
              <a:t>We have CC_1.1 to work with now, can take necessary time for CC_1.2</a:t>
            </a:r>
          </a:p>
          <a:p>
            <a:endParaRPr lang="en-US" sz="2400" dirty="0" smtClean="0"/>
          </a:p>
          <a:p>
            <a:r>
              <a:rPr lang="en-US" sz="2400" dirty="0" smtClean="0"/>
              <a:t>More Rigorous/Defensible </a:t>
            </a:r>
          </a:p>
          <a:p>
            <a:endParaRPr lang="en-US" sz="2400" dirty="0" smtClean="0"/>
          </a:p>
          <a:p>
            <a:r>
              <a:rPr lang="en-US" sz="2400" dirty="0" smtClean="0"/>
              <a:t>Error Model-Based Weights for Unified Deltas</a:t>
            </a:r>
          </a:p>
          <a:p>
            <a:endParaRPr lang="en-US" sz="2400" dirty="0" smtClean="0"/>
          </a:p>
          <a:p>
            <a:r>
              <a:rPr lang="en-US" sz="2400" dirty="0" smtClean="0"/>
              <a:t>More Consistent Data Handling</a:t>
            </a:r>
          </a:p>
          <a:p>
            <a:endParaRPr lang="en-US" sz="2400" dirty="0" smtClean="0"/>
          </a:p>
          <a:p>
            <a:r>
              <a:rPr lang="en-US" sz="2400" dirty="0" smtClean="0"/>
              <a:t>Include 10 GHz Angle Issue</a:t>
            </a:r>
          </a:p>
          <a:p>
            <a:endParaRPr lang="en-US" sz="2400" dirty="0" smtClean="0"/>
          </a:p>
          <a:p>
            <a:r>
              <a:rPr lang="en-US" sz="2400" dirty="0" smtClean="0"/>
              <a:t>Investigate Use of Other Radiative Transfer Models </a:t>
            </a:r>
          </a:p>
          <a:p>
            <a:r>
              <a:rPr lang="en-US" sz="2400" dirty="0" smtClean="0"/>
              <a:t>(</a:t>
            </a:r>
            <a:r>
              <a:rPr lang="en-US" sz="2400" i="1" dirty="0" smtClean="0"/>
              <a:t>e.g</a:t>
            </a:r>
            <a:r>
              <a:rPr lang="en-US" sz="2400" dirty="0" smtClean="0"/>
              <a:t>. CRTM)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Other Imaging Radiometers</a:t>
            </a:r>
          </a:p>
          <a:p>
            <a:endParaRPr lang="en-US" dirty="0" smtClean="0"/>
          </a:p>
          <a:p>
            <a:r>
              <a:rPr lang="en-US" dirty="0" smtClean="0"/>
              <a:t>AMSR-E</a:t>
            </a:r>
          </a:p>
          <a:p>
            <a:r>
              <a:rPr lang="en-US" dirty="0" smtClean="0"/>
              <a:t>	Prescreening Completed   Small Scan Angle Dependence (</a:t>
            </a:r>
            <a:r>
              <a:rPr lang="en-US" i="1" dirty="0" smtClean="0"/>
              <a:t>ca.</a:t>
            </a:r>
            <a:r>
              <a:rPr lang="en-US" dirty="0" smtClean="0"/>
              <a:t>  0.25K P-P)</a:t>
            </a:r>
          </a:p>
          <a:p>
            <a:r>
              <a:rPr lang="en-US" dirty="0" smtClean="0"/>
              <a:t>	Preliminary Set of Deltas</a:t>
            </a:r>
          </a:p>
          <a:p>
            <a:r>
              <a:rPr lang="en-US" dirty="0" smtClean="0"/>
              <a:t>	Finalize by November 2011 Meeting</a:t>
            </a:r>
          </a:p>
          <a:p>
            <a:r>
              <a:rPr lang="en-US" dirty="0" smtClean="0"/>
              <a:t>SSM/I  (F13, 14 &amp;15)</a:t>
            </a:r>
          </a:p>
          <a:p>
            <a:r>
              <a:rPr lang="en-US" dirty="0" smtClean="0"/>
              <a:t>	Beginning Prescreening,  Many Wild Points</a:t>
            </a:r>
          </a:p>
          <a:p>
            <a:r>
              <a:rPr lang="en-US" dirty="0" smtClean="0"/>
              <a:t>	Refined </a:t>
            </a:r>
            <a:r>
              <a:rPr lang="en-US" dirty="0" err="1" smtClean="0"/>
              <a:t>Geolocation</a:t>
            </a:r>
            <a:r>
              <a:rPr lang="en-US" dirty="0" smtClean="0"/>
              <a:t>/Incidence Angles</a:t>
            </a:r>
          </a:p>
          <a:p>
            <a:r>
              <a:rPr lang="en-US" dirty="0" smtClean="0"/>
              <a:t>	Beta </a:t>
            </a:r>
            <a:r>
              <a:rPr lang="en-US" dirty="0" err="1" smtClean="0"/>
              <a:t>Intercalibration</a:t>
            </a:r>
            <a:r>
              <a:rPr lang="en-US" dirty="0" smtClean="0"/>
              <a:t> Referenced to F13</a:t>
            </a:r>
          </a:p>
          <a:p>
            <a:r>
              <a:rPr lang="en-US" dirty="0" smtClean="0"/>
              <a:t>SSMIS</a:t>
            </a:r>
          </a:p>
          <a:p>
            <a:r>
              <a:rPr lang="en-US" dirty="0" smtClean="0"/>
              <a:t>	Awaiting FCDR from CSU</a:t>
            </a:r>
          </a:p>
          <a:p>
            <a:r>
              <a:rPr lang="en-US" dirty="0" smtClean="0"/>
              <a:t>Future</a:t>
            </a:r>
          </a:p>
          <a:p>
            <a:r>
              <a:rPr lang="en-US" dirty="0" smtClean="0"/>
              <a:t>	Anxiously awaiting </a:t>
            </a:r>
            <a:r>
              <a:rPr lang="en-US" dirty="0" err="1" smtClean="0"/>
              <a:t>Megha-Tropique</a:t>
            </a:r>
            <a:r>
              <a:rPr lang="en-US" dirty="0" smtClean="0"/>
              <a:t> &amp; GCOM-W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0" descr="Tb_variation_37V_ascdesc_newDat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57200" y="685800"/>
            <a:ext cx="7772400" cy="50561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71800" y="1066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University of Central Florida Results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5" y="1914525"/>
            <a:ext cx="9144000" cy="508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389</Words>
  <Application>Microsoft Office PowerPoint</Application>
  <PresentationFormat>On-screen Show (4:3)</PresentationFormat>
  <Paragraphs>126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GPM Intersatellite Calibration  (“X-CAL”) Status &amp; Cooperation with GSICS</vt:lpstr>
      <vt:lpstr>Slide 2</vt:lpstr>
      <vt:lpstr>Slide 3</vt:lpstr>
      <vt:lpstr>Slide 4</vt:lpstr>
      <vt:lpstr>From Steve Bilanow’s Presentation at March 2011 X-CAL meeting TMI Pointing Uncertainty Effects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Brazos ESS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Uncertainties in the TAMU Model</dc:title>
  <dc:creator>Tom Wilheit</dc:creator>
  <cp:lastModifiedBy>Tom</cp:lastModifiedBy>
  <cp:revision>48</cp:revision>
  <dcterms:created xsi:type="dcterms:W3CDTF">2011-05-06T14:19:12Z</dcterms:created>
  <dcterms:modified xsi:type="dcterms:W3CDTF">2011-09-03T19:49:17Z</dcterms:modified>
</cp:coreProperties>
</file>