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56" r:id="rId2"/>
    <p:sldId id="403" r:id="rId3"/>
    <p:sldId id="404" r:id="rId4"/>
    <p:sldId id="402" r:id="rId5"/>
    <p:sldId id="405" r:id="rId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FB20D"/>
    <a:srgbClr val="C7A775"/>
    <a:srgbClr val="00B5EF"/>
    <a:srgbClr val="A2DADE"/>
    <a:srgbClr val="EE2D24"/>
    <a:srgbClr val="CDE3A0"/>
    <a:srgbClr val="4E0B55"/>
    <a:srgbClr val="EFC8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89489" autoAdjust="0"/>
  </p:normalViewPr>
  <p:slideViewPr>
    <p:cSldViewPr snapToGrid="0">
      <p:cViewPr>
        <p:scale>
          <a:sx n="60" d="100"/>
          <a:sy n="60" d="100"/>
        </p:scale>
        <p:origin x="-1824" y="-19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D27E212-D82C-46B5-9252-4582A03ACC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002BD2B-A656-474B-813A-76D0ED992A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A2E31354-A5CA-4083-A58D-00BBD9854180}" type="slidenum">
              <a:rPr lang="de-DE" smtClean="0"/>
              <a:pPr defTabSz="919163"/>
              <a:t>1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7359">
              <a:defRPr/>
            </a:pPr>
            <a:r>
              <a:rPr lang="en-GB" dirty="0" smtClean="0"/>
              <a:t>Establishment of strong collaboration on CDR generation between CAF and the SAF network in CDOP-2;</a:t>
            </a:r>
          </a:p>
          <a:p>
            <a:r>
              <a:rPr lang="en-GB" i="1" dirty="0" smtClean="0"/>
              <a:t>Working Group on Data Set Generation Through Reprocessing</a:t>
            </a:r>
          </a:p>
          <a:p>
            <a:endParaRPr lang="en-GB" i="1" dirty="0" smtClean="0"/>
          </a:p>
          <a:p>
            <a:r>
              <a:rPr lang="en-GB" i="1" dirty="0" smtClean="0"/>
              <a:t>All partners the CAF and the SAF have strong collaborations</a:t>
            </a:r>
            <a:r>
              <a:rPr lang="en-GB" i="1" baseline="0" dirty="0" smtClean="0"/>
              <a:t> with science institutions across Europe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E8022-301E-48AE-96DD-C85A57BEA80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860"/>
            <a:fld id="{3F15FC57-BD73-4261-BF37-56E1AF161F18}" type="slidenum">
              <a:rPr lang="de-DE" smtClean="0"/>
              <a:pPr defTabSz="918860"/>
              <a:t>3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1988" y="63119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313F4DC6-6CEC-4681-83FC-1BAB538C0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7A6A0972-D710-49A1-BEAB-2F2AFF03A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EE9FAAF4-F44E-4792-89FB-8563B16B5E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475E5A9C-0CBD-4290-956D-71B5257E0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041" name="Picture 5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1F8F1C61-5DD0-4B8B-9ED3-ADAD9D37F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43113" y="6350000"/>
            <a:ext cx="50228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2011 EUMETSAT Meteorological Satellite Conference, 5-9 September, Oslo, Norway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83038" y="968375"/>
            <a:ext cx="5676900" cy="1573213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GSICS </a:t>
            </a:r>
            <a:r>
              <a:rPr lang="en-GB" dirty="0" smtClean="0"/>
              <a:t>Cooperation with EUMETSAT CDR activities</a:t>
            </a:r>
            <a:r>
              <a:rPr lang="en-GB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021281A6-8BD8-40CE-B650-340EF0EA5A6E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72937" y="5330551"/>
            <a:ext cx="1366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Jörg </a:t>
            </a:r>
            <a:r>
              <a:rPr lang="en-GB" sz="1600" dirty="0" smtClean="0">
                <a:solidFill>
                  <a:schemeClr val="tx1"/>
                </a:solidFill>
              </a:rPr>
              <a:t>Schulz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Reprocessing Coordination at EUMETSAT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1AC16DF7-C6C3-4159-8B81-27B10BE95D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9" name="Picture 5" descr="H:\MY DOCUMENTS\MY PICTURES\NWPSAFLogo_gradient_S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6127"/>
            <a:ext cx="1800000" cy="720000"/>
          </a:xfrm>
          <a:prstGeom prst="rect">
            <a:avLst/>
          </a:prstGeom>
          <a:noFill/>
        </p:spPr>
      </p:pic>
      <p:grpSp>
        <p:nvGrpSpPr>
          <p:cNvPr id="3" name="Group 42"/>
          <p:cNvGrpSpPr/>
          <p:nvPr/>
        </p:nvGrpSpPr>
        <p:grpSpPr>
          <a:xfrm>
            <a:off x="142347" y="1432984"/>
            <a:ext cx="9548586" cy="4720499"/>
            <a:chOff x="142347" y="1432984"/>
            <a:chExt cx="9548586" cy="4720499"/>
          </a:xfrm>
        </p:grpSpPr>
        <p:sp>
          <p:nvSpPr>
            <p:cNvPr id="6" name="Rectangle 5"/>
            <p:cNvSpPr/>
            <p:nvPr/>
          </p:nvSpPr>
          <p:spPr bwMode="auto">
            <a:xfrm>
              <a:off x="142347" y="1432984"/>
              <a:ext cx="4268786" cy="8868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chemeClr val="accent2">
                      <a:lumMod val="75000"/>
                    </a:schemeClr>
                  </a:solidFill>
                </a:rPr>
                <a:t>Climate Monitoring Implementation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Plan</a:t>
              </a:r>
              <a:endParaRPr lang="en-GB" sz="16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60363" indent="-360363" eaLnBrk="0" hangingPunct="0">
                <a:spcBef>
                  <a:spcPct val="50000"/>
                </a:spcBef>
                <a:buFontTx/>
                <a:buChar char="•"/>
                <a:defRPr/>
              </a:pPr>
              <a:r>
                <a:rPr lang="en-GB" sz="1400" dirty="0">
                  <a:solidFill>
                    <a:schemeClr val="tx1"/>
                  </a:solidFill>
                </a:rPr>
                <a:t>Description of tasks implementing the Council </a:t>
              </a:r>
              <a:r>
                <a:rPr lang="en-GB" sz="1400" dirty="0" smtClean="0">
                  <a:solidFill>
                    <a:schemeClr val="tx1"/>
                  </a:solidFill>
                </a:rPr>
                <a:t>Resolution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5600" y="1583266"/>
              <a:ext cx="3556000" cy="49953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EUMETSAT</a:t>
              </a:r>
              <a:r>
                <a:rPr kumimoji="0" lang="en-GB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CAF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027" name="Picture 3" descr="H:\MY DOCUMENTS\MY PICTURES\GRASSAFLogo_gradient_L_tr2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4996" y="4969725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1" name="Picture 7" descr="H:\MY DOCUMENTS\MY PICTURES\img_hsaf_logo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0933" y="3012016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2" name="Picture 8" descr="H:\MY DOCUMENTS\MY PICTURES\img_o3msaf_logo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534" y="4197350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3" name="Picture 9" descr="H:\MY DOCUMENTS\MY PICTURES\img_lsasaf_logo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55434" y="5433483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4" name="Picture 10" descr="H:\MY DOCUMENTS\MY PICTURES\img_cmsaf_logo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20217" y="5416550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5" name="Picture 11" descr="H:\MY DOCUMENTS\MY PICTURES\img_osisaf_logo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36367" y="3858683"/>
              <a:ext cx="1800000" cy="720000"/>
            </a:xfrm>
            <a:prstGeom prst="rect">
              <a:avLst/>
            </a:prstGeom>
            <a:noFill/>
          </p:spPr>
        </p:pic>
        <p:pic>
          <p:nvPicPr>
            <p:cNvPr id="1036" name="Picture 12" descr="H:\MY DOCUMENTS\MY PICTURES\img_nwcsaf_logo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25684" y="4741000"/>
              <a:ext cx="1800000" cy="720000"/>
            </a:xfrm>
            <a:prstGeom prst="rect">
              <a:avLst/>
            </a:prstGeom>
            <a:noFill/>
          </p:spPr>
        </p:pic>
        <p:sp>
          <p:nvSpPr>
            <p:cNvPr id="28" name="Freeform 27"/>
            <p:cNvSpPr/>
            <p:nvPr/>
          </p:nvSpPr>
          <p:spPr bwMode="auto">
            <a:xfrm>
              <a:off x="1481667" y="2921000"/>
              <a:ext cx="6654800" cy="2616199"/>
            </a:xfrm>
            <a:custGeom>
              <a:avLst/>
              <a:gdLst>
                <a:gd name="connsiteX0" fmla="*/ 0 w 5782733"/>
                <a:gd name="connsiteY0" fmla="*/ 220133 h 2170289"/>
                <a:gd name="connsiteX1" fmla="*/ 2785533 w 5782733"/>
                <a:gd name="connsiteY1" fmla="*/ 2133600 h 2170289"/>
                <a:gd name="connsiteX2" fmla="*/ 5782733 w 5782733"/>
                <a:gd name="connsiteY2" fmla="*/ 0 h 217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82733" h="2170289">
                  <a:moveTo>
                    <a:pt x="0" y="220133"/>
                  </a:moveTo>
                  <a:cubicBezTo>
                    <a:pt x="910872" y="1195211"/>
                    <a:pt x="1821744" y="2170289"/>
                    <a:pt x="2785533" y="2133600"/>
                  </a:cubicBezTo>
                  <a:cubicBezTo>
                    <a:pt x="3749322" y="2096911"/>
                    <a:pt x="4766027" y="1048455"/>
                    <a:pt x="5782733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2" name="Shape 31"/>
            <p:cNvCxnSpPr>
              <a:stCxn id="6" idx="3"/>
              <a:endCxn id="56" idx="0"/>
            </p:cNvCxnSpPr>
            <p:nvPr/>
          </p:nvCxnSpPr>
          <p:spPr bwMode="auto">
            <a:xfrm>
              <a:off x="4411133" y="1876426"/>
              <a:ext cx="262467" cy="638158"/>
            </a:xfrm>
            <a:prstGeom prst="bentConnector2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8" idx="1"/>
              <a:endCxn id="56" idx="4"/>
            </p:cNvCxnSpPr>
            <p:nvPr/>
          </p:nvCxnSpPr>
          <p:spPr bwMode="auto">
            <a:xfrm flipH="1" flipV="1">
              <a:off x="4673600" y="5003800"/>
              <a:ext cx="13673" cy="48917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hape 40"/>
            <p:cNvCxnSpPr>
              <a:stCxn id="10" idx="4"/>
              <a:endCxn id="56" idx="6"/>
            </p:cNvCxnSpPr>
            <p:nvPr/>
          </p:nvCxnSpPr>
          <p:spPr bwMode="auto">
            <a:xfrm rot="5400000">
              <a:off x="6252637" y="2798229"/>
              <a:ext cx="1676392" cy="245534"/>
            </a:xfrm>
            <a:prstGeom prst="bentConnector2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6" name="Oval 55"/>
          <p:cNvSpPr/>
          <p:nvPr/>
        </p:nvSpPr>
        <p:spPr bwMode="auto">
          <a:xfrm>
            <a:off x="2379133" y="2514584"/>
            <a:ext cx="4588933" cy="248921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EUMETSAT Working Group on Data Set Generation through Reprocessing </a:t>
            </a:r>
          </a:p>
          <a:p>
            <a:pPr marL="360363" indent="-36036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1200" dirty="0" smtClean="0"/>
              <a:t>Implements strong collaboration between CAF and the SAF network 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360363" marR="0" indent="-360363" defTabSz="914400" eaLnBrk="0" latin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EUMETSAT Reprocessing Plan</a:t>
            </a:r>
            <a:endParaRPr lang="en-GB" sz="8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6200000" flipH="1">
            <a:off x="2312442" y="2955908"/>
            <a:ext cx="284822" cy="238027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 cstate="print"/>
          <a:srcRect l="63007" t="90634" r="24343" b="5158"/>
          <a:stretch>
            <a:fillRect/>
          </a:stretch>
        </p:blipFill>
        <p:spPr bwMode="auto">
          <a:xfrm>
            <a:off x="771525" y="2611701"/>
            <a:ext cx="1571625" cy="3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Interplay between F/TCDR and ICDR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B977EFDC-3CB1-4701-B94B-FB40CA67B47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cxnSp>
        <p:nvCxnSpPr>
          <p:cNvPr id="15364" name="Straight Arrow Connector 5"/>
          <p:cNvCxnSpPr>
            <a:cxnSpLocks noChangeShapeType="1"/>
          </p:cNvCxnSpPr>
          <p:nvPr/>
        </p:nvCxnSpPr>
        <p:spPr bwMode="auto">
          <a:xfrm>
            <a:off x="596900" y="5502275"/>
            <a:ext cx="847725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50875" y="1914525"/>
            <a:ext cx="4140200" cy="25082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58813" y="2298700"/>
            <a:ext cx="4138612" cy="252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 rot="16200000" flipH="1">
            <a:off x="2703513" y="3656013"/>
            <a:ext cx="4140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4340225" y="5907088"/>
            <a:ext cx="884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736600" y="1914525"/>
            <a:ext cx="18319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Consolidated FCDR Edition 1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736600" y="2298700"/>
            <a:ext cx="18351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Consolidated TCDR Edition 1</a:t>
            </a: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4770438" y="1914525"/>
            <a:ext cx="1692275" cy="250825"/>
          </a:xfrm>
          <a:prstGeom prst="rect">
            <a:avLst/>
          </a:prstGeom>
          <a:solidFill>
            <a:srgbClr val="CDE3A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4786313" y="1914525"/>
            <a:ext cx="9763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Interim FCDR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70438" y="2298700"/>
            <a:ext cx="1692275" cy="2524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4791075" y="2298700"/>
            <a:ext cx="9794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Interim TCDR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609600" y="5607050"/>
            <a:ext cx="417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&gt;20 years back, e.g., MVIRI, HIRS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4910138" y="1314450"/>
            <a:ext cx="3424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3-5 years</a:t>
            </a:r>
          </a:p>
          <a:p>
            <a:r>
              <a:rPr lang="en-GB" sz="1400">
                <a:solidFill>
                  <a:schemeClr val="tx1"/>
                </a:solidFill>
              </a:rPr>
              <a:t>Could be phased with IPCC process </a:t>
            </a:r>
          </a:p>
        </p:txBody>
      </p:sp>
      <p:cxnSp>
        <p:nvCxnSpPr>
          <p:cNvPr id="15377" name="Straight Connector 20"/>
          <p:cNvCxnSpPr>
            <a:cxnSpLocks noChangeShapeType="1"/>
          </p:cNvCxnSpPr>
          <p:nvPr/>
        </p:nvCxnSpPr>
        <p:spPr bwMode="auto">
          <a:xfrm rot="16200000" flipH="1">
            <a:off x="4637882" y="3661569"/>
            <a:ext cx="36496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8" name="Rectangle 24"/>
          <p:cNvSpPr>
            <a:spLocks noChangeArrowheads="1"/>
          </p:cNvSpPr>
          <p:nvPr/>
        </p:nvSpPr>
        <p:spPr bwMode="auto">
          <a:xfrm>
            <a:off x="655638" y="2763838"/>
            <a:ext cx="5807075" cy="252412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79" name="TextBox 25"/>
          <p:cNvSpPr txBox="1">
            <a:spLocks noChangeArrowheads="1"/>
          </p:cNvSpPr>
          <p:nvPr/>
        </p:nvSpPr>
        <p:spPr bwMode="auto">
          <a:xfrm>
            <a:off x="741363" y="2763838"/>
            <a:ext cx="25701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Consolidated FCDR Edition 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55638" y="3094038"/>
            <a:ext cx="5799137" cy="252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5381" name="TextBox 27"/>
          <p:cNvSpPr txBox="1">
            <a:spLocks noChangeArrowheads="1"/>
          </p:cNvSpPr>
          <p:nvPr/>
        </p:nvSpPr>
        <p:spPr bwMode="auto">
          <a:xfrm>
            <a:off x="733425" y="3094038"/>
            <a:ext cx="25733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Consolidated TCDR Edition 2</a:t>
            </a:r>
          </a:p>
        </p:txBody>
      </p:sp>
      <p:sp>
        <p:nvSpPr>
          <p:cNvPr id="15382" name="Rectangle 28"/>
          <p:cNvSpPr>
            <a:spLocks noChangeArrowheads="1"/>
          </p:cNvSpPr>
          <p:nvPr/>
        </p:nvSpPr>
        <p:spPr bwMode="auto">
          <a:xfrm>
            <a:off x="6457950" y="2779713"/>
            <a:ext cx="1692275" cy="252412"/>
          </a:xfrm>
          <a:prstGeom prst="rect">
            <a:avLst/>
          </a:prstGeom>
          <a:solidFill>
            <a:srgbClr val="CDE3A0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83" name="TextBox 29"/>
          <p:cNvSpPr txBox="1">
            <a:spLocks noChangeArrowheads="1"/>
          </p:cNvSpPr>
          <p:nvPr/>
        </p:nvSpPr>
        <p:spPr bwMode="auto">
          <a:xfrm>
            <a:off x="6457950" y="2779713"/>
            <a:ext cx="9763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Interim FCDR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57950" y="3101975"/>
            <a:ext cx="1692275" cy="2524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5385" name="TextBox 31"/>
          <p:cNvSpPr txBox="1">
            <a:spLocks noChangeArrowheads="1"/>
          </p:cNvSpPr>
          <p:nvPr/>
        </p:nvSpPr>
        <p:spPr bwMode="auto">
          <a:xfrm>
            <a:off x="6457950" y="3101975"/>
            <a:ext cx="9794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Interim TCDR</a:t>
            </a:r>
          </a:p>
        </p:txBody>
      </p:sp>
      <p:sp>
        <p:nvSpPr>
          <p:cNvPr id="15386" name="TextBox 34"/>
          <p:cNvSpPr txBox="1">
            <a:spLocks noChangeArrowheads="1"/>
          </p:cNvSpPr>
          <p:nvPr/>
        </p:nvSpPr>
        <p:spPr bwMode="auto">
          <a:xfrm>
            <a:off x="6684963" y="5654675"/>
            <a:ext cx="2973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New satellite, e.g. IASI-NG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602413" y="3805238"/>
            <a:ext cx="2867025" cy="1900237"/>
            <a:chOff x="5277173" y="3835831"/>
            <a:chExt cx="2867185" cy="1901126"/>
          </a:xfrm>
        </p:grpSpPr>
        <p:cxnSp>
          <p:nvCxnSpPr>
            <p:cNvPr id="15390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4326610" y="4786394"/>
              <a:ext cx="190112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391" name="Rectangle 35"/>
            <p:cNvSpPr>
              <a:spLocks noChangeArrowheads="1"/>
            </p:cNvSpPr>
            <p:nvPr/>
          </p:nvSpPr>
          <p:spPr bwMode="auto">
            <a:xfrm>
              <a:off x="5292669" y="3853912"/>
              <a:ext cx="2851689" cy="252000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5392" name="TextBox 36"/>
            <p:cNvSpPr txBox="1">
              <a:spLocks noChangeArrowheads="1"/>
            </p:cNvSpPr>
            <p:nvPr/>
          </p:nvSpPr>
          <p:spPr bwMode="auto">
            <a:xfrm>
              <a:off x="5292670" y="3853912"/>
              <a:ext cx="164587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Interim FCDR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85110" y="4185244"/>
              <a:ext cx="2851309" cy="25094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394" name="TextBox 38"/>
            <p:cNvSpPr txBox="1">
              <a:spLocks noChangeArrowheads="1"/>
            </p:cNvSpPr>
            <p:nvPr/>
          </p:nvSpPr>
          <p:spPr bwMode="auto">
            <a:xfrm>
              <a:off x="5284921" y="4184543"/>
              <a:ext cx="16512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Interim TCDR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65150" y="3633788"/>
            <a:ext cx="5486400" cy="76993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ICDR </a:t>
            </a:r>
            <a:r>
              <a:rPr lang="en-GB" sz="1600" dirty="0">
                <a:solidFill>
                  <a:schemeClr val="tx1"/>
                </a:solidFill>
              </a:rPr>
              <a:t>uses corrections provided close to real time.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F/TDCR use best correction that can be elaborated.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150" y="4646613"/>
            <a:ext cx="3498850" cy="73818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ICDR </a:t>
            </a:r>
            <a:r>
              <a:rPr lang="en-GB" sz="1400" dirty="0">
                <a:solidFill>
                  <a:schemeClr val="tx1"/>
                </a:solidFill>
              </a:rPr>
              <a:t>until it reaches relevant length for long term variability and climate change analysis.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Slide: </a:t>
            </a:r>
            <a:fld id="{AB7C2951-073B-4809-84A7-EE9C8DF276A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536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 last SCOPE-CM Executive Panel has discussed the relation to GSICS.</a:t>
            </a:r>
          </a:p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There are some concerns about: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What is the planning of GSICS towards climate?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What is GSICS doing to compare its products to products outside of GSICS?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Is there a definition of success based on a metric for real time and climate (is there any independent assessment resulting in a maturity estimate)?</a:t>
            </a:r>
          </a:p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More specific: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What is GSICS doing about the validation of the derived inter-calibration, e.g., </a:t>
            </a:r>
            <a:r>
              <a:rPr lang="en-US" sz="2000" dirty="0" err="1" smtClean="0"/>
              <a:t>utilisation</a:t>
            </a:r>
            <a:r>
              <a:rPr lang="en-US" sz="2000" dirty="0" smtClean="0"/>
              <a:t> of Geo overlaps to test the calibration to a reference?</a:t>
            </a:r>
          </a:p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358775">
              <a:spcBef>
                <a:spcPts val="1200"/>
              </a:spcBef>
            </a:pPr>
            <a:r>
              <a:rPr lang="en-US" dirty="0" smtClean="0"/>
              <a:t>	 </a:t>
            </a:r>
          </a:p>
          <a:p>
            <a:pPr marL="358775">
              <a:spcBef>
                <a:spcPts val="1200"/>
              </a:spcBef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Suggestions to debate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Enhance GSICS Exec-Panel with a SCOPE-CM representative and somebody representing WOAP or GEWEX-RP</a:t>
            </a:r>
          </a:p>
          <a:p>
            <a:pPr marL="358775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/>
              <a:t>May implement a task force within the GSICS working group that cares for SCOPE-CM primary activities, e.g.,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implementing the DCC for all GEOS to support the surface albedo production</a:t>
            </a:r>
          </a:p>
          <a:p>
            <a:pPr marL="758825" lvl="1">
              <a:spcBef>
                <a:spcPts val="1200"/>
              </a:spcBef>
              <a:buFont typeface="Tahoma" pitchFamily="34" charset="0"/>
              <a:buChar char="−"/>
            </a:pPr>
            <a:r>
              <a:rPr lang="en-US" sz="2000" dirty="0" smtClean="0"/>
              <a:t>extending IASI/AIRS – GEO inter-calibration to HIRS and go back to 1982 to support activities on 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7A6A0972-D710-49A1-BEAB-2F2AFF03A20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22749</TotalTime>
  <Words>350</Words>
  <Application>Microsoft Office PowerPoint</Application>
  <PresentationFormat>A4 (210 x 297 mm)</PresentationFormat>
  <Paragraphs>56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1_EUM_template_v03</vt:lpstr>
      <vt:lpstr> GSICS Cooperation with EUMETSAT CDR activities </vt:lpstr>
      <vt:lpstr>Reprocessing Coordination at EUMETSAT</vt:lpstr>
      <vt:lpstr>Interplay between F/TCDR and ICDR</vt:lpstr>
      <vt:lpstr>Concerns</vt:lpstr>
      <vt:lpstr>Suggestions to debate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Utleie11</cp:lastModifiedBy>
  <cp:revision>835</cp:revision>
  <cp:lastPrinted>2006-03-06T14:11:17Z</cp:lastPrinted>
  <dcterms:created xsi:type="dcterms:W3CDTF">1997-07-23T08:21:02Z</dcterms:created>
  <dcterms:modified xsi:type="dcterms:W3CDTF">2011-09-06T10:48:45Z</dcterms:modified>
</cp:coreProperties>
</file>