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15" r:id="rId3"/>
    <p:sldId id="422" r:id="rId4"/>
    <p:sldId id="417" r:id="rId5"/>
    <p:sldId id="386" r:id="rId6"/>
    <p:sldId id="425" r:id="rId7"/>
    <p:sldId id="361" r:id="rId8"/>
    <p:sldId id="427" r:id="rId9"/>
    <p:sldId id="428" r:id="rId10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FFFFB0"/>
    <a:srgbClr val="FFDCB9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133" d="100"/>
          <a:sy n="133" d="100"/>
        </p:scale>
        <p:origin x="-4488" y="-90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8920728-E4E8-48D3-97D2-D479B98DEDC9}" type="datetime1">
              <a:rPr lang="en-US"/>
              <a:pPr>
                <a:defRPr/>
              </a:pPr>
              <a:t>9/6/2011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6064F67F-AB60-4CE1-8466-6899ADC27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924C7EF-2868-4E4A-9333-A698D956F290}" type="datetime1">
              <a:rPr lang="en-US"/>
              <a:pPr>
                <a:defRPr/>
              </a:pPr>
              <a:t>9/6/2011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958" tIns="46479" rIns="92958" bIns="4647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D212F33-671C-4FD3-BA6D-27FBB4C25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ECC614-218E-47C8-A424-124EBE41C58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6222D6-B544-4A73-8238-C43A4AE43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1/27/11</a:t>
            </a:r>
            <a:endParaRPr lang="en-US" dirty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038600" y="6492875"/>
            <a:ext cx="2971800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AMS Seattle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492875"/>
            <a:ext cx="609600" cy="365125"/>
          </a:xfrm>
        </p:spPr>
        <p:txBody>
          <a:bodyPr/>
          <a:lstStyle>
            <a:lvl1pPr>
              <a:defRPr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fld id="{29A75029-2640-4561-812A-51527824C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1"/>
          </p:nvPr>
        </p:nvSpPr>
        <p:spPr>
          <a:xfrm>
            <a:off x="7086600" y="6492875"/>
            <a:ext cx="914400" cy="365125"/>
          </a:xfrm>
        </p:spPr>
        <p:txBody>
          <a:bodyPr/>
          <a:lstStyle>
            <a:lvl1pPr>
              <a:defRPr dirty="0"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1/27/11</a:t>
            </a:r>
            <a:endParaRPr lang="en-US" dirty="0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038600" y="6492875"/>
            <a:ext cx="2971800" cy="365125"/>
          </a:xfrm>
        </p:spPr>
        <p:txBody>
          <a:bodyPr/>
          <a:lstStyle>
            <a:lvl1pPr>
              <a:defRPr dirty="0"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AMS Seattle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fld id="{AE1C83B8-4EB1-47A3-B577-ABBA368C5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>
              <a:defRPr dirty="0"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r>
              <a:rPr lang="en-US"/>
              <a:t>2/2/10</a:t>
            </a:r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038600" y="6492875"/>
            <a:ext cx="2971800" cy="365125"/>
          </a:xfrm>
        </p:spPr>
        <p:txBody>
          <a:bodyPr/>
          <a:lstStyle>
            <a:lvl1pPr>
              <a:defRPr dirty="0"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r>
              <a:rPr lang="en-US"/>
              <a:t>COPB Meeting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fld id="{F8AB8FD3-DF9C-468C-B82C-42B00F4EC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>
              <a:defRPr dirty="0"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r>
              <a:rPr lang="en-US"/>
              <a:t>2/2/10</a:t>
            </a:r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038600" y="6492875"/>
            <a:ext cx="2971800" cy="365125"/>
          </a:xfrm>
        </p:spPr>
        <p:txBody>
          <a:bodyPr/>
          <a:lstStyle>
            <a:lvl1pPr>
              <a:defRPr dirty="0"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r>
              <a:rPr lang="en-US"/>
              <a:t>COPB Meeting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142875"/>
            <a:ext cx="7686675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307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492875"/>
            <a:ext cx="609600" cy="365125"/>
          </a:xfrm>
        </p:spPr>
        <p:txBody>
          <a:bodyPr/>
          <a:lstStyle>
            <a:lvl1pPr>
              <a:defRPr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fld id="{29A75029-2640-4561-812A-51527824C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1"/>
          </p:nvPr>
        </p:nvSpPr>
        <p:spPr>
          <a:xfrm>
            <a:off x="7086600" y="6492875"/>
            <a:ext cx="914400" cy="365125"/>
          </a:xfrm>
        </p:spPr>
        <p:txBody>
          <a:bodyPr/>
          <a:lstStyle>
            <a:lvl1pPr>
              <a:defRPr dirty="0"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1/27/11</a:t>
            </a:r>
            <a:endParaRPr lang="en-US" dirty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038600" y="6492875"/>
            <a:ext cx="2971800" cy="365125"/>
          </a:xfrm>
        </p:spPr>
        <p:txBody>
          <a:bodyPr/>
          <a:lstStyle>
            <a:lvl1pPr>
              <a:defRPr dirty="0"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AMS Seattle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43C85F-B096-49A1-BA40-AF1BA2CF5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1/27/11</a:t>
            </a:r>
            <a:endParaRPr lang="en-US" dirty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038600" y="6492875"/>
            <a:ext cx="2971800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AMS Seattle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0"/>
          </p:nvPr>
        </p:nvSpPr>
        <p:spPr>
          <a:xfrm>
            <a:off x="457201" y="956732"/>
            <a:ext cx="8229600" cy="461665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wrap="none"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1B9C8D-D079-4512-9382-7E7175A55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1/27/11</a:t>
            </a:r>
            <a:endParaRPr lang="en-US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3"/>
          </p:nvPr>
        </p:nvSpPr>
        <p:spPr>
          <a:xfrm>
            <a:off x="4038600" y="6492875"/>
            <a:ext cx="2971800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AMS Seattle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8F0BAC-AFAF-4B2B-B004-CD8B56199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2/2/10</a:t>
            </a: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038600" y="6492875"/>
            <a:ext cx="2971800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COPB Meeting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fld id="{CE8F80A8-D7DD-4614-A9DA-F5C91051C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r>
              <a:rPr lang="en-US"/>
              <a:t>2/2/10</a:t>
            </a: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038600" y="6492875"/>
            <a:ext cx="2971800" cy="365125"/>
          </a:xfrm>
        </p:spPr>
        <p:txBody>
          <a:bodyPr/>
          <a:lstStyle>
            <a:lvl1pPr>
              <a:defRPr dirty="0"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r>
              <a:rPr lang="en-US"/>
              <a:t>COPB Meeting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492875"/>
            <a:ext cx="609600" cy="365125"/>
          </a:xfrm>
        </p:spPr>
        <p:txBody>
          <a:bodyPr/>
          <a:lstStyle>
            <a:lvl1pPr>
              <a:defRPr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fld id="{29A75029-2640-4561-812A-51527824C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1"/>
          </p:nvPr>
        </p:nvSpPr>
        <p:spPr>
          <a:xfrm>
            <a:off x="7086600" y="6492875"/>
            <a:ext cx="914400" cy="365125"/>
          </a:xfrm>
        </p:spPr>
        <p:txBody>
          <a:bodyPr/>
          <a:lstStyle>
            <a:lvl1pPr>
              <a:defRPr dirty="0"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1/27/11</a:t>
            </a:r>
            <a:endParaRPr lang="en-US"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038600" y="6492875"/>
            <a:ext cx="2971800" cy="365125"/>
          </a:xfrm>
        </p:spPr>
        <p:txBody>
          <a:bodyPr/>
          <a:lstStyle>
            <a:lvl1pPr>
              <a:defRPr dirty="0"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AMS Seattle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randing-ppt-backgroun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fld id="{29A75029-2640-4561-812A-51527824C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1/27/11</a:t>
            </a:r>
            <a:endParaRPr lang="en-US" dirty="0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038600" y="6492875"/>
            <a:ext cx="2971800" cy="365125"/>
          </a:xfrm>
        </p:spPr>
        <p:txBody>
          <a:bodyPr/>
          <a:lstStyle>
            <a:lvl1pPr>
              <a:defRPr dirty="0"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AMS Seattle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492875"/>
            <a:ext cx="609600" cy="365125"/>
          </a:xfrm>
        </p:spPr>
        <p:txBody>
          <a:bodyPr/>
          <a:lstStyle>
            <a:lvl1pPr>
              <a:defRPr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fld id="{29A75029-2640-4561-812A-51527824C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1"/>
          </p:nvPr>
        </p:nvSpPr>
        <p:spPr>
          <a:xfrm>
            <a:off x="7086600" y="6492875"/>
            <a:ext cx="914400" cy="365125"/>
          </a:xfrm>
        </p:spPr>
        <p:txBody>
          <a:bodyPr/>
          <a:lstStyle>
            <a:lvl1pPr>
              <a:defRPr dirty="0"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1/27/11</a:t>
            </a:r>
            <a:endParaRPr lang="en-US" dirty="0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038600" y="6492875"/>
            <a:ext cx="2971800" cy="365125"/>
          </a:xfrm>
        </p:spPr>
        <p:txBody>
          <a:bodyPr/>
          <a:lstStyle>
            <a:lvl1pPr>
              <a:defRPr dirty="0" smtClean="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AMS Seattle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randing-ppt-background2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7AF4E78-6D7D-4072-A4C6-77A39A228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Date Placeholder 10"/>
          <p:cNvSpPr>
            <a:spLocks noGrp="1"/>
          </p:cNvSpPr>
          <p:nvPr>
            <p:ph type="dt" sz="half" idx="2"/>
          </p:nvPr>
        </p:nvSpPr>
        <p:spPr>
          <a:xfrm>
            <a:off x="7086600" y="6492875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dirty="0" smtClean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1/27/11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4114800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 smtClean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AMS Seattle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36599" y="6303201"/>
            <a:ext cx="1557868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  <a:effectLst>
                  <a:innerShdw dist="101600" dir="13500000">
                    <a:schemeClr val="tx2">
                      <a:alpha val="50000"/>
                    </a:schemeClr>
                  </a:innerShdw>
                </a:effectLst>
                <a:latin typeface="Arial Narrow"/>
                <a:ea typeface="+mn-ea"/>
                <a:cs typeface="Arial Narrow"/>
              </a:rPr>
              <a:t>NCDC</a:t>
            </a: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228600" y="6686550"/>
            <a:ext cx="1295400" cy="1714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EC9D00"/>
              </a:solidFill>
              <a:latin typeface="Calibri" pitchFamily="34" charset="0"/>
            </a:endParaRPr>
          </a:p>
        </p:txBody>
      </p:sp>
      <p:pic>
        <p:nvPicPr>
          <p:cNvPr id="1034" name="Picture 9" descr="DoC-Logo-Color copy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63960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0" descr="NOAA 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000" y="6381750"/>
            <a:ext cx="412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4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ヒラギノ角ゴ Pro W3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ヒラギノ角ゴ Pro W3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2"/>
          </a:solidFill>
          <a:latin typeface="+mn-lt"/>
          <a:ea typeface="ヒラギノ角ゴ Pro W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+mn-lt"/>
          <a:ea typeface="ヒラギノ角ゴ Pro W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bg2"/>
          </a:solidFill>
          <a:latin typeface="+mn-lt"/>
          <a:ea typeface="ヒラギノ角ゴ Pro W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bg2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-76200" y="1828800"/>
            <a:ext cx="9296400" cy="14700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B0"/>
                </a:solidFill>
              </a:rPr>
              <a:t/>
            </a:r>
            <a:br>
              <a:rPr lang="en-US" sz="4000" b="1" dirty="0" smtClean="0">
                <a:solidFill>
                  <a:srgbClr val="FFFFB0"/>
                </a:solidFill>
              </a:rPr>
            </a:br>
            <a:r>
              <a:rPr lang="en-US" sz="4000" b="1" dirty="0" smtClean="0">
                <a:solidFill>
                  <a:srgbClr val="FFFFB0"/>
                </a:solidFill>
              </a:rPr>
              <a:t>NOAA’s Satellite</a:t>
            </a:r>
            <a:br>
              <a:rPr lang="en-US" sz="4000" b="1" dirty="0" smtClean="0">
                <a:solidFill>
                  <a:srgbClr val="FFFFB0"/>
                </a:solidFill>
              </a:rPr>
            </a:br>
            <a:r>
              <a:rPr lang="en-US" sz="4000" b="1" dirty="0" smtClean="0">
                <a:solidFill>
                  <a:srgbClr val="FFFFB0"/>
                </a:solidFill>
              </a:rPr>
              <a:t>Climate </a:t>
            </a:r>
            <a:r>
              <a:rPr lang="en-US" sz="4000" b="1" dirty="0" smtClean="0">
                <a:solidFill>
                  <a:srgbClr val="FFFFB0"/>
                </a:solidFill>
              </a:rPr>
              <a:t>Data </a:t>
            </a:r>
            <a:r>
              <a:rPr lang="en-US" sz="4000" b="1" dirty="0" smtClean="0">
                <a:solidFill>
                  <a:srgbClr val="FFFFB0"/>
                </a:solidFill>
              </a:rPr>
              <a:t>Record Program</a:t>
            </a:r>
            <a:endParaRPr lang="en-US" sz="6600" b="1" dirty="0" smtClean="0">
              <a:solidFill>
                <a:schemeClr val="bg2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181100" y="4191000"/>
            <a:ext cx="708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ヒラギノ角ゴ Pro W3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</a:rPr>
              <a:t>Jeffrey L.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</a:rPr>
              <a:t>Privette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ヒラギノ角ゴ Pro W3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</a:rPr>
              <a:t>CDRP Chief Scientist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ヒラギノ角ゴ Pro W3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</a:rPr>
              <a:t>NOAA’s National Climatic Data Center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</a:rPr>
              <a:t>Asheville, North Carolina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599" y="166225"/>
            <a:ext cx="6392863" cy="882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Sustained Climate Information Flow Emerging International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60338" y="6503988"/>
            <a:ext cx="1706562" cy="233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March 25,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465164" y="6492875"/>
            <a:ext cx="4238625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Climate Data Records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64550" y="6503988"/>
            <a:ext cx="519113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5B405D-CD5E-4603-A463-D2D02342B2C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253266"/>
            <a:ext cx="9143999" cy="4476022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54000" tIns="10800"/>
          <a:lstStyle/>
          <a:p>
            <a:pPr>
              <a:defRPr/>
            </a:pPr>
            <a:endParaRPr lang="en-GB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GB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&amp; In Situ </a:t>
            </a:r>
          </a:p>
          <a:p>
            <a:pPr>
              <a:defRPr/>
            </a:pPr>
            <a:r>
              <a:rPr lang="en-GB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05325" y="1379538"/>
            <a:ext cx="3254375" cy="4138612"/>
          </a:xfrm>
          <a:prstGeom prst="rect">
            <a:avLst/>
          </a:prstGeom>
          <a:solidFill>
            <a:srgbClr val="A2DA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90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84313" y="1384300"/>
            <a:ext cx="2773362" cy="4138613"/>
          </a:xfrm>
          <a:prstGeom prst="rect">
            <a:avLst/>
          </a:prstGeom>
          <a:solidFill>
            <a:srgbClr val="A2DA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90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238375" y="2106613"/>
            <a:ext cx="1136650" cy="649287"/>
          </a:xfrm>
          <a:prstGeom prst="rect">
            <a:avLst/>
          </a:prstGeom>
          <a:solidFill>
            <a:srgbClr val="CDE3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900"/>
              <a:t>Satellite data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69427" y="3741310"/>
            <a:ext cx="1135673" cy="649288"/>
          </a:xfrm>
          <a:prstGeom prst="rect">
            <a:avLst/>
          </a:prstGeom>
          <a:solidFill>
            <a:srgbClr val="CDE3A0">
              <a:alpha val="60000"/>
            </a:srgbClr>
          </a:solidFill>
          <a:ln w="127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900" dirty="0">
                <a:solidFill>
                  <a:schemeClr val="tx1">
                    <a:alpha val="50000"/>
                  </a:schemeClr>
                </a:solidFill>
              </a:rPr>
              <a:t>Environmental</a:t>
            </a:r>
          </a:p>
          <a:p>
            <a:pPr algn="ctr">
              <a:defRPr/>
            </a:pPr>
            <a:r>
              <a:rPr lang="en-GB" sz="900" dirty="0">
                <a:solidFill>
                  <a:schemeClr val="tx1">
                    <a:alpha val="50000"/>
                  </a:schemeClr>
                </a:solidFill>
              </a:rPr>
              <a:t>Data Records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257675" y="1457325"/>
            <a:ext cx="3819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FF0000"/>
                </a:solidFill>
              </a:rPr>
              <a:t>Long-term Information Preservation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160963" y="1779588"/>
            <a:ext cx="1868487" cy="2611437"/>
          </a:xfrm>
          <a:prstGeom prst="rect">
            <a:avLst/>
          </a:prstGeom>
          <a:solidFill>
            <a:srgbClr val="CC3399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865438" y="3741738"/>
            <a:ext cx="1085850" cy="649287"/>
          </a:xfrm>
          <a:prstGeom prst="rect">
            <a:avLst/>
          </a:prstGeom>
          <a:solidFill>
            <a:srgbClr val="CDE3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900"/>
              <a:t>Interim</a:t>
            </a:r>
          </a:p>
          <a:p>
            <a:pPr algn="ctr"/>
            <a:r>
              <a:rPr lang="en-GB" sz="900"/>
              <a:t> Climate Data </a:t>
            </a:r>
          </a:p>
          <a:p>
            <a:pPr algn="ctr"/>
            <a:r>
              <a:rPr lang="en-GB" sz="900"/>
              <a:t>Records</a:t>
            </a:r>
          </a:p>
          <a:p>
            <a:pPr algn="ctr"/>
            <a:r>
              <a:rPr lang="en-GB" sz="900"/>
              <a:t>(ICDRs)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6545263" y="4754563"/>
            <a:ext cx="1136650" cy="649287"/>
          </a:xfrm>
          <a:prstGeom prst="rect">
            <a:avLst/>
          </a:prstGeom>
          <a:solidFill>
            <a:srgbClr val="CDE3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900"/>
              <a:t>Climate </a:t>
            </a:r>
          </a:p>
          <a:p>
            <a:pPr algn="ctr"/>
            <a:r>
              <a:rPr lang="en-GB" sz="900"/>
              <a:t>Information</a:t>
            </a:r>
          </a:p>
          <a:p>
            <a:pPr algn="ctr"/>
            <a:r>
              <a:rPr lang="en-GB" sz="900"/>
              <a:t>Records</a:t>
            </a:r>
          </a:p>
        </p:txBody>
      </p:sp>
      <p:cxnSp>
        <p:nvCxnSpPr>
          <p:cNvPr id="17" name="AutoShape 23"/>
          <p:cNvCxnSpPr>
            <a:cxnSpLocks noChangeShapeType="1"/>
            <a:endCxn id="53" idx="0"/>
          </p:cNvCxnSpPr>
          <p:nvPr/>
        </p:nvCxnSpPr>
        <p:spPr bwMode="auto">
          <a:xfrm flipH="1">
            <a:off x="6069013" y="2762250"/>
            <a:ext cx="26987" cy="496888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</p:spPr>
      </p:cxn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" y="5729288"/>
            <a:ext cx="9143998" cy="11287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1524000" y="5913011"/>
            <a:ext cx="1186962" cy="487363"/>
          </a:xfrm>
          <a:prstGeom prst="rect">
            <a:avLst/>
          </a:prstGeom>
          <a:solidFill>
            <a:srgbClr val="FFF0A4">
              <a:alpha val="60000"/>
            </a:srgb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900" dirty="0">
                <a:solidFill>
                  <a:schemeClr val="tx1">
                    <a:alpha val="50000"/>
                  </a:schemeClr>
                </a:solidFill>
              </a:rPr>
              <a:t>Short scale </a:t>
            </a:r>
          </a:p>
          <a:p>
            <a:pPr algn="ctr">
              <a:defRPr/>
            </a:pPr>
            <a:r>
              <a:rPr lang="en-GB" sz="900" dirty="0">
                <a:solidFill>
                  <a:schemeClr val="tx1">
                    <a:alpha val="50000"/>
                  </a:schemeClr>
                </a:solidFill>
              </a:rPr>
              <a:t>physical phenomena</a:t>
            </a:r>
          </a:p>
          <a:p>
            <a:pPr algn="ctr">
              <a:defRPr/>
            </a:pPr>
            <a:r>
              <a:rPr lang="en-GB" sz="900" dirty="0">
                <a:solidFill>
                  <a:schemeClr val="tx1">
                    <a:alpha val="50000"/>
                  </a:schemeClr>
                </a:solidFill>
              </a:rPr>
              <a:t>monitoring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2771775" y="5913438"/>
            <a:ext cx="1284288" cy="488950"/>
          </a:xfrm>
          <a:prstGeom prst="rect">
            <a:avLst/>
          </a:prstGeom>
          <a:solidFill>
            <a:srgbClr val="FFF0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900"/>
              <a:t>Operational Climate </a:t>
            </a:r>
          </a:p>
          <a:p>
            <a:pPr algn="ctr"/>
            <a:r>
              <a:rPr lang="en-GB" sz="900"/>
              <a:t>Monitoring supporting</a:t>
            </a:r>
          </a:p>
          <a:p>
            <a:pPr algn="ctr"/>
            <a:r>
              <a:rPr lang="en-GB" sz="900"/>
              <a:t>Climate Services</a:t>
            </a: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4816475" y="5913438"/>
            <a:ext cx="1630363" cy="487362"/>
          </a:xfrm>
          <a:prstGeom prst="rect">
            <a:avLst/>
          </a:prstGeom>
          <a:solidFill>
            <a:srgbClr val="FFF0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900"/>
              <a:t>Longer term climate variability</a:t>
            </a:r>
          </a:p>
          <a:p>
            <a:pPr algn="ctr"/>
            <a:r>
              <a:rPr lang="en-GB" sz="900"/>
              <a:t>&amp; climate change analysis</a:t>
            </a: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6583363" y="5913438"/>
            <a:ext cx="1179512" cy="487362"/>
          </a:xfrm>
          <a:prstGeom prst="rect">
            <a:avLst/>
          </a:prstGeom>
          <a:solidFill>
            <a:srgbClr val="FFF0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900"/>
              <a:t>Adaptation </a:t>
            </a:r>
          </a:p>
          <a:p>
            <a:pPr algn="ctr"/>
            <a:r>
              <a:rPr lang="en-GB" sz="900"/>
              <a:t>+ mitigation planning</a:t>
            </a:r>
          </a:p>
          <a:p>
            <a:pPr algn="ctr"/>
            <a:r>
              <a:rPr lang="en-GB" sz="900"/>
              <a:t>(decision making)</a:t>
            </a: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288925" y="5956300"/>
            <a:ext cx="1230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b="1"/>
              <a:t>Sustained Applications</a:t>
            </a:r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5553075" y="4935538"/>
            <a:ext cx="796925" cy="446087"/>
          </a:xfrm>
          <a:prstGeom prst="rect">
            <a:avLst/>
          </a:prstGeom>
          <a:solidFill>
            <a:srgbClr val="CDE3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900"/>
              <a:t>Major </a:t>
            </a:r>
          </a:p>
          <a:p>
            <a:pPr algn="ctr"/>
            <a:r>
              <a:rPr lang="en-GB" sz="900"/>
              <a:t>model-based</a:t>
            </a:r>
          </a:p>
          <a:p>
            <a:pPr algn="ctr"/>
            <a:r>
              <a:rPr lang="en-GB" sz="900"/>
              <a:t>Reanalysis</a:t>
            </a:r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 flipH="1">
            <a:off x="5942013" y="4379913"/>
            <a:ext cx="1587" cy="530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" name="Picture 38" descr="globalsatelli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87" y="1779588"/>
            <a:ext cx="1398189" cy="112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AutoShape 41"/>
          <p:cNvCxnSpPr>
            <a:cxnSpLocks noChangeShapeType="1"/>
            <a:stCxn id="14" idx="3"/>
            <a:endCxn id="16" idx="0"/>
          </p:cNvCxnSpPr>
          <p:nvPr/>
        </p:nvCxnSpPr>
        <p:spPr bwMode="auto">
          <a:xfrm>
            <a:off x="7029450" y="3086100"/>
            <a:ext cx="84138" cy="1668463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8" name="Line 37"/>
          <p:cNvSpPr>
            <a:spLocks noChangeShapeType="1"/>
          </p:cNvSpPr>
          <p:nvPr/>
        </p:nvSpPr>
        <p:spPr bwMode="auto">
          <a:xfrm flipV="1">
            <a:off x="6357938" y="5157788"/>
            <a:ext cx="187325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1990725" y="1457325"/>
            <a:ext cx="1671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FF0000"/>
                </a:solidFill>
              </a:rPr>
              <a:t>Near Real Time</a:t>
            </a:r>
          </a:p>
        </p:txBody>
      </p:sp>
      <p:cxnSp>
        <p:nvCxnSpPr>
          <p:cNvPr id="30" name="Straight Arrow Connector 54"/>
          <p:cNvCxnSpPr>
            <a:cxnSpLocks noChangeShapeType="1"/>
          </p:cNvCxnSpPr>
          <p:nvPr/>
        </p:nvCxnSpPr>
        <p:spPr bwMode="auto">
          <a:xfrm>
            <a:off x="2159000" y="5383213"/>
            <a:ext cx="842963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31" name="AutoShape 20"/>
          <p:cNvCxnSpPr>
            <a:cxnSpLocks noChangeShapeType="1"/>
            <a:stCxn id="12" idx="2"/>
            <a:endCxn id="19" idx="0"/>
          </p:cNvCxnSpPr>
          <p:nvPr/>
        </p:nvCxnSpPr>
        <p:spPr bwMode="auto">
          <a:xfrm rot="5400000">
            <a:off x="1366043" y="5142707"/>
            <a:ext cx="1522413" cy="19050"/>
          </a:xfrm>
          <a:prstGeom prst="straightConnector1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2" name="AutoShape 20"/>
          <p:cNvCxnSpPr>
            <a:cxnSpLocks noChangeShapeType="1"/>
            <a:stCxn id="15" idx="2"/>
            <a:endCxn id="20" idx="0"/>
          </p:cNvCxnSpPr>
          <p:nvPr/>
        </p:nvCxnSpPr>
        <p:spPr bwMode="auto">
          <a:xfrm rot="16200000" flipH="1">
            <a:off x="2649537" y="5149851"/>
            <a:ext cx="1522413" cy="4762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3" name="AutoShape 20"/>
          <p:cNvCxnSpPr>
            <a:cxnSpLocks noChangeShapeType="1"/>
            <a:stCxn id="16" idx="2"/>
          </p:cNvCxnSpPr>
          <p:nvPr/>
        </p:nvCxnSpPr>
        <p:spPr bwMode="auto">
          <a:xfrm rot="5400000">
            <a:off x="6859588" y="5657850"/>
            <a:ext cx="509588" cy="158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4" name="AutoShape 20"/>
          <p:cNvCxnSpPr>
            <a:cxnSpLocks noChangeShapeType="1"/>
          </p:cNvCxnSpPr>
          <p:nvPr/>
        </p:nvCxnSpPr>
        <p:spPr bwMode="auto">
          <a:xfrm rot="5400000">
            <a:off x="5682457" y="5641181"/>
            <a:ext cx="520700" cy="158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5" name="AutoShape 20"/>
          <p:cNvCxnSpPr>
            <a:cxnSpLocks noChangeShapeType="1"/>
          </p:cNvCxnSpPr>
          <p:nvPr/>
        </p:nvCxnSpPr>
        <p:spPr bwMode="auto">
          <a:xfrm rot="5400000">
            <a:off x="4602956" y="5136357"/>
            <a:ext cx="1519237" cy="12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</p:cxn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7934325" y="2854325"/>
            <a:ext cx="941388" cy="735013"/>
            <a:chOff x="8446678" y="2648206"/>
            <a:chExt cx="1021479" cy="734398"/>
          </a:xfrm>
        </p:grpSpPr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8446678" y="2648206"/>
              <a:ext cx="1021479" cy="7343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GB" sz="900" i="1" dirty="0">
                  <a:solidFill>
                    <a:srgbClr val="000000"/>
                  </a:solidFill>
                  <a:latin typeface="Calibri" pitchFamily="34" charset="0"/>
                </a:rPr>
                <a:t>Re-calibration</a:t>
              </a:r>
            </a:p>
            <a:p>
              <a:pPr>
                <a:defRPr/>
              </a:pPr>
              <a:r>
                <a:rPr lang="en-GB" sz="900" i="1" dirty="0">
                  <a:solidFill>
                    <a:srgbClr val="000000"/>
                  </a:solidFill>
                  <a:latin typeface="Calibri" pitchFamily="34" charset="0"/>
                </a:rPr>
                <a:t>Inter-calibration</a:t>
              </a:r>
            </a:p>
            <a:p>
              <a:pPr>
                <a:defRPr/>
              </a:pPr>
              <a:r>
                <a:rPr lang="en-GB" sz="900" i="1" dirty="0">
                  <a:solidFill>
                    <a:srgbClr val="000000"/>
                  </a:solidFill>
                  <a:latin typeface="Calibri" pitchFamily="34" charset="0"/>
                </a:rPr>
                <a:t>Reprocessing</a:t>
              </a:r>
            </a:p>
            <a:p>
              <a:pPr>
                <a:defRPr/>
              </a:pPr>
              <a:endParaRPr lang="en-GB" sz="900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38" name="AutoShape 21"/>
            <p:cNvCxnSpPr>
              <a:cxnSpLocks noChangeShapeType="1"/>
            </p:cNvCxnSpPr>
            <p:nvPr/>
          </p:nvCxnSpPr>
          <p:spPr bwMode="auto">
            <a:xfrm>
              <a:off x="8621425" y="3249365"/>
              <a:ext cx="571901" cy="4759"/>
            </a:xfrm>
            <a:prstGeom prst="straightConnector1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7940675" y="1544638"/>
            <a:ext cx="942975" cy="104616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GB" sz="900" i="1" dirty="0">
                <a:solidFill>
                  <a:srgbClr val="000000"/>
                </a:solidFill>
                <a:latin typeface="Calibri" pitchFamily="34" charset="0"/>
              </a:rPr>
              <a:t>Observing system </a:t>
            </a:r>
          </a:p>
          <a:p>
            <a:pPr>
              <a:defRPr/>
            </a:pPr>
            <a:r>
              <a:rPr lang="en-GB" sz="900" i="1" dirty="0">
                <a:solidFill>
                  <a:srgbClr val="000000"/>
                </a:solidFill>
                <a:latin typeface="Calibri" pitchFamily="34" charset="0"/>
              </a:rPr>
              <a:t>performance</a:t>
            </a:r>
          </a:p>
          <a:p>
            <a:pPr>
              <a:defRPr/>
            </a:pPr>
            <a:r>
              <a:rPr lang="en-GB" sz="900" i="1" dirty="0">
                <a:solidFill>
                  <a:srgbClr val="000000"/>
                </a:solidFill>
                <a:latin typeface="Calibri" pitchFamily="34" charset="0"/>
              </a:rPr>
              <a:t>Monitoring </a:t>
            </a:r>
          </a:p>
          <a:p>
            <a:pPr>
              <a:defRPr/>
            </a:pPr>
            <a:r>
              <a:rPr lang="en-GB" sz="900" i="1" dirty="0">
                <a:solidFill>
                  <a:srgbClr val="000000"/>
                </a:solidFill>
                <a:latin typeface="Calibri" pitchFamily="34" charset="0"/>
              </a:rPr>
              <a:t>and automated </a:t>
            </a:r>
          </a:p>
          <a:p>
            <a:pPr>
              <a:defRPr/>
            </a:pPr>
            <a:r>
              <a:rPr lang="en-GB" sz="900" i="1" dirty="0">
                <a:solidFill>
                  <a:srgbClr val="000000"/>
                </a:solidFill>
                <a:latin typeface="Calibri" pitchFamily="34" charset="0"/>
              </a:rPr>
              <a:t>corrections</a:t>
            </a:r>
          </a:p>
          <a:p>
            <a:pPr>
              <a:defRPr/>
            </a:pPr>
            <a:endParaRPr lang="en-GB" sz="900" i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9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40" name="AutoShape 22"/>
          <p:cNvCxnSpPr>
            <a:cxnSpLocks noChangeShapeType="1"/>
          </p:cNvCxnSpPr>
          <p:nvPr/>
        </p:nvCxnSpPr>
        <p:spPr bwMode="auto">
          <a:xfrm>
            <a:off x="8128000" y="2438400"/>
            <a:ext cx="481013" cy="1588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7948613" y="3865563"/>
            <a:ext cx="941387" cy="8651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GB" sz="900" i="1" dirty="0">
                <a:solidFill>
                  <a:srgbClr val="000000"/>
                </a:solidFill>
                <a:latin typeface="Calibri" pitchFamily="34" charset="0"/>
              </a:rPr>
              <a:t>Data conversion </a:t>
            </a:r>
          </a:p>
          <a:p>
            <a:pPr>
              <a:defRPr/>
            </a:pPr>
            <a:endParaRPr lang="en-GB" sz="900" i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900" i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GB" sz="900" i="1" dirty="0">
                <a:solidFill>
                  <a:srgbClr val="000000"/>
                </a:solidFill>
                <a:latin typeface="Calibri" pitchFamily="34" charset="0"/>
              </a:rPr>
              <a:t>User Services</a:t>
            </a:r>
          </a:p>
          <a:p>
            <a:pPr>
              <a:defRPr/>
            </a:pPr>
            <a:endParaRPr lang="en-GB" sz="9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42" name="AutoShape 23"/>
          <p:cNvCxnSpPr>
            <a:cxnSpLocks noChangeShapeType="1"/>
          </p:cNvCxnSpPr>
          <p:nvPr/>
        </p:nvCxnSpPr>
        <p:spPr bwMode="auto">
          <a:xfrm flipV="1">
            <a:off x="8077200" y="4202113"/>
            <a:ext cx="476250" cy="476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" name="AutoShape 20"/>
          <p:cNvCxnSpPr>
            <a:cxnSpLocks noChangeShapeType="1"/>
          </p:cNvCxnSpPr>
          <p:nvPr/>
        </p:nvCxnSpPr>
        <p:spPr bwMode="auto">
          <a:xfrm>
            <a:off x="8121650" y="4598988"/>
            <a:ext cx="469900" cy="158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</p:cxnSp>
      <p:sp>
        <p:nvSpPr>
          <p:cNvPr id="44" name="Rectangle 43"/>
          <p:cNvSpPr/>
          <p:nvPr/>
        </p:nvSpPr>
        <p:spPr>
          <a:xfrm>
            <a:off x="3970338" y="2071688"/>
            <a:ext cx="812800" cy="719137"/>
          </a:xfrm>
          <a:prstGeom prst="rect">
            <a:avLst/>
          </a:prstGeom>
          <a:solidFill>
            <a:srgbClr val="CDE3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1"/>
                </a:solidFill>
                <a:latin typeface="Arial" charset="0"/>
              </a:rPr>
              <a:t>Archives</a:t>
            </a:r>
          </a:p>
        </p:txBody>
      </p:sp>
      <p:cxnSp>
        <p:nvCxnSpPr>
          <p:cNvPr id="45" name="AutoShape 20"/>
          <p:cNvCxnSpPr>
            <a:cxnSpLocks noChangeShapeType="1"/>
            <a:stCxn id="44" idx="2"/>
          </p:cNvCxnSpPr>
          <p:nvPr/>
        </p:nvCxnSpPr>
        <p:spPr bwMode="auto">
          <a:xfrm rot="16200000" flipH="1">
            <a:off x="2932113" y="4235450"/>
            <a:ext cx="2917825" cy="2857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</p:cxnSp>
      <p:sp>
        <p:nvSpPr>
          <p:cNvPr id="46" name="TextBox 78"/>
          <p:cNvSpPr txBox="1">
            <a:spLocks noChangeArrowheads="1"/>
          </p:cNvSpPr>
          <p:nvPr/>
        </p:nvSpPr>
        <p:spPr bwMode="auto">
          <a:xfrm>
            <a:off x="157163" y="2876550"/>
            <a:ext cx="1187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Inter-calibration</a:t>
            </a:r>
          </a:p>
        </p:txBody>
      </p:sp>
      <p:sp>
        <p:nvSpPr>
          <p:cNvPr id="47" name="TextBox 82"/>
          <p:cNvSpPr txBox="1">
            <a:spLocks noChangeArrowheads="1"/>
          </p:cNvSpPr>
          <p:nvPr/>
        </p:nvSpPr>
        <p:spPr bwMode="auto">
          <a:xfrm>
            <a:off x="238125" y="3817938"/>
            <a:ext cx="11858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Sustained Coordinated Processing</a:t>
            </a: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58738" y="4757738"/>
            <a:ext cx="12303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SCOPE-CM</a:t>
            </a:r>
          </a:p>
        </p:txBody>
      </p:sp>
      <p:cxnSp>
        <p:nvCxnSpPr>
          <p:cNvPr id="49" name="Elbow Connector 91"/>
          <p:cNvCxnSpPr>
            <a:cxnSpLocks noChangeShapeType="1"/>
            <a:stCxn id="11" idx="2"/>
            <a:endCxn id="12" idx="0"/>
          </p:cNvCxnSpPr>
          <p:nvPr/>
        </p:nvCxnSpPr>
        <p:spPr bwMode="auto">
          <a:xfrm rot="5400000">
            <a:off x="1978819" y="2913856"/>
            <a:ext cx="985838" cy="66992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accent5">
                <a:lumMod val="75000"/>
                <a:alpha val="6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50" name="Elbow Connector 91"/>
          <p:cNvCxnSpPr>
            <a:cxnSpLocks noChangeShapeType="1"/>
            <a:stCxn id="11" idx="2"/>
            <a:endCxn id="15" idx="0"/>
          </p:cNvCxnSpPr>
          <p:nvPr/>
        </p:nvCxnSpPr>
        <p:spPr bwMode="auto">
          <a:xfrm rot="16200000" flipH="1">
            <a:off x="2614613" y="2947987"/>
            <a:ext cx="985838" cy="601663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grpSp>
        <p:nvGrpSpPr>
          <p:cNvPr id="7" name="Group 122"/>
          <p:cNvGrpSpPr>
            <a:grpSpLocks/>
          </p:cNvGrpSpPr>
          <p:nvPr/>
        </p:nvGrpSpPr>
        <p:grpSpPr bwMode="auto">
          <a:xfrm>
            <a:off x="5368925" y="3248025"/>
            <a:ext cx="1403350" cy="1049338"/>
            <a:chOff x="5523865" y="3459235"/>
            <a:chExt cx="1138917" cy="655774"/>
          </a:xfrm>
        </p:grpSpPr>
        <p:sp>
          <p:nvSpPr>
            <p:cNvPr id="52" name="Rectangle 16"/>
            <p:cNvSpPr>
              <a:spLocks noChangeArrowheads="1"/>
            </p:cNvSpPr>
            <p:nvPr/>
          </p:nvSpPr>
          <p:spPr bwMode="auto">
            <a:xfrm>
              <a:off x="5527109" y="3459235"/>
              <a:ext cx="1135673" cy="649288"/>
            </a:xfrm>
            <a:prstGeom prst="rect">
              <a:avLst/>
            </a:prstGeom>
            <a:solidFill>
              <a:srgbClr val="CDE3A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00"/>
            </a:p>
          </p:txBody>
        </p:sp>
        <p:sp>
          <p:nvSpPr>
            <p:cNvPr id="53" name="Rectangle 16"/>
            <p:cNvSpPr>
              <a:spLocks noChangeArrowheads="1"/>
            </p:cNvSpPr>
            <p:nvPr/>
          </p:nvSpPr>
          <p:spPr bwMode="auto">
            <a:xfrm>
              <a:off x="5523865" y="3465721"/>
              <a:ext cx="1135673" cy="649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/>
                <a:t>Essential</a:t>
              </a:r>
            </a:p>
            <a:p>
              <a:pPr algn="ctr"/>
              <a:r>
                <a:rPr lang="en-GB" sz="1200"/>
                <a:t>Climate Variables</a:t>
              </a:r>
            </a:p>
            <a:p>
              <a:pPr algn="ctr"/>
              <a:r>
                <a:rPr lang="en-GB" sz="900"/>
                <a:t>[Thematic</a:t>
              </a:r>
            </a:p>
            <a:p>
              <a:pPr algn="ctr"/>
              <a:r>
                <a:rPr lang="en-GB" sz="900"/>
                <a:t>Climate Data</a:t>
              </a:r>
            </a:p>
            <a:p>
              <a:pPr algn="ctr"/>
              <a:r>
                <a:rPr lang="en-GB" sz="900"/>
                <a:t>Records 1,2,…</a:t>
              </a:r>
            </a:p>
            <a:p>
              <a:pPr algn="ctr"/>
              <a:r>
                <a:rPr lang="en-GB" sz="900"/>
                <a:t>(TCDRs)]</a:t>
              </a:r>
            </a:p>
          </p:txBody>
        </p:sp>
      </p:grpSp>
      <p:grpSp>
        <p:nvGrpSpPr>
          <p:cNvPr id="36" name="Group 123"/>
          <p:cNvGrpSpPr>
            <a:grpSpLocks/>
          </p:cNvGrpSpPr>
          <p:nvPr/>
        </p:nvGrpSpPr>
        <p:grpSpPr bwMode="auto">
          <a:xfrm>
            <a:off x="5362575" y="1927225"/>
            <a:ext cx="1409700" cy="949325"/>
            <a:chOff x="5523865" y="3459235"/>
            <a:chExt cx="1138917" cy="655774"/>
          </a:xfrm>
        </p:grpSpPr>
        <p:sp>
          <p:nvSpPr>
            <p:cNvPr id="55" name="Rectangle 16"/>
            <p:cNvSpPr>
              <a:spLocks noChangeArrowheads="1"/>
            </p:cNvSpPr>
            <p:nvPr/>
          </p:nvSpPr>
          <p:spPr bwMode="auto">
            <a:xfrm>
              <a:off x="5527109" y="3459235"/>
              <a:ext cx="1135673" cy="649288"/>
            </a:xfrm>
            <a:prstGeom prst="rect">
              <a:avLst/>
            </a:prstGeom>
            <a:solidFill>
              <a:srgbClr val="CDE3A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00"/>
            </a:p>
          </p:txBody>
        </p:sp>
        <p:sp>
          <p:nvSpPr>
            <p:cNvPr id="56" name="Rectangle 16"/>
            <p:cNvSpPr>
              <a:spLocks noChangeArrowheads="1"/>
            </p:cNvSpPr>
            <p:nvPr/>
          </p:nvSpPr>
          <p:spPr bwMode="auto">
            <a:xfrm>
              <a:off x="5523865" y="3465721"/>
              <a:ext cx="1135673" cy="649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900"/>
                <a:t>Fundamental</a:t>
              </a:r>
            </a:p>
            <a:p>
              <a:pPr algn="ctr"/>
              <a:r>
                <a:rPr lang="en-GB" sz="900"/>
                <a:t>Climate Data</a:t>
              </a:r>
            </a:p>
            <a:p>
              <a:pPr algn="ctr"/>
              <a:r>
                <a:rPr lang="en-GB" sz="900"/>
                <a:t>Records</a:t>
              </a:r>
            </a:p>
            <a:p>
              <a:pPr algn="ctr"/>
              <a:r>
                <a:rPr lang="en-GB" sz="900"/>
                <a:t>(FCDRs)</a:t>
              </a:r>
            </a:p>
          </p:txBody>
        </p:sp>
      </p:grpSp>
      <p:cxnSp>
        <p:nvCxnSpPr>
          <p:cNvPr id="57" name="AutoShape 23"/>
          <p:cNvCxnSpPr>
            <a:cxnSpLocks noChangeShapeType="1"/>
          </p:cNvCxnSpPr>
          <p:nvPr/>
        </p:nvCxnSpPr>
        <p:spPr bwMode="auto">
          <a:xfrm>
            <a:off x="4783138" y="2430463"/>
            <a:ext cx="742950" cy="3175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</p:spPr>
      </p:cxnSp>
      <p:sp>
        <p:nvSpPr>
          <p:cNvPr id="58" name="Line 37"/>
          <p:cNvSpPr>
            <a:spLocks noChangeShapeType="1"/>
          </p:cNvSpPr>
          <p:nvPr/>
        </p:nvSpPr>
        <p:spPr bwMode="auto">
          <a:xfrm>
            <a:off x="3367088" y="2432050"/>
            <a:ext cx="6048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Slide Number Placeholder 5"/>
          <p:cNvSpPr txBox="1">
            <a:spLocks/>
          </p:cNvSpPr>
          <p:nvPr/>
        </p:nvSpPr>
        <p:spPr>
          <a:xfrm>
            <a:off x="8616950" y="6586461"/>
            <a:ext cx="519113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B405D-CD5E-4603-A463-D2D02342B2C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-134112" y="88900"/>
            <a:ext cx="9290304" cy="9779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CDRs </a:t>
            </a:r>
            <a:r>
              <a:rPr lang="en-US" sz="3200" dirty="0" smtClean="0"/>
              <a:t>Require Consistent (Re-)Application of Advanced Algorithms </a:t>
            </a:r>
            <a:r>
              <a:rPr lang="en-US" dirty="0" smtClean="0"/>
              <a:t>Over </a:t>
            </a:r>
            <a:r>
              <a:rPr lang="en-US" sz="3200" dirty="0" smtClean="0"/>
              <a:t>Many Satellites and Situations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4857" t="2080"/>
          <a:stretch>
            <a:fillRect/>
          </a:stretch>
        </p:blipFill>
        <p:spPr bwMode="auto">
          <a:xfrm>
            <a:off x="644525" y="2516188"/>
            <a:ext cx="4271963" cy="342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5149850" y="2908300"/>
            <a:ext cx="3654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lnSpc>
                <a:spcPct val="80000"/>
              </a:lnSpc>
              <a:buFont typeface="Wingdings" pitchFamily="2" charset="2"/>
              <a:buNone/>
              <a:tabLst>
                <a:tab pos="625475" algn="l"/>
              </a:tabLst>
            </a:pPr>
            <a:r>
              <a:rPr lang="en-US" sz="1400" u="sng" dirty="0">
                <a:solidFill>
                  <a:schemeClr val="bg2"/>
                </a:solidFill>
              </a:rPr>
              <a:t>Operational weather and hazard</a:t>
            </a:r>
            <a:r>
              <a:rPr lang="en-US" sz="1400" dirty="0">
                <a:solidFill>
                  <a:schemeClr val="bg2"/>
                </a:solidFill>
              </a:rPr>
              <a:t> products are produced rapidly to potentially save life and property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351463" y="4283075"/>
            <a:ext cx="37925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lnSpc>
                <a:spcPct val="80000"/>
              </a:lnSpc>
              <a:buFont typeface="Wingdings" pitchFamily="2" charset="2"/>
              <a:buNone/>
              <a:tabLst>
                <a:tab pos="625475" algn="l"/>
              </a:tabLst>
            </a:pPr>
            <a:r>
              <a:rPr lang="en-US" sz="1400" u="sng" dirty="0">
                <a:solidFill>
                  <a:schemeClr val="bg2"/>
                </a:solidFill>
              </a:rPr>
              <a:t>Climate Data Records (CDRs)</a:t>
            </a:r>
            <a:r>
              <a:rPr lang="en-US" sz="1400" dirty="0">
                <a:solidFill>
                  <a:schemeClr val="bg2"/>
                </a:solidFill>
              </a:rPr>
              <a:t/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provide long term product consistency through rigorous reprocessing with advanced algorithms, ancillary data and evolved instrument understanding.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  <a:tabLst>
                <a:tab pos="625475" algn="l"/>
              </a:tabLst>
            </a:pPr>
            <a:endParaRPr lang="en-US" sz="1400" dirty="0">
              <a:solidFill>
                <a:schemeClr val="bg2"/>
              </a:solidFill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  <a:tabLst>
                <a:tab pos="625475" algn="l"/>
              </a:tabLst>
            </a:pPr>
            <a:r>
              <a:rPr lang="en-US" sz="1400" u="sng" dirty="0">
                <a:solidFill>
                  <a:schemeClr val="bg2"/>
                </a:solidFill>
              </a:rPr>
              <a:t>Climate Information Records (CIRs)</a:t>
            </a:r>
            <a:br>
              <a:rPr lang="en-US" sz="1400" u="sng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provide specific information about environmental phenomena of particular importance to science and society (</a:t>
            </a:r>
            <a:r>
              <a:rPr lang="en-US" sz="1400" i="1" dirty="0">
                <a:solidFill>
                  <a:schemeClr val="bg2"/>
                </a:solidFill>
              </a:rPr>
              <a:t>e.g</a:t>
            </a:r>
            <a:r>
              <a:rPr lang="en-US" sz="1400" dirty="0">
                <a:solidFill>
                  <a:schemeClr val="bg2"/>
                </a:solidFill>
              </a:rPr>
              <a:t>., hurricane trends, drought patterns)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  <a:tabLst>
                <a:tab pos="625475" algn="l"/>
              </a:tabLst>
            </a:pP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2475" y="4143375"/>
            <a:ext cx="4070350" cy="6635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 rot="-5400000">
            <a:off x="-661194" y="4140994"/>
            <a:ext cx="2119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Vegetation Greenness Index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234950" y="2017713"/>
            <a:ext cx="485457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ctr">
              <a:lnSpc>
                <a:spcPct val="80000"/>
              </a:lnSpc>
              <a:buFont typeface="Wingdings" pitchFamily="2" charset="2"/>
              <a:buNone/>
              <a:tabLst>
                <a:tab pos="625475" algn="l"/>
              </a:tabLst>
            </a:pPr>
            <a:r>
              <a:rPr lang="en-US" sz="1400" dirty="0">
                <a:solidFill>
                  <a:schemeClr val="bg2"/>
                </a:solidFill>
              </a:rPr>
              <a:t>Uncorrected Data Time Series Contain Both Environmental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Information and Satellite-induced Artifacts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4943475" y="4289425"/>
            <a:ext cx="315913" cy="1844675"/>
          </a:xfrm>
          <a:prstGeom prst="leftBrace">
            <a:avLst>
              <a:gd name="adj1" fmla="val 87180"/>
              <a:gd name="adj2" fmla="val 50000"/>
            </a:avLst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4976813" y="3163888"/>
            <a:ext cx="217487" cy="158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3580606" y="3685382"/>
            <a:ext cx="331787" cy="146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Rectangle 25"/>
          <p:cNvSpPr>
            <a:spLocks noChangeArrowheads="1"/>
          </p:cNvSpPr>
          <p:nvPr/>
        </p:nvSpPr>
        <p:spPr bwMode="auto">
          <a:xfrm>
            <a:off x="3222625" y="3910013"/>
            <a:ext cx="11064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algn="ctr">
              <a:lnSpc>
                <a:spcPct val="80000"/>
              </a:lnSpc>
              <a:buFont typeface="Wingdings" pitchFamily="2" charset="2"/>
              <a:buNone/>
              <a:tabLst>
                <a:tab pos="625475" algn="l"/>
              </a:tabLst>
            </a:pPr>
            <a:r>
              <a:rPr lang="en-US" sz="900" dirty="0"/>
              <a:t>New satellite launched</a:t>
            </a:r>
            <a:endParaRPr lang="en-US" sz="800" dirty="0"/>
          </a:p>
        </p:txBody>
      </p:sp>
      <p:sp>
        <p:nvSpPr>
          <p:cNvPr id="8205" name="TextBox 26"/>
          <p:cNvSpPr txBox="1">
            <a:spLocks noChangeArrowheads="1"/>
          </p:cNvSpPr>
          <p:nvPr/>
        </p:nvSpPr>
        <p:spPr bwMode="auto">
          <a:xfrm>
            <a:off x="2062163" y="5969000"/>
            <a:ext cx="9636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Time (year)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3952875"/>
            <a:ext cx="161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Top of Atmosphere Vegetation Index</a:t>
            </a:r>
            <a:endParaRPr lang="en-US" sz="10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2409825" y="3667125"/>
            <a:ext cx="400050" cy="266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" y="4467225"/>
            <a:ext cx="2152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Top of Canopy Vegetation Index</a:t>
            </a:r>
            <a:endParaRPr lang="en-US" sz="10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276475" y="4705350"/>
            <a:ext cx="238125" cy="219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Merging NASA/NOAA/USGS Data Will Provide Information at Climate Time Scales and Quality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-546100" y="6591300"/>
            <a:ext cx="8096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8998A726-096A-4B67-AF31-390EC2479E67}" type="slidenum"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pPr algn="r">
                <a:defRPr/>
              </a:pPr>
              <a:t>4</a:t>
            </a:fld>
            <a:endParaRPr lang="en-US" sz="12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395033" y="1264711"/>
            <a:ext cx="250436" cy="160750"/>
            <a:chOff x="7395033" y="1269722"/>
            <a:chExt cx="250436" cy="160750"/>
          </a:xfrm>
          <a:solidFill>
            <a:srgbClr val="00B050"/>
          </a:solidFill>
        </p:grpSpPr>
        <p:sp>
          <p:nvSpPr>
            <p:cNvPr id="5" name="Rectangle 4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7657662" y="1264711"/>
            <a:ext cx="250436" cy="160750"/>
            <a:chOff x="7395033" y="1269722"/>
            <a:chExt cx="250436" cy="160750"/>
          </a:xfrm>
          <a:solidFill>
            <a:srgbClr val="00B050"/>
          </a:solidFill>
        </p:grpSpPr>
        <p:sp>
          <p:nvSpPr>
            <p:cNvPr id="17" name="Rectangle 16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7917786" y="1264711"/>
            <a:ext cx="250436" cy="160750"/>
            <a:chOff x="7395033" y="1269722"/>
            <a:chExt cx="250436" cy="160750"/>
          </a:xfrm>
          <a:solidFill>
            <a:srgbClr val="00B050"/>
          </a:solidFill>
        </p:grpSpPr>
        <p:sp>
          <p:nvSpPr>
            <p:cNvPr id="20" name="Rectangle 19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7394628" y="1439656"/>
            <a:ext cx="250436" cy="160750"/>
            <a:chOff x="7395033" y="1269722"/>
            <a:chExt cx="250436" cy="160750"/>
          </a:xfrm>
          <a:solidFill>
            <a:srgbClr val="00B050"/>
          </a:solidFill>
        </p:grpSpPr>
        <p:sp>
          <p:nvSpPr>
            <p:cNvPr id="35" name="Rectangle 34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7" name="Group 36"/>
          <p:cNvGrpSpPr/>
          <p:nvPr/>
        </p:nvGrpSpPr>
        <p:grpSpPr>
          <a:xfrm>
            <a:off x="7657257" y="1439656"/>
            <a:ext cx="250436" cy="160750"/>
            <a:chOff x="7395033" y="1269722"/>
            <a:chExt cx="250436" cy="160750"/>
          </a:xfrm>
          <a:solidFill>
            <a:srgbClr val="00B050"/>
          </a:solidFill>
        </p:grpSpPr>
        <p:sp>
          <p:nvSpPr>
            <p:cNvPr id="38" name="Rectangle 37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8" name="Group 39"/>
          <p:cNvGrpSpPr/>
          <p:nvPr/>
        </p:nvGrpSpPr>
        <p:grpSpPr>
          <a:xfrm>
            <a:off x="7917381" y="1439656"/>
            <a:ext cx="250436" cy="160750"/>
            <a:chOff x="7395033" y="1269722"/>
            <a:chExt cx="250436" cy="160750"/>
          </a:xfrm>
          <a:solidFill>
            <a:srgbClr val="00B050"/>
          </a:solidFill>
        </p:grpSpPr>
        <p:sp>
          <p:nvSpPr>
            <p:cNvPr id="41" name="Rectangle 40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9" name="Group 54"/>
          <p:cNvGrpSpPr/>
          <p:nvPr/>
        </p:nvGrpSpPr>
        <p:grpSpPr>
          <a:xfrm>
            <a:off x="7130771" y="1612528"/>
            <a:ext cx="250436" cy="160750"/>
            <a:chOff x="7395033" y="1269722"/>
            <a:chExt cx="250436" cy="160750"/>
          </a:xfrm>
          <a:solidFill>
            <a:srgbClr val="00B050"/>
          </a:solidFill>
        </p:grpSpPr>
        <p:sp>
          <p:nvSpPr>
            <p:cNvPr id="56" name="Rectangle 55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0" name="Group 57"/>
          <p:cNvGrpSpPr/>
          <p:nvPr/>
        </p:nvGrpSpPr>
        <p:grpSpPr>
          <a:xfrm>
            <a:off x="7506085" y="1783124"/>
            <a:ext cx="250436" cy="160750"/>
            <a:chOff x="7395033" y="1269722"/>
            <a:chExt cx="250436" cy="160750"/>
          </a:xfrm>
          <a:solidFill>
            <a:srgbClr val="00B050"/>
          </a:solidFill>
        </p:grpSpPr>
        <p:sp>
          <p:nvSpPr>
            <p:cNvPr id="59" name="Rectangle 58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1" name="Group 60"/>
          <p:cNvGrpSpPr/>
          <p:nvPr/>
        </p:nvGrpSpPr>
        <p:grpSpPr>
          <a:xfrm>
            <a:off x="7768714" y="1783124"/>
            <a:ext cx="250436" cy="160750"/>
            <a:chOff x="7395033" y="1269722"/>
            <a:chExt cx="250436" cy="160750"/>
          </a:xfrm>
          <a:solidFill>
            <a:srgbClr val="00B050"/>
          </a:solidFill>
        </p:grpSpPr>
        <p:sp>
          <p:nvSpPr>
            <p:cNvPr id="62" name="Rectangle 61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2" name="Group 66"/>
          <p:cNvGrpSpPr/>
          <p:nvPr/>
        </p:nvGrpSpPr>
        <p:grpSpPr>
          <a:xfrm>
            <a:off x="7249052" y="1783124"/>
            <a:ext cx="250436" cy="160750"/>
            <a:chOff x="7395033" y="1269722"/>
            <a:chExt cx="250436" cy="160750"/>
          </a:xfrm>
          <a:solidFill>
            <a:srgbClr val="00B050"/>
          </a:solidFill>
        </p:grpSpPr>
        <p:sp>
          <p:nvSpPr>
            <p:cNvPr id="68" name="Rectangle 67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3" name="Group 69"/>
          <p:cNvGrpSpPr/>
          <p:nvPr/>
        </p:nvGrpSpPr>
        <p:grpSpPr>
          <a:xfrm>
            <a:off x="7501533" y="1955996"/>
            <a:ext cx="250436" cy="160750"/>
            <a:chOff x="7395033" y="1269722"/>
            <a:chExt cx="250436" cy="160750"/>
          </a:xfrm>
          <a:solidFill>
            <a:srgbClr val="00B050"/>
          </a:solidFill>
        </p:grpSpPr>
        <p:sp>
          <p:nvSpPr>
            <p:cNvPr id="71" name="Rectangle 70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5" name="Group 72"/>
          <p:cNvGrpSpPr/>
          <p:nvPr/>
        </p:nvGrpSpPr>
        <p:grpSpPr>
          <a:xfrm>
            <a:off x="7764162" y="1955996"/>
            <a:ext cx="250436" cy="160750"/>
            <a:chOff x="7395033" y="1269722"/>
            <a:chExt cx="250436" cy="160750"/>
          </a:xfrm>
          <a:solidFill>
            <a:srgbClr val="00B050"/>
          </a:solidFill>
        </p:grpSpPr>
        <p:sp>
          <p:nvSpPr>
            <p:cNvPr id="74" name="Rectangle 73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6" name="Group 75"/>
          <p:cNvGrpSpPr/>
          <p:nvPr/>
        </p:nvGrpSpPr>
        <p:grpSpPr>
          <a:xfrm>
            <a:off x="7244500" y="1955996"/>
            <a:ext cx="250436" cy="160750"/>
            <a:chOff x="7395033" y="1269722"/>
            <a:chExt cx="250436" cy="160750"/>
          </a:xfrm>
          <a:solidFill>
            <a:srgbClr val="00B050"/>
          </a:solidFill>
        </p:grpSpPr>
        <p:sp>
          <p:nvSpPr>
            <p:cNvPr id="77" name="Rectangle 76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9" name="Group 78"/>
          <p:cNvGrpSpPr/>
          <p:nvPr/>
        </p:nvGrpSpPr>
        <p:grpSpPr>
          <a:xfrm>
            <a:off x="7919653" y="1612528"/>
            <a:ext cx="250436" cy="160750"/>
            <a:chOff x="7395033" y="1269722"/>
            <a:chExt cx="250436" cy="160750"/>
          </a:xfrm>
          <a:solidFill>
            <a:srgbClr val="00B050"/>
          </a:solidFill>
        </p:grpSpPr>
        <p:sp>
          <p:nvSpPr>
            <p:cNvPr id="80" name="Rectangle 79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2" name="Group 81"/>
          <p:cNvGrpSpPr/>
          <p:nvPr/>
        </p:nvGrpSpPr>
        <p:grpSpPr>
          <a:xfrm>
            <a:off x="8545590" y="3505017"/>
            <a:ext cx="250436" cy="160750"/>
            <a:chOff x="7395033" y="1269722"/>
            <a:chExt cx="250436" cy="160750"/>
          </a:xfrm>
          <a:solidFill>
            <a:srgbClr val="D9FC28"/>
          </a:solidFill>
        </p:grpSpPr>
        <p:sp>
          <p:nvSpPr>
            <p:cNvPr id="83" name="Rectangle 82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3" name="Group 84"/>
          <p:cNvGrpSpPr/>
          <p:nvPr/>
        </p:nvGrpSpPr>
        <p:grpSpPr>
          <a:xfrm>
            <a:off x="8808219" y="3505017"/>
            <a:ext cx="250436" cy="160750"/>
            <a:chOff x="7395033" y="1269722"/>
            <a:chExt cx="250436" cy="160750"/>
          </a:xfrm>
          <a:solidFill>
            <a:srgbClr val="D9FC28"/>
          </a:solidFill>
        </p:grpSpPr>
        <p:sp>
          <p:nvSpPr>
            <p:cNvPr id="86" name="Rectangle 85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4" name="Group 87"/>
          <p:cNvGrpSpPr/>
          <p:nvPr/>
        </p:nvGrpSpPr>
        <p:grpSpPr>
          <a:xfrm>
            <a:off x="8288557" y="3511841"/>
            <a:ext cx="250436" cy="160750"/>
            <a:chOff x="7395033" y="1269722"/>
            <a:chExt cx="250436" cy="160750"/>
          </a:xfrm>
          <a:solidFill>
            <a:srgbClr val="D9FC28"/>
          </a:solidFill>
        </p:grpSpPr>
        <p:sp>
          <p:nvSpPr>
            <p:cNvPr id="89" name="Rectangle 88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5" name="Group 90"/>
          <p:cNvGrpSpPr/>
          <p:nvPr/>
        </p:nvGrpSpPr>
        <p:grpSpPr>
          <a:xfrm>
            <a:off x="8541038" y="3677889"/>
            <a:ext cx="250436" cy="160750"/>
            <a:chOff x="7395033" y="1269722"/>
            <a:chExt cx="250436" cy="160750"/>
          </a:xfrm>
          <a:solidFill>
            <a:srgbClr val="D9FC28"/>
          </a:solidFill>
        </p:grpSpPr>
        <p:sp>
          <p:nvSpPr>
            <p:cNvPr id="92" name="Rectangle 91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6" name="Group 93"/>
          <p:cNvGrpSpPr/>
          <p:nvPr/>
        </p:nvGrpSpPr>
        <p:grpSpPr>
          <a:xfrm>
            <a:off x="8803667" y="3677889"/>
            <a:ext cx="250436" cy="160750"/>
            <a:chOff x="7395033" y="1269722"/>
            <a:chExt cx="250436" cy="160750"/>
          </a:xfrm>
          <a:solidFill>
            <a:srgbClr val="D9FC28"/>
          </a:solidFill>
        </p:grpSpPr>
        <p:sp>
          <p:nvSpPr>
            <p:cNvPr id="95" name="Rectangle 94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7" name="Group 96"/>
          <p:cNvGrpSpPr/>
          <p:nvPr/>
        </p:nvGrpSpPr>
        <p:grpSpPr>
          <a:xfrm>
            <a:off x="8284005" y="3677889"/>
            <a:ext cx="250436" cy="160750"/>
            <a:chOff x="7395033" y="1269722"/>
            <a:chExt cx="250436" cy="160750"/>
          </a:xfrm>
          <a:solidFill>
            <a:srgbClr val="D9FC28"/>
          </a:solidFill>
        </p:grpSpPr>
        <p:sp>
          <p:nvSpPr>
            <p:cNvPr id="98" name="Rectangle 97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8" name="Group 99"/>
          <p:cNvGrpSpPr/>
          <p:nvPr/>
        </p:nvGrpSpPr>
        <p:grpSpPr>
          <a:xfrm>
            <a:off x="8020148" y="1789948"/>
            <a:ext cx="250436" cy="160750"/>
            <a:chOff x="7395033" y="1269722"/>
            <a:chExt cx="250436" cy="160750"/>
          </a:xfrm>
          <a:solidFill>
            <a:srgbClr val="D9FC28"/>
          </a:solidFill>
        </p:grpSpPr>
        <p:sp>
          <p:nvSpPr>
            <p:cNvPr id="101" name="Rectangle 100"/>
            <p:cNvSpPr/>
            <p:nvPr/>
          </p:nvSpPr>
          <p:spPr>
            <a:xfrm>
              <a:off x="7395033" y="1270139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524886" y="1269722"/>
              <a:ext cx="120583" cy="160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70" name="Picture 69" descr="ECV-chart-sensor-name-cellsmerg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555" y="1066800"/>
            <a:ext cx="9204556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142875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 charset="-128"/>
                <a:cs typeface="+mj-cs"/>
              </a:rPr>
              <a:t>Maturity Matrix Identifies Milestones and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 charset="-128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ヒラギノ角ゴ Pro W3" charset="-128"/>
                <a:cs typeface="+mj-cs"/>
              </a:rPr>
              <a:t>Research-to-Operations Transition Points</a:t>
            </a:r>
          </a:p>
        </p:txBody>
      </p:sp>
      <p:graphicFrame>
        <p:nvGraphicFramePr>
          <p:cNvPr id="466088" name="Group 168"/>
          <p:cNvGraphicFramePr>
            <a:graphicFrameLocks noGrp="1"/>
          </p:cNvGraphicFramePr>
          <p:nvPr>
            <p:ph idx="1"/>
          </p:nvPr>
        </p:nvGraphicFramePr>
        <p:xfrm>
          <a:off x="-76200" y="1123632"/>
          <a:ext cx="9253537" cy="5734368"/>
        </p:xfrm>
        <a:graphic>
          <a:graphicData uri="http://schemas.openxmlformats.org/drawingml/2006/table">
            <a:tbl>
              <a:tblPr/>
              <a:tblGrid>
                <a:gridCol w="566738"/>
                <a:gridCol w="1256881"/>
                <a:gridCol w="841670"/>
                <a:gridCol w="1035158"/>
                <a:gridCol w="1296366"/>
                <a:gridCol w="1296366"/>
                <a:gridCol w="1141576"/>
                <a:gridCol w="990108"/>
                <a:gridCol w="828674"/>
              </a:tblGrid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Level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Sensor Use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Code Stability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Metadata &amp; QA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Documentation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Validation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Public Release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Science &amp; Applications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MilestoneReviews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Research Mission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Significant changes likely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Incomplete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Draft ATBD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Minimal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Limited data availability to develop familiarity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Little or none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Research Mission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Some changes expected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Research grade (extensive)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ATBD Version 1+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Uncertainty estimated for select locations/times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 available but of unknown accuracy; caveats required for use.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Limited or ongoing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ATBD Review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Research Missions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Minimal changes expected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Research grade (extensive); Meets international standards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Public ATBD; Peer-reviewed algorithm and product descriptions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Uncertainty estimated over widely distribute times/location by multiple investigators; Differences understood.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 available but of unknown accuracy; caveats required for use.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Provisionally used in applications and assessments demonstrating positive value.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NOAA Operations Review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Operational Mission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Minimal changes expected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Stable, Allows provenance tracking and reproducibility; Meets international standards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Public ATBD; Draft Operational Algorithm Description (OAD); Peer-reviewed algorithm and product descriptions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Uncertainty estimated over widely distribute times/location by multiple investigators; Differences understood.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Source code released;  </a:t>
                      </a:r>
                      <a:b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Data available but of unknown accuracy; caveats required for use.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Provisionally used in applications and assessments demonstrating positive value.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 relevant research and operational missions; unified and coherent record demonstrated across different sensors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Stable and reproducible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Stable, Allows provenance tracking and reproducibility; Meeting international standards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Public ATBD, Operational Algorithm Description (OAD) and Validation Plan; Peer-reviewed algorithm, product  and validation articles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Consistent uncertainties estimated over most environmental conditions by multiple investigators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Source code portable and released; Multi-mission record is publicly available with associated uncertainty estimate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Used in various published applications and assessments by different investigators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CDR Certification Review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 relevant research and operational missions; unified and coherent record over complete series; record is considered scientifically irrefutable following extensive scrutiny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Stable and reproducible; homogeneous and published error budget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Stable, Allows provenance tracking and reproducibility; Meeting international standards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Product, algorithm, validation, processing and metadata described in peer-reviewed literature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Observation strategy designed to reveal systematic errors through independent cross-checks, open inspection, and continuous interrogation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Source code portable and released; Multi-mission record is publicly available from Long-Term archive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Used in various published applications and assessments by different investigators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  <p:sp>
        <p:nvSpPr>
          <p:cNvPr id="3157" name="TextBox 3"/>
          <p:cNvSpPr txBox="1">
            <a:spLocks noChangeArrowheads="1"/>
          </p:cNvSpPr>
          <p:nvPr/>
        </p:nvSpPr>
        <p:spPr bwMode="auto">
          <a:xfrm>
            <a:off x="8366125" y="838200"/>
            <a:ext cx="777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v. June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2060"/>
                </a:solidFill>
              </a:rPr>
              <a:t>18 Development Efforts Funded Since 2009</a:t>
            </a:r>
            <a:r>
              <a:rPr lang="en-US" sz="2800" smtClean="0">
                <a:solidFill>
                  <a:srgbClr val="002060"/>
                </a:solidFill>
              </a:rPr>
              <a:t/>
            </a:r>
            <a:br>
              <a:rPr lang="en-US" sz="2800" smtClean="0">
                <a:solidFill>
                  <a:srgbClr val="002060"/>
                </a:solidFill>
              </a:rPr>
            </a:br>
            <a:r>
              <a:rPr lang="en-US" sz="2400" smtClean="0">
                <a:solidFill>
                  <a:srgbClr val="002060"/>
                </a:solidFill>
              </a:rPr>
              <a:t>(+7 smaller efforts continued from prior years – SDS)</a:t>
            </a:r>
            <a:endParaRPr lang="en-US" sz="3200" smtClean="0">
              <a:solidFill>
                <a:srgbClr val="002060"/>
              </a:solidFill>
            </a:endParaRPr>
          </a:p>
        </p:txBody>
      </p:sp>
      <p:pic>
        <p:nvPicPr>
          <p:cNvPr id="22531" name="Picture 5" descr="NOAANDiagram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4719638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457200" y="1600200"/>
            <a:ext cx="21145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002060"/>
                </a:solidFill>
                <a:latin typeface="Calibri" pitchFamily="34" charset="0"/>
              </a:rPr>
              <a:t>AVHRR (VIIRS)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Cloud Properties (Kato)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Snow/Ice (Key)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VNIR Cal./Clouds (Minnis)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Thermal Calibration (Mittaz)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Land/Carbon (Vermote)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Ocean Fluxes (Clayson)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100">
                <a:solidFill>
                  <a:srgbClr val="FF0000"/>
                </a:solidFill>
                <a:latin typeface="Calibri" pitchFamily="34" charset="0"/>
              </a:rPr>
              <a:t> Visible Calibration (Stone)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4038600" y="5791200"/>
            <a:ext cx="1092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1">
                <a:solidFill>
                  <a:srgbClr val="002060"/>
                </a:solidFill>
                <a:latin typeface="Calibri" pitchFamily="34" charset="0"/>
              </a:rPr>
              <a:t>SBUV (OMPS)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Ozone (Flynn)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7245350" y="4419600"/>
            <a:ext cx="17462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002060"/>
                </a:solidFill>
                <a:latin typeface="Calibri" pitchFamily="34" charset="0"/>
              </a:rPr>
              <a:t>DMSP: SSM/I, /IS (AMSR2)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Calibration (Kummerow)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Snow/Ice (Key)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Water Vapor (Luo)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FF0000"/>
                </a:solidFill>
                <a:latin typeface="Calibri" pitchFamily="34" charset="0"/>
              </a:rPr>
              <a:t>  GPCP (Adler)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7239000" y="3913188"/>
            <a:ext cx="1752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solidFill>
                  <a:srgbClr val="002060"/>
                </a:solidFill>
                <a:latin typeface="Calibri" pitchFamily="34" charset="0"/>
              </a:rPr>
              <a:t>SORCE, Glory (TSIS)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Solar Irrad. (Pilewskie)</a:t>
            </a: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7239000" y="3286125"/>
            <a:ext cx="17668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002060"/>
                </a:solidFill>
                <a:latin typeface="Calibri" pitchFamily="34" charset="0"/>
              </a:rPr>
              <a:t>GOES: Imager (ABI)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VNIR Cal./Clouds (Minnis)</a:t>
            </a:r>
            <a:endParaRPr lang="en-US" sz="110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FF0000"/>
                </a:solidFill>
                <a:latin typeface="Calibri" pitchFamily="34" charset="0"/>
              </a:rPr>
              <a:t>  ISCCP Fluxes (Zhang )</a:t>
            </a:r>
          </a:p>
        </p:txBody>
      </p:sp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5943600" y="1576388"/>
            <a:ext cx="1524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002060"/>
                </a:solidFill>
                <a:latin typeface="Calibri" pitchFamily="34" charset="0"/>
              </a:rPr>
              <a:t>AMSU (ATMS)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Hydro Cycle (Ferraro)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Upper Air Temp (Ho)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Water Vapor (Luo)  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Temp. Profile (Zou)</a:t>
            </a:r>
          </a:p>
        </p:txBody>
      </p:sp>
      <p:cxnSp>
        <p:nvCxnSpPr>
          <p:cNvPr id="18" name="Straight Connector 17"/>
          <p:cNvCxnSpPr>
            <a:endCxn id="22537" idx="2"/>
          </p:cNvCxnSpPr>
          <p:nvPr/>
        </p:nvCxnSpPr>
        <p:spPr>
          <a:xfrm flipV="1">
            <a:off x="4648200" y="2514600"/>
            <a:ext cx="2057400" cy="1423988"/>
          </a:xfrm>
          <a:prstGeom prst="line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3657600" y="4876800"/>
            <a:ext cx="1676400" cy="152400"/>
          </a:xfrm>
          <a:prstGeom prst="line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57400" y="3048000"/>
            <a:ext cx="1295400" cy="354013"/>
          </a:xfrm>
          <a:prstGeom prst="line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162800" y="2743200"/>
            <a:ext cx="1905000" cy="4038600"/>
          </a:xfrm>
          <a:prstGeom prst="roundRect">
            <a:avLst/>
          </a:pr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2542" name="Rectangle 31"/>
          <p:cNvSpPr>
            <a:spLocks noChangeArrowheads="1"/>
          </p:cNvSpPr>
          <p:nvPr/>
        </p:nvSpPr>
        <p:spPr bwMode="auto">
          <a:xfrm>
            <a:off x="7313613" y="2895600"/>
            <a:ext cx="165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Other Satellites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657600" y="2057400"/>
            <a:ext cx="2286000" cy="1344613"/>
          </a:xfrm>
          <a:prstGeom prst="line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Rectangle 36"/>
          <p:cNvSpPr>
            <a:spLocks noChangeArrowheads="1"/>
          </p:cNvSpPr>
          <p:nvPr/>
        </p:nvSpPr>
        <p:spPr bwMode="auto">
          <a:xfrm>
            <a:off x="304800" y="6291263"/>
            <a:ext cx="39576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Arrows identify key climate sensor on NOAA polar platform (POES)</a:t>
            </a:r>
          </a:p>
        </p:txBody>
      </p:sp>
      <p:sp>
        <p:nvSpPr>
          <p:cNvPr id="22545" name="TextBox 7"/>
          <p:cNvSpPr txBox="1">
            <a:spLocks noChangeArrowheads="1"/>
          </p:cNvSpPr>
          <p:nvPr/>
        </p:nvSpPr>
        <p:spPr bwMode="auto">
          <a:xfrm>
            <a:off x="457200" y="4564063"/>
            <a:ext cx="2362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solidFill>
                  <a:srgbClr val="002060"/>
                </a:solidFill>
                <a:latin typeface="Calibri" pitchFamily="34" charset="0"/>
              </a:rPr>
              <a:t>HIRS (CrIS)</a:t>
            </a:r>
            <a:endParaRPr lang="en-US" sz="110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FCDR/Intersensor calibration (Cao)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Water Vapor (Luo)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Cloud Properties (Menzel)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10800000" flipV="1">
            <a:off x="2057400" y="3783013"/>
            <a:ext cx="990600" cy="762000"/>
          </a:xfrm>
          <a:prstGeom prst="line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TextBox 10"/>
          <p:cNvSpPr txBox="1">
            <a:spLocks noChangeArrowheads="1"/>
          </p:cNvSpPr>
          <p:nvPr/>
        </p:nvSpPr>
        <p:spPr bwMode="auto">
          <a:xfrm>
            <a:off x="7239000" y="5334000"/>
            <a:ext cx="1752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solidFill>
                  <a:srgbClr val="002060"/>
                </a:solidFill>
                <a:latin typeface="Calibri" pitchFamily="34" charset="0"/>
              </a:rPr>
              <a:t>ERBS: ERBE (CERES)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Radiation Budget (Kato)</a:t>
            </a:r>
          </a:p>
        </p:txBody>
      </p:sp>
      <p:sp>
        <p:nvSpPr>
          <p:cNvPr id="22548" name="TextBox 10"/>
          <p:cNvSpPr txBox="1">
            <a:spLocks noChangeArrowheads="1"/>
          </p:cNvSpPr>
          <p:nvPr/>
        </p:nvSpPr>
        <p:spPr bwMode="auto">
          <a:xfrm>
            <a:off x="7239000" y="5791200"/>
            <a:ext cx="1752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solidFill>
                  <a:srgbClr val="002060"/>
                </a:solidFill>
                <a:latin typeface="Calibri" pitchFamily="34" charset="0"/>
              </a:rPr>
              <a:t>GPS RO (Various)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002060"/>
                </a:solidFill>
                <a:latin typeface="Calibri" pitchFamily="34" charset="0"/>
              </a:rPr>
              <a:t>  Temp. Profiles (Ho)</a:t>
            </a:r>
          </a:p>
        </p:txBody>
      </p:sp>
      <p:sp>
        <p:nvSpPr>
          <p:cNvPr id="22549" name="Rectangle 31"/>
          <p:cNvSpPr>
            <a:spLocks noChangeArrowheads="1"/>
          </p:cNvSpPr>
          <p:nvPr/>
        </p:nvSpPr>
        <p:spPr bwMode="auto">
          <a:xfrm>
            <a:off x="2486025" y="1219200"/>
            <a:ext cx="308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NOAA POES Satellite Platform</a:t>
            </a:r>
          </a:p>
        </p:txBody>
      </p:sp>
      <p:sp>
        <p:nvSpPr>
          <p:cNvPr id="22550" name="TextBox 10"/>
          <p:cNvSpPr txBox="1">
            <a:spLocks noChangeArrowheads="1"/>
          </p:cNvSpPr>
          <p:nvPr/>
        </p:nvSpPr>
        <p:spPr bwMode="auto">
          <a:xfrm>
            <a:off x="7239000" y="6248400"/>
            <a:ext cx="1752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solidFill>
                  <a:srgbClr val="002060"/>
                </a:solidFill>
                <a:latin typeface="Calibri" pitchFamily="34" charset="0"/>
              </a:rPr>
              <a:t>Altimeters (Jason 3)</a:t>
            </a:r>
          </a:p>
          <a:p>
            <a:pPr>
              <a:buFont typeface="Arial" pitchFamily="34" charset="0"/>
              <a:buChar char="•"/>
            </a:pPr>
            <a:r>
              <a:rPr lang="en-US" sz="1100">
                <a:solidFill>
                  <a:srgbClr val="FF0000"/>
                </a:solidFill>
                <a:latin typeface="Calibri" pitchFamily="34" charset="0"/>
              </a:rPr>
              <a:t>  Calibration (Callahan)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CDR Developers Organizing Into Thematic Teams For Production Efficiency &amp;  Coherent Products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248400" y="5105400"/>
            <a:ext cx="19050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Clouds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0800" y="5257800"/>
            <a:ext cx="19050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Clouds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53200" y="5410200"/>
            <a:ext cx="19050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Clouds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05600" y="5562600"/>
            <a:ext cx="19050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Sensor (Level 1) Calibration Teams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67400" y="3048000"/>
            <a:ext cx="19050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Radiation Budget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67400" y="2057400"/>
            <a:ext cx="19050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Solar Irradiance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200" y="3962400"/>
            <a:ext cx="19050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Ozone &amp; Trace Gases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19200" y="4876800"/>
            <a:ext cx="19050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Precipitation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19200" y="3048000"/>
            <a:ext cx="19050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Clouds &amp; Aerosols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81400" y="3048000"/>
            <a:ext cx="19050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19200" y="2057400"/>
            <a:ext cx="19050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Atmospheric Profiles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81400" y="3962400"/>
            <a:ext cx="19050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Cryosphere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81400" y="2057400"/>
            <a:ext cx="19050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Ocean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1535668"/>
            <a:ext cx="243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Thematic CDR Teams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0" y="4736068"/>
            <a:ext cx="283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Fundamental CDR Teams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CDRP – GSICS Interaction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382000" cy="5059363"/>
          </a:xfrm>
        </p:spPr>
        <p:txBody>
          <a:bodyPr/>
          <a:lstStyle/>
          <a:p>
            <a:r>
              <a:rPr lang="en-US" sz="2000" dirty="0" smtClean="0"/>
              <a:t>Extend modern sensor calibration backwards </a:t>
            </a:r>
            <a:br>
              <a:rPr lang="en-US" sz="2000" dirty="0" smtClean="0"/>
            </a:br>
            <a:r>
              <a:rPr lang="en-US" sz="2000" dirty="0" smtClean="0"/>
              <a:t>(e.g., </a:t>
            </a:r>
            <a:r>
              <a:rPr lang="en-US" sz="2000" dirty="0" err="1" smtClean="0"/>
              <a:t>Heidinger</a:t>
            </a:r>
            <a:r>
              <a:rPr lang="en-US" sz="2000" dirty="0" smtClean="0"/>
              <a:t> </a:t>
            </a:r>
            <a:r>
              <a:rPr lang="en-US" sz="2000" dirty="0" smtClean="0"/>
              <a:t>using MODIS to start of AVHRR record)</a:t>
            </a:r>
          </a:p>
          <a:p>
            <a:endParaRPr lang="en-US" sz="2000" dirty="0" smtClean="0"/>
          </a:p>
          <a:p>
            <a:r>
              <a:rPr lang="en-US" sz="2000" dirty="0" smtClean="0"/>
              <a:t>Develop routine calibration comparison processes for Interim CDRs</a:t>
            </a:r>
          </a:p>
          <a:p>
            <a:endParaRPr lang="en-US" sz="2000" dirty="0" smtClean="0"/>
          </a:p>
          <a:p>
            <a:r>
              <a:rPr lang="en-US" sz="2000" dirty="0" smtClean="0"/>
              <a:t>Address multiple approaches to same product </a:t>
            </a:r>
            <a:br>
              <a:rPr lang="en-US" sz="2000" dirty="0" smtClean="0"/>
            </a:br>
            <a:r>
              <a:rPr lang="en-US" sz="2000" dirty="0" smtClean="0"/>
              <a:t>(anti-”consensus coding”!)</a:t>
            </a:r>
          </a:p>
          <a:p>
            <a:pPr lvl="1"/>
            <a:r>
              <a:rPr lang="en-US" sz="1800" dirty="0" err="1" smtClean="0"/>
              <a:t>Intercomparison</a:t>
            </a:r>
            <a:r>
              <a:rPr lang="en-US" sz="1800" dirty="0" smtClean="0"/>
              <a:t> guidelines and studies</a:t>
            </a:r>
          </a:p>
          <a:p>
            <a:pPr lvl="1"/>
            <a:r>
              <a:rPr lang="en-US" sz="1800" dirty="0" smtClean="0"/>
              <a:t>Helping define ‘acceptance’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000" dirty="0" smtClean="0"/>
              <a:t>Build consistent and readily useable Level 1 (RDR) data sets (e.g., AVHRR; SSM/I; NPP/JPSS)</a:t>
            </a:r>
          </a:p>
          <a:p>
            <a:endParaRPr lang="en-US" sz="2000" dirty="0" smtClean="0"/>
          </a:p>
          <a:p>
            <a:r>
              <a:rPr lang="en-US" sz="2000" dirty="0" smtClean="0"/>
              <a:t>Guidelines on static ancillary data sets (e.g., land-water masks at different scales) – toward product suite consistency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43C85F-B096-49A1-BA40-AF1BA2CF5A8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1/27/11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Seattle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5059363"/>
          </a:xfrm>
        </p:spPr>
        <p:txBody>
          <a:bodyPr/>
          <a:lstStyle/>
          <a:p>
            <a:r>
              <a:rPr lang="en-US" sz="2000" i="1" dirty="0" smtClean="0"/>
              <a:t>“This paper should clearly state … future efforts to incorporate [GSICS] results.”</a:t>
            </a:r>
          </a:p>
          <a:p>
            <a:r>
              <a:rPr lang="en-US" sz="2000" i="1" dirty="0" smtClean="0"/>
              <a:t>“Why is the Global Space-based Inter-Calibration System (GSICS) not front and center in this paper</a:t>
            </a:r>
            <a:r>
              <a:rPr lang="en-US" sz="2000" i="1" dirty="0" smtClean="0"/>
              <a:t>?”</a:t>
            </a:r>
          </a:p>
          <a:p>
            <a:endParaRPr lang="en-US" sz="2000" dirty="0" smtClean="0"/>
          </a:p>
          <a:p>
            <a:r>
              <a:rPr lang="en-US" sz="2000" dirty="0" smtClean="0"/>
              <a:t>Some scientists reporting that some peer reviewers are requiring that GSICS </a:t>
            </a:r>
          </a:p>
          <a:p>
            <a:pPr lvl="1"/>
            <a:r>
              <a:rPr lang="en-US" sz="1800" dirty="0" smtClean="0"/>
              <a:t>Work be described</a:t>
            </a:r>
          </a:p>
          <a:p>
            <a:pPr lvl="1"/>
            <a:r>
              <a:rPr lang="en-US" sz="1800" dirty="0" smtClean="0"/>
              <a:t>Articles be referenced</a:t>
            </a:r>
          </a:p>
          <a:p>
            <a:pPr lvl="1"/>
            <a:r>
              <a:rPr lang="en-US" sz="1800" dirty="0" smtClean="0"/>
              <a:t>Data sets be used for comparison and assessment</a:t>
            </a:r>
            <a:endParaRPr lang="en-US" sz="1800" dirty="0" smtClean="0"/>
          </a:p>
          <a:p>
            <a:pPr lvl="1"/>
            <a:r>
              <a:rPr lang="en-US" sz="1800" dirty="0" smtClean="0"/>
              <a:t>Submission to GSICS acceptance tests, or use of GSICS-approved data sets, must not become a litmus test for publication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000" dirty="0" smtClean="0"/>
              <a:t>A GSICS education campaign may be needed (Fred helped greatly in most recent dust-up… where a relevant GSICS product </a:t>
            </a:r>
            <a:r>
              <a:rPr lang="en-US" sz="2000" u="sng" dirty="0" smtClean="0"/>
              <a:t>did not yet exist!</a:t>
            </a:r>
            <a:r>
              <a:rPr lang="en-US" sz="20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43C85F-B096-49A1-BA40-AF1BA2CF5A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1/27/11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AMS Seattle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ott1">
      <a:dk1>
        <a:sysClr val="windowText" lastClr="000000"/>
      </a:dk1>
      <a:lt1>
        <a:srgbClr val="EC9D00"/>
      </a:lt1>
      <a:dk2>
        <a:srgbClr val="1F497D"/>
      </a:dk2>
      <a:lt2>
        <a:srgbClr val="FFFFB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5912</TotalTime>
  <Words>967</Words>
  <Application>Microsoft Office PowerPoint</Application>
  <PresentationFormat>On-screen Show (4:3)</PresentationFormat>
  <Paragraphs>226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NOAA’s Satellite Climate Data Record Program</vt:lpstr>
      <vt:lpstr>Sustained Climate Information Flow Emerging International Architecture</vt:lpstr>
      <vt:lpstr>CDRs Require Consistent (Re-)Application of Advanced Algorithms Over Many Satellites and Situations</vt:lpstr>
      <vt:lpstr>Slide 4</vt:lpstr>
      <vt:lpstr>Slide 5</vt:lpstr>
      <vt:lpstr>18 Development Efforts Funded Since 2009 (+7 smaller efforts continued from prior years – SDS)</vt:lpstr>
      <vt:lpstr>CDR Developers Organizing Into Thematic Teams For Production Efficiency &amp;  Coherent Products</vt:lpstr>
      <vt:lpstr>Possible CDRP – GSICS Interaction Areas</vt:lpstr>
      <vt:lpstr>Concerns</vt:lpstr>
    </vt:vector>
  </TitlesOfParts>
  <Company>NCDC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michael.j.brewer</dc:creator>
  <cp:lastModifiedBy>NCDC.Notebook</cp:lastModifiedBy>
  <cp:revision>253</cp:revision>
  <dcterms:created xsi:type="dcterms:W3CDTF">2009-12-19T15:19:05Z</dcterms:created>
  <dcterms:modified xsi:type="dcterms:W3CDTF">2011-09-06T13:27:43Z</dcterms:modified>
</cp:coreProperties>
</file>