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8"/>
  </p:notesMasterIdLst>
  <p:sldIdLst>
    <p:sldId id="256" r:id="rId2"/>
    <p:sldId id="257" r:id="rId3"/>
    <p:sldId id="386" r:id="rId4"/>
    <p:sldId id="388" r:id="rId5"/>
    <p:sldId id="385" r:id="rId6"/>
    <p:sldId id="38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1" autoAdjust="0"/>
  </p:normalViewPr>
  <p:slideViewPr>
    <p:cSldViewPr>
      <p:cViewPr varScale="1">
        <p:scale>
          <a:sx n="84" d="100"/>
          <a:sy n="84" d="100"/>
        </p:scale>
        <p:origin x="-10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5575B2-870D-4974-AC26-B27F48E8BD0D}" type="datetimeFigureOut">
              <a:rPr lang="en-US"/>
              <a:pPr/>
              <a:t>9/4/2011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8DE81C-AD3D-4BE8-BAA2-FAA26C86DE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DE81C-AD3D-4BE8-BAA2-FAA26C86DE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248400"/>
            <a:ext cx="5562600" cy="457200"/>
          </a:xfrm>
        </p:spPr>
        <p:txBody>
          <a:bodyPr/>
          <a:lstStyle>
            <a:lvl1pPr algn="l">
              <a:defRPr sz="1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22-25 March 2011, Daejeon, Korea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 userDrawn="1"/>
        </p:nvSpPr>
        <p:spPr bwMode="auto">
          <a:xfrm>
            <a:off x="152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86400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>
            <a:lvl1pPr marL="233363" indent="-233363">
              <a:buClr>
                <a:srgbClr val="76B531"/>
              </a:buClr>
              <a:defRPr sz="2400">
                <a:solidFill>
                  <a:srgbClr val="002060"/>
                </a:solidFill>
              </a:defRPr>
            </a:lvl1pPr>
            <a:lvl2pPr marL="455613" indent="-222250">
              <a:buClr>
                <a:schemeClr val="tx2">
                  <a:lumMod val="75000"/>
                  <a:lumOff val="25000"/>
                </a:schemeClr>
              </a:buClr>
              <a:defRPr sz="2000">
                <a:solidFill>
                  <a:srgbClr val="002060"/>
                </a:solidFill>
              </a:defRPr>
            </a:lvl2pPr>
            <a:lvl3pPr marL="685800" indent="-228600">
              <a:buClr>
                <a:schemeClr val="tx2">
                  <a:lumMod val="75000"/>
                  <a:lumOff val="25000"/>
                </a:schemeClr>
              </a:buClr>
              <a:defRPr sz="1600">
                <a:solidFill>
                  <a:srgbClr val="002060"/>
                </a:solidFill>
              </a:defRPr>
            </a:lvl3pPr>
            <a:lvl4pPr marL="919163" indent="-228600">
              <a:buClr>
                <a:schemeClr val="tx2">
                  <a:lumMod val="75000"/>
                  <a:lumOff val="25000"/>
                </a:schemeClr>
              </a:buClr>
              <a:defRPr sz="1200">
                <a:solidFill>
                  <a:srgbClr val="002060"/>
                </a:solidFill>
              </a:defRPr>
            </a:lvl4pPr>
            <a:lvl5pPr marL="1143000" indent="-228600">
              <a:defRPr sz="1000" b="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400800"/>
            <a:ext cx="2743200" cy="457200"/>
          </a:xfrm>
        </p:spPr>
        <p:txBody>
          <a:bodyPr/>
          <a:lstStyle>
            <a:lvl1pPr algn="l">
              <a:defRPr sz="1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22-25 March 2011, </a:t>
            </a:r>
            <a:r>
              <a:rPr lang="en-US" dirty="0" err="1" smtClean="0"/>
              <a:t>Daejeon</a:t>
            </a:r>
            <a:r>
              <a:rPr lang="en-US" dirty="0" smtClean="0"/>
              <a:t>, Korea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400800"/>
            <a:ext cx="1828800" cy="4572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280F082F-4A35-4E7E-AD6D-89617C148F3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 userDrawn="1"/>
        </p:nvSpPr>
        <p:spPr bwMode="auto">
          <a:xfrm>
            <a:off x="3200400" y="64008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GSICS Users’ Workshop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06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22-25 March 2011, Daejeon, Korea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17C727F8-C4A7-45C7-8322-4E44F8087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3848100" cy="4114800"/>
          </a:xfrm>
        </p:spPr>
        <p:txBody>
          <a:bodyPr/>
          <a:lstStyle>
            <a:lvl1pPr>
              <a:buClr>
                <a:srgbClr val="7EC234"/>
              </a:buClr>
              <a:defRPr sz="2800">
                <a:solidFill>
                  <a:srgbClr val="002060"/>
                </a:solidFill>
              </a:defRPr>
            </a:lvl1pPr>
            <a:lvl2pPr>
              <a:buClr>
                <a:schemeClr val="tx2">
                  <a:lumMod val="85000"/>
                  <a:lumOff val="15000"/>
                </a:schemeClr>
              </a:buClr>
              <a:defRPr sz="2400">
                <a:solidFill>
                  <a:srgbClr val="002060"/>
                </a:solidFill>
              </a:defRPr>
            </a:lvl2pPr>
            <a:lvl3pPr>
              <a:buClr>
                <a:schemeClr val="accent1">
                  <a:lumMod val="75000"/>
                </a:schemeClr>
              </a:buCl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209800"/>
            <a:ext cx="3848100" cy="4114800"/>
          </a:xfrm>
        </p:spPr>
        <p:txBody>
          <a:bodyPr/>
          <a:lstStyle>
            <a:lvl1pPr>
              <a:buClr>
                <a:srgbClr val="7ABC32"/>
              </a:buClr>
              <a:defRPr sz="2800">
                <a:solidFill>
                  <a:srgbClr val="002060"/>
                </a:solidFill>
              </a:defRPr>
            </a:lvl1pPr>
            <a:lvl2pPr>
              <a:buClr>
                <a:schemeClr val="accent4">
                  <a:lumMod val="85000"/>
                  <a:lumOff val="15000"/>
                </a:schemeClr>
              </a:buClr>
              <a:defRPr sz="2400">
                <a:solidFill>
                  <a:srgbClr val="002060"/>
                </a:solidFill>
              </a:defRPr>
            </a:lvl2pPr>
            <a:lvl3pPr>
              <a:buClr>
                <a:srgbClr val="0070C0"/>
              </a:buCl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22-25 March 2011, Daejeon, Korea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1186C"/>
                </a:solidFill>
              </a:defRPr>
            </a:lvl1pPr>
          </a:lstStyle>
          <a:p>
            <a:fld id="{DA64B5B7-B96F-4696-A723-FADD1B0FE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22-25 March 2011, Daejeon, Korea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39AA41AF-6ADF-4FEB-9AFA-C0FD23271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22-25 March 2011, Daejeon, Korea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AA29AD84-C957-47C3-B860-2591B3B26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00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22-25 March 2011, Daejeon, Korea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1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fld id="{E37F923F-1E9C-414E-BDC2-466D518FCE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493838"/>
            <a:ext cx="9144000" cy="536416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63DE8"/>
              </a:solidFill>
            </a:endParaRP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1574800"/>
            <a:ext cx="9144000" cy="0"/>
          </a:xfrm>
          <a:prstGeom prst="line">
            <a:avLst/>
          </a:prstGeom>
          <a:ln w="3556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2" name="Picture 14" descr="GSICS300px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81000"/>
            <a:ext cx="1685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</p:sldLayoutIdLst>
  <p:hf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Font typeface="Symbol" pitchFamily="18" charset="2"/>
        <a:buChar char="·"/>
        <a:defRPr sz="2800">
          <a:solidFill>
            <a:srgbClr val="F8F8F8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2D7FF"/>
        </a:buClr>
        <a:buSzPct val="100000"/>
        <a:buChar char="»"/>
        <a:defRPr sz="2400">
          <a:solidFill>
            <a:srgbClr val="F8F8F8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100000"/>
        <a:buFont typeface="Times New Roman" pitchFamily="18" charset="0"/>
        <a:buChar char="–"/>
        <a:defRPr sz="2400">
          <a:solidFill>
            <a:srgbClr val="F8F8F8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/>
        <a:buChar char="l"/>
        <a:defRPr sz="2000">
          <a:solidFill>
            <a:srgbClr val="F8F8F8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98119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 smtClean="0"/>
              <a:t>Users' Requirements During Algorithm Development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800600"/>
            <a:ext cx="7315200" cy="1447800"/>
          </a:xfrm>
        </p:spPr>
        <p:txBody>
          <a:bodyPr numCol="1"/>
          <a:lstStyle/>
          <a:p>
            <a:pPr>
              <a:defRPr/>
            </a:pPr>
            <a:r>
              <a:rPr lang="en-US" sz="2400" dirty="0" smtClean="0">
                <a:ea typeface="ＭＳ Ｐゴシック" charset="-128"/>
              </a:rPr>
              <a:t>Fred Wu, Member of GRWG</a:t>
            </a:r>
          </a:p>
          <a:p>
            <a:pPr>
              <a:defRPr/>
            </a:pPr>
            <a:r>
              <a:rPr lang="en-US" sz="2400" dirty="0" smtClean="0">
                <a:ea typeface="ＭＳ Ｐゴシック" charset="-128"/>
              </a:rPr>
              <a:t>Seeking </a:t>
            </a:r>
            <a:r>
              <a:rPr lang="en-US" sz="2400" dirty="0" smtClean="0">
                <a:ea typeface="ＭＳ Ｐゴシック" charset="-128"/>
              </a:rPr>
              <a:t>Inputs from GSICS Users’ Workshop</a:t>
            </a:r>
          </a:p>
          <a:p>
            <a:pPr>
              <a:defRPr/>
            </a:pPr>
            <a:r>
              <a:rPr lang="en-US" sz="2400" dirty="0" smtClean="0">
                <a:ea typeface="ＭＳ Ｐゴシック" charset="-128"/>
              </a:rPr>
              <a:t>06 </a:t>
            </a:r>
            <a:r>
              <a:rPr lang="en-US" sz="2400" dirty="0" smtClean="0">
                <a:ea typeface="ＭＳ Ｐゴシック" charset="-128"/>
              </a:rPr>
              <a:t>September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228600" indent="-228600">
              <a:spcBef>
                <a:spcPts val="600"/>
              </a:spcBef>
            </a:pPr>
            <a:r>
              <a:rPr lang="en-US" dirty="0" smtClean="0"/>
              <a:t>During development, agencies may produce GSICS Correction with different algorithms for their satellites</a:t>
            </a:r>
          </a:p>
          <a:p>
            <a:pPr marL="228600" indent="-228600">
              <a:spcBef>
                <a:spcPts val="600"/>
              </a:spcBef>
              <a:buNone/>
            </a:pPr>
            <a:endParaRPr lang="en-US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5486400" cy="114300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dirty="0" smtClean="0"/>
              <a:t>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22-25 March 2011, Daejeon, Korea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3048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Agency A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3048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Agency B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3048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3048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Agency C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3962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Alg. 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3962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Alg. 2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400800" y="3962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48006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A1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5334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A2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990600" y="5867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48006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B1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819400" y="5334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B2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819400" y="5867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0" y="48006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C1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5334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C2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0" y="5867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400800" y="48006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cxnSp>
        <p:nvCxnSpPr>
          <p:cNvPr id="30" name="Straight Arrow Connector 29"/>
          <p:cNvCxnSpPr>
            <a:stCxn id="9" idx="2"/>
            <a:endCxn id="13" idx="0"/>
          </p:cNvCxnSpPr>
          <p:nvPr/>
        </p:nvCxnSpPr>
        <p:spPr>
          <a:xfrm rot="16200000" flipH="1">
            <a:off x="2135833" y="3240732"/>
            <a:ext cx="452735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2"/>
            <a:endCxn id="13" idx="0"/>
          </p:cNvCxnSpPr>
          <p:nvPr/>
        </p:nvCxnSpPr>
        <p:spPr>
          <a:xfrm rot="5400000">
            <a:off x="3012133" y="3355032"/>
            <a:ext cx="452735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2"/>
            <a:endCxn id="16" idx="0"/>
          </p:cNvCxnSpPr>
          <p:nvPr/>
        </p:nvCxnSpPr>
        <p:spPr>
          <a:xfrm rot="5400000">
            <a:off x="2135833" y="4078932"/>
            <a:ext cx="376535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2"/>
            <a:endCxn id="22" idx="0"/>
          </p:cNvCxnSpPr>
          <p:nvPr/>
        </p:nvCxnSpPr>
        <p:spPr>
          <a:xfrm rot="16200000" flipH="1">
            <a:off x="3050233" y="4231332"/>
            <a:ext cx="376535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2"/>
            <a:endCxn id="14" idx="0"/>
          </p:cNvCxnSpPr>
          <p:nvPr/>
        </p:nvCxnSpPr>
        <p:spPr>
          <a:xfrm rot="5400000">
            <a:off x="5145733" y="3736032"/>
            <a:ext cx="45273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  <a:endCxn id="25" idx="0"/>
          </p:cNvCxnSpPr>
          <p:nvPr/>
        </p:nvCxnSpPr>
        <p:spPr>
          <a:xfrm rot="5400000">
            <a:off x="5183833" y="4612332"/>
            <a:ext cx="37653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228600" indent="-228600">
              <a:spcBef>
                <a:spcPts val="600"/>
              </a:spcBef>
            </a:pPr>
            <a:r>
              <a:rPr lang="en-US" dirty="0" smtClean="0">
                <a:solidFill>
                  <a:srgbClr val="00B050"/>
                </a:solidFill>
              </a:rPr>
              <a:t>Consensus </a:t>
            </a:r>
            <a:r>
              <a:rPr lang="en-US" dirty="0" smtClean="0">
                <a:solidFill>
                  <a:schemeClr val="tx1"/>
                </a:solidFill>
              </a:rPr>
              <a:t>for GSICS IR Correction eventually emerged</a:t>
            </a:r>
          </a:p>
          <a:p>
            <a:pPr marL="450850" lvl="1" indent="-228600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</a:rPr>
              <a:t>Took</a:t>
            </a:r>
            <a:r>
              <a:rPr lang="en-US" dirty="0" smtClean="0">
                <a:solidFill>
                  <a:srgbClr val="FF0000"/>
                </a:solidFill>
              </a:rPr>
              <a:t> ~5 years</a:t>
            </a:r>
          </a:p>
          <a:p>
            <a:pPr marL="450850" lvl="1" indent="-228600">
              <a:spcBef>
                <a:spcPts val="600"/>
              </a:spcBef>
            </a:pPr>
            <a:r>
              <a:rPr lang="en-US" dirty="0" smtClean="0">
                <a:solidFill>
                  <a:srgbClr val="FF0000"/>
                </a:solidFill>
              </a:rPr>
              <a:t>No guarantee </a:t>
            </a:r>
            <a:r>
              <a:rPr lang="en-US" dirty="0" smtClean="0">
                <a:solidFill>
                  <a:schemeClr val="tx1"/>
                </a:solidFill>
              </a:rPr>
              <a:t>that development has ended</a:t>
            </a:r>
          </a:p>
          <a:p>
            <a:pPr marL="450850" lvl="1" indent="-228600">
              <a:spcBef>
                <a:spcPts val="600"/>
              </a:spcBef>
            </a:pPr>
            <a:r>
              <a:rPr lang="en-US" dirty="0" smtClean="0">
                <a:solidFill>
                  <a:srgbClr val="FF0000"/>
                </a:solidFill>
              </a:rPr>
              <a:t>Other products (e.g. visible) </a:t>
            </a:r>
            <a:r>
              <a:rPr lang="en-US" dirty="0" smtClean="0">
                <a:solidFill>
                  <a:schemeClr val="tx1"/>
                </a:solidFill>
              </a:rPr>
              <a:t>may have similar development process</a:t>
            </a:r>
          </a:p>
          <a:p>
            <a:pPr marL="228600" indent="-228600">
              <a:spcBef>
                <a:spcPts val="600"/>
              </a:spcBef>
            </a:pPr>
            <a:r>
              <a:rPr lang="en-US" dirty="0" smtClean="0"/>
              <a:t>Users desire during product development</a:t>
            </a:r>
          </a:p>
          <a:p>
            <a:pPr marL="67945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>
                <a:solidFill>
                  <a:srgbClr val="00B0F0"/>
                </a:solidFill>
              </a:rPr>
              <a:t>No</a:t>
            </a:r>
            <a:r>
              <a:rPr lang="en-US" dirty="0" smtClean="0"/>
              <a:t> requirement for producer – wait or use at own risks</a:t>
            </a:r>
          </a:p>
          <a:p>
            <a:pPr marL="67945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Product with </a:t>
            </a:r>
            <a:r>
              <a:rPr lang="en-US" b="1" dirty="0" smtClean="0">
                <a:solidFill>
                  <a:srgbClr val="00B0F0"/>
                </a:solidFill>
              </a:rPr>
              <a:t>one</a:t>
            </a:r>
            <a:r>
              <a:rPr lang="en-US" dirty="0" smtClean="0"/>
              <a:t> algorithm be available for </a:t>
            </a:r>
            <a:r>
              <a:rPr lang="en-US" b="1" dirty="0" smtClean="0">
                <a:solidFill>
                  <a:srgbClr val="00B0F0"/>
                </a:solidFill>
              </a:rPr>
              <a:t>all</a:t>
            </a:r>
            <a:r>
              <a:rPr lang="en-US" dirty="0" smtClean="0"/>
              <a:t> satellites</a:t>
            </a:r>
          </a:p>
          <a:p>
            <a:pPr marL="67945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Product with </a:t>
            </a:r>
            <a:r>
              <a:rPr lang="en-US" b="1" dirty="0" smtClean="0">
                <a:solidFill>
                  <a:srgbClr val="00B0F0"/>
                </a:solidFill>
              </a:rPr>
              <a:t>each</a:t>
            </a:r>
            <a:r>
              <a:rPr lang="en-US" dirty="0" smtClean="0"/>
              <a:t> algorithm be available for </a:t>
            </a:r>
            <a:r>
              <a:rPr lang="en-US" b="1" dirty="0" smtClean="0">
                <a:solidFill>
                  <a:srgbClr val="00B0F0"/>
                </a:solidFill>
              </a:rPr>
              <a:t>all</a:t>
            </a:r>
            <a:r>
              <a:rPr lang="en-US" dirty="0" smtClean="0"/>
              <a:t> satellites</a:t>
            </a:r>
          </a:p>
          <a:p>
            <a:pPr marL="67945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Others?</a:t>
            </a:r>
          </a:p>
          <a:p>
            <a:pPr marL="282575" indent="-282575">
              <a:spcBef>
                <a:spcPts val="600"/>
              </a:spcBef>
            </a:pPr>
            <a:r>
              <a:rPr lang="en-US" dirty="0" smtClean="0"/>
              <a:t>Seeking users inputs to guide our effort.</a:t>
            </a:r>
          </a:p>
          <a:p>
            <a:pPr marL="457200" indent="-457200">
              <a:spcBef>
                <a:spcPts val="600"/>
              </a:spcBef>
              <a:buNone/>
            </a:pPr>
            <a:endParaRPr lang="en-US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5486400" cy="114300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dirty="0" smtClean="0"/>
              <a:t>Issue and Question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22-25 March 2011, </a:t>
            </a:r>
            <a:r>
              <a:rPr lang="en-US" dirty="0" err="1" smtClean="0"/>
              <a:t>Daejeon</a:t>
            </a:r>
            <a:r>
              <a:rPr lang="en-US" dirty="0" smtClean="0"/>
              <a:t>, Korea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228600" indent="-228600">
              <a:spcBef>
                <a:spcPts val="600"/>
              </a:spcBef>
              <a:buNone/>
            </a:pPr>
            <a:r>
              <a:rPr lang="en-US" dirty="0" smtClean="0"/>
              <a:t>	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5486400" cy="114300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dirty="0" smtClean="0"/>
              <a:t>Current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22-25 March 2011, Daejeon, Korea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3048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Agency A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3048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Agency B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3048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3048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Agency C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3962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Alg. 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3962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Alg. 2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400800" y="3962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48006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A1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5334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A2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990600" y="5867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48006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B1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819400" y="5334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B2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819400" y="5867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0" y="48006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C1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5334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C2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0" y="5867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400800" y="48006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cxnSp>
        <p:nvCxnSpPr>
          <p:cNvPr id="30" name="Straight Arrow Connector 29"/>
          <p:cNvCxnSpPr>
            <a:stCxn id="9" idx="2"/>
            <a:endCxn id="13" idx="0"/>
          </p:cNvCxnSpPr>
          <p:nvPr/>
        </p:nvCxnSpPr>
        <p:spPr>
          <a:xfrm rot="16200000" flipH="1">
            <a:off x="2135833" y="3240732"/>
            <a:ext cx="452735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2"/>
            <a:endCxn id="13" idx="0"/>
          </p:cNvCxnSpPr>
          <p:nvPr/>
        </p:nvCxnSpPr>
        <p:spPr>
          <a:xfrm rot="5400000">
            <a:off x="3012133" y="3355032"/>
            <a:ext cx="452735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2"/>
            <a:endCxn id="16" idx="0"/>
          </p:cNvCxnSpPr>
          <p:nvPr/>
        </p:nvCxnSpPr>
        <p:spPr>
          <a:xfrm rot="5400000">
            <a:off x="2135833" y="4078932"/>
            <a:ext cx="376535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2"/>
            <a:endCxn id="22" idx="0"/>
          </p:cNvCxnSpPr>
          <p:nvPr/>
        </p:nvCxnSpPr>
        <p:spPr>
          <a:xfrm rot="16200000" flipH="1">
            <a:off x="3050233" y="4231332"/>
            <a:ext cx="376535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2"/>
            <a:endCxn id="14" idx="0"/>
          </p:cNvCxnSpPr>
          <p:nvPr/>
        </p:nvCxnSpPr>
        <p:spPr>
          <a:xfrm rot="5400000">
            <a:off x="5145733" y="3736032"/>
            <a:ext cx="45273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  <a:endCxn id="25" idx="0"/>
          </p:cNvCxnSpPr>
          <p:nvPr/>
        </p:nvCxnSpPr>
        <p:spPr>
          <a:xfrm rot="5400000">
            <a:off x="5183833" y="4612332"/>
            <a:ext cx="37653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228600" indent="-228600">
              <a:spcBef>
                <a:spcPts val="600"/>
              </a:spcBef>
            </a:pPr>
            <a:endParaRPr lang="en-US" dirty="0" smtClean="0"/>
          </a:p>
          <a:p>
            <a:pPr marL="228600" indent="-228600">
              <a:spcBef>
                <a:spcPts val="600"/>
              </a:spcBef>
              <a:buNone/>
            </a:pPr>
            <a:endParaRPr lang="en-US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5486400" cy="114300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dirty="0" smtClean="0"/>
              <a:t>Option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22-25 March 2011, Daejeon, Korea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3048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Agency A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3048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Agency B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3048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3048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Agency C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3962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Alg. 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3962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Alg. 2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400800" y="3962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48006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A1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5334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A2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990600" y="5867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48006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B1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819400" y="5334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B2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819400" y="5867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0" y="48006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C1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5334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C2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0" y="5867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400800" y="48006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cxnSp>
        <p:nvCxnSpPr>
          <p:cNvPr id="30" name="Straight Arrow Connector 29"/>
          <p:cNvCxnSpPr>
            <a:stCxn id="9" idx="2"/>
            <a:endCxn id="13" idx="0"/>
          </p:cNvCxnSpPr>
          <p:nvPr/>
        </p:nvCxnSpPr>
        <p:spPr>
          <a:xfrm rot="16200000" flipH="1">
            <a:off x="2135833" y="3240732"/>
            <a:ext cx="452735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2"/>
            <a:endCxn id="13" idx="0"/>
          </p:cNvCxnSpPr>
          <p:nvPr/>
        </p:nvCxnSpPr>
        <p:spPr>
          <a:xfrm rot="5400000">
            <a:off x="3012133" y="3355032"/>
            <a:ext cx="452735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2"/>
            <a:endCxn id="16" idx="0"/>
          </p:cNvCxnSpPr>
          <p:nvPr/>
        </p:nvCxnSpPr>
        <p:spPr>
          <a:xfrm rot="5400000">
            <a:off x="2135833" y="4078932"/>
            <a:ext cx="376535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2"/>
            <a:endCxn id="22" idx="0"/>
          </p:cNvCxnSpPr>
          <p:nvPr/>
        </p:nvCxnSpPr>
        <p:spPr>
          <a:xfrm rot="16200000" flipH="1">
            <a:off x="3050233" y="4231332"/>
            <a:ext cx="376535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2"/>
            <a:endCxn id="14" idx="0"/>
          </p:cNvCxnSpPr>
          <p:nvPr/>
        </p:nvCxnSpPr>
        <p:spPr>
          <a:xfrm rot="5400000">
            <a:off x="5145733" y="3736032"/>
            <a:ext cx="45273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  <a:endCxn id="25" idx="0"/>
          </p:cNvCxnSpPr>
          <p:nvPr/>
        </p:nvCxnSpPr>
        <p:spPr>
          <a:xfrm rot="5400000">
            <a:off x="5183833" y="4612332"/>
            <a:ext cx="37653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3" idx="2"/>
            <a:endCxn id="25" idx="0"/>
          </p:cNvCxnSpPr>
          <p:nvPr/>
        </p:nvCxnSpPr>
        <p:spPr>
          <a:xfrm rot="16200000" flipH="1">
            <a:off x="3926533" y="3355032"/>
            <a:ext cx="376535" cy="2514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3" idx="2"/>
            <a:endCxn id="28" idx="0"/>
          </p:cNvCxnSpPr>
          <p:nvPr/>
        </p:nvCxnSpPr>
        <p:spPr>
          <a:xfrm rot="16200000" flipH="1">
            <a:off x="4840933" y="2440632"/>
            <a:ext cx="376535" cy="434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4" idx="2"/>
          </p:cNvCxnSpPr>
          <p:nvPr/>
        </p:nvCxnSpPr>
        <p:spPr>
          <a:xfrm rot="5400000">
            <a:off x="5312718" y="4326582"/>
            <a:ext cx="156865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228600" indent="-228600">
              <a:spcBef>
                <a:spcPts val="600"/>
              </a:spcBef>
            </a:pPr>
            <a:endParaRPr lang="en-US" dirty="0" smtClean="0"/>
          </a:p>
          <a:p>
            <a:pPr marL="228600" indent="-228600">
              <a:spcBef>
                <a:spcPts val="600"/>
              </a:spcBef>
              <a:buNone/>
            </a:pPr>
            <a:endParaRPr lang="en-US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5486400" cy="114300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dirty="0" smtClean="0"/>
              <a:t>Option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22-25 March 2011, Daejeon, Korea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3048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Agency A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3048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Agency B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3048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3048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Agency C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3962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Alg. 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3962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Alg. 2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400800" y="3962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48006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A1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5334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A2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990600" y="5867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48006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B1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819400" y="5334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B2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819400" y="5867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0" y="48006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C1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53340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Sat. C2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0" y="58674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400800" y="4800600"/>
            <a:ext cx="1600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cxnSp>
        <p:nvCxnSpPr>
          <p:cNvPr id="30" name="Straight Arrow Connector 29"/>
          <p:cNvCxnSpPr>
            <a:stCxn id="9" idx="2"/>
            <a:endCxn id="13" idx="0"/>
          </p:cNvCxnSpPr>
          <p:nvPr/>
        </p:nvCxnSpPr>
        <p:spPr>
          <a:xfrm rot="16200000" flipH="1">
            <a:off x="2135833" y="3240732"/>
            <a:ext cx="452735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2"/>
            <a:endCxn id="13" idx="0"/>
          </p:cNvCxnSpPr>
          <p:nvPr/>
        </p:nvCxnSpPr>
        <p:spPr>
          <a:xfrm rot="5400000">
            <a:off x="3012133" y="3355032"/>
            <a:ext cx="452735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2"/>
            <a:endCxn id="16" idx="0"/>
          </p:cNvCxnSpPr>
          <p:nvPr/>
        </p:nvCxnSpPr>
        <p:spPr>
          <a:xfrm rot="5400000">
            <a:off x="2135833" y="4078932"/>
            <a:ext cx="376535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2"/>
            <a:endCxn id="22" idx="0"/>
          </p:cNvCxnSpPr>
          <p:nvPr/>
        </p:nvCxnSpPr>
        <p:spPr>
          <a:xfrm rot="16200000" flipH="1">
            <a:off x="3050233" y="4231332"/>
            <a:ext cx="376535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2"/>
            <a:endCxn id="14" idx="0"/>
          </p:cNvCxnSpPr>
          <p:nvPr/>
        </p:nvCxnSpPr>
        <p:spPr>
          <a:xfrm rot="5400000">
            <a:off x="5145733" y="3736032"/>
            <a:ext cx="45273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  <a:endCxn id="25" idx="0"/>
          </p:cNvCxnSpPr>
          <p:nvPr/>
        </p:nvCxnSpPr>
        <p:spPr>
          <a:xfrm rot="5400000">
            <a:off x="5183833" y="4612332"/>
            <a:ext cx="37653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3" idx="2"/>
            <a:endCxn id="25" idx="0"/>
          </p:cNvCxnSpPr>
          <p:nvPr/>
        </p:nvCxnSpPr>
        <p:spPr>
          <a:xfrm rot="16200000" flipH="1">
            <a:off x="3926533" y="3355032"/>
            <a:ext cx="376535" cy="2514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3" idx="2"/>
            <a:endCxn id="28" idx="0"/>
          </p:cNvCxnSpPr>
          <p:nvPr/>
        </p:nvCxnSpPr>
        <p:spPr>
          <a:xfrm rot="16200000" flipH="1">
            <a:off x="4840933" y="2440632"/>
            <a:ext cx="376535" cy="434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4" idx="2"/>
          </p:cNvCxnSpPr>
          <p:nvPr/>
        </p:nvCxnSpPr>
        <p:spPr>
          <a:xfrm rot="5400000">
            <a:off x="5312718" y="4326582"/>
            <a:ext cx="156865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4" idx="2"/>
            <a:endCxn id="16" idx="0"/>
          </p:cNvCxnSpPr>
          <p:nvPr/>
        </p:nvCxnSpPr>
        <p:spPr>
          <a:xfrm rot="5400000">
            <a:off x="3393133" y="2821632"/>
            <a:ext cx="376535" cy="3581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4" idx="2"/>
            <a:endCxn id="22" idx="0"/>
          </p:cNvCxnSpPr>
          <p:nvPr/>
        </p:nvCxnSpPr>
        <p:spPr>
          <a:xfrm rot="5400000">
            <a:off x="4307533" y="3736032"/>
            <a:ext cx="376535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" idx="2"/>
          </p:cNvCxnSpPr>
          <p:nvPr/>
        </p:nvCxnSpPr>
        <p:spPr>
          <a:xfrm rot="16200000" flipH="1">
            <a:off x="6002983" y="3793182"/>
            <a:ext cx="376535" cy="1638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OAA">
  <a:themeElements>
    <a:clrScheme name="2_NOA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NOAA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NOA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OA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4789</TotalTime>
  <Words>303</Words>
  <Application>Microsoft Office PowerPoint</Application>
  <PresentationFormat>On-screen Show (4:3)</PresentationFormat>
  <Paragraphs>100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2_NOAA</vt:lpstr>
      <vt:lpstr>Users' Requirements During Algorithm Development</vt:lpstr>
      <vt:lpstr>Background</vt:lpstr>
      <vt:lpstr>Issue and Question</vt:lpstr>
      <vt:lpstr>Current </vt:lpstr>
      <vt:lpstr>Option 2</vt:lpstr>
      <vt:lpstr>Option 3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Users' Requirements During Algorithm Development</dc:title>
  <dc:subject>Common Products</dc:subject>
  <dc:creator>Xiangqian Wu</dc:creator>
  <cp:lastModifiedBy>fwu</cp:lastModifiedBy>
  <cp:revision>287</cp:revision>
  <dcterms:created xsi:type="dcterms:W3CDTF">2010-04-26T15:22:09Z</dcterms:created>
  <dcterms:modified xsi:type="dcterms:W3CDTF">2011-09-04T21:25:39Z</dcterms:modified>
  <cp:category>GSICS</cp:category>
</cp:coreProperties>
</file>