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1089600" cy="38404800"/>
  <p:notesSz cx="147272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87329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74659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4619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94931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436647" algn="l" defTabSz="974659" rtl="0" eaLnBrk="1" latinLnBrk="0" hangingPunct="1"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923977" algn="l" defTabSz="974659" rtl="0" eaLnBrk="1" latinLnBrk="0" hangingPunct="1"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411306" algn="l" defTabSz="974659" rtl="0" eaLnBrk="1" latinLnBrk="0" hangingPunct="1"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898636" algn="l" defTabSz="974659" rtl="0" eaLnBrk="1" latinLnBrk="0" hangingPunct="1">
      <a:defRPr sz="26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EB7319"/>
    <a:srgbClr val="00FF00"/>
    <a:srgbClr val="00CC00"/>
    <a:srgbClr val="339933"/>
    <a:srgbClr val="006600"/>
    <a:srgbClr val="66FF33"/>
    <a:srgbClr val="66FF99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060" autoAdjust="0"/>
    <p:restoredTop sz="86015" autoAdjust="0"/>
  </p:normalViewPr>
  <p:slideViewPr>
    <p:cSldViewPr>
      <p:cViewPr>
        <p:scale>
          <a:sx n="40" d="100"/>
          <a:sy n="40" d="100"/>
        </p:scale>
        <p:origin x="-372" y="2772"/>
      </p:cViewPr>
      <p:guideLst>
        <p:guide orient="horz" pos="12097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345437" y="0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en-US" dirty="0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27459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345437" y="8727459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38332291-7A18-40C1-8CC4-36219FD96EA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345437" y="0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en-US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51538" y="719138"/>
            <a:ext cx="2824162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63633" y="4415068"/>
            <a:ext cx="10799974" cy="410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27459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345437" y="8727459"/>
            <a:ext cx="6381803" cy="5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08" tIns="68455" rIns="136908" bIns="68455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2C0ED16E-C276-4688-B9D3-7BE3516600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8732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7465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46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94931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436647" algn="l" defTabSz="974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3977" algn="l" defTabSz="974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1306" algn="l" defTabSz="974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98636" algn="l" defTabSz="974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11930364"/>
            <a:ext cx="26426160" cy="82317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21761866"/>
            <a:ext cx="21762720" cy="9815722"/>
          </a:xfrm>
        </p:spPr>
        <p:txBody>
          <a:bodyPr/>
          <a:lstStyle>
            <a:lvl1pPr marL="0" indent="0" algn="ctr">
              <a:buNone/>
              <a:defRPr/>
            </a:lvl1pPr>
            <a:lvl2pPr marL="487329" indent="0" algn="ctr">
              <a:buNone/>
              <a:defRPr/>
            </a:lvl2pPr>
            <a:lvl3pPr marL="974659" indent="0" algn="ctr">
              <a:buNone/>
              <a:defRPr/>
            </a:lvl3pPr>
            <a:lvl4pPr marL="1461988" indent="0" algn="ctr">
              <a:buNone/>
              <a:defRPr/>
            </a:lvl4pPr>
            <a:lvl5pPr marL="1949318" indent="0" algn="ctr">
              <a:buNone/>
              <a:defRPr/>
            </a:lvl5pPr>
            <a:lvl6pPr marL="2436647" indent="0" algn="ctr">
              <a:buNone/>
              <a:defRPr/>
            </a:lvl6pPr>
            <a:lvl7pPr marL="2923977" indent="0" algn="ctr">
              <a:buNone/>
              <a:defRPr/>
            </a:lvl7pPr>
            <a:lvl8pPr marL="3411306" indent="0" algn="ctr">
              <a:buNone/>
              <a:defRPr/>
            </a:lvl8pPr>
            <a:lvl9pPr marL="38986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24028-1012-4741-8AC9-8377E9BEE5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BAAE-5461-4039-BB58-0FBD419652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340" y="3412620"/>
            <a:ext cx="6606540" cy="307254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721" y="3412620"/>
            <a:ext cx="19704473" cy="307254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9D7CF-592D-4C59-B06E-292C08B3C4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2072-60E7-4324-B00E-7FDADDEDB4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462" y="24679364"/>
            <a:ext cx="26426160" cy="762612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462" y="16278002"/>
            <a:ext cx="26426160" cy="840135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329" indent="0">
              <a:buNone/>
              <a:defRPr sz="1900"/>
            </a:lvl2pPr>
            <a:lvl3pPr marL="974659" indent="0">
              <a:buNone/>
              <a:defRPr sz="1700"/>
            </a:lvl3pPr>
            <a:lvl4pPr marL="1461988" indent="0">
              <a:buNone/>
              <a:defRPr sz="1500"/>
            </a:lvl4pPr>
            <a:lvl5pPr marL="1949318" indent="0">
              <a:buNone/>
              <a:defRPr sz="1500"/>
            </a:lvl5pPr>
            <a:lvl6pPr marL="2436647" indent="0">
              <a:buNone/>
              <a:defRPr sz="1500"/>
            </a:lvl6pPr>
            <a:lvl7pPr marL="2923977" indent="0">
              <a:buNone/>
              <a:defRPr sz="1500"/>
            </a:lvl7pPr>
            <a:lvl8pPr marL="3411306" indent="0">
              <a:buNone/>
              <a:defRPr sz="1500"/>
            </a:lvl8pPr>
            <a:lvl9pPr marL="389863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0F6C2-7916-4C92-B9A3-DFB20192197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721" y="11093977"/>
            <a:ext cx="13155507" cy="230440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2374" y="11093977"/>
            <a:ext cx="13155507" cy="230440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CCE5-9CFB-4FB8-B183-3A4C117B65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1538640"/>
            <a:ext cx="27980640" cy="63991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2" y="8596648"/>
            <a:ext cx="13737237" cy="35822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329" indent="0">
              <a:buNone/>
              <a:defRPr sz="2100" b="1"/>
            </a:lvl2pPr>
            <a:lvl3pPr marL="974659" indent="0">
              <a:buNone/>
              <a:defRPr sz="1900" b="1"/>
            </a:lvl3pPr>
            <a:lvl4pPr marL="1461988" indent="0">
              <a:buNone/>
              <a:defRPr sz="1700" b="1"/>
            </a:lvl4pPr>
            <a:lvl5pPr marL="1949318" indent="0">
              <a:buNone/>
              <a:defRPr sz="1700" b="1"/>
            </a:lvl5pPr>
            <a:lvl6pPr marL="2436647" indent="0">
              <a:buNone/>
              <a:defRPr sz="1700" b="1"/>
            </a:lvl6pPr>
            <a:lvl7pPr marL="2923977" indent="0">
              <a:buNone/>
              <a:defRPr sz="1700" b="1"/>
            </a:lvl7pPr>
            <a:lvl8pPr marL="3411306" indent="0">
              <a:buNone/>
              <a:defRPr sz="1700" b="1"/>
            </a:lvl8pPr>
            <a:lvl9pPr marL="38986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2" y="12178912"/>
            <a:ext cx="13737237" cy="22126799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8596648"/>
            <a:ext cx="13742034" cy="35822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329" indent="0">
              <a:buNone/>
              <a:defRPr sz="2100" b="1"/>
            </a:lvl2pPr>
            <a:lvl3pPr marL="974659" indent="0">
              <a:buNone/>
              <a:defRPr sz="1900" b="1"/>
            </a:lvl3pPr>
            <a:lvl4pPr marL="1461988" indent="0">
              <a:buNone/>
              <a:defRPr sz="1700" b="1"/>
            </a:lvl4pPr>
            <a:lvl5pPr marL="1949318" indent="0">
              <a:buNone/>
              <a:defRPr sz="1700" b="1"/>
            </a:lvl5pPr>
            <a:lvl6pPr marL="2436647" indent="0">
              <a:buNone/>
              <a:defRPr sz="1700" b="1"/>
            </a:lvl6pPr>
            <a:lvl7pPr marL="2923977" indent="0">
              <a:buNone/>
              <a:defRPr sz="1700" b="1"/>
            </a:lvl7pPr>
            <a:lvl8pPr marL="3411306" indent="0">
              <a:buNone/>
              <a:defRPr sz="1700" b="1"/>
            </a:lvl8pPr>
            <a:lvl9pPr marL="38986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12178912"/>
            <a:ext cx="13742034" cy="22126799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D85E-F467-40E1-8883-C907096F65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4FBF6-A717-4AD3-8C0D-FF7580EAF0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35FEC-AFD0-48C3-9FF8-7BA2E00A40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1" y="1528778"/>
            <a:ext cx="10228862" cy="650764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1" y="1528775"/>
            <a:ext cx="17379950" cy="3277693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1" y="8036426"/>
            <a:ext cx="10228862" cy="26269287"/>
          </a:xfrm>
        </p:spPr>
        <p:txBody>
          <a:bodyPr/>
          <a:lstStyle>
            <a:lvl1pPr marL="0" indent="0">
              <a:buNone/>
              <a:defRPr sz="1500"/>
            </a:lvl1pPr>
            <a:lvl2pPr marL="487329" indent="0">
              <a:buNone/>
              <a:defRPr sz="1300"/>
            </a:lvl2pPr>
            <a:lvl3pPr marL="974659" indent="0">
              <a:buNone/>
              <a:defRPr sz="1100"/>
            </a:lvl3pPr>
            <a:lvl4pPr marL="1461988" indent="0">
              <a:buNone/>
              <a:defRPr sz="1000"/>
            </a:lvl4pPr>
            <a:lvl5pPr marL="1949318" indent="0">
              <a:buNone/>
              <a:defRPr sz="1000"/>
            </a:lvl5pPr>
            <a:lvl6pPr marL="2436647" indent="0">
              <a:buNone/>
              <a:defRPr sz="1000"/>
            </a:lvl6pPr>
            <a:lvl7pPr marL="2923977" indent="0">
              <a:buNone/>
              <a:defRPr sz="1000"/>
            </a:lvl7pPr>
            <a:lvl8pPr marL="3411306" indent="0">
              <a:buNone/>
              <a:defRPr sz="1000"/>
            </a:lvl8pPr>
            <a:lvl9pPr marL="38986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A9334-3763-4C02-BDC9-A161640369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377" y="26882769"/>
            <a:ext cx="18653760" cy="31739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377" y="3432346"/>
            <a:ext cx="18653760" cy="23042092"/>
          </a:xfrm>
        </p:spPr>
        <p:txBody>
          <a:bodyPr/>
          <a:lstStyle>
            <a:lvl1pPr marL="0" indent="0">
              <a:buNone/>
              <a:defRPr sz="3400"/>
            </a:lvl1pPr>
            <a:lvl2pPr marL="487329" indent="0">
              <a:buNone/>
              <a:defRPr sz="3000"/>
            </a:lvl2pPr>
            <a:lvl3pPr marL="974659" indent="0">
              <a:buNone/>
              <a:defRPr sz="2600"/>
            </a:lvl3pPr>
            <a:lvl4pPr marL="1461988" indent="0">
              <a:buNone/>
              <a:defRPr sz="2100"/>
            </a:lvl4pPr>
            <a:lvl5pPr marL="1949318" indent="0">
              <a:buNone/>
              <a:defRPr sz="2100"/>
            </a:lvl5pPr>
            <a:lvl6pPr marL="2436647" indent="0">
              <a:buNone/>
              <a:defRPr sz="2100"/>
            </a:lvl6pPr>
            <a:lvl7pPr marL="2923977" indent="0">
              <a:buNone/>
              <a:defRPr sz="2100"/>
            </a:lvl7pPr>
            <a:lvl8pPr marL="3411306" indent="0">
              <a:buNone/>
              <a:defRPr sz="2100"/>
            </a:lvl8pPr>
            <a:lvl9pPr marL="3898636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377" y="30056705"/>
            <a:ext cx="18653760" cy="4507420"/>
          </a:xfrm>
        </p:spPr>
        <p:txBody>
          <a:bodyPr/>
          <a:lstStyle>
            <a:lvl1pPr marL="0" indent="0">
              <a:buNone/>
              <a:defRPr sz="1500"/>
            </a:lvl1pPr>
            <a:lvl2pPr marL="487329" indent="0">
              <a:buNone/>
              <a:defRPr sz="1300"/>
            </a:lvl2pPr>
            <a:lvl3pPr marL="974659" indent="0">
              <a:buNone/>
              <a:defRPr sz="1100"/>
            </a:lvl3pPr>
            <a:lvl4pPr marL="1461988" indent="0">
              <a:buNone/>
              <a:defRPr sz="1000"/>
            </a:lvl4pPr>
            <a:lvl5pPr marL="1949318" indent="0">
              <a:buNone/>
              <a:defRPr sz="1000"/>
            </a:lvl5pPr>
            <a:lvl6pPr marL="2436647" indent="0">
              <a:buNone/>
              <a:defRPr sz="1000"/>
            </a:lvl6pPr>
            <a:lvl7pPr marL="2923977" indent="0">
              <a:buNone/>
              <a:defRPr sz="1000"/>
            </a:lvl7pPr>
            <a:lvl8pPr marL="3411306" indent="0">
              <a:buNone/>
              <a:defRPr sz="1000"/>
            </a:lvl8pPr>
            <a:lvl9pPr marL="38986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47B06-084C-44C6-AA0B-85C1BA4DCD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33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1720" y="3412622"/>
            <a:ext cx="26426160" cy="640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" tIns="-210001" rIns="9413" bIns="-2100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720" y="11093977"/>
            <a:ext cx="26426160" cy="2304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" tIns="-210001" rIns="9413" bIns="-210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720" y="34992182"/>
            <a:ext cx="6477000" cy="255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" tIns="-210001" rIns="9413" bIns="-210001" numCol="1" anchor="t" anchorCtr="0" compatLnSpc="1">
            <a:prstTxWarp prst="textNoShape">
              <a:avLst/>
            </a:prstTxWarp>
          </a:bodyPr>
          <a:lstStyle>
            <a:lvl1pPr defTabSz="4389350">
              <a:defRPr sz="67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280" y="34992182"/>
            <a:ext cx="9845040" cy="255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" tIns="-210001" rIns="9413" bIns="-210001" numCol="1" anchor="t" anchorCtr="0" compatLnSpc="1">
            <a:prstTxWarp prst="textNoShape">
              <a:avLst/>
            </a:prstTxWarp>
          </a:bodyPr>
          <a:lstStyle>
            <a:lvl1pPr algn="ctr" defTabSz="4389350">
              <a:defRPr sz="67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0880" y="34992182"/>
            <a:ext cx="6477000" cy="255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" tIns="-210001" rIns="9413" bIns="-210001" numCol="1" anchor="t" anchorCtr="0" compatLnSpc="1">
            <a:prstTxWarp prst="textNoShape">
              <a:avLst/>
            </a:prstTxWarp>
          </a:bodyPr>
          <a:lstStyle>
            <a:lvl1pPr algn="r" defTabSz="4389350">
              <a:defRPr sz="6700"/>
            </a:lvl1pPr>
          </a:lstStyle>
          <a:p>
            <a:fld id="{F5B1633E-52FE-471F-B150-5886347362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2pPr>
      <a:lvl3pPr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3pPr>
      <a:lvl4pPr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4pPr>
      <a:lvl5pPr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5pPr>
      <a:lvl6pPr marL="487329"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6pPr>
      <a:lvl7pPr marL="974659"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7pPr>
      <a:lvl8pPr marL="1461988"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8pPr>
      <a:lvl9pPr marL="1949318" algn="ctr" defTabSz="43893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18" charset="0"/>
        </a:defRPr>
      </a:lvl9pPr>
    </p:titleStyle>
    <p:bodyStyle>
      <a:lvl1pPr marL="1646430" indent="-1646430" algn="l" defTabSz="43893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289" indent="-1372307" algn="l" defTabSz="4389350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5841" indent="-1096491" algn="l" defTabSz="4389350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78824" indent="-1096491" algn="l" defTabSz="43893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3499" indent="-1096491" algn="l" defTabSz="43893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60828" indent="-1096491" algn="l" defTabSz="43893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848158" indent="-1096491" algn="l" defTabSz="43893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335487" indent="-1096491" algn="l" defTabSz="43893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822817" indent="-1096491" algn="l" defTabSz="43893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4659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988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9318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6647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3977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1306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8636" algn="l" defTabSz="974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3.png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270"/>
          <p:cNvSpPr>
            <a:spLocks noChangeArrowheads="1"/>
          </p:cNvSpPr>
          <p:nvPr/>
        </p:nvSpPr>
        <p:spPr bwMode="auto">
          <a:xfrm>
            <a:off x="457200" y="19431000"/>
            <a:ext cx="30226000" cy="18440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466" tIns="48733" rIns="97466" bIns="48733" anchor="ctr"/>
          <a:lstStyle/>
          <a:p>
            <a:endParaRPr lang="en-US" dirty="0"/>
          </a:p>
        </p:txBody>
      </p:sp>
      <p:sp>
        <p:nvSpPr>
          <p:cNvPr id="48" name="Rectangle 478"/>
          <p:cNvSpPr>
            <a:spLocks noChangeArrowheads="1"/>
          </p:cNvSpPr>
          <p:nvPr/>
        </p:nvSpPr>
        <p:spPr bwMode="auto">
          <a:xfrm>
            <a:off x="15749337" y="20955000"/>
            <a:ext cx="14630400" cy="16649701"/>
          </a:xfrm>
          <a:prstGeom prst="rect">
            <a:avLst/>
          </a:prstGeom>
          <a:gradFill>
            <a:gsLst>
              <a:gs pos="0">
                <a:srgbClr val="339933">
                  <a:alpha val="24706"/>
                </a:srgb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7466" tIns="48733" rIns="97466" bIns="48733" anchor="ctr"/>
          <a:lstStyle/>
          <a:p>
            <a:endParaRPr lang="en-US" dirty="0"/>
          </a:p>
        </p:txBody>
      </p:sp>
      <p:sp>
        <p:nvSpPr>
          <p:cNvPr id="3342" name="Rectangle 270"/>
          <p:cNvSpPr>
            <a:spLocks noChangeArrowheads="1"/>
          </p:cNvSpPr>
          <p:nvPr/>
        </p:nvSpPr>
        <p:spPr bwMode="auto">
          <a:xfrm>
            <a:off x="457200" y="457200"/>
            <a:ext cx="30226000" cy="1851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466" tIns="48733" rIns="97466" bIns="48733" anchor="ctr"/>
          <a:lstStyle/>
          <a:p>
            <a:endParaRPr lang="en-US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82434" y="876300"/>
            <a:ext cx="24425487" cy="2247900"/>
          </a:xfrm>
          <a:prstGeom prst="rect">
            <a:avLst/>
          </a:prstGeom>
          <a:gradFill flip="none" rotWithShape="1">
            <a:gsLst>
              <a:gs pos="0">
                <a:srgbClr val="66FF99">
                  <a:alpha val="38000"/>
                </a:srgbClr>
              </a:gs>
              <a:gs pos="100000">
                <a:srgbClr val="00CC00">
                  <a:alpha val="54902"/>
                </a:srgbClr>
              </a:gs>
            </a:gsLst>
            <a:lin ang="5400000" scaled="0"/>
            <a:tileRect/>
          </a:gradFill>
          <a:ln w="12700">
            <a:solidFill>
              <a:srgbClr val="66FF33">
                <a:alpha val="50196"/>
              </a:srgbClr>
            </a:solidFill>
            <a:miter lim="800000"/>
            <a:headEnd/>
            <a:tailEnd/>
          </a:ln>
          <a:effectLst/>
        </p:spPr>
        <p:txBody>
          <a:bodyPr lIns="91423" tIns="45711" rIns="91423" bIns="45711" anchor="ctr"/>
          <a:lstStyle/>
          <a:p>
            <a:pPr algn="ctr" defTabSz="4116919"/>
            <a:r>
              <a:rPr lang="en-US" alt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MODIS L1B Data Product Uncertainty Index</a:t>
            </a:r>
            <a:r>
              <a:rPr lang="en-US" altLang="en-US" sz="3800" b="1" dirty="0">
                <a:solidFill>
                  <a:srgbClr val="0000CC"/>
                </a:solidFill>
              </a:rPr>
              <a:t/>
            </a:r>
            <a:br>
              <a:rPr lang="en-US" altLang="en-US" sz="3800" b="1" dirty="0">
                <a:solidFill>
                  <a:srgbClr val="0000CC"/>
                </a:solidFill>
              </a:rPr>
            </a:br>
            <a:r>
              <a:rPr lang="en-US" altLang="en-US" sz="16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>
                <a:solidFill>
                  <a:srgbClr val="0000CC"/>
                </a:solidFill>
              </a:rPr>
              <a:t/>
            </a:r>
            <a:br>
              <a:rPr lang="en-US" altLang="en-US" sz="3800" b="1" dirty="0">
                <a:solidFill>
                  <a:srgbClr val="0000CC"/>
                </a:solidFill>
              </a:rPr>
            </a:br>
            <a:r>
              <a:rPr lang="en-US" altLang="en-US" sz="3200" b="1" dirty="0" smtClean="0">
                <a:solidFill>
                  <a:srgbClr val="0000CC"/>
                </a:solidFill>
              </a:rPr>
              <a:t> Jack Xiong  (Xiaoxiong.Xiong-1@nasa.gov), NASA GSFC</a:t>
            </a:r>
          </a:p>
          <a:p>
            <a:pPr algn="ctr" defTabSz="4116919"/>
            <a:r>
              <a:rPr lang="en-US" altLang="en-US" sz="3200" b="1" dirty="0" smtClean="0">
                <a:solidFill>
                  <a:srgbClr val="0000CC"/>
                </a:solidFill>
              </a:rPr>
              <a:t>MODIS Characterization Support Team (MCST) </a:t>
            </a:r>
            <a:endParaRPr lang="en-US" altLang="en-US" sz="3200" baseline="30000" dirty="0" smtClean="0">
              <a:solidFill>
                <a:srgbClr val="0000CC"/>
              </a:solidFill>
            </a:endParaRPr>
          </a:p>
        </p:txBody>
      </p:sp>
      <p:sp>
        <p:nvSpPr>
          <p:cNvPr id="3550" name="Rectangle 478"/>
          <p:cNvSpPr>
            <a:spLocks noChangeArrowheads="1"/>
          </p:cNvSpPr>
          <p:nvPr/>
        </p:nvSpPr>
        <p:spPr bwMode="auto">
          <a:xfrm>
            <a:off x="762000" y="20955000"/>
            <a:ext cx="14630400" cy="16649701"/>
          </a:xfrm>
          <a:prstGeom prst="rect">
            <a:avLst/>
          </a:prstGeom>
          <a:gradFill>
            <a:gsLst>
              <a:gs pos="0">
                <a:srgbClr val="339933">
                  <a:alpha val="24706"/>
                </a:srgb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7466" tIns="48733" rIns="97466" bIns="48733" anchor="ctr"/>
          <a:lstStyle/>
          <a:p>
            <a:endParaRPr lang="en-US" dirty="0"/>
          </a:p>
        </p:txBody>
      </p:sp>
      <p:graphicFrame>
        <p:nvGraphicFramePr>
          <p:cNvPr id="3983" name="Object 911"/>
          <p:cNvGraphicFramePr>
            <a:graphicFrameLocks noChangeAspect="1"/>
          </p:cNvGraphicFramePr>
          <p:nvPr/>
        </p:nvGraphicFramePr>
        <p:xfrm>
          <a:off x="10863369" y="19077140"/>
          <a:ext cx="80363" cy="250520"/>
        </p:xfrm>
        <a:graphic>
          <a:graphicData uri="http://schemas.openxmlformats.org/presentationml/2006/ole">
            <p:oleObj spid="_x0000_s3983" name="Equation" r:id="rId3" imgW="114120" imgH="215640" progId="Equation.3">
              <p:embed/>
            </p:oleObj>
          </a:graphicData>
        </a:graphic>
      </p:graphicFrame>
      <p:pic>
        <p:nvPicPr>
          <p:cNvPr id="93" name="Picture 665" descr="lg_insignia nasa logo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 bwMode="auto">
          <a:xfrm>
            <a:off x="670907" y="914400"/>
            <a:ext cx="2605693" cy="218209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Text Box 395"/>
          <p:cNvSpPr txBox="1">
            <a:spLocks noChangeArrowheads="1"/>
          </p:cNvSpPr>
          <p:nvPr/>
        </p:nvSpPr>
        <p:spPr bwMode="auto">
          <a:xfrm>
            <a:off x="762000" y="3546764"/>
            <a:ext cx="14528800" cy="87283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Instrument Background</a:t>
            </a:r>
            <a:endParaRPr lang="en-US" alt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8" name="Text Box 395"/>
          <p:cNvSpPr txBox="1">
            <a:spLocks noChangeArrowheads="1"/>
          </p:cNvSpPr>
          <p:nvPr/>
        </p:nvSpPr>
        <p:spPr bwMode="auto">
          <a:xfrm>
            <a:off x="15722600" y="3546764"/>
            <a:ext cx="14528800" cy="87283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Design Parameters and Primary Use of MODIS Spectral Bands </a:t>
            </a:r>
            <a:endParaRPr lang="en-US" alt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985" name="Object 331"/>
          <p:cNvGraphicFramePr>
            <a:graphicFrameLocks noChangeAspect="1"/>
          </p:cNvGraphicFramePr>
          <p:nvPr/>
        </p:nvGraphicFramePr>
        <p:xfrm>
          <a:off x="15673137" y="4724400"/>
          <a:ext cx="14706600" cy="8153400"/>
        </p:xfrm>
        <a:graphic>
          <a:graphicData uri="http://schemas.openxmlformats.org/presentationml/2006/ole">
            <p:oleObj spid="_x0000_s3985" name="Worksheet" r:id="rId5" imgW="8182021" imgH="4914900" progId="Excel.Sheet.8">
              <p:embed/>
            </p:oleObj>
          </a:graphicData>
        </a:graphic>
      </p:graphicFrame>
      <p:sp>
        <p:nvSpPr>
          <p:cNvPr id="161" name="Rectangle 3"/>
          <p:cNvSpPr>
            <a:spLocks noChangeArrowheads="1"/>
          </p:cNvSpPr>
          <p:nvPr/>
        </p:nvSpPr>
        <p:spPr bwMode="auto">
          <a:xfrm>
            <a:off x="3886200" y="4800600"/>
            <a:ext cx="11430000" cy="80772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marL="342900" indent="-342900" eaLnBrk="0" hangingPunct="0">
              <a:lnSpc>
                <a:spcPct val="110000"/>
              </a:lnSpc>
              <a:spcBef>
                <a:spcPts val="3000"/>
              </a:spcBef>
              <a:buSzPct val="100000"/>
              <a:defRPr/>
            </a:pPr>
            <a:r>
              <a:rPr lang="en-US" sz="2800" b="1" dirty="0" smtClean="0">
                <a:latin typeface="Comic Sans MS" pitchFamily="66" charset="0"/>
              </a:rPr>
              <a:t>Moderate Resolution Imaging </a:t>
            </a:r>
            <a:r>
              <a:rPr lang="en-US" sz="2800" b="1" dirty="0" err="1" smtClean="0">
                <a:latin typeface="Comic Sans MS" pitchFamily="66" charset="0"/>
              </a:rPr>
              <a:t>Spectroradiometer</a:t>
            </a:r>
            <a:r>
              <a:rPr lang="en-US" sz="2800" b="1" dirty="0" smtClean="0">
                <a:latin typeface="Comic Sans MS" pitchFamily="66" charset="0"/>
              </a:rPr>
              <a:t> (MODIS)</a:t>
            </a:r>
          </a:p>
          <a:p>
            <a:pPr marL="342900" indent="-342900" eaLnBrk="0" hangingPunct="0">
              <a:lnSpc>
                <a:spcPct val="110000"/>
              </a:lnSpc>
              <a:spcBef>
                <a:spcPts val="1200"/>
              </a:spcBef>
              <a:buSzPct val="100000"/>
              <a:buFontTx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On-board the Terra and </a:t>
            </a:r>
            <a:r>
              <a:rPr lang="en-US" sz="2600" dirty="0">
                <a:latin typeface="Comic Sans MS" pitchFamily="66" charset="0"/>
              </a:rPr>
              <a:t>Aqua </a:t>
            </a:r>
            <a:r>
              <a:rPr lang="en-US" sz="2600" dirty="0" smtClean="0">
                <a:latin typeface="Comic Sans MS" pitchFamily="66" charset="0"/>
              </a:rPr>
              <a:t>spacecraft launched </a:t>
            </a:r>
            <a:r>
              <a:rPr lang="en-US" sz="2600" dirty="0">
                <a:latin typeface="Comic Sans MS" pitchFamily="66" charset="0"/>
              </a:rPr>
              <a:t>in December 1999 and May 2002, respectively.</a:t>
            </a:r>
          </a:p>
          <a:p>
            <a:pPr marL="342900" indent="-342900" eaLnBrk="0" hangingPunct="0">
              <a:lnSpc>
                <a:spcPct val="110000"/>
              </a:lnSpc>
              <a:spcBef>
                <a:spcPts val="1200"/>
              </a:spcBef>
              <a:buSzPct val="100000"/>
              <a:buFontTx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36 </a:t>
            </a:r>
            <a:r>
              <a:rPr lang="en-US" sz="2600" dirty="0">
                <a:latin typeface="Comic Sans MS" pitchFamily="66" charset="0"/>
              </a:rPr>
              <a:t>spectral bands with a total of 490 individual detectors located on 4 focal plane assemblies (FPA).</a:t>
            </a:r>
          </a:p>
          <a:p>
            <a:pPr marL="742950" lvl="1" indent="-285750" eaLnBrk="0" hangingPunct="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>
                <a:latin typeface="Comic Sans MS" pitchFamily="66" charset="0"/>
              </a:rPr>
              <a:t>20 reflective solar bands (</a:t>
            </a:r>
            <a:r>
              <a:rPr lang="en-US" dirty="0" smtClean="0">
                <a:latin typeface="Comic Sans MS" pitchFamily="66" charset="0"/>
              </a:rPr>
              <a:t>RSB): 1-19 and 26</a:t>
            </a:r>
            <a:endParaRPr lang="en-US" dirty="0">
              <a:latin typeface="Comic Sans MS" pitchFamily="66" charset="0"/>
            </a:endParaRPr>
          </a:p>
          <a:p>
            <a:pPr marL="742950" lvl="1" indent="-285750" eaLnBrk="0" hangingPunct="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>
                <a:latin typeface="Comic Sans MS" pitchFamily="66" charset="0"/>
              </a:rPr>
              <a:t>16 thermal emissive bands (TEB</a:t>
            </a:r>
            <a:r>
              <a:rPr lang="en-US" dirty="0" smtClean="0">
                <a:latin typeface="Comic Sans MS" pitchFamily="66" charset="0"/>
              </a:rPr>
              <a:t>): 20-25 and 27-36</a:t>
            </a:r>
            <a:endParaRPr lang="en-US" dirty="0">
              <a:latin typeface="Comic Sans MS" pitchFamily="66" charset="0"/>
            </a:endParaRPr>
          </a:p>
          <a:p>
            <a:pPr marL="342900" indent="-342900" eaLnBrk="0" hangingPunct="0">
              <a:lnSpc>
                <a:spcPct val="110000"/>
              </a:lnSpc>
              <a:spcBef>
                <a:spcPts val="1200"/>
              </a:spcBef>
              <a:buSzPct val="100000"/>
              <a:buFontTx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Three spatial resolutions (nadir): 250 m, 500 m, and 1 km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600" dirty="0" smtClean="0">
                <a:latin typeface="Comic Sans MS" pitchFamily="66" charset="0"/>
              </a:rPr>
              <a:t>Scan angle: ±55</a:t>
            </a:r>
            <a:r>
              <a:rPr lang="en-US" dirty="0" smtClean="0">
                <a:latin typeface="Times New Roman"/>
                <a:cs typeface="Times New Roman"/>
              </a:rPr>
              <a:t>°</a:t>
            </a:r>
            <a:r>
              <a:rPr lang="en-US" sz="2600" dirty="0" smtClean="0">
                <a:latin typeface="Comic Sans MS" pitchFamily="66" charset="0"/>
              </a:rPr>
              <a:t> (from instrument nadir)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A swath of 10 km (along-track) by 2330 km (nadir along-scan)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Global coverage in less than 2 days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 broad range of applications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Near 40 science data products for studies of the Earth’s land, ocean, and atmosphere properties.</a:t>
            </a:r>
          </a:p>
        </p:txBody>
      </p:sp>
      <p:grpSp>
        <p:nvGrpSpPr>
          <p:cNvPr id="210" name="Group 209"/>
          <p:cNvGrpSpPr/>
          <p:nvPr/>
        </p:nvGrpSpPr>
        <p:grpSpPr>
          <a:xfrm>
            <a:off x="838200" y="4800600"/>
            <a:ext cx="2743200" cy="3886200"/>
            <a:chOff x="838200" y="4876801"/>
            <a:chExt cx="2286000" cy="3448610"/>
          </a:xfrm>
        </p:grpSpPr>
        <p:pic>
          <p:nvPicPr>
            <p:cNvPr id="16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" y="4876801"/>
              <a:ext cx="2286000" cy="3448610"/>
            </a:xfrm>
            <a:prstGeom prst="rect">
              <a:avLst/>
            </a:prstGeom>
            <a:noFill/>
            <a:ln w="28575">
              <a:solidFill>
                <a:srgbClr val="F3ED0B"/>
              </a:solidFill>
              <a:miter lim="800000"/>
              <a:headEnd/>
              <a:tailEnd/>
            </a:ln>
          </p:spPr>
        </p:pic>
        <p:sp>
          <p:nvSpPr>
            <p:cNvPr id="165" name="Rectangle 4142"/>
            <p:cNvSpPr>
              <a:spLocks noChangeArrowheads="1"/>
            </p:cNvSpPr>
            <p:nvPr/>
          </p:nvSpPr>
          <p:spPr bwMode="auto">
            <a:xfrm>
              <a:off x="838200" y="4953000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257675" eaLnBrk="0" hangingPunct="0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Terra</a:t>
              </a:r>
              <a:r>
                <a:rPr lang="en-US" sz="2000" b="1" dirty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38200" y="8915400"/>
            <a:ext cx="2743200" cy="3962400"/>
            <a:chOff x="762000" y="8686800"/>
            <a:chExt cx="2286000" cy="3452822"/>
          </a:xfrm>
        </p:grpSpPr>
        <p:pic>
          <p:nvPicPr>
            <p:cNvPr id="16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2000" y="8686800"/>
              <a:ext cx="2286000" cy="3452822"/>
            </a:xfrm>
            <a:prstGeom prst="rect">
              <a:avLst/>
            </a:prstGeom>
            <a:noFill/>
            <a:ln w="28575">
              <a:solidFill>
                <a:srgbClr val="F3ED0B"/>
              </a:solidFill>
              <a:miter lim="800000"/>
              <a:headEnd/>
              <a:tailEnd/>
            </a:ln>
          </p:spPr>
        </p:pic>
        <p:sp>
          <p:nvSpPr>
            <p:cNvPr id="166" name="Rectangle 4142"/>
            <p:cNvSpPr>
              <a:spLocks noChangeArrowheads="1"/>
            </p:cNvSpPr>
            <p:nvPr/>
          </p:nvSpPr>
          <p:spPr bwMode="auto">
            <a:xfrm>
              <a:off x="762000" y="8763000"/>
              <a:ext cx="1066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257675" eaLnBrk="0" hangingPunct="0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Aqua </a:t>
              </a: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762000" y="13258800"/>
            <a:ext cx="9448800" cy="5410200"/>
            <a:chOff x="4114800" y="5181600"/>
            <a:chExt cx="10134600" cy="6019800"/>
          </a:xfrm>
        </p:grpSpPr>
        <p:grpSp>
          <p:nvGrpSpPr>
            <p:cNvPr id="167" name="Group 5"/>
            <p:cNvGrpSpPr>
              <a:grpSpLocks/>
            </p:cNvGrpSpPr>
            <p:nvPr/>
          </p:nvGrpSpPr>
          <p:grpSpPr bwMode="auto">
            <a:xfrm>
              <a:off x="4367463" y="5486400"/>
              <a:ext cx="9601200" cy="5410200"/>
              <a:chOff x="692" y="1420"/>
              <a:chExt cx="4578" cy="2273"/>
            </a:xfrm>
            <a:noFill/>
          </p:grpSpPr>
          <p:pic>
            <p:nvPicPr>
              <p:cNvPr id="200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92" y="1420"/>
                <a:ext cx="4578" cy="2273"/>
              </a:xfrm>
              <a:prstGeom prst="rect">
                <a:avLst/>
              </a:prstGeom>
              <a:grpFill/>
              <a:ln>
                <a:noFill/>
              </a:ln>
            </p:spPr>
          </p:pic>
          <p:sp>
            <p:nvSpPr>
              <p:cNvPr id="201" name="Line 7"/>
              <p:cNvSpPr>
                <a:spLocks noChangeShapeType="1"/>
              </p:cNvSpPr>
              <p:nvPr/>
            </p:nvSpPr>
            <p:spPr bwMode="auto">
              <a:xfrm>
                <a:off x="2832" y="1787"/>
                <a:ext cx="915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02" name="Line 8"/>
              <p:cNvSpPr>
                <a:spLocks noChangeShapeType="1"/>
              </p:cNvSpPr>
              <p:nvPr/>
            </p:nvSpPr>
            <p:spPr bwMode="auto">
              <a:xfrm>
                <a:off x="4029" y="2189"/>
                <a:ext cx="603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03" name="Line 9"/>
              <p:cNvSpPr>
                <a:spLocks noChangeShapeType="1"/>
              </p:cNvSpPr>
              <p:nvPr/>
            </p:nvSpPr>
            <p:spPr bwMode="auto">
              <a:xfrm>
                <a:off x="692" y="2378"/>
                <a:ext cx="915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04" name="Line 10"/>
              <p:cNvSpPr>
                <a:spLocks noChangeShapeType="1"/>
              </p:cNvSpPr>
              <p:nvPr/>
            </p:nvSpPr>
            <p:spPr bwMode="auto">
              <a:xfrm>
                <a:off x="4029" y="1920"/>
                <a:ext cx="1123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05" name="Line 11"/>
              <p:cNvSpPr>
                <a:spLocks noChangeShapeType="1"/>
              </p:cNvSpPr>
              <p:nvPr/>
            </p:nvSpPr>
            <p:spPr bwMode="auto">
              <a:xfrm>
                <a:off x="4029" y="2800"/>
                <a:ext cx="603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07" name="Rectangle 206"/>
            <p:cNvSpPr/>
            <p:nvPr/>
          </p:nvSpPr>
          <p:spPr bwMode="auto">
            <a:xfrm>
              <a:off x="4114800" y="5181600"/>
              <a:ext cx="10134600" cy="6019800"/>
            </a:xfrm>
            <a:prstGeom prst="rect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0591800" y="13234737"/>
            <a:ext cx="4724400" cy="5410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marL="342900" indent="-342900" eaLnBrk="0" hangingPunc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Comic Sans MS" pitchFamily="66" charset="0"/>
              </a:rPr>
              <a:t>On-board </a:t>
            </a:r>
            <a:r>
              <a:rPr lang="en-US" sz="3200" b="1" dirty="0" smtClean="0">
                <a:solidFill>
                  <a:srgbClr val="0000CC"/>
                </a:solidFill>
                <a:latin typeface="Comic Sans MS" pitchFamily="66" charset="0"/>
              </a:rPr>
              <a:t>calibrators</a:t>
            </a:r>
            <a:endParaRPr lang="en-US" sz="3200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marL="25562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Solar diffuser (SD)</a:t>
            </a:r>
          </a:p>
          <a:p>
            <a:pPr marL="25562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Solar diffuser stability monitor (SDSM)</a:t>
            </a:r>
          </a:p>
          <a:p>
            <a:pPr marL="25562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Blackbody (BB)</a:t>
            </a:r>
          </a:p>
          <a:p>
            <a:pPr marL="25562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err="1" smtClean="0">
                <a:latin typeface="Comic Sans MS" pitchFamily="66" charset="0"/>
              </a:rPr>
              <a:t>Spectro</a:t>
            </a:r>
            <a:r>
              <a:rPr lang="en-US" dirty="0" smtClean="0">
                <a:latin typeface="Comic Sans MS" pitchFamily="66" charset="0"/>
              </a:rPr>
              <a:t>-radiometric calibration assembly (SRCA)</a:t>
            </a:r>
          </a:p>
          <a:p>
            <a:pPr marL="255621" indent="-285750">
              <a:lnSpc>
                <a:spcPct val="110000"/>
              </a:lnSpc>
              <a:spcBef>
                <a:spcPts val="600"/>
              </a:spcBef>
              <a:buSzPct val="100000"/>
              <a:buFontTx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Space view (SV) port</a:t>
            </a:r>
          </a:p>
        </p:txBody>
      </p:sp>
      <p:pic>
        <p:nvPicPr>
          <p:cNvPr id="39" name="Picture 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17800" y="836658"/>
            <a:ext cx="2286000" cy="2287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0" name="Text Box 395"/>
          <p:cNvSpPr txBox="1">
            <a:spLocks noChangeArrowheads="1"/>
          </p:cNvSpPr>
          <p:nvPr/>
        </p:nvSpPr>
        <p:spPr bwMode="auto">
          <a:xfrm>
            <a:off x="787400" y="19735800"/>
            <a:ext cx="14528800" cy="87283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MODIS L1B Data Products </a:t>
            </a:r>
            <a:endParaRPr lang="en-US" alt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066800" y="20971255"/>
          <a:ext cx="14020800" cy="539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10287000"/>
              </a:tblGrid>
              <a:tr h="84067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OBC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On-board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Calibration and Telemetry Data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67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EV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QKM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250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m Resolution RSB SI and UI (bands 1 and 2)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2245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HKM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500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m Resolution RSB SI and UI (bands 3-7)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250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m Aggregated 500 m RSB SI and UI (bands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1 and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0356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1KM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1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Resolution RSB SI and UI (bands 8-19, 26)</a:t>
                      </a:r>
                    </a:p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1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Resolution TEB SI and UI (bands 20-25, 27-36)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250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m Aggregated 1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km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RSB SI and UI (bands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1 and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74659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 500 m Aggregated 1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km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RSB SI and UI (bands 3-7)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2" name="TextBox 231"/>
          <p:cNvSpPr txBox="1"/>
          <p:nvPr/>
        </p:nvSpPr>
        <p:spPr>
          <a:xfrm>
            <a:off x="1066800" y="32004000"/>
            <a:ext cx="14173200" cy="553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RSB reflectance factor</a:t>
            </a:r>
          </a:p>
          <a:p>
            <a:r>
              <a:rPr lang="en-US" sz="2800" b="1" dirty="0" smtClean="0"/>
              <a:t>	</a:t>
            </a:r>
            <a:r>
              <a:rPr lang="en-US" sz="2800" b="1" i="1" dirty="0" smtClean="0"/>
              <a:t>Reflectance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= </a:t>
            </a:r>
            <a:r>
              <a:rPr lang="en-US" sz="2800" b="1" i="1" dirty="0" err="1" smtClean="0"/>
              <a:t>reflectance_scales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* </a:t>
            </a:r>
            <a:r>
              <a:rPr lang="en-US" sz="2800" b="1" i="1" dirty="0" smtClean="0"/>
              <a:t>( SI - </a:t>
            </a:r>
            <a:r>
              <a:rPr lang="en-US" sz="2800" b="1" i="1" dirty="0" err="1" smtClean="0"/>
              <a:t>reflectance_offsets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RSB radiance</a:t>
            </a:r>
          </a:p>
          <a:p>
            <a:r>
              <a:rPr lang="en-US" sz="2800" b="1" dirty="0" smtClean="0"/>
              <a:t>	</a:t>
            </a:r>
            <a:r>
              <a:rPr lang="en-US" sz="2800" b="1" i="1" dirty="0" smtClean="0"/>
              <a:t>Radiance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= Reflectance </a:t>
            </a:r>
            <a:r>
              <a:rPr lang="en-US" sz="2800" b="1" dirty="0" smtClean="0"/>
              <a:t>* </a:t>
            </a:r>
            <a:r>
              <a:rPr lang="en-US" sz="2800" b="1" i="1" dirty="0" err="1" smtClean="0"/>
              <a:t>Solar_Irradiance</a:t>
            </a:r>
            <a:r>
              <a:rPr lang="en-US" sz="2800" b="1" dirty="0" smtClean="0"/>
              <a:t>/( </a:t>
            </a:r>
            <a:r>
              <a:rPr lang="el-GR" sz="2800" b="1" i="1" dirty="0" smtClean="0"/>
              <a:t>π</a:t>
            </a:r>
            <a:r>
              <a:rPr lang="en-US" sz="2800" b="1" i="1" dirty="0" smtClean="0"/>
              <a:t> *d</a:t>
            </a:r>
            <a:r>
              <a:rPr lang="en-US" sz="2800" b="1" i="1" baseline="30000" dirty="0" smtClean="0"/>
              <a:t>2</a:t>
            </a:r>
            <a:r>
              <a:rPr lang="en-US" sz="2800" b="1" i="1" baseline="-25000" dirty="0" smtClean="0"/>
              <a:t>Earth-Sun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TEB radiance</a:t>
            </a:r>
          </a:p>
          <a:p>
            <a:r>
              <a:rPr lang="en-US" sz="2800" b="1" dirty="0" smtClean="0"/>
              <a:t>	</a:t>
            </a:r>
            <a:r>
              <a:rPr lang="en-US" sz="2800" b="1" i="1" dirty="0" smtClean="0"/>
              <a:t>Radiance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= </a:t>
            </a:r>
            <a:r>
              <a:rPr lang="en-US" sz="2800" b="1" i="1" dirty="0" err="1" smtClean="0"/>
              <a:t>radiance_scales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* (</a:t>
            </a:r>
            <a:r>
              <a:rPr lang="en-US" sz="2800" b="1" i="1" dirty="0" smtClean="0"/>
              <a:t> SI - </a:t>
            </a:r>
            <a:r>
              <a:rPr lang="en-US" sz="2800" b="1" i="1" dirty="0" err="1" smtClean="0"/>
              <a:t>radiance_offsets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Uncertainty for both RSB and TEB</a:t>
            </a:r>
          </a:p>
          <a:p>
            <a:r>
              <a:rPr lang="en-US" sz="2800" b="1" dirty="0" smtClean="0"/>
              <a:t>	</a:t>
            </a:r>
            <a:r>
              <a:rPr lang="en-US" sz="2800" b="1" i="1" dirty="0" smtClean="0"/>
              <a:t>Uncertainty (%)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= </a:t>
            </a:r>
            <a:r>
              <a:rPr lang="en-US" sz="2800" b="1" i="1" dirty="0" err="1" smtClean="0"/>
              <a:t>specified_uncertainty</a:t>
            </a:r>
            <a:r>
              <a:rPr lang="en-US" sz="2800" b="1" i="1" dirty="0" smtClean="0"/>
              <a:t> * exp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 UI/</a:t>
            </a:r>
            <a:r>
              <a:rPr lang="en-US" sz="2800" b="1" i="1" dirty="0" err="1" smtClean="0"/>
              <a:t>scaling_factor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)</a:t>
            </a:r>
            <a:r>
              <a:rPr lang="en-US" sz="2800" b="1" i="1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b="1" i="1" dirty="0" err="1" smtClean="0"/>
              <a:t>reflectance_scales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reflectance_offsets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radiance_scales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radiance_offsets</a:t>
            </a:r>
            <a:r>
              <a:rPr lang="en-US" sz="2800" b="1" i="1" dirty="0" smtClean="0"/>
              <a:t>,</a:t>
            </a:r>
          </a:p>
          <a:p>
            <a:r>
              <a:rPr lang="en-US" sz="2800" b="1" i="1" dirty="0" err="1" smtClean="0"/>
              <a:t>specified_uncertainty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and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scaling_factor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are band-specified attributes from each dataset at both native and aggregated resolutions.</a:t>
            </a:r>
            <a:endParaRPr lang="en-US" sz="2800" b="1" dirty="0"/>
          </a:p>
        </p:txBody>
      </p:sp>
      <p:sp>
        <p:nvSpPr>
          <p:cNvPr id="233" name="Text Box 395"/>
          <p:cNvSpPr txBox="1">
            <a:spLocks noChangeArrowheads="1"/>
          </p:cNvSpPr>
          <p:nvPr/>
        </p:nvSpPr>
        <p:spPr bwMode="auto">
          <a:xfrm>
            <a:off x="15697200" y="19735800"/>
            <a:ext cx="14528800" cy="87283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Uncertainty and Uncertainty Index</a:t>
            </a:r>
            <a:endParaRPr lang="en-US" alt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36" name="Table 235"/>
          <p:cNvGraphicFramePr>
            <a:graphicFrameLocks noGrp="1"/>
          </p:cNvGraphicFramePr>
          <p:nvPr/>
        </p:nvGraphicFramePr>
        <p:xfrm>
          <a:off x="1066800" y="26770263"/>
          <a:ext cx="6629400" cy="327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364"/>
                <a:gridCol w="3616036"/>
              </a:tblGrid>
              <a:tr h="597137">
                <a:tc gridSpan="2"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smtClean="0">
                          <a:solidFill>
                            <a:srgbClr val="0000CC"/>
                          </a:solidFill>
                          <a:latin typeface="+mn-lt"/>
                        </a:rPr>
                        <a:t>Scale Integers (SI)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137">
                <a:tc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Value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Meaning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65524 - 65535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Fill Values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65501 - 65523</a:t>
                      </a:r>
                    </a:p>
                  </a:txBody>
                  <a:tcPr marL="36000" marR="36000" marT="66096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TBD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32768 - 65500</a:t>
                      </a:r>
                    </a:p>
                  </a:txBody>
                  <a:tcPr marL="36000" marR="36000" marT="66096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NAD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Closed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 0-32767</a:t>
                      </a:r>
                    </a:p>
                  </a:txBody>
                  <a:tcPr marL="36000" marR="36000" marT="66096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Normal Values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7" name="Table 236"/>
          <p:cNvGraphicFramePr>
            <a:graphicFrameLocks noGrp="1"/>
          </p:cNvGraphicFramePr>
          <p:nvPr/>
        </p:nvGraphicFramePr>
        <p:xfrm>
          <a:off x="8077200" y="26746200"/>
          <a:ext cx="7010400" cy="3307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429"/>
                <a:gridCol w="5444971"/>
              </a:tblGrid>
              <a:tr h="565553">
                <a:tc gridSpan="2"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smtClean="0">
                          <a:solidFill>
                            <a:srgbClr val="0000CC"/>
                          </a:solidFill>
                          <a:latin typeface="+mn-lt"/>
                        </a:rPr>
                        <a:t>Uncertainty Index (UI)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553">
                <a:tc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Value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Meaning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553">
                <a:tc>
                  <a:txBody>
                    <a:bodyPr/>
                    <a:lstStyle/>
                    <a:p>
                      <a:pPr marL="0" marR="0" lvl="0" indent="0" algn="ctr" defTabSz="974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0-14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Normal UC Value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13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15</a:t>
                      </a:r>
                    </a:p>
                  </a:txBody>
                  <a:tcPr marL="36000" marR="36000" marT="66096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UC &gt;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 Band Dependent Value; Non-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calibratable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SI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5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Sans" charset="0"/>
                          <a:cs typeface="DejaVu Sans" charset="0"/>
                        </a:rPr>
                        <a:t> 255</a:t>
                      </a:r>
                    </a:p>
                  </a:txBody>
                  <a:tcPr marL="36000" marR="36000" marT="66096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Fill Values for Missing Data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0" name="Text Box 395"/>
          <p:cNvSpPr txBox="1">
            <a:spLocks noChangeArrowheads="1"/>
          </p:cNvSpPr>
          <p:nvPr/>
        </p:nvSpPr>
        <p:spPr bwMode="auto">
          <a:xfrm>
            <a:off x="2743200" y="30175200"/>
            <a:ext cx="1051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2800" b="1" dirty="0" smtClean="0">
                <a:solidFill>
                  <a:srgbClr val="0000CC"/>
                </a:solidFill>
                <a:latin typeface="Calibri" pitchFamily="34" charset="0"/>
              </a:rPr>
              <a:t>NAD </a:t>
            </a:r>
            <a:r>
              <a:rPr lang="en-US" altLang="en-US" sz="2800" b="1" dirty="0" smtClean="0">
                <a:solidFill>
                  <a:srgbClr val="0000CC"/>
                </a:solidFill>
                <a:latin typeface="Calibri" pitchFamily="34" charset="0"/>
              </a:rPr>
              <a:t>– Nadir Aperture </a:t>
            </a:r>
            <a:r>
              <a:rPr lang="en-US" altLang="en-US" sz="2800" b="1" dirty="0" smtClean="0">
                <a:solidFill>
                  <a:srgbClr val="0000CC"/>
                </a:solidFill>
                <a:latin typeface="Calibri" pitchFamily="34" charset="0"/>
              </a:rPr>
              <a:t>Door				UC </a:t>
            </a:r>
            <a:r>
              <a:rPr lang="en-US" altLang="en-US" sz="2800" b="1" dirty="0" smtClean="0">
                <a:solidFill>
                  <a:srgbClr val="0000CC"/>
                </a:solidFill>
                <a:latin typeface="Calibri" pitchFamily="34" charset="0"/>
              </a:rPr>
              <a:t>- Uncertainty </a:t>
            </a:r>
            <a:r>
              <a:rPr lang="en-US" altLang="en-US" sz="2800" b="1" dirty="0" smtClean="0">
                <a:solidFill>
                  <a:srgbClr val="0000CC"/>
                </a:solidFill>
                <a:latin typeface="Calibri" pitchFamily="34" charset="0"/>
              </a:rPr>
              <a:t>;</a:t>
            </a:r>
            <a:endParaRPr lang="en-US" altLang="en-US" sz="28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245" name="Text Box 395"/>
          <p:cNvSpPr txBox="1">
            <a:spLocks noChangeArrowheads="1"/>
          </p:cNvSpPr>
          <p:nvPr/>
        </p:nvSpPr>
        <p:spPr bwMode="auto">
          <a:xfrm>
            <a:off x="15773400" y="29454764"/>
            <a:ext cx="14528800" cy="87283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MODIS L1B Detector QA Flags</a:t>
            </a:r>
            <a:endParaRPr lang="en-US" alt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6" name="Rectangle 3"/>
          <p:cNvSpPr>
            <a:spLocks noChangeArrowheads="1"/>
          </p:cNvSpPr>
          <p:nvPr/>
        </p:nvSpPr>
        <p:spPr bwMode="auto">
          <a:xfrm>
            <a:off x="15773400" y="13182600"/>
            <a:ext cx="14478000" cy="54102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buSzPct val="100000"/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Comic Sans MS" pitchFamily="66" charset="0"/>
              </a:rPr>
              <a:t>Calibration Requirements: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itchFamily="66" charset="0"/>
              </a:rPr>
              <a:t>±</a:t>
            </a:r>
            <a:r>
              <a:rPr lang="en-US" dirty="0" smtClean="0">
                <a:latin typeface="Comic Sans MS" pitchFamily="66" charset="0"/>
              </a:rPr>
              <a:t>2% in reflectance and </a:t>
            </a:r>
            <a:r>
              <a:rPr lang="en-US" dirty="0" smtClean="0">
                <a:latin typeface="Comic Sans MS" pitchFamily="66" charset="0"/>
              </a:rPr>
              <a:t>±</a:t>
            </a:r>
            <a:r>
              <a:rPr lang="en-US" dirty="0" smtClean="0">
                <a:latin typeface="Comic Sans MS" pitchFamily="66" charset="0"/>
              </a:rPr>
              <a:t>5% in radiance for RSB</a:t>
            </a:r>
            <a:endParaRPr lang="en-US" dirty="0" smtClean="0">
              <a:latin typeface="Comic Sans MS" pitchFamily="66" charset="0"/>
            </a:endParaRP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itchFamily="66" charset="0"/>
              </a:rPr>
              <a:t>±</a:t>
            </a:r>
            <a:r>
              <a:rPr lang="en-US" sz="2600" dirty="0" smtClean="0">
                <a:latin typeface="Comic Sans MS" pitchFamily="66" charset="0"/>
              </a:rPr>
              <a:t>1</a:t>
            </a:r>
            <a:r>
              <a:rPr lang="en-US" sz="2600" dirty="0" smtClean="0">
                <a:latin typeface="Comic Sans MS" pitchFamily="66" charset="0"/>
              </a:rPr>
              <a:t>% </a:t>
            </a:r>
            <a:r>
              <a:rPr lang="en-US" sz="2600" dirty="0" smtClean="0">
                <a:latin typeface="Comic Sans MS" pitchFamily="66" charset="0"/>
              </a:rPr>
              <a:t>in radiance for most TEB, </a:t>
            </a:r>
            <a:r>
              <a:rPr lang="en-US" dirty="0" smtClean="0">
                <a:latin typeface="Comic Sans MS" pitchFamily="66" charset="0"/>
              </a:rPr>
              <a:t>±0.75% </a:t>
            </a:r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 smtClean="0">
                <a:latin typeface="Comic Sans MS" pitchFamily="66" charset="0"/>
              </a:rPr>
              <a:t>band 20, </a:t>
            </a:r>
            <a:r>
              <a:rPr lang="en-US" dirty="0" smtClean="0">
                <a:latin typeface="Comic Sans MS" pitchFamily="66" charset="0"/>
              </a:rPr>
              <a:t>±</a:t>
            </a:r>
            <a:r>
              <a:rPr lang="en-US" dirty="0" smtClean="0">
                <a:latin typeface="Comic Sans MS" pitchFamily="66" charset="0"/>
              </a:rPr>
              <a:t>10% </a:t>
            </a:r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 smtClean="0">
                <a:latin typeface="Comic Sans MS" pitchFamily="66" charset="0"/>
              </a:rPr>
              <a:t>band 21, and ±0.5% </a:t>
            </a:r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 smtClean="0">
                <a:latin typeface="Comic Sans MS" pitchFamily="66" charset="0"/>
              </a:rPr>
              <a:t>bands 31 and 32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itchFamily="66" charset="0"/>
              </a:rPr>
              <a:t>Calibration requirements are specified at </a:t>
            </a:r>
            <a:r>
              <a:rPr lang="en-US" dirty="0" smtClean="0">
                <a:latin typeface="Comic Sans MS" pitchFamily="66" charset="0"/>
              </a:rPr>
              <a:t>typical scene radiance levels and </a:t>
            </a:r>
            <a:r>
              <a:rPr lang="en-US" dirty="0" smtClean="0">
                <a:latin typeface="Comic Sans MS" pitchFamily="66" charset="0"/>
              </a:rPr>
              <a:t>for observations </a:t>
            </a:r>
            <a:r>
              <a:rPr lang="en-US" dirty="0" smtClean="0">
                <a:latin typeface="Comic Sans MS" pitchFamily="66" charset="0"/>
              </a:rPr>
              <a:t>within ±45º scan angle </a:t>
            </a:r>
            <a:r>
              <a:rPr lang="en-US" dirty="0" smtClean="0">
                <a:latin typeface="Comic Sans MS" pitchFamily="66" charset="0"/>
              </a:rPr>
              <a:t>range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smtClean="0">
                <a:latin typeface="Comic Sans MS" pitchFamily="66" charset="0"/>
              </a:rPr>
              <a:t>additional 1% uncertainty is applied for the observations made at other scan angles and radiances from 0.3 specified typical radiance (0.3Ltyp) to 0.9 specified maximum </a:t>
            </a:r>
            <a:r>
              <a:rPr lang="en-US" dirty="0" smtClean="0">
                <a:latin typeface="Comic Sans MS" pitchFamily="66" charset="0"/>
              </a:rPr>
              <a:t>radiance (0.9Lmax))</a:t>
            </a:r>
            <a:r>
              <a:rPr lang="en-US" sz="2600" dirty="0" smtClean="0">
                <a:latin typeface="Comic Sans MS" pitchFamily="66" charset="0"/>
              </a:rPr>
              <a:t> </a:t>
            </a:r>
            <a:endParaRPr lang="en-US" sz="2600" dirty="0" smtClean="0">
              <a:latin typeface="Comic Sans MS" pitchFamily="66" charset="0"/>
            </a:endParaRPr>
          </a:p>
        </p:txBody>
      </p:sp>
      <p:graphicFrame>
        <p:nvGraphicFramePr>
          <p:cNvPr id="44" name="Group 5"/>
          <p:cNvGraphicFramePr>
            <a:graphicFrameLocks noGrp="1"/>
          </p:cNvGraphicFramePr>
          <p:nvPr/>
        </p:nvGraphicFramePr>
        <p:xfrm>
          <a:off x="16154400" y="31470603"/>
          <a:ext cx="6172200" cy="5418280"/>
        </p:xfrm>
        <a:graphic>
          <a:graphicData uri="http://schemas.openxmlformats.org/drawingml/2006/table">
            <a:tbl>
              <a:tblPr/>
              <a:tblGrid>
                <a:gridCol w="1806497"/>
                <a:gridCol w="4365703"/>
              </a:tblGrid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宋体" charset="-122"/>
                        </a:rPr>
                        <a:t>DQF Bit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宋体" charset="-122"/>
                        </a:rPr>
                        <a:t>Meaning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Noisy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Detector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Dead Detector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Out-of-Family Gain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Dynamic Range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Saturated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High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Fitting Residuals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Crosstalk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TBD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Text Box 395"/>
          <p:cNvSpPr txBox="1">
            <a:spLocks noChangeArrowheads="1"/>
          </p:cNvSpPr>
          <p:nvPr/>
        </p:nvSpPr>
        <p:spPr bwMode="auto">
          <a:xfrm>
            <a:off x="16611600" y="30556200"/>
            <a:ext cx="5181600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200" b="1" dirty="0" smtClean="0">
                <a:solidFill>
                  <a:srgbClr val="0000CC"/>
                </a:solidFill>
                <a:latin typeface="Calibri" pitchFamily="34" charset="0"/>
              </a:rPr>
              <a:t>Detector Quality Flag (DQF)</a:t>
            </a:r>
            <a:endParaRPr lang="en-US" altLang="en-US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46" name="Text Box 395"/>
          <p:cNvSpPr txBox="1">
            <a:spLocks noChangeArrowheads="1"/>
          </p:cNvSpPr>
          <p:nvPr/>
        </p:nvSpPr>
        <p:spPr bwMode="auto">
          <a:xfrm>
            <a:off x="23850600" y="30556200"/>
            <a:ext cx="5334000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200" b="1" dirty="0" smtClean="0">
                <a:solidFill>
                  <a:srgbClr val="0000CC"/>
                </a:solidFill>
                <a:latin typeface="Calibri" pitchFamily="34" charset="0"/>
              </a:rPr>
              <a:t>Detector Quality Flag2 (DQF2)</a:t>
            </a:r>
            <a:endParaRPr lang="en-US" altLang="en-US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graphicFrame>
        <p:nvGraphicFramePr>
          <p:cNvPr id="47" name="Group 5"/>
          <p:cNvGraphicFramePr>
            <a:graphicFrameLocks noGrp="1"/>
          </p:cNvGraphicFramePr>
          <p:nvPr/>
        </p:nvGraphicFramePr>
        <p:xfrm>
          <a:off x="23241000" y="31470601"/>
          <a:ext cx="6553200" cy="5418280"/>
        </p:xfrm>
        <a:graphic>
          <a:graphicData uri="http://schemas.openxmlformats.org/drawingml/2006/table">
            <a:tbl>
              <a:tblPr/>
              <a:tblGrid>
                <a:gridCol w="2241884"/>
                <a:gridCol w="4311316"/>
              </a:tblGrid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宋体" charset="-122"/>
                        </a:rPr>
                        <a:t>DQF2 Bit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宋体" charset="-122"/>
                        </a:rPr>
                        <a:t>Meaning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Noisy Sub-frame 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Noisy Sub-frame 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Noisy Sub-frame 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Noisy Sub-frame 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Dead Sub-frame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1</a:t>
                      </a: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Dead Sub-frame 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Dead Sub-frame 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-122"/>
                        </a:rPr>
                        <a:t>Dead Sub-frame 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-122"/>
                      </a:endParaRPr>
                    </a:p>
                  </a:txBody>
                  <a:tcPr marT="7581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5"/>
          <p:cNvSpPr txBox="1">
            <a:spLocks noChangeArrowheads="1"/>
          </p:cNvSpPr>
          <p:nvPr/>
        </p:nvSpPr>
        <p:spPr bwMode="auto">
          <a:xfrm>
            <a:off x="17678400" y="368808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200" b="1" dirty="0" smtClean="0">
                <a:solidFill>
                  <a:srgbClr val="0000CC"/>
                </a:solidFill>
                <a:latin typeface="Calibri" pitchFamily="34" charset="0"/>
              </a:rPr>
              <a:t>490 detectors</a:t>
            </a:r>
            <a:endParaRPr lang="en-US" altLang="en-US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51" name="Text Box 395"/>
          <p:cNvSpPr txBox="1">
            <a:spLocks noChangeArrowheads="1"/>
          </p:cNvSpPr>
          <p:nvPr/>
        </p:nvSpPr>
        <p:spPr bwMode="auto">
          <a:xfrm>
            <a:off x="25146000" y="368808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200" b="1" dirty="0" smtClean="0">
                <a:solidFill>
                  <a:srgbClr val="0000CC"/>
                </a:solidFill>
                <a:latin typeface="Calibri" pitchFamily="34" charset="0"/>
              </a:rPr>
              <a:t>180 detectors</a:t>
            </a:r>
            <a:endParaRPr lang="en-US" altLang="en-US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52" name="Text Box 395"/>
          <p:cNvSpPr txBox="1">
            <a:spLocks noChangeArrowheads="1"/>
          </p:cNvSpPr>
          <p:nvPr/>
        </p:nvSpPr>
        <p:spPr bwMode="auto">
          <a:xfrm>
            <a:off x="1371600" y="31165800"/>
            <a:ext cx="133350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1" rIns="91423" bIns="45711" anchor="ctr"/>
          <a:lstStyle/>
          <a:p>
            <a:pPr algn="ctr" defTabSz="913743"/>
            <a:r>
              <a:rPr lang="en-US" altLang="en-US" sz="3200" b="1" dirty="0" smtClean="0">
                <a:solidFill>
                  <a:srgbClr val="0000CC"/>
                </a:solidFill>
                <a:latin typeface="Calibri" pitchFamily="34" charset="0"/>
              </a:rPr>
              <a:t>Convert SI and UI to Calibrated Reflectance, Radiance, and Uncertainty</a:t>
            </a:r>
            <a:endParaRPr lang="en-US" altLang="en-US" sz="32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5925799" y="20955000"/>
          <a:ext cx="14249401" cy="8104960"/>
        </p:xfrm>
        <a:graphic>
          <a:graphicData uri="http://schemas.openxmlformats.org/drawingml/2006/table">
            <a:tbl>
              <a:tblPr/>
              <a:tblGrid>
                <a:gridCol w="1069009"/>
                <a:gridCol w="1750391"/>
                <a:gridCol w="2209800"/>
                <a:gridCol w="1981201"/>
                <a:gridCol w="1981200"/>
                <a:gridCol w="2666999"/>
                <a:gridCol w="2590801"/>
              </a:tblGrid>
              <a:tr h="871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UI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Bands</a:t>
                      </a:r>
                      <a:r>
                        <a:rPr lang="en-US" sz="3200" b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r>
                        <a:rPr lang="en-US" sz="3200" b="1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8-19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Bands</a:t>
                      </a:r>
                      <a:r>
                        <a:rPr lang="en-US" sz="3200" b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5-7,</a:t>
                      </a:r>
                      <a:r>
                        <a:rPr lang="en-US" sz="3200" b="1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 </a:t>
                      </a:r>
                      <a:r>
                        <a:rPr lang="en-US" sz="3200" b="1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 </a:t>
                      </a:r>
                      <a:r>
                        <a:rPr lang="en-US" sz="3200" b="1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Bands</a:t>
                      </a:r>
                      <a:r>
                        <a:rPr lang="en-US" sz="3200" b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22-25,</a:t>
                      </a:r>
                      <a:r>
                        <a:rPr lang="en-US" sz="3200" b="1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27-30,</a:t>
                      </a:r>
                      <a:r>
                        <a:rPr lang="en-US" sz="3200" b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33-36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Bands</a:t>
                      </a:r>
                      <a:r>
                        <a:rPr lang="en-US" sz="3200" b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en-US" sz="3200" b="1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32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0.48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0.82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0.62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0.79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6.80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8.73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11.20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14.39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7.43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18.47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5.43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9.07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23.72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11.08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30.46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6.09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13.54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39.11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7.82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5.87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8.33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16.53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50.21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10.04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9.61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20.20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7.57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64.48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12.90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9.67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11.08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24.67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9.25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82.79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16.56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12.42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 12.79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 30.13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 11.30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≥106.30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 21.26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≥ 15.95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60000"/>
            <a:lumOff val="4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8904</TotalTime>
  <Words>697</Words>
  <Application>Microsoft Office PowerPoint</Application>
  <PresentationFormat>Custom</PresentationFormat>
  <Paragraphs>235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Blank Presentation</vt:lpstr>
      <vt:lpstr>Equation</vt:lpstr>
      <vt:lpstr>Worksheet</vt:lpstr>
      <vt:lpstr>Slide 1</vt:lpstr>
    </vt:vector>
  </TitlesOfParts>
  <Company>SSAI/MCST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Support for NPP VIIRS</dc:title>
  <dc:creator>Kwo-Fu Vincent Chiang</dc:creator>
  <dc:description>NICSE poster for IGARSS 2011 Conference in Vancouver</dc:description>
  <cp:lastModifiedBy>Xiaoxiong Xoing</cp:lastModifiedBy>
  <cp:revision>850</cp:revision>
  <cp:lastPrinted>2002-05-14T17:54:19Z</cp:lastPrinted>
  <dcterms:created xsi:type="dcterms:W3CDTF">2002-05-09T14:43:17Z</dcterms:created>
  <dcterms:modified xsi:type="dcterms:W3CDTF">2011-08-15T04:46:19Z</dcterms:modified>
</cp:coreProperties>
</file>