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918400" cy="43891200"/>
  <p:notesSz cx="32104013" cy="43076813"/>
  <p:defaultTextStyle>
    <a:defPPr>
      <a:defRPr lang="en-US"/>
    </a:defPPr>
    <a:lvl1pPr algn="l" rtl="0" fontAlgn="base">
      <a:spcBef>
        <a:spcPct val="0"/>
      </a:spcBef>
      <a:spcAft>
        <a:spcPct val="0"/>
      </a:spcAft>
      <a:defRPr sz="3200" kern="1200">
        <a:solidFill>
          <a:schemeClr val="tx1"/>
        </a:solidFill>
        <a:latin typeface="Times" pitchFamily="1" charset="0"/>
        <a:ea typeface="+mn-ea"/>
        <a:cs typeface="+mn-cs"/>
      </a:defRPr>
    </a:lvl1pPr>
    <a:lvl2pPr marL="457200" algn="l" rtl="0" fontAlgn="base">
      <a:spcBef>
        <a:spcPct val="0"/>
      </a:spcBef>
      <a:spcAft>
        <a:spcPct val="0"/>
      </a:spcAft>
      <a:defRPr sz="3200" kern="1200">
        <a:solidFill>
          <a:schemeClr val="tx1"/>
        </a:solidFill>
        <a:latin typeface="Times" pitchFamily="1" charset="0"/>
        <a:ea typeface="+mn-ea"/>
        <a:cs typeface="+mn-cs"/>
      </a:defRPr>
    </a:lvl2pPr>
    <a:lvl3pPr marL="914400" algn="l" rtl="0" fontAlgn="base">
      <a:spcBef>
        <a:spcPct val="0"/>
      </a:spcBef>
      <a:spcAft>
        <a:spcPct val="0"/>
      </a:spcAft>
      <a:defRPr sz="3200" kern="1200">
        <a:solidFill>
          <a:schemeClr val="tx1"/>
        </a:solidFill>
        <a:latin typeface="Times" pitchFamily="1" charset="0"/>
        <a:ea typeface="+mn-ea"/>
        <a:cs typeface="+mn-cs"/>
      </a:defRPr>
    </a:lvl3pPr>
    <a:lvl4pPr marL="1371600" algn="l" rtl="0" fontAlgn="base">
      <a:spcBef>
        <a:spcPct val="0"/>
      </a:spcBef>
      <a:spcAft>
        <a:spcPct val="0"/>
      </a:spcAft>
      <a:defRPr sz="3200" kern="1200">
        <a:solidFill>
          <a:schemeClr val="tx1"/>
        </a:solidFill>
        <a:latin typeface="Times" pitchFamily="1" charset="0"/>
        <a:ea typeface="+mn-ea"/>
        <a:cs typeface="+mn-cs"/>
      </a:defRPr>
    </a:lvl4pPr>
    <a:lvl5pPr marL="1828800" algn="l" rtl="0" fontAlgn="base">
      <a:spcBef>
        <a:spcPct val="0"/>
      </a:spcBef>
      <a:spcAft>
        <a:spcPct val="0"/>
      </a:spcAft>
      <a:defRPr sz="3200" kern="1200">
        <a:solidFill>
          <a:schemeClr val="tx1"/>
        </a:solidFill>
        <a:latin typeface="Times" pitchFamily="1" charset="0"/>
        <a:ea typeface="+mn-ea"/>
        <a:cs typeface="+mn-cs"/>
      </a:defRPr>
    </a:lvl5pPr>
    <a:lvl6pPr marL="2286000" algn="l" defTabSz="914400" rtl="0" eaLnBrk="1" latinLnBrk="0" hangingPunct="1">
      <a:defRPr sz="3200" kern="1200">
        <a:solidFill>
          <a:schemeClr val="tx1"/>
        </a:solidFill>
        <a:latin typeface="Times" pitchFamily="1" charset="0"/>
        <a:ea typeface="+mn-ea"/>
        <a:cs typeface="+mn-cs"/>
      </a:defRPr>
    </a:lvl6pPr>
    <a:lvl7pPr marL="2743200" algn="l" defTabSz="914400" rtl="0" eaLnBrk="1" latinLnBrk="0" hangingPunct="1">
      <a:defRPr sz="3200" kern="1200">
        <a:solidFill>
          <a:schemeClr val="tx1"/>
        </a:solidFill>
        <a:latin typeface="Times" pitchFamily="1" charset="0"/>
        <a:ea typeface="+mn-ea"/>
        <a:cs typeface="+mn-cs"/>
      </a:defRPr>
    </a:lvl7pPr>
    <a:lvl8pPr marL="3200400" algn="l" defTabSz="914400" rtl="0" eaLnBrk="1" latinLnBrk="0" hangingPunct="1">
      <a:defRPr sz="3200" kern="1200">
        <a:solidFill>
          <a:schemeClr val="tx1"/>
        </a:solidFill>
        <a:latin typeface="Times" pitchFamily="1" charset="0"/>
        <a:ea typeface="+mn-ea"/>
        <a:cs typeface="+mn-cs"/>
      </a:defRPr>
    </a:lvl8pPr>
    <a:lvl9pPr marL="3657600" algn="l" defTabSz="914400" rtl="0" eaLnBrk="1" latinLnBrk="0" hangingPunct="1">
      <a:defRPr sz="3200" kern="1200">
        <a:solidFill>
          <a:schemeClr val="tx1"/>
        </a:solidFill>
        <a:latin typeface="Times"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E1"/>
    <a:srgbClr val="FFF3F3"/>
    <a:srgbClr val="FFE5E5"/>
    <a:srgbClr val="D2D996"/>
    <a:srgbClr val="EDEEC9"/>
    <a:srgbClr val="9F2A1C"/>
    <a:srgbClr val="CC161D"/>
    <a:srgbClr val="9DAE8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ferSingleView="1">
    <p:restoredLeft sz="32787"/>
    <p:restoredTop sz="99903" autoAdjust="0"/>
  </p:normalViewPr>
  <p:slideViewPr>
    <p:cSldViewPr>
      <p:cViewPr varScale="1">
        <p:scale>
          <a:sx n="16" d="100"/>
          <a:sy n="16" d="100"/>
        </p:scale>
        <p:origin x="-2136" y="-240"/>
      </p:cViewPr>
      <p:guideLst>
        <p:guide orient="horz"/>
        <p:guide orient="horz" pos="25920"/>
        <p:guide orient="horz" pos="3024"/>
        <p:guide orient="horz" pos="768"/>
        <p:guide orient="horz" pos="2304"/>
        <p:guide orient="horz" pos="26496"/>
        <p:guide pos="-2592"/>
        <p:guide pos="19872"/>
        <p:guide pos="864"/>
        <p:guide pos="9888"/>
        <p:guide pos="432"/>
        <p:guide pos="20304"/>
        <p:guide pos="23328"/>
        <p:guide pos="10848"/>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D:\Home\fyu\meetings\2011\GOES_sounder\GOES1.collocnum.vs.localtime.xlt"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400"/>
              <a:t>G13 - IASI Collocation Pixel #</a:t>
            </a:r>
          </a:p>
        </c:rich>
      </c:tx>
      <c:layout/>
    </c:title>
    <c:plotArea>
      <c:layout>
        <c:manualLayout>
          <c:layoutTarget val="inner"/>
          <c:xMode val="edge"/>
          <c:yMode val="edge"/>
          <c:x val="7.4552238805970145E-2"/>
          <c:y val="0.1164718748391745"/>
          <c:w val="0.88564676616915428"/>
          <c:h val="0.63540733878853384"/>
        </c:manualLayout>
      </c:layout>
      <c:barChart>
        <c:barDir val="col"/>
        <c:grouping val="clustered"/>
        <c:ser>
          <c:idx val="0"/>
          <c:order val="0"/>
          <c:tx>
            <c:strRef>
              <c:f>GOES13.IASI.AIRS!$B$29</c:f>
              <c:strCache>
                <c:ptCount val="1"/>
                <c:pt idx="0">
                  <c:v>G13 - IASI</c:v>
                </c:pt>
              </c:strCache>
            </c:strRef>
          </c:tx>
          <c:cat>
            <c:numRef>
              <c:f>GOES13.IASI.AIRS!$D$32:$D$55</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cat>
          <c:val>
            <c:numRef>
              <c:f>GOES13.IASI.AIRS!$B$32:$B$55</c:f>
              <c:numCache>
                <c:formatCode>General</c:formatCode>
                <c:ptCount val="24"/>
                <c:pt idx="0">
                  <c:v>0</c:v>
                </c:pt>
                <c:pt idx="1">
                  <c:v>0</c:v>
                </c:pt>
                <c:pt idx="2">
                  <c:v>0</c:v>
                </c:pt>
                <c:pt idx="3">
                  <c:v>0</c:v>
                </c:pt>
                <c:pt idx="4">
                  <c:v>0</c:v>
                </c:pt>
                <c:pt idx="5">
                  <c:v>0</c:v>
                </c:pt>
                <c:pt idx="6">
                  <c:v>0</c:v>
                </c:pt>
                <c:pt idx="7">
                  <c:v>0</c:v>
                </c:pt>
                <c:pt idx="8">
                  <c:v>328</c:v>
                </c:pt>
                <c:pt idx="9">
                  <c:v>131</c:v>
                </c:pt>
                <c:pt idx="10">
                  <c:v>258</c:v>
                </c:pt>
                <c:pt idx="11">
                  <c:v>176</c:v>
                </c:pt>
                <c:pt idx="12">
                  <c:v>27</c:v>
                </c:pt>
                <c:pt idx="13">
                  <c:v>0</c:v>
                </c:pt>
                <c:pt idx="14">
                  <c:v>0</c:v>
                </c:pt>
                <c:pt idx="15">
                  <c:v>0</c:v>
                </c:pt>
                <c:pt idx="16">
                  <c:v>0</c:v>
                </c:pt>
                <c:pt idx="17">
                  <c:v>0</c:v>
                </c:pt>
                <c:pt idx="18">
                  <c:v>0</c:v>
                </c:pt>
                <c:pt idx="19">
                  <c:v>0</c:v>
                </c:pt>
                <c:pt idx="20">
                  <c:v>454</c:v>
                </c:pt>
                <c:pt idx="21">
                  <c:v>326</c:v>
                </c:pt>
                <c:pt idx="22">
                  <c:v>30</c:v>
                </c:pt>
                <c:pt idx="23">
                  <c:v>0</c:v>
                </c:pt>
              </c:numCache>
            </c:numRef>
          </c:val>
        </c:ser>
        <c:axId val="143871360"/>
        <c:axId val="166147968"/>
      </c:barChart>
      <c:catAx>
        <c:axId val="143871360"/>
        <c:scaling>
          <c:orientation val="minMax"/>
        </c:scaling>
        <c:axPos val="b"/>
        <c:title>
          <c:tx>
            <c:rich>
              <a:bodyPr/>
              <a:lstStyle/>
              <a:p>
                <a:pPr>
                  <a:defRPr/>
                </a:pPr>
                <a:r>
                  <a:rPr lang="en-US"/>
                  <a:t>Satellite Local Time</a:t>
                </a:r>
              </a:p>
            </c:rich>
          </c:tx>
          <c:layout/>
        </c:title>
        <c:numFmt formatCode="General" sourceLinked="1"/>
        <c:tickLblPos val="nextTo"/>
        <c:crossAx val="166147968"/>
        <c:crosses val="autoZero"/>
        <c:auto val="1"/>
        <c:lblAlgn val="ctr"/>
        <c:lblOffset val="100"/>
      </c:catAx>
      <c:valAx>
        <c:axId val="166147968"/>
        <c:scaling>
          <c:orientation val="minMax"/>
        </c:scaling>
        <c:axPos val="l"/>
        <c:majorGridlines/>
        <c:numFmt formatCode="General" sourceLinked="1"/>
        <c:tickLblPos val="nextTo"/>
        <c:crossAx val="143871360"/>
        <c:crosses val="autoZero"/>
        <c:crossBetween val="between"/>
      </c:valAx>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4" y="13635040"/>
            <a:ext cx="27981275" cy="94075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4937126" y="24871365"/>
            <a:ext cx="23044150" cy="112172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46239" y="1757363"/>
            <a:ext cx="29625925" cy="73152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646239" y="10240963"/>
            <a:ext cx="29625925" cy="289671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5" y="1757363"/>
            <a:ext cx="7405688" cy="3745071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6239" y="1757363"/>
            <a:ext cx="22067837" cy="374507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46239" y="1757363"/>
            <a:ext cx="29625925"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646239" y="10240963"/>
            <a:ext cx="29625925" cy="289671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28203525"/>
            <a:ext cx="27981275" cy="871855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18602325"/>
            <a:ext cx="27981275" cy="96012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46239" y="1757363"/>
            <a:ext cx="29625925"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646239" y="10240963"/>
            <a:ext cx="14736762"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35401" y="10240963"/>
            <a:ext cx="14736763"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9" y="1757363"/>
            <a:ext cx="29625925" cy="73152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9825038"/>
            <a:ext cx="14544675"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13919201"/>
            <a:ext cx="14544675"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9825038"/>
            <a:ext cx="14549438"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13919201"/>
            <a:ext cx="14549438"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46239" y="1757363"/>
            <a:ext cx="29625925" cy="73152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1747839"/>
            <a:ext cx="10829925" cy="74374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1747838"/>
            <a:ext cx="18402300" cy="374602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9185275"/>
            <a:ext cx="10829925" cy="30022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1" y="30724475"/>
            <a:ext cx="19751675" cy="36258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1" y="3921125"/>
            <a:ext cx="19751675" cy="263350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451601" y="34350325"/>
            <a:ext cx="19751675" cy="51514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21100" rtl="0" eaLnBrk="0" fontAlgn="base" hangingPunct="0">
        <a:spcBef>
          <a:spcPct val="0"/>
        </a:spcBef>
        <a:spcAft>
          <a:spcPct val="0"/>
        </a:spcAft>
        <a:defRPr sz="17900">
          <a:solidFill>
            <a:schemeClr val="tx2"/>
          </a:solidFill>
          <a:latin typeface="+mj-lt"/>
          <a:ea typeface="+mj-ea"/>
          <a:cs typeface="+mj-cs"/>
        </a:defRPr>
      </a:lvl1pPr>
      <a:lvl2pPr algn="ctr" defTabSz="3721100" rtl="0" eaLnBrk="0" fontAlgn="base" hangingPunct="0">
        <a:spcBef>
          <a:spcPct val="0"/>
        </a:spcBef>
        <a:spcAft>
          <a:spcPct val="0"/>
        </a:spcAft>
        <a:defRPr sz="17900">
          <a:solidFill>
            <a:schemeClr val="tx2"/>
          </a:solidFill>
          <a:latin typeface="Times" pitchFamily="1" charset="0"/>
        </a:defRPr>
      </a:lvl2pPr>
      <a:lvl3pPr algn="ctr" defTabSz="3721100" rtl="0" eaLnBrk="0" fontAlgn="base" hangingPunct="0">
        <a:spcBef>
          <a:spcPct val="0"/>
        </a:spcBef>
        <a:spcAft>
          <a:spcPct val="0"/>
        </a:spcAft>
        <a:defRPr sz="17900">
          <a:solidFill>
            <a:schemeClr val="tx2"/>
          </a:solidFill>
          <a:latin typeface="Times" pitchFamily="1" charset="0"/>
        </a:defRPr>
      </a:lvl3pPr>
      <a:lvl4pPr algn="ctr" defTabSz="3721100" rtl="0" eaLnBrk="0" fontAlgn="base" hangingPunct="0">
        <a:spcBef>
          <a:spcPct val="0"/>
        </a:spcBef>
        <a:spcAft>
          <a:spcPct val="0"/>
        </a:spcAft>
        <a:defRPr sz="17900">
          <a:solidFill>
            <a:schemeClr val="tx2"/>
          </a:solidFill>
          <a:latin typeface="Times" pitchFamily="1" charset="0"/>
        </a:defRPr>
      </a:lvl4pPr>
      <a:lvl5pPr algn="ctr" defTabSz="3721100" rtl="0" eaLnBrk="0" fontAlgn="base" hangingPunct="0">
        <a:spcBef>
          <a:spcPct val="0"/>
        </a:spcBef>
        <a:spcAft>
          <a:spcPct val="0"/>
        </a:spcAft>
        <a:defRPr sz="17900">
          <a:solidFill>
            <a:schemeClr val="tx2"/>
          </a:solidFill>
          <a:latin typeface="Times" pitchFamily="1" charset="0"/>
        </a:defRPr>
      </a:lvl5pPr>
      <a:lvl6pPr marL="457200" algn="ctr" defTabSz="3721100" rtl="0" fontAlgn="base">
        <a:spcBef>
          <a:spcPct val="0"/>
        </a:spcBef>
        <a:spcAft>
          <a:spcPct val="0"/>
        </a:spcAft>
        <a:defRPr sz="17900">
          <a:solidFill>
            <a:schemeClr val="tx2"/>
          </a:solidFill>
          <a:latin typeface="Times" pitchFamily="1" charset="0"/>
        </a:defRPr>
      </a:lvl6pPr>
      <a:lvl7pPr marL="914400" algn="ctr" defTabSz="3721100" rtl="0" fontAlgn="base">
        <a:spcBef>
          <a:spcPct val="0"/>
        </a:spcBef>
        <a:spcAft>
          <a:spcPct val="0"/>
        </a:spcAft>
        <a:defRPr sz="17900">
          <a:solidFill>
            <a:schemeClr val="tx2"/>
          </a:solidFill>
          <a:latin typeface="Times" pitchFamily="1" charset="0"/>
        </a:defRPr>
      </a:lvl7pPr>
      <a:lvl8pPr marL="1371600" algn="ctr" defTabSz="3721100" rtl="0" fontAlgn="base">
        <a:spcBef>
          <a:spcPct val="0"/>
        </a:spcBef>
        <a:spcAft>
          <a:spcPct val="0"/>
        </a:spcAft>
        <a:defRPr sz="17900">
          <a:solidFill>
            <a:schemeClr val="tx2"/>
          </a:solidFill>
          <a:latin typeface="Times" pitchFamily="1" charset="0"/>
        </a:defRPr>
      </a:lvl8pPr>
      <a:lvl9pPr marL="1828800" algn="ctr" defTabSz="3721100" rtl="0" fontAlgn="base">
        <a:spcBef>
          <a:spcPct val="0"/>
        </a:spcBef>
        <a:spcAft>
          <a:spcPct val="0"/>
        </a:spcAft>
        <a:defRPr sz="17900">
          <a:solidFill>
            <a:schemeClr val="tx2"/>
          </a:solidFill>
          <a:latin typeface="Times" pitchFamily="1" charset="0"/>
        </a:defRPr>
      </a:lvl9pPr>
    </p:titleStyle>
    <p:bodyStyle>
      <a:lvl1pPr marL="1395413" indent="-1395413" algn="l" defTabSz="3721100" rtl="0" eaLnBrk="0" fontAlgn="base" hangingPunct="0">
        <a:spcBef>
          <a:spcPct val="20000"/>
        </a:spcBef>
        <a:spcAft>
          <a:spcPct val="0"/>
        </a:spcAft>
        <a:buChar char="•"/>
        <a:defRPr sz="13000">
          <a:solidFill>
            <a:schemeClr val="tx1"/>
          </a:solidFill>
          <a:latin typeface="+mn-lt"/>
          <a:ea typeface="+mn-ea"/>
          <a:cs typeface="+mn-cs"/>
        </a:defRPr>
      </a:lvl1pPr>
      <a:lvl2pPr marL="3024188" indent="-1163638" algn="l" defTabSz="3721100" rtl="0" eaLnBrk="0" fontAlgn="base" hangingPunct="0">
        <a:spcBef>
          <a:spcPct val="20000"/>
        </a:spcBef>
        <a:spcAft>
          <a:spcPct val="0"/>
        </a:spcAft>
        <a:buChar char="–"/>
        <a:defRPr sz="11400">
          <a:solidFill>
            <a:schemeClr val="tx1"/>
          </a:solidFill>
          <a:latin typeface="+mn-lt"/>
        </a:defRPr>
      </a:lvl2pPr>
      <a:lvl3pPr marL="4651375" indent="-930275" algn="l" defTabSz="3721100" rtl="0" eaLnBrk="0" fontAlgn="base" hangingPunct="0">
        <a:spcBef>
          <a:spcPct val="20000"/>
        </a:spcBef>
        <a:spcAft>
          <a:spcPct val="0"/>
        </a:spcAft>
        <a:buChar char="•"/>
        <a:defRPr sz="9800">
          <a:solidFill>
            <a:schemeClr val="tx1"/>
          </a:solidFill>
          <a:latin typeface="+mn-lt"/>
        </a:defRPr>
      </a:lvl3pPr>
      <a:lvl4pPr marL="6511925" indent="-931863" algn="l" defTabSz="3721100" rtl="0" eaLnBrk="0" fontAlgn="base" hangingPunct="0">
        <a:spcBef>
          <a:spcPct val="20000"/>
        </a:spcBef>
        <a:spcAft>
          <a:spcPct val="0"/>
        </a:spcAft>
        <a:buChar char="–"/>
        <a:defRPr sz="8100">
          <a:solidFill>
            <a:schemeClr val="tx1"/>
          </a:solidFill>
          <a:latin typeface="+mn-lt"/>
        </a:defRPr>
      </a:lvl4pPr>
      <a:lvl5pPr marL="8370888" indent="-928688" algn="l" defTabSz="3721100" rtl="0" eaLnBrk="0" fontAlgn="base" hangingPunct="0">
        <a:spcBef>
          <a:spcPct val="20000"/>
        </a:spcBef>
        <a:spcAft>
          <a:spcPct val="0"/>
        </a:spcAft>
        <a:buChar char="»"/>
        <a:defRPr sz="8100">
          <a:solidFill>
            <a:schemeClr val="tx1"/>
          </a:solidFill>
          <a:latin typeface="+mn-lt"/>
        </a:defRPr>
      </a:lvl5pPr>
      <a:lvl6pPr marL="8828088" indent="-928688" algn="l" defTabSz="3721100" rtl="0" fontAlgn="base">
        <a:spcBef>
          <a:spcPct val="20000"/>
        </a:spcBef>
        <a:spcAft>
          <a:spcPct val="0"/>
        </a:spcAft>
        <a:buChar char="»"/>
        <a:defRPr sz="8100">
          <a:solidFill>
            <a:schemeClr val="tx1"/>
          </a:solidFill>
          <a:latin typeface="+mn-lt"/>
        </a:defRPr>
      </a:lvl6pPr>
      <a:lvl7pPr marL="9285288" indent="-928688" algn="l" defTabSz="3721100" rtl="0" fontAlgn="base">
        <a:spcBef>
          <a:spcPct val="20000"/>
        </a:spcBef>
        <a:spcAft>
          <a:spcPct val="0"/>
        </a:spcAft>
        <a:buChar char="»"/>
        <a:defRPr sz="8100">
          <a:solidFill>
            <a:schemeClr val="tx1"/>
          </a:solidFill>
          <a:latin typeface="+mn-lt"/>
        </a:defRPr>
      </a:lvl7pPr>
      <a:lvl8pPr marL="9742488" indent="-928688" algn="l" defTabSz="3721100" rtl="0" fontAlgn="base">
        <a:spcBef>
          <a:spcPct val="20000"/>
        </a:spcBef>
        <a:spcAft>
          <a:spcPct val="0"/>
        </a:spcAft>
        <a:buChar char="»"/>
        <a:defRPr sz="8100">
          <a:solidFill>
            <a:schemeClr val="tx1"/>
          </a:solidFill>
          <a:latin typeface="+mn-lt"/>
        </a:defRPr>
      </a:lvl8pPr>
      <a:lvl9pPr marL="10199688" indent="-928688" algn="l" defTabSz="3721100" rtl="0" fontAlgn="base">
        <a:spcBef>
          <a:spcPct val="20000"/>
        </a:spcBef>
        <a:spcAft>
          <a:spcPct val="0"/>
        </a:spcAft>
        <a:buChar char="»"/>
        <a:defRPr sz="8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gif"/><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gif"/><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64" name="AutoShape 216"/>
          <p:cNvSpPr>
            <a:spLocks noChangeArrowheads="1"/>
          </p:cNvSpPr>
          <p:nvPr/>
        </p:nvSpPr>
        <p:spPr bwMode="auto">
          <a:xfrm>
            <a:off x="1219200" y="4191000"/>
            <a:ext cx="30556199" cy="9677400"/>
          </a:xfrm>
          <a:prstGeom prst="roundRect">
            <a:avLst>
              <a:gd name="adj" fmla="val 3315"/>
            </a:avLst>
          </a:prstGeom>
          <a:solidFill>
            <a:schemeClr val="bg1"/>
          </a:solidFill>
          <a:ln w="9525">
            <a:solidFill>
              <a:schemeClr val="tx1"/>
            </a:solidFill>
            <a:round/>
            <a:headEnd/>
            <a:tailEnd/>
          </a:ln>
          <a:effectLst>
            <a:outerShdw dist="35921" dir="2700000" algn="ctr" rotWithShape="0">
              <a:schemeClr val="bg2"/>
            </a:outerShdw>
          </a:effectLst>
        </p:spPr>
        <p:txBody>
          <a:bodyPr wrap="none" anchor="ctr"/>
          <a:lstStyle/>
          <a:p>
            <a:pPr>
              <a:defRPr/>
            </a:pPr>
            <a:r>
              <a:rPr lang="en-US" dirty="0" smtClean="0"/>
              <a:t> </a:t>
            </a:r>
            <a:endParaRPr lang="en-US" dirty="0"/>
          </a:p>
        </p:txBody>
      </p:sp>
      <p:sp>
        <p:nvSpPr>
          <p:cNvPr id="1026" name="AutoShape 122"/>
          <p:cNvSpPr>
            <a:spLocks noChangeArrowheads="1"/>
          </p:cNvSpPr>
          <p:nvPr/>
        </p:nvSpPr>
        <p:spPr bwMode="auto">
          <a:xfrm>
            <a:off x="741364" y="3810000"/>
            <a:ext cx="31421387" cy="39319200"/>
          </a:xfrm>
          <a:prstGeom prst="roundRect">
            <a:avLst>
              <a:gd name="adj" fmla="val 1782"/>
            </a:avLst>
          </a:prstGeom>
          <a:noFill/>
          <a:ln w="9525">
            <a:solidFill>
              <a:schemeClr val="tx1"/>
            </a:solidFill>
            <a:round/>
            <a:headEnd/>
            <a:tailEnd/>
          </a:ln>
        </p:spPr>
        <p:txBody>
          <a:bodyPr wrap="none" anchor="ctr"/>
          <a:lstStyle/>
          <a:p>
            <a:endParaRPr lang="en-US"/>
          </a:p>
        </p:txBody>
      </p:sp>
      <p:sp>
        <p:nvSpPr>
          <p:cNvPr id="2062" name="Text Box 14"/>
          <p:cNvSpPr txBox="1">
            <a:spLocks noChangeArrowheads="1"/>
          </p:cNvSpPr>
          <p:nvPr/>
        </p:nvSpPr>
        <p:spPr bwMode="auto">
          <a:xfrm>
            <a:off x="784226" y="1016002"/>
            <a:ext cx="31219775" cy="2624651"/>
          </a:xfrm>
          <a:prstGeom prst="rect">
            <a:avLst/>
          </a:prstGeom>
          <a:noFill/>
          <a:ln w="12700">
            <a:noFill/>
            <a:miter lim="800000"/>
            <a:headEnd/>
            <a:tailEnd/>
          </a:ln>
          <a:effectLst/>
        </p:spPr>
        <p:txBody>
          <a:bodyPr lIns="83482" tIns="83482" rIns="83482" bIns="83482">
            <a:spAutoFit/>
          </a:bodyPr>
          <a:lstStyle/>
          <a:p>
            <a:pPr algn="ctr" defTabSz="835025">
              <a:spcBef>
                <a:spcPct val="50000"/>
              </a:spcBef>
              <a:defRPr/>
            </a:pPr>
            <a:r>
              <a:rPr lang="en-US" sz="6000" dirty="0" smtClean="0">
                <a:latin typeface="Arial" charset="0"/>
              </a:rPr>
              <a:t>Developing GSICS Products for GOES Sounder</a:t>
            </a:r>
            <a:endParaRPr lang="en-US" sz="6000" dirty="0">
              <a:latin typeface="Arial" charset="0"/>
            </a:endParaRPr>
          </a:p>
          <a:p>
            <a:pPr algn="ctr" defTabSz="835025">
              <a:lnSpc>
                <a:spcPct val="40000"/>
              </a:lnSpc>
              <a:spcBef>
                <a:spcPct val="50000"/>
              </a:spcBef>
              <a:defRPr/>
            </a:pPr>
            <a:endParaRPr lang="en-US" sz="2000" dirty="0" smtClean="0">
              <a:latin typeface="Arial" charset="0"/>
            </a:endParaRPr>
          </a:p>
          <a:p>
            <a:pPr algn="ctr" defTabSz="835025">
              <a:lnSpc>
                <a:spcPct val="40000"/>
              </a:lnSpc>
              <a:spcBef>
                <a:spcPct val="50000"/>
              </a:spcBef>
              <a:defRPr/>
            </a:pPr>
            <a:r>
              <a:rPr lang="en-US" dirty="0" smtClean="0">
                <a:latin typeface="Arial" charset="0"/>
              </a:rPr>
              <a:t>Fangfang Yu</a:t>
            </a:r>
            <a:r>
              <a:rPr lang="en-US" baseline="30000" dirty="0" smtClean="0">
                <a:latin typeface="Arial" charset="0"/>
              </a:rPr>
              <a:t>1</a:t>
            </a:r>
            <a:r>
              <a:rPr lang="en-US" dirty="0">
                <a:latin typeface="Arial" charset="0"/>
              </a:rPr>
              <a:t>, </a:t>
            </a:r>
            <a:r>
              <a:rPr lang="en-US" dirty="0" smtClean="0">
                <a:latin typeface="Arial" charset="0"/>
              </a:rPr>
              <a:t>and </a:t>
            </a:r>
            <a:r>
              <a:rPr lang="en-US" dirty="0" err="1" smtClean="0">
                <a:latin typeface="Arial" charset="0"/>
              </a:rPr>
              <a:t>Xiangqian</a:t>
            </a:r>
            <a:r>
              <a:rPr lang="en-US" dirty="0" smtClean="0">
                <a:latin typeface="Arial" charset="0"/>
              </a:rPr>
              <a:t> Wu</a:t>
            </a:r>
            <a:r>
              <a:rPr lang="en-US" baseline="30000" dirty="0" smtClean="0">
                <a:latin typeface="Arial" charset="0"/>
              </a:rPr>
              <a:t>2</a:t>
            </a:r>
            <a:endParaRPr lang="en-US" dirty="0">
              <a:latin typeface="Arial" charset="0"/>
            </a:endParaRPr>
          </a:p>
          <a:p>
            <a:pPr algn="ctr" defTabSz="835025">
              <a:lnSpc>
                <a:spcPct val="40000"/>
              </a:lnSpc>
              <a:spcBef>
                <a:spcPct val="50000"/>
              </a:spcBef>
              <a:defRPr/>
            </a:pPr>
            <a:r>
              <a:rPr lang="en-US" dirty="0">
                <a:latin typeface="Arial" charset="0"/>
              </a:rPr>
              <a:t>1: </a:t>
            </a:r>
            <a:r>
              <a:rPr lang="en-US" dirty="0" smtClean="0">
                <a:latin typeface="Arial" charset="0"/>
              </a:rPr>
              <a:t>ERT, Inc. @NOAA/NESDIS/STAR</a:t>
            </a:r>
            <a:r>
              <a:rPr lang="en-US" dirty="0">
                <a:latin typeface="Arial" charset="0"/>
              </a:rPr>
              <a:t>; 2: </a:t>
            </a:r>
            <a:r>
              <a:rPr lang="en-US" dirty="0" smtClean="0">
                <a:latin typeface="Arial" charset="0"/>
              </a:rPr>
              <a:t>NOAA/NESDIS/STAR</a:t>
            </a:r>
            <a:endParaRPr lang="en-US" dirty="0">
              <a:latin typeface="Arial" charset="0"/>
            </a:endParaRPr>
          </a:p>
          <a:p>
            <a:pPr algn="ctr" defTabSz="835025">
              <a:lnSpc>
                <a:spcPct val="40000"/>
              </a:lnSpc>
              <a:spcBef>
                <a:spcPct val="50000"/>
              </a:spcBef>
              <a:defRPr/>
            </a:pPr>
            <a:endParaRPr lang="en-US" sz="4000" baseline="30000" dirty="0">
              <a:effectLst>
                <a:outerShdw blurRad="38100" dist="38100" dir="2700000" algn="tl">
                  <a:srgbClr val="C0C0C0"/>
                </a:outerShdw>
              </a:effectLst>
              <a:latin typeface="Arial" charset="0"/>
            </a:endParaRPr>
          </a:p>
        </p:txBody>
      </p:sp>
      <p:sp>
        <p:nvSpPr>
          <p:cNvPr id="2258" name="AutoShape 210"/>
          <p:cNvSpPr>
            <a:spLocks noChangeArrowheads="1"/>
          </p:cNvSpPr>
          <p:nvPr/>
        </p:nvSpPr>
        <p:spPr bwMode="auto">
          <a:xfrm>
            <a:off x="990600" y="14478000"/>
            <a:ext cx="30632400" cy="13030200"/>
          </a:xfrm>
          <a:prstGeom prst="roundRect">
            <a:avLst>
              <a:gd name="adj" fmla="val 3315"/>
            </a:avLst>
          </a:prstGeom>
          <a:solidFill>
            <a:schemeClr val="bg1"/>
          </a:solidFill>
          <a:ln w="9525">
            <a:solidFill>
              <a:schemeClr val="tx1"/>
            </a:solidFill>
            <a:round/>
            <a:headEnd/>
            <a:tailEnd/>
          </a:ln>
          <a:effectLst>
            <a:outerShdw dist="35921" dir="2700000" algn="ctr" rotWithShape="0">
              <a:schemeClr val="bg2"/>
            </a:outerShdw>
          </a:effectLst>
        </p:spPr>
        <p:txBody>
          <a:bodyPr wrap="none" anchor="ctr"/>
          <a:lstStyle/>
          <a:p>
            <a:pPr>
              <a:defRPr/>
            </a:pPr>
            <a:endParaRPr lang="en-US" dirty="0"/>
          </a:p>
        </p:txBody>
      </p:sp>
      <p:sp>
        <p:nvSpPr>
          <p:cNvPr id="2259" name="Rectangle 211"/>
          <p:cNvSpPr>
            <a:spLocks noChangeArrowheads="1"/>
          </p:cNvSpPr>
          <p:nvPr/>
        </p:nvSpPr>
        <p:spPr bwMode="auto">
          <a:xfrm>
            <a:off x="1066801" y="4343400"/>
            <a:ext cx="9525000" cy="838200"/>
          </a:xfrm>
          <a:prstGeom prst="rect">
            <a:avLst/>
          </a:prstGeom>
          <a:solidFill>
            <a:srgbClr val="B7BD83"/>
          </a:solidFill>
          <a:ln w="28575">
            <a:solidFill>
              <a:schemeClr val="tx1"/>
            </a:solidFill>
            <a:miter lim="800000"/>
            <a:headEnd/>
            <a:tailEnd/>
          </a:ln>
          <a:effectLst>
            <a:outerShdw dist="35921" dir="2700000" algn="ctr" rotWithShape="0">
              <a:schemeClr val="bg2"/>
            </a:outerShdw>
          </a:effectLst>
        </p:spPr>
        <p:txBody>
          <a:bodyPr anchor="ctr" anchorCtr="1"/>
          <a:lstStyle/>
          <a:p>
            <a:pPr algn="ctr" eaLnBrk="0" hangingPunct="0">
              <a:defRPr/>
            </a:pPr>
            <a:r>
              <a:rPr lang="en-US" sz="4800" b="1" dirty="0" smtClean="0">
                <a:solidFill>
                  <a:srgbClr val="9F2A1C"/>
                </a:solidFill>
                <a:latin typeface="Helvetica" pitchFamily="1" charset="0"/>
              </a:rPr>
              <a:t>Introduction</a:t>
            </a:r>
            <a:endParaRPr lang="en-US" sz="4800" b="1" dirty="0">
              <a:solidFill>
                <a:srgbClr val="9F2A1C"/>
              </a:solidFill>
              <a:latin typeface="Helvetica" pitchFamily="1" charset="0"/>
            </a:endParaRPr>
          </a:p>
        </p:txBody>
      </p:sp>
      <p:sp>
        <p:nvSpPr>
          <p:cNvPr id="1038" name="Rectangle 230"/>
          <p:cNvSpPr>
            <a:spLocks noChangeArrowheads="1"/>
          </p:cNvSpPr>
          <p:nvPr/>
        </p:nvSpPr>
        <p:spPr bwMode="auto">
          <a:xfrm>
            <a:off x="1524000" y="5410202"/>
            <a:ext cx="29489400" cy="2169825"/>
          </a:xfrm>
          <a:prstGeom prst="rect">
            <a:avLst/>
          </a:prstGeom>
          <a:noFill/>
          <a:ln w="9525">
            <a:noFill/>
            <a:miter lim="800000"/>
            <a:headEnd/>
            <a:tailEnd/>
          </a:ln>
        </p:spPr>
        <p:txBody>
          <a:bodyPr wrap="square">
            <a:spAutoFit/>
          </a:bodyPr>
          <a:lstStyle/>
          <a:p>
            <a:pPr algn="just" eaLnBrk="0" hangingPunct="0"/>
            <a:r>
              <a:rPr lang="en-US" sz="2700" dirty="0" smtClean="0">
                <a:ea typeface="ＭＳ Ｐゴシック" pitchFamily="34" charset="-128"/>
              </a:rPr>
              <a:t>The National Oceanic and Atmospheric Administration (NOAA) operates a series of Geostationary Operational Environmental Satellite (GOES) to provide continuous streams of satellite data for weather monitoring and forecasting operations of the US and its neighboring environments.  Each GOES carries an Earth-atmosphere imager and an atmospheric sounder.  The Sounder has 18 thermal infrared (IR) channels plus a visible channel.  The field of view is 8km at sub-satellite points and sampled every 10 km and the radiance data is transmitted with 13 bits.  The specification of radiometric calibration accuracy is 1.0K absolute accuracy and 0.3K relative precision.  The GSICS GEO-LEO inter-calibration provides an opportunity to evaluate, monitor and improve the Sounder IR calibration accuracy to the reference instrument level. This poster describes the method and the GSICS correction products for the GOES Sounder IR channels.</a:t>
            </a:r>
            <a:endParaRPr lang="en-US" sz="2700" dirty="0">
              <a:ea typeface="ＭＳ Ｐゴシック" pitchFamily="34" charset="-128"/>
            </a:endParaRPr>
          </a:p>
        </p:txBody>
      </p:sp>
      <p:sp>
        <p:nvSpPr>
          <p:cNvPr id="48" name="AutoShape 210"/>
          <p:cNvSpPr>
            <a:spLocks noChangeArrowheads="1"/>
          </p:cNvSpPr>
          <p:nvPr/>
        </p:nvSpPr>
        <p:spPr bwMode="auto">
          <a:xfrm>
            <a:off x="1295400" y="28117800"/>
            <a:ext cx="30480000" cy="14097000"/>
          </a:xfrm>
          <a:prstGeom prst="roundRect">
            <a:avLst>
              <a:gd name="adj" fmla="val 3315"/>
            </a:avLst>
          </a:prstGeom>
          <a:solidFill>
            <a:schemeClr val="bg1"/>
          </a:solidFill>
          <a:ln w="9525">
            <a:solidFill>
              <a:schemeClr val="tx1"/>
            </a:solidFill>
            <a:round/>
            <a:headEnd/>
            <a:tailEnd/>
          </a:ln>
          <a:effectLst>
            <a:outerShdw dist="35921" dir="2700000" algn="ctr" rotWithShape="0">
              <a:schemeClr val="bg2"/>
            </a:outerShdw>
          </a:effectLst>
        </p:spPr>
        <p:txBody>
          <a:bodyPr wrap="none" anchor="ctr"/>
          <a:lstStyle/>
          <a:p>
            <a:pPr>
              <a:defRPr/>
            </a:pPr>
            <a:endParaRPr lang="en-US" dirty="0"/>
          </a:p>
        </p:txBody>
      </p:sp>
      <p:pic>
        <p:nvPicPr>
          <p:cNvPr id="49" name="Picture 48" descr="product-server.PNG"/>
          <p:cNvPicPr>
            <a:picLocks noChangeAspect="1"/>
          </p:cNvPicPr>
          <p:nvPr/>
        </p:nvPicPr>
        <p:blipFill>
          <a:blip r:embed="rId2" cstate="print"/>
          <a:stretch>
            <a:fillRect/>
          </a:stretch>
        </p:blipFill>
        <p:spPr>
          <a:xfrm>
            <a:off x="1600201" y="29718000"/>
            <a:ext cx="9448800" cy="5905500"/>
          </a:xfrm>
          <a:prstGeom prst="rect">
            <a:avLst/>
          </a:prstGeom>
        </p:spPr>
      </p:pic>
      <p:pic>
        <p:nvPicPr>
          <p:cNvPr id="50" name="Picture 49" descr="g11.sounder.correctcoeff.monitor.PNG"/>
          <p:cNvPicPr>
            <a:picLocks noChangeAspect="1"/>
          </p:cNvPicPr>
          <p:nvPr/>
        </p:nvPicPr>
        <p:blipFill>
          <a:blip r:embed="rId3" cstate="print"/>
          <a:stretch>
            <a:fillRect/>
          </a:stretch>
        </p:blipFill>
        <p:spPr>
          <a:xfrm>
            <a:off x="12344401" y="29489400"/>
            <a:ext cx="10263567" cy="6172200"/>
          </a:xfrm>
          <a:prstGeom prst="rect">
            <a:avLst/>
          </a:prstGeom>
        </p:spPr>
      </p:pic>
      <p:pic>
        <p:nvPicPr>
          <p:cNvPr id="51" name="Picture 50" descr="g13.sounder.correction.tb.bias.png"/>
          <p:cNvPicPr>
            <a:picLocks noChangeAspect="1"/>
          </p:cNvPicPr>
          <p:nvPr/>
        </p:nvPicPr>
        <p:blipFill>
          <a:blip r:embed="rId4" cstate="print"/>
          <a:stretch>
            <a:fillRect/>
          </a:stretch>
        </p:blipFill>
        <p:spPr>
          <a:xfrm>
            <a:off x="23469601" y="28498800"/>
            <a:ext cx="7696200" cy="7696200"/>
          </a:xfrm>
          <a:prstGeom prst="rect">
            <a:avLst/>
          </a:prstGeom>
        </p:spPr>
      </p:pic>
      <p:pic>
        <p:nvPicPr>
          <p:cNvPr id="57" name="Picture 56" descr="scatterplot.g13sndr.vs.iasi.rad2.night.png"/>
          <p:cNvPicPr>
            <a:picLocks noChangeAspect="1"/>
          </p:cNvPicPr>
          <p:nvPr/>
        </p:nvPicPr>
        <p:blipFill>
          <a:blip r:embed="rId5" cstate="print"/>
          <a:stretch>
            <a:fillRect/>
          </a:stretch>
        </p:blipFill>
        <p:spPr>
          <a:xfrm>
            <a:off x="21897694" y="14706600"/>
            <a:ext cx="9164829" cy="10515600"/>
          </a:xfrm>
          <a:prstGeom prst="rect">
            <a:avLst/>
          </a:prstGeom>
        </p:spPr>
      </p:pic>
      <p:pic>
        <p:nvPicPr>
          <p:cNvPr id="20" name="Picture 19" descr="noaalogo1.gif"/>
          <p:cNvPicPr>
            <a:picLocks noChangeAspect="1"/>
          </p:cNvPicPr>
          <p:nvPr/>
        </p:nvPicPr>
        <p:blipFill>
          <a:blip r:embed="rId6" cstate="print"/>
          <a:stretch>
            <a:fillRect/>
          </a:stretch>
        </p:blipFill>
        <p:spPr>
          <a:xfrm>
            <a:off x="29260800" y="687878"/>
            <a:ext cx="2535573" cy="2512522"/>
          </a:xfrm>
          <a:prstGeom prst="rect">
            <a:avLst/>
          </a:prstGeom>
        </p:spPr>
      </p:pic>
      <p:pic>
        <p:nvPicPr>
          <p:cNvPr id="21" name="Picture 20" descr="GSICS_LOGO.png"/>
          <p:cNvPicPr>
            <a:picLocks noChangeAspect="1"/>
          </p:cNvPicPr>
          <p:nvPr/>
        </p:nvPicPr>
        <p:blipFill>
          <a:blip r:embed="rId7" cstate="print"/>
          <a:stretch>
            <a:fillRect/>
          </a:stretch>
        </p:blipFill>
        <p:spPr>
          <a:xfrm>
            <a:off x="457201" y="914400"/>
            <a:ext cx="5433934" cy="2209800"/>
          </a:xfrm>
          <a:prstGeom prst="rect">
            <a:avLst/>
          </a:prstGeom>
        </p:spPr>
      </p:pic>
      <p:grpSp>
        <p:nvGrpSpPr>
          <p:cNvPr id="33" name="Group 32"/>
          <p:cNvGrpSpPr/>
          <p:nvPr/>
        </p:nvGrpSpPr>
        <p:grpSpPr>
          <a:xfrm>
            <a:off x="19202400" y="7467600"/>
            <a:ext cx="9829800" cy="6203318"/>
            <a:chOff x="1981200" y="6782657"/>
            <a:chExt cx="9829800" cy="7695999"/>
          </a:xfrm>
        </p:grpSpPr>
        <p:pic>
          <p:nvPicPr>
            <p:cNvPr id="26" name="Picture 25" descr="sounder.channel.png"/>
            <p:cNvPicPr>
              <a:picLocks noChangeAspect="1"/>
            </p:cNvPicPr>
            <p:nvPr/>
          </p:nvPicPr>
          <p:blipFill>
            <a:blip r:embed="rId8" cstate="print"/>
            <a:stretch>
              <a:fillRect/>
            </a:stretch>
          </p:blipFill>
          <p:spPr>
            <a:xfrm>
              <a:off x="1981200" y="6782657"/>
              <a:ext cx="9142858" cy="6857143"/>
            </a:xfrm>
            <a:prstGeom prst="rect">
              <a:avLst/>
            </a:prstGeom>
          </p:spPr>
        </p:pic>
        <p:sp>
          <p:nvSpPr>
            <p:cNvPr id="27" name="Text Box 254"/>
            <p:cNvSpPr txBox="1">
              <a:spLocks noChangeArrowheads="1"/>
            </p:cNvSpPr>
            <p:nvPr/>
          </p:nvSpPr>
          <p:spPr bwMode="auto">
            <a:xfrm>
              <a:off x="2209800" y="13792199"/>
              <a:ext cx="9601200" cy="686457"/>
            </a:xfrm>
            <a:prstGeom prst="rect">
              <a:avLst/>
            </a:prstGeom>
            <a:noFill/>
            <a:ln w="9525">
              <a:noFill/>
              <a:miter lim="800000"/>
              <a:headEnd/>
              <a:tailEnd/>
            </a:ln>
          </p:spPr>
          <p:txBody>
            <a:bodyPr wrap="square" lIns="83482" tIns="83482" rIns="83482" bIns="83482">
              <a:spAutoFit/>
            </a:bodyPr>
            <a:lstStyle/>
            <a:p>
              <a:pPr algn="just" eaLnBrk="0" hangingPunct="0"/>
              <a:r>
                <a:rPr lang="en-US" sz="2500" b="1" dirty="0" smtClean="0">
                  <a:latin typeface="Arial" charset="0"/>
                  <a:ea typeface="ＭＳ Ｐゴシック" pitchFamily="34" charset="-128"/>
                </a:rPr>
                <a:t>Table 1.</a:t>
              </a:r>
              <a:r>
                <a:rPr lang="en-US" sz="1800" dirty="0" smtClean="0">
                  <a:latin typeface="Arial" charset="0"/>
                  <a:ea typeface="ＭＳ Ｐゴシック" pitchFamily="34" charset="-128"/>
                </a:rPr>
                <a:t> GOES Sounder </a:t>
              </a:r>
              <a:r>
                <a:rPr lang="en-US" sz="1800" dirty="0" smtClean="0">
                  <a:latin typeface="Arial" charset="0"/>
                  <a:ea typeface="ＭＳ Ｐゴシック" pitchFamily="34" charset="-128"/>
                </a:rPr>
                <a:t>radiometric channels (from NOAA-GOES OGE) Table 3-2)</a:t>
              </a:r>
              <a:endParaRPr lang="en-US" sz="2000" dirty="0">
                <a:latin typeface="Arial" charset="0"/>
                <a:ea typeface="ＭＳ Ｐゴシック" pitchFamily="34" charset="-128"/>
              </a:endParaRPr>
            </a:p>
          </p:txBody>
        </p:sp>
      </p:grpSp>
      <p:grpSp>
        <p:nvGrpSpPr>
          <p:cNvPr id="34" name="Group 33"/>
          <p:cNvGrpSpPr/>
          <p:nvPr/>
        </p:nvGrpSpPr>
        <p:grpSpPr>
          <a:xfrm>
            <a:off x="1752600" y="15621000"/>
            <a:ext cx="9601200" cy="7003292"/>
            <a:chOff x="19507200" y="8992457"/>
            <a:chExt cx="10972800" cy="8389929"/>
          </a:xfrm>
        </p:grpSpPr>
        <p:sp>
          <p:nvSpPr>
            <p:cNvPr id="1045" name="Text Box 254"/>
            <p:cNvSpPr txBox="1">
              <a:spLocks noChangeArrowheads="1"/>
            </p:cNvSpPr>
            <p:nvPr/>
          </p:nvSpPr>
          <p:spPr bwMode="auto">
            <a:xfrm>
              <a:off x="19507200" y="15982085"/>
              <a:ext cx="10972800" cy="1400301"/>
            </a:xfrm>
            <a:prstGeom prst="rect">
              <a:avLst/>
            </a:prstGeom>
            <a:noFill/>
            <a:ln w="9525">
              <a:noFill/>
              <a:miter lim="800000"/>
              <a:headEnd/>
              <a:tailEnd/>
            </a:ln>
          </p:spPr>
          <p:txBody>
            <a:bodyPr wrap="square" lIns="83482" tIns="83482" rIns="83482" bIns="83482">
              <a:spAutoFit/>
            </a:bodyPr>
            <a:lstStyle/>
            <a:p>
              <a:pPr algn="just" eaLnBrk="0" hangingPunct="0"/>
              <a:r>
                <a:rPr lang="en-US" sz="2500" b="1" dirty="0">
                  <a:latin typeface="Arial" charset="0"/>
                  <a:ea typeface="ＭＳ Ｐゴシック" pitchFamily="34" charset="-128"/>
                </a:rPr>
                <a:t>Fig. </a:t>
              </a:r>
              <a:r>
                <a:rPr lang="en-US" sz="2500" b="1" dirty="0" smtClean="0">
                  <a:latin typeface="Arial" charset="0"/>
                  <a:ea typeface="ＭＳ Ｐゴシック" pitchFamily="34" charset="-128"/>
                </a:rPr>
                <a:t>2.</a:t>
              </a:r>
              <a:r>
                <a:rPr lang="en-US" sz="1800" dirty="0" smtClean="0">
                  <a:latin typeface="Arial" charset="0"/>
                  <a:ea typeface="ＭＳ Ｐゴシック" pitchFamily="34" charset="-128"/>
                </a:rPr>
                <a:t> </a:t>
              </a:r>
              <a:r>
                <a:rPr lang="en-US" sz="2000" dirty="0" smtClean="0">
                  <a:latin typeface="Arial" charset="0"/>
                  <a:ea typeface="ＭＳ Ｐゴシック" pitchFamily="34" charset="-128"/>
                </a:rPr>
                <a:t>Flowchart to generate  the Sounder GSICS GEO-LEO inter-calibration correction coefficients, following the procedure for the GEO-LEO inter-calibration Imager data.</a:t>
              </a:r>
              <a:endParaRPr lang="en-US" sz="2000" dirty="0">
                <a:latin typeface="Arial" charset="0"/>
                <a:ea typeface="ＭＳ Ｐゴシック" pitchFamily="34" charset="-128"/>
              </a:endParaRPr>
            </a:p>
          </p:txBody>
        </p:sp>
        <p:pic>
          <p:nvPicPr>
            <p:cNvPr id="29" name="Picture 28" descr="gsics.sounder.geo2leo.flowchart.png"/>
            <p:cNvPicPr>
              <a:picLocks noChangeAspect="1"/>
            </p:cNvPicPr>
            <p:nvPr/>
          </p:nvPicPr>
          <p:blipFill>
            <a:blip r:embed="rId9" cstate="print"/>
            <a:stretch>
              <a:fillRect/>
            </a:stretch>
          </p:blipFill>
          <p:spPr>
            <a:xfrm>
              <a:off x="19508342" y="8992457"/>
              <a:ext cx="9142858" cy="6857143"/>
            </a:xfrm>
            <a:prstGeom prst="rect">
              <a:avLst/>
            </a:prstGeom>
          </p:spPr>
        </p:pic>
      </p:grpSp>
      <p:pic>
        <p:nvPicPr>
          <p:cNvPr id="32" name="Picture 31" descr="sounder.gif"/>
          <p:cNvPicPr>
            <a:picLocks noChangeAspect="1"/>
          </p:cNvPicPr>
          <p:nvPr/>
        </p:nvPicPr>
        <p:blipFill>
          <a:blip r:embed="rId10" cstate="print"/>
          <a:stretch>
            <a:fillRect/>
          </a:stretch>
        </p:blipFill>
        <p:spPr>
          <a:xfrm>
            <a:off x="6629400" y="9296400"/>
            <a:ext cx="5181600" cy="3199638"/>
          </a:xfrm>
          <a:prstGeom prst="rect">
            <a:avLst/>
          </a:prstGeom>
        </p:spPr>
      </p:pic>
      <p:sp>
        <p:nvSpPr>
          <p:cNvPr id="35" name="Text Box 254"/>
          <p:cNvSpPr txBox="1">
            <a:spLocks noChangeArrowheads="1"/>
          </p:cNvSpPr>
          <p:nvPr/>
        </p:nvSpPr>
        <p:spPr bwMode="auto">
          <a:xfrm>
            <a:off x="4114800" y="12954002"/>
            <a:ext cx="10972800" cy="553315"/>
          </a:xfrm>
          <a:prstGeom prst="rect">
            <a:avLst/>
          </a:prstGeom>
          <a:noFill/>
          <a:ln w="9525">
            <a:noFill/>
            <a:miter lim="800000"/>
            <a:headEnd/>
            <a:tailEnd/>
          </a:ln>
        </p:spPr>
        <p:txBody>
          <a:bodyPr wrap="square" lIns="83482" tIns="83482" rIns="83482" bIns="83482">
            <a:spAutoFit/>
          </a:bodyPr>
          <a:lstStyle/>
          <a:p>
            <a:pPr algn="just" eaLnBrk="0" hangingPunct="0"/>
            <a:r>
              <a:rPr lang="en-US" sz="2500" b="1" dirty="0">
                <a:latin typeface="Arial" charset="0"/>
                <a:ea typeface="ＭＳ Ｐゴシック" pitchFamily="34" charset="-128"/>
              </a:rPr>
              <a:t>Fig. 1.</a:t>
            </a:r>
            <a:r>
              <a:rPr lang="en-US" sz="1800" dirty="0">
                <a:latin typeface="Arial" charset="0"/>
                <a:ea typeface="ＭＳ Ｐゴシック" pitchFamily="34" charset="-128"/>
              </a:rPr>
              <a:t> </a:t>
            </a:r>
            <a:r>
              <a:rPr lang="en-US" sz="1800" dirty="0" smtClean="0">
                <a:latin typeface="Arial" charset="0"/>
                <a:ea typeface="ＭＳ Ｐゴシック" pitchFamily="34" charset="-128"/>
              </a:rPr>
              <a:t> GOES Sounder sensor module</a:t>
            </a:r>
            <a:endParaRPr lang="en-US" sz="2000" dirty="0">
              <a:latin typeface="Arial" charset="0"/>
              <a:ea typeface="ＭＳ Ｐゴシック" pitchFamily="34" charset="-128"/>
            </a:endParaRPr>
          </a:p>
        </p:txBody>
      </p:sp>
      <p:sp>
        <p:nvSpPr>
          <p:cNvPr id="36" name="Rectangle 211"/>
          <p:cNvSpPr>
            <a:spLocks noChangeArrowheads="1"/>
          </p:cNvSpPr>
          <p:nvPr/>
        </p:nvSpPr>
        <p:spPr bwMode="auto">
          <a:xfrm>
            <a:off x="1066801" y="14630400"/>
            <a:ext cx="9525000" cy="838200"/>
          </a:xfrm>
          <a:prstGeom prst="rect">
            <a:avLst/>
          </a:prstGeom>
          <a:solidFill>
            <a:srgbClr val="B7BD83"/>
          </a:solidFill>
          <a:ln w="28575">
            <a:solidFill>
              <a:schemeClr val="tx1"/>
            </a:solidFill>
            <a:miter lim="800000"/>
            <a:headEnd/>
            <a:tailEnd/>
          </a:ln>
          <a:effectLst>
            <a:outerShdw dist="35921" dir="2700000" algn="ctr" rotWithShape="0">
              <a:schemeClr val="bg2"/>
            </a:outerShdw>
          </a:effectLst>
        </p:spPr>
        <p:txBody>
          <a:bodyPr anchor="ctr" anchorCtr="1"/>
          <a:lstStyle/>
          <a:p>
            <a:pPr algn="ctr" eaLnBrk="0" hangingPunct="0">
              <a:defRPr/>
            </a:pPr>
            <a:r>
              <a:rPr lang="en-US" sz="4800" b="1" dirty="0" smtClean="0">
                <a:solidFill>
                  <a:srgbClr val="9F2A1C"/>
                </a:solidFill>
                <a:latin typeface="Helvetica" pitchFamily="1" charset="0"/>
              </a:rPr>
              <a:t>Methodology</a:t>
            </a:r>
            <a:endParaRPr lang="en-US" sz="4800" b="1" dirty="0">
              <a:solidFill>
                <a:srgbClr val="9F2A1C"/>
              </a:solidFill>
              <a:latin typeface="Helvetica" pitchFamily="1" charset="0"/>
            </a:endParaRPr>
          </a:p>
        </p:txBody>
      </p:sp>
      <p:pic>
        <p:nvPicPr>
          <p:cNvPr id="37" name="Picture 2"/>
          <p:cNvPicPr>
            <a:picLocks noChangeAspect="1" noChangeArrowheads="1"/>
          </p:cNvPicPr>
          <p:nvPr/>
        </p:nvPicPr>
        <p:blipFill>
          <a:blip r:embed="rId11" cstate="print"/>
          <a:srcRect/>
          <a:stretch>
            <a:fillRect/>
          </a:stretch>
        </p:blipFill>
        <p:spPr bwMode="auto">
          <a:xfrm>
            <a:off x="13106400" y="14706600"/>
            <a:ext cx="7518400" cy="5638800"/>
          </a:xfrm>
          <a:prstGeom prst="rect">
            <a:avLst/>
          </a:prstGeom>
          <a:noFill/>
          <a:ln w="9525">
            <a:noFill/>
            <a:miter lim="800000"/>
            <a:headEnd/>
            <a:tailEnd/>
          </a:ln>
        </p:spPr>
      </p:pic>
      <p:sp>
        <p:nvSpPr>
          <p:cNvPr id="38" name="Rectangle 211"/>
          <p:cNvSpPr>
            <a:spLocks noChangeArrowheads="1"/>
          </p:cNvSpPr>
          <p:nvPr/>
        </p:nvSpPr>
        <p:spPr bwMode="auto">
          <a:xfrm>
            <a:off x="1066800" y="28194000"/>
            <a:ext cx="9601200" cy="838200"/>
          </a:xfrm>
          <a:prstGeom prst="rect">
            <a:avLst/>
          </a:prstGeom>
          <a:solidFill>
            <a:srgbClr val="B7BD83"/>
          </a:solidFill>
          <a:ln w="28575">
            <a:solidFill>
              <a:schemeClr val="tx1"/>
            </a:solidFill>
            <a:miter lim="800000"/>
            <a:headEnd/>
            <a:tailEnd/>
          </a:ln>
          <a:effectLst>
            <a:outerShdw dist="35921" dir="2700000" algn="ctr" rotWithShape="0">
              <a:schemeClr val="bg2"/>
            </a:outerShdw>
          </a:effectLst>
        </p:spPr>
        <p:txBody>
          <a:bodyPr anchor="ctr" anchorCtr="1"/>
          <a:lstStyle/>
          <a:p>
            <a:pPr algn="ctr" eaLnBrk="0" hangingPunct="0">
              <a:defRPr/>
            </a:pPr>
            <a:r>
              <a:rPr lang="en-US" sz="4800" b="1" dirty="0" smtClean="0">
                <a:solidFill>
                  <a:srgbClr val="9F2A1C"/>
                </a:solidFill>
                <a:latin typeface="Helvetica" pitchFamily="1" charset="0"/>
              </a:rPr>
              <a:t>Products</a:t>
            </a:r>
            <a:endParaRPr lang="en-US" sz="4800" b="1" dirty="0">
              <a:solidFill>
                <a:srgbClr val="9F2A1C"/>
              </a:solidFill>
              <a:latin typeface="Helvetica" pitchFamily="1" charset="0"/>
            </a:endParaRPr>
          </a:p>
        </p:txBody>
      </p:sp>
      <p:sp>
        <p:nvSpPr>
          <p:cNvPr id="39" name="Rectangle 211"/>
          <p:cNvSpPr>
            <a:spLocks noChangeArrowheads="1"/>
          </p:cNvSpPr>
          <p:nvPr/>
        </p:nvSpPr>
        <p:spPr bwMode="auto">
          <a:xfrm>
            <a:off x="1143000" y="37642800"/>
            <a:ext cx="9601200" cy="914400"/>
          </a:xfrm>
          <a:prstGeom prst="rect">
            <a:avLst/>
          </a:prstGeom>
          <a:solidFill>
            <a:srgbClr val="B7BD83"/>
          </a:solidFill>
          <a:ln w="28575">
            <a:solidFill>
              <a:schemeClr val="tx1"/>
            </a:solidFill>
            <a:miter lim="800000"/>
            <a:headEnd/>
            <a:tailEnd/>
          </a:ln>
          <a:effectLst>
            <a:outerShdw dist="35921" dir="2700000" algn="ctr" rotWithShape="0">
              <a:schemeClr val="bg2"/>
            </a:outerShdw>
          </a:effectLst>
        </p:spPr>
        <p:txBody>
          <a:bodyPr anchor="ctr" anchorCtr="1"/>
          <a:lstStyle/>
          <a:p>
            <a:pPr algn="ctr" eaLnBrk="0" hangingPunct="0">
              <a:defRPr/>
            </a:pPr>
            <a:r>
              <a:rPr lang="en-US" sz="4800" b="1" dirty="0" smtClean="0">
                <a:solidFill>
                  <a:srgbClr val="9F2A1C"/>
                </a:solidFill>
                <a:latin typeface="Helvetica" pitchFamily="1" charset="0"/>
              </a:rPr>
              <a:t>Uncertainty Components</a:t>
            </a:r>
            <a:endParaRPr lang="en-US" sz="4800" b="1" dirty="0">
              <a:solidFill>
                <a:srgbClr val="9F2A1C"/>
              </a:solidFill>
              <a:latin typeface="Helvetica" pitchFamily="1" charset="0"/>
            </a:endParaRPr>
          </a:p>
        </p:txBody>
      </p:sp>
      <p:sp>
        <p:nvSpPr>
          <p:cNvPr id="40" name="Rectangle 230"/>
          <p:cNvSpPr>
            <a:spLocks noChangeArrowheads="1"/>
          </p:cNvSpPr>
          <p:nvPr/>
        </p:nvSpPr>
        <p:spPr bwMode="auto">
          <a:xfrm>
            <a:off x="1600200" y="38862002"/>
            <a:ext cx="29489400" cy="2585323"/>
          </a:xfrm>
          <a:prstGeom prst="rect">
            <a:avLst/>
          </a:prstGeom>
          <a:noFill/>
          <a:ln w="9525">
            <a:noFill/>
            <a:miter lim="800000"/>
            <a:headEnd/>
            <a:tailEnd/>
          </a:ln>
        </p:spPr>
        <p:txBody>
          <a:bodyPr wrap="square">
            <a:spAutoFit/>
          </a:bodyPr>
          <a:lstStyle/>
          <a:p>
            <a:pPr marL="514350" indent="-514350" algn="just" eaLnBrk="0" hangingPunct="0">
              <a:buAutoNum type="arabicPeriod"/>
            </a:pPr>
            <a:r>
              <a:rPr lang="en-US" sz="2700" dirty="0" smtClean="0">
                <a:ea typeface="ＭＳ Ｐゴシック" pitchFamily="34" charset="-128"/>
              </a:rPr>
              <a:t>Different SRF between the four detectors per IR channel</a:t>
            </a:r>
          </a:p>
          <a:p>
            <a:pPr marL="514350" indent="-514350" algn="just" eaLnBrk="0" hangingPunct="0">
              <a:buAutoNum type="arabicPeriod"/>
            </a:pPr>
            <a:r>
              <a:rPr lang="en-US" sz="2700" dirty="0" smtClean="0">
                <a:ea typeface="ＭＳ Ｐゴシック" pitchFamily="34" charset="-128"/>
              </a:rPr>
              <a:t>In-sufficient collocation scenes for the all-sky correction – smoothing period -&gt; two months</a:t>
            </a:r>
          </a:p>
          <a:p>
            <a:pPr marL="514350" indent="-514350" algn="just" eaLnBrk="0" hangingPunct="0">
              <a:buAutoNum type="arabicPeriod"/>
            </a:pPr>
            <a:r>
              <a:rPr lang="en-US" sz="2700" dirty="0" smtClean="0">
                <a:ea typeface="ＭＳ Ｐゴシック" pitchFamily="34" charset="-128"/>
              </a:rPr>
              <a:t>Uncertainty caused by the atmospheric profiles/surface/viewing and illumination difference between the observation time</a:t>
            </a:r>
          </a:p>
          <a:p>
            <a:pPr marL="514350" indent="-514350" algn="just" eaLnBrk="0" hangingPunct="0">
              <a:buAutoNum type="arabicPeriod"/>
            </a:pPr>
            <a:r>
              <a:rPr lang="en-US" sz="2700" dirty="0" smtClean="0">
                <a:ea typeface="ＭＳ Ｐゴシック" pitchFamily="34" charset="-128"/>
              </a:rPr>
              <a:t>Sounder diurnal calibration variation</a:t>
            </a:r>
          </a:p>
          <a:p>
            <a:pPr marL="514350" indent="-514350" algn="just" eaLnBrk="0" hangingPunct="0"/>
            <a:endParaRPr lang="en-US" sz="2700" dirty="0" smtClean="0">
              <a:ea typeface="ＭＳ Ｐゴシック" pitchFamily="34" charset="-128"/>
            </a:endParaRPr>
          </a:p>
          <a:p>
            <a:pPr marL="514350" indent="-514350" algn="just" eaLnBrk="0" hangingPunct="0"/>
            <a:r>
              <a:rPr lang="en-US" sz="2700" dirty="0" smtClean="0">
                <a:ea typeface="ＭＳ Ｐゴシック" pitchFamily="34" charset="-128"/>
              </a:rPr>
              <a:t>Uncertainty of the GSICS GEO-LEO inter-calibration correction for Sounder is currently undergoing.</a:t>
            </a:r>
            <a:endParaRPr lang="en-US" sz="2700" dirty="0">
              <a:ea typeface="ＭＳ Ｐゴシック" pitchFamily="34" charset="-128"/>
            </a:endParaRPr>
          </a:p>
        </p:txBody>
      </p:sp>
      <p:graphicFrame>
        <p:nvGraphicFramePr>
          <p:cNvPr id="41" name="Chart 40"/>
          <p:cNvGraphicFramePr/>
          <p:nvPr/>
        </p:nvGraphicFramePr>
        <p:xfrm>
          <a:off x="13258800" y="22021800"/>
          <a:ext cx="6172200" cy="4495800"/>
        </p:xfrm>
        <a:graphic>
          <a:graphicData uri="http://schemas.openxmlformats.org/drawingml/2006/chart">
            <c:chart xmlns:c="http://schemas.openxmlformats.org/drawingml/2006/chart" xmlns:r="http://schemas.openxmlformats.org/officeDocument/2006/relationships" r:id="rId12"/>
          </a:graphicData>
        </a:graphic>
      </p:graphicFrame>
      <p:sp>
        <p:nvSpPr>
          <p:cNvPr id="43" name="Text Box 254"/>
          <p:cNvSpPr txBox="1">
            <a:spLocks noChangeArrowheads="1"/>
          </p:cNvSpPr>
          <p:nvPr/>
        </p:nvSpPr>
        <p:spPr bwMode="auto">
          <a:xfrm>
            <a:off x="12725400" y="19964402"/>
            <a:ext cx="8763000" cy="1107313"/>
          </a:xfrm>
          <a:prstGeom prst="rect">
            <a:avLst/>
          </a:prstGeom>
          <a:noFill/>
          <a:ln w="9525">
            <a:noFill/>
            <a:miter lim="800000"/>
            <a:headEnd/>
            <a:tailEnd/>
          </a:ln>
        </p:spPr>
        <p:txBody>
          <a:bodyPr wrap="square" lIns="83482" tIns="83482" rIns="83482" bIns="83482">
            <a:spAutoFit/>
          </a:bodyPr>
          <a:lstStyle/>
          <a:p>
            <a:pPr algn="just" eaLnBrk="0" hangingPunct="0"/>
            <a:r>
              <a:rPr lang="en-US" sz="2500" b="1" dirty="0">
                <a:latin typeface="Arial" charset="0"/>
                <a:ea typeface="ＭＳ Ｐゴシック" pitchFamily="34" charset="-128"/>
              </a:rPr>
              <a:t>Fig. </a:t>
            </a:r>
            <a:r>
              <a:rPr lang="en-US" sz="2500" b="1" dirty="0" smtClean="0">
                <a:latin typeface="Arial" charset="0"/>
                <a:ea typeface="ＭＳ Ｐゴシック" pitchFamily="34" charset="-128"/>
              </a:rPr>
              <a:t>3.</a:t>
            </a:r>
            <a:r>
              <a:rPr lang="en-US" sz="1800" dirty="0" smtClean="0">
                <a:latin typeface="Arial" charset="0"/>
                <a:ea typeface="ＭＳ Ｐゴシック" pitchFamily="34" charset="-128"/>
              </a:rPr>
              <a:t>  Spectral response functions (SRF) of Sounder IR channels, together with AIRS/IASI spectra.  Note that </a:t>
            </a:r>
            <a:r>
              <a:rPr lang="en-US" sz="1800" dirty="0" smtClean="0">
                <a:latin typeface="Arial" charset="0"/>
                <a:ea typeface="ＭＳ Ｐゴシック" pitchFamily="34" charset="-128"/>
              </a:rPr>
              <a:t>neither AIRS nor </a:t>
            </a:r>
            <a:r>
              <a:rPr lang="en-US" sz="1800" dirty="0" smtClean="0">
                <a:latin typeface="Arial" charset="0"/>
                <a:ea typeface="ＭＳ Ｐゴシック" pitchFamily="34" charset="-128"/>
              </a:rPr>
              <a:t>IASI spectra covers the full range of Ch8 SRF.</a:t>
            </a:r>
            <a:endParaRPr lang="en-US" sz="2000" dirty="0">
              <a:latin typeface="Arial" charset="0"/>
              <a:ea typeface="ＭＳ Ｐゴシック" pitchFamily="34" charset="-128"/>
            </a:endParaRPr>
          </a:p>
        </p:txBody>
      </p:sp>
      <p:sp>
        <p:nvSpPr>
          <p:cNvPr id="44" name="Text Box 254"/>
          <p:cNvSpPr txBox="1">
            <a:spLocks noChangeArrowheads="1"/>
          </p:cNvSpPr>
          <p:nvPr/>
        </p:nvSpPr>
        <p:spPr bwMode="auto">
          <a:xfrm>
            <a:off x="22479001" y="25382486"/>
            <a:ext cx="8763000" cy="830314"/>
          </a:xfrm>
          <a:prstGeom prst="rect">
            <a:avLst/>
          </a:prstGeom>
          <a:noFill/>
          <a:ln w="9525">
            <a:noFill/>
            <a:miter lim="800000"/>
            <a:headEnd/>
            <a:tailEnd/>
          </a:ln>
        </p:spPr>
        <p:txBody>
          <a:bodyPr wrap="square" lIns="83482" tIns="83482" rIns="83482" bIns="83482">
            <a:spAutoFit/>
          </a:bodyPr>
          <a:lstStyle/>
          <a:p>
            <a:pPr algn="just" eaLnBrk="0" hangingPunct="0"/>
            <a:r>
              <a:rPr lang="en-US" sz="2500" b="1" dirty="0">
                <a:latin typeface="Arial" charset="0"/>
                <a:ea typeface="ＭＳ Ｐゴシック" pitchFamily="34" charset="-128"/>
              </a:rPr>
              <a:t>Fig. </a:t>
            </a:r>
            <a:r>
              <a:rPr lang="en-US" sz="2500" b="1" dirty="0" smtClean="0">
                <a:latin typeface="Arial" charset="0"/>
                <a:ea typeface="ＭＳ Ｐゴシック" pitchFamily="34" charset="-128"/>
              </a:rPr>
              <a:t>4.</a:t>
            </a:r>
            <a:r>
              <a:rPr lang="en-US" sz="1800" dirty="0" smtClean="0">
                <a:latin typeface="Arial" charset="0"/>
                <a:ea typeface="ＭＳ Ｐゴシック" pitchFamily="34" charset="-128"/>
              </a:rPr>
              <a:t>  Linear regression relationship between the  collocated night-time IASI and GOES Sounder.</a:t>
            </a:r>
            <a:endParaRPr lang="en-US" sz="2000" dirty="0">
              <a:latin typeface="Arial" charset="0"/>
              <a:ea typeface="ＭＳ Ｐゴシック" pitchFamily="34" charset="-128"/>
            </a:endParaRPr>
          </a:p>
        </p:txBody>
      </p:sp>
      <p:sp>
        <p:nvSpPr>
          <p:cNvPr id="45" name="Text Box 254"/>
          <p:cNvSpPr txBox="1">
            <a:spLocks noChangeArrowheads="1"/>
          </p:cNvSpPr>
          <p:nvPr/>
        </p:nvSpPr>
        <p:spPr bwMode="auto">
          <a:xfrm>
            <a:off x="12115801" y="26144486"/>
            <a:ext cx="8763000" cy="830314"/>
          </a:xfrm>
          <a:prstGeom prst="rect">
            <a:avLst/>
          </a:prstGeom>
          <a:noFill/>
          <a:ln w="9525">
            <a:noFill/>
            <a:miter lim="800000"/>
            <a:headEnd/>
            <a:tailEnd/>
          </a:ln>
        </p:spPr>
        <p:txBody>
          <a:bodyPr wrap="square" lIns="83482" tIns="83482" rIns="83482" bIns="83482">
            <a:spAutoFit/>
          </a:bodyPr>
          <a:lstStyle/>
          <a:p>
            <a:pPr algn="just" eaLnBrk="0" hangingPunct="0"/>
            <a:r>
              <a:rPr lang="en-US" sz="2500" b="1" dirty="0">
                <a:latin typeface="Arial" charset="0"/>
                <a:ea typeface="ＭＳ Ｐゴシック" pitchFamily="34" charset="-128"/>
              </a:rPr>
              <a:t>Fig. </a:t>
            </a:r>
            <a:r>
              <a:rPr lang="en-US" sz="2500" b="1" dirty="0" smtClean="0">
                <a:latin typeface="Arial" charset="0"/>
                <a:ea typeface="ＭＳ Ｐゴシック" pitchFamily="34" charset="-128"/>
              </a:rPr>
              <a:t>5</a:t>
            </a:r>
            <a:r>
              <a:rPr lang="en-US" sz="2500" b="1" dirty="0" smtClean="0">
                <a:latin typeface="Arial" charset="0"/>
                <a:ea typeface="ＭＳ Ｐゴシック" pitchFamily="34" charset="-128"/>
              </a:rPr>
              <a:t>.</a:t>
            </a:r>
            <a:r>
              <a:rPr lang="en-US" sz="1800" dirty="0" smtClean="0">
                <a:latin typeface="Arial" charset="0"/>
                <a:ea typeface="ＭＳ Ｐゴシック" pitchFamily="34" charset="-128"/>
              </a:rPr>
              <a:t> The number of GOES-13 Sounder vs. IASI collocation pixel s between 7/15/2011 and 8/15/2011 at the satellite local time</a:t>
            </a:r>
            <a:endParaRPr lang="en-US" sz="2000" dirty="0">
              <a:latin typeface="Arial" charset="0"/>
              <a:ea typeface="ＭＳ Ｐゴシック" pitchFamily="34" charset="-128"/>
            </a:endParaRPr>
          </a:p>
        </p:txBody>
      </p:sp>
      <p:sp>
        <p:nvSpPr>
          <p:cNvPr id="46" name="Rectangle 230"/>
          <p:cNvSpPr>
            <a:spLocks noChangeArrowheads="1"/>
          </p:cNvSpPr>
          <p:nvPr/>
        </p:nvSpPr>
        <p:spPr bwMode="auto">
          <a:xfrm>
            <a:off x="2057401" y="24536400"/>
            <a:ext cx="9906000" cy="1338828"/>
          </a:xfrm>
          <a:prstGeom prst="rect">
            <a:avLst/>
          </a:prstGeom>
          <a:noFill/>
          <a:ln w="9525">
            <a:noFill/>
            <a:miter lim="800000"/>
            <a:headEnd/>
            <a:tailEnd/>
          </a:ln>
        </p:spPr>
        <p:txBody>
          <a:bodyPr wrap="square">
            <a:spAutoFit/>
          </a:bodyPr>
          <a:lstStyle/>
          <a:p>
            <a:pPr algn="just" eaLnBrk="0" hangingPunct="0"/>
            <a:r>
              <a:rPr lang="en-US" sz="2700" dirty="0" smtClean="0">
                <a:ea typeface="ＭＳ Ｐゴシック" pitchFamily="34" charset="-128"/>
              </a:rPr>
              <a:t>Data filtering:</a:t>
            </a:r>
          </a:p>
          <a:p>
            <a:pPr marL="514350" indent="-514350" algn="just" eaLnBrk="0" hangingPunct="0">
              <a:buFont typeface="Arial" pitchFamily="34" charset="0"/>
              <a:buChar char="•"/>
            </a:pPr>
            <a:r>
              <a:rPr lang="en-US" sz="2700" dirty="0" smtClean="0">
                <a:ea typeface="ＭＳ Ｐゴシック" pitchFamily="34" charset="-128"/>
              </a:rPr>
              <a:t>Reference data: IASI night-time collocated data</a:t>
            </a:r>
          </a:p>
          <a:p>
            <a:pPr marL="514350" indent="-514350" algn="just" eaLnBrk="0" hangingPunct="0">
              <a:buFont typeface="Arial" pitchFamily="34" charset="0"/>
              <a:buChar char="•"/>
            </a:pPr>
            <a:r>
              <a:rPr lang="en-US" sz="2700" dirty="0" smtClean="0">
                <a:ea typeface="ＭＳ Ｐゴシック" pitchFamily="34" charset="-128"/>
              </a:rPr>
              <a:t>Smoothing period: 2 months</a:t>
            </a:r>
            <a:endParaRPr lang="en-US" sz="2700" dirty="0">
              <a:ea typeface="ＭＳ Ｐゴシック" pitchFamily="34" charset="-128"/>
            </a:endParaRPr>
          </a:p>
        </p:txBody>
      </p:sp>
      <p:sp>
        <p:nvSpPr>
          <p:cNvPr id="52" name="Text Box 254"/>
          <p:cNvSpPr txBox="1">
            <a:spLocks noChangeArrowheads="1"/>
          </p:cNvSpPr>
          <p:nvPr/>
        </p:nvSpPr>
        <p:spPr bwMode="auto">
          <a:xfrm>
            <a:off x="1524000" y="35966400"/>
            <a:ext cx="9448800" cy="830314"/>
          </a:xfrm>
          <a:prstGeom prst="rect">
            <a:avLst/>
          </a:prstGeom>
          <a:noFill/>
          <a:ln w="9525">
            <a:noFill/>
            <a:miter lim="800000"/>
            <a:headEnd/>
            <a:tailEnd/>
          </a:ln>
        </p:spPr>
        <p:txBody>
          <a:bodyPr wrap="square" lIns="83482" tIns="83482" rIns="83482" bIns="83482">
            <a:spAutoFit/>
          </a:bodyPr>
          <a:lstStyle/>
          <a:p>
            <a:pPr algn="just" eaLnBrk="0" hangingPunct="0"/>
            <a:r>
              <a:rPr lang="en-US" sz="2500" b="1" dirty="0">
                <a:latin typeface="Arial" charset="0"/>
                <a:ea typeface="ＭＳ Ｐゴシック" pitchFamily="34" charset="-128"/>
              </a:rPr>
              <a:t>Fig. </a:t>
            </a:r>
            <a:r>
              <a:rPr lang="en-US" sz="2500" b="1" dirty="0" smtClean="0">
                <a:latin typeface="Arial" charset="0"/>
                <a:ea typeface="ＭＳ Ｐゴシック" pitchFamily="34" charset="-128"/>
              </a:rPr>
              <a:t>6.</a:t>
            </a:r>
            <a:r>
              <a:rPr lang="en-US" sz="1800" dirty="0" smtClean="0">
                <a:latin typeface="Arial" charset="0"/>
                <a:ea typeface="ＭＳ Ｐゴシック" pitchFamily="34" charset="-128"/>
              </a:rPr>
              <a:t> Near real-time and re-analysis correction coefficients are available at GSICS server</a:t>
            </a:r>
            <a:r>
              <a:rPr lang="en-US" sz="1800" dirty="0" smtClean="0">
                <a:latin typeface="Arial" charset="0"/>
                <a:ea typeface="ＭＳ Ｐゴシック" pitchFamily="34" charset="-128"/>
              </a:rPr>
              <a:t>: http://gsics.nesdis.noaa.gov:8080/thredds/catalog.html</a:t>
            </a:r>
            <a:endParaRPr lang="en-US" sz="2000" dirty="0">
              <a:latin typeface="Arial" charset="0"/>
              <a:ea typeface="ＭＳ Ｐゴシック" pitchFamily="34" charset="-128"/>
            </a:endParaRPr>
          </a:p>
        </p:txBody>
      </p:sp>
      <p:sp>
        <p:nvSpPr>
          <p:cNvPr id="53" name="Text Box 254"/>
          <p:cNvSpPr txBox="1">
            <a:spLocks noChangeArrowheads="1"/>
          </p:cNvSpPr>
          <p:nvPr/>
        </p:nvSpPr>
        <p:spPr bwMode="auto">
          <a:xfrm>
            <a:off x="12954000" y="35661602"/>
            <a:ext cx="8763000" cy="553315"/>
          </a:xfrm>
          <a:prstGeom prst="rect">
            <a:avLst/>
          </a:prstGeom>
          <a:noFill/>
          <a:ln w="9525">
            <a:noFill/>
            <a:miter lim="800000"/>
            <a:headEnd/>
            <a:tailEnd/>
          </a:ln>
        </p:spPr>
        <p:txBody>
          <a:bodyPr wrap="square" lIns="83482" tIns="83482" rIns="83482" bIns="83482">
            <a:spAutoFit/>
          </a:bodyPr>
          <a:lstStyle/>
          <a:p>
            <a:pPr algn="just" eaLnBrk="0" hangingPunct="0"/>
            <a:r>
              <a:rPr lang="en-US" sz="2500" b="1" dirty="0">
                <a:latin typeface="Arial" charset="0"/>
                <a:ea typeface="ＭＳ Ｐゴシック" pitchFamily="34" charset="-128"/>
              </a:rPr>
              <a:t>Fig. </a:t>
            </a:r>
            <a:r>
              <a:rPr lang="en-US" sz="2500" b="1" dirty="0" smtClean="0">
                <a:latin typeface="Arial" charset="0"/>
                <a:ea typeface="ＭＳ Ｐゴシック" pitchFamily="34" charset="-128"/>
              </a:rPr>
              <a:t>7.</a:t>
            </a:r>
            <a:r>
              <a:rPr lang="en-US" sz="1800" dirty="0" smtClean="0">
                <a:latin typeface="Arial" charset="0"/>
                <a:ea typeface="ＭＳ Ｐゴシック" pitchFamily="34" charset="-128"/>
              </a:rPr>
              <a:t> Monitoring of the correction coefficients and the covariance.</a:t>
            </a:r>
            <a:endParaRPr lang="en-US" sz="2000" dirty="0">
              <a:latin typeface="Arial" charset="0"/>
              <a:ea typeface="ＭＳ Ｐゴシック" pitchFamily="34" charset="-128"/>
            </a:endParaRPr>
          </a:p>
        </p:txBody>
      </p:sp>
      <p:sp>
        <p:nvSpPr>
          <p:cNvPr id="54" name="Text Box 254"/>
          <p:cNvSpPr txBox="1">
            <a:spLocks noChangeArrowheads="1"/>
          </p:cNvSpPr>
          <p:nvPr/>
        </p:nvSpPr>
        <p:spPr bwMode="auto">
          <a:xfrm>
            <a:off x="22783801" y="36423602"/>
            <a:ext cx="8610600" cy="553315"/>
          </a:xfrm>
          <a:prstGeom prst="rect">
            <a:avLst/>
          </a:prstGeom>
          <a:noFill/>
          <a:ln w="9525">
            <a:noFill/>
            <a:miter lim="800000"/>
            <a:headEnd/>
            <a:tailEnd/>
          </a:ln>
        </p:spPr>
        <p:txBody>
          <a:bodyPr wrap="square" lIns="83482" tIns="83482" rIns="83482" bIns="83482">
            <a:spAutoFit/>
          </a:bodyPr>
          <a:lstStyle/>
          <a:p>
            <a:pPr algn="just" eaLnBrk="0" hangingPunct="0"/>
            <a:r>
              <a:rPr lang="en-US" sz="2500" b="1" dirty="0">
                <a:latin typeface="Arial" charset="0"/>
                <a:ea typeface="ＭＳ Ｐゴシック" pitchFamily="34" charset="-128"/>
              </a:rPr>
              <a:t>Fig. </a:t>
            </a:r>
            <a:r>
              <a:rPr lang="en-US" sz="2500" b="1" dirty="0" smtClean="0">
                <a:latin typeface="Arial" charset="0"/>
                <a:ea typeface="ＭＳ Ｐゴシック" pitchFamily="34" charset="-128"/>
              </a:rPr>
              <a:t>8</a:t>
            </a:r>
            <a:r>
              <a:rPr lang="en-US" sz="2500" b="1" dirty="0" smtClean="0">
                <a:latin typeface="Arial" charset="0"/>
                <a:ea typeface="ＭＳ Ｐゴシック" pitchFamily="34" charset="-128"/>
              </a:rPr>
              <a:t>.</a:t>
            </a:r>
            <a:r>
              <a:rPr lang="en-US" sz="1800" dirty="0" smtClean="0">
                <a:latin typeface="Arial" charset="0"/>
                <a:ea typeface="ＭＳ Ｐゴシック" pitchFamily="34" charset="-128"/>
              </a:rPr>
              <a:t> Example of Tb correction at th</a:t>
            </a:r>
            <a:r>
              <a:rPr lang="en-US" sz="1800" dirty="0" smtClean="0">
                <a:latin typeface="Arial" charset="0"/>
                <a:ea typeface="ＭＳ Ｐゴシック" pitchFamily="34" charset="-128"/>
              </a:rPr>
              <a:t>e typical scene for GOES-13 Sounder.</a:t>
            </a:r>
            <a:endParaRPr lang="en-US" sz="2000" dirty="0">
              <a:latin typeface="Arial" charset="0"/>
              <a:ea typeface="ＭＳ Ｐゴシック" pitchFamily="34" charset="-128"/>
            </a:endParaRP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2048</TotalTime>
  <Words>424</Words>
  <Application>Microsoft Office PowerPoint</Application>
  <PresentationFormat>Custom</PresentationFormat>
  <Paragraphs>30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Manager/>
  <Company>Harvard Medical School</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 for scientific poster</dc:title>
  <dc:subject/>
  <dc:creator>Beth Beighlie</dc:creator>
  <cp:keywords>poster template, scientific poster, research poster</cp:keywords>
  <dc:description/>
  <cp:lastModifiedBy>fyu</cp:lastModifiedBy>
  <cp:revision>531</cp:revision>
  <cp:lastPrinted>2007-03-12T17:19:56Z</cp:lastPrinted>
  <dcterms:created xsi:type="dcterms:W3CDTF">2000-07-07T15:10:51Z</dcterms:created>
  <dcterms:modified xsi:type="dcterms:W3CDTF">2011-09-02T16:48:55Z</dcterms:modified>
  <cp:category/>
</cp:coreProperties>
</file>