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34"/>
  </p:notesMasterIdLst>
  <p:handoutMasterIdLst>
    <p:handoutMasterId r:id="rId35"/>
  </p:handoutMasterIdLst>
  <p:sldIdLst>
    <p:sldId id="256" r:id="rId2"/>
    <p:sldId id="526" r:id="rId3"/>
    <p:sldId id="527" r:id="rId4"/>
    <p:sldId id="546" r:id="rId5"/>
    <p:sldId id="551" r:id="rId6"/>
    <p:sldId id="535" r:id="rId7"/>
    <p:sldId id="555" r:id="rId8"/>
    <p:sldId id="557" r:id="rId9"/>
    <p:sldId id="558" r:id="rId10"/>
    <p:sldId id="559" r:id="rId11"/>
    <p:sldId id="550" r:id="rId12"/>
    <p:sldId id="506" r:id="rId13"/>
    <p:sldId id="569" r:id="rId14"/>
    <p:sldId id="570" r:id="rId15"/>
    <p:sldId id="545" r:id="rId16"/>
    <p:sldId id="573" r:id="rId17"/>
    <p:sldId id="572" r:id="rId18"/>
    <p:sldId id="445" r:id="rId19"/>
    <p:sldId id="494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560" r:id="rId30"/>
    <p:sldId id="561" r:id="rId31"/>
    <p:sldId id="564" r:id="rId32"/>
    <p:sldId id="568" r:id="rId33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A2DADE"/>
    <a:srgbClr val="3333FF"/>
    <a:srgbClr val="4E0B55"/>
    <a:srgbClr val="EE2D24"/>
    <a:srgbClr val="C7A775"/>
    <a:srgbClr val="00B5EF"/>
    <a:srgbClr val="CDE3A0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6172" autoAdjust="0"/>
  </p:normalViewPr>
  <p:slideViewPr>
    <p:cSldViewPr>
      <p:cViewPr>
        <p:scale>
          <a:sx n="70" d="100"/>
          <a:sy n="70" d="100"/>
        </p:scale>
        <p:origin x="-1104" y="-30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F2698-32D2-429D-B833-E4F5DC7FF07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FF481F-0292-4F17-ADC3-C525862A6873}">
      <dgm:prSet phldrT="[Text]"/>
      <dgm:spPr/>
      <dgm:t>
        <a:bodyPr/>
        <a:lstStyle/>
        <a:p>
          <a:r>
            <a:rPr lang="en-GB" dirty="0" smtClean="0"/>
            <a:t>GSICS Correction</a:t>
          </a:r>
          <a:endParaRPr lang="en-GB" dirty="0"/>
        </a:p>
      </dgm:t>
    </dgm:pt>
    <dgm:pt modelId="{74F95751-3EDB-40A5-9385-CBCB60F9EE07}" type="parTrans" cxnId="{3309C016-4A8A-4CF1-B115-6645637F9F16}">
      <dgm:prSet/>
      <dgm:spPr/>
      <dgm:t>
        <a:bodyPr/>
        <a:lstStyle/>
        <a:p>
          <a:endParaRPr lang="en-GB"/>
        </a:p>
      </dgm:t>
    </dgm:pt>
    <dgm:pt modelId="{A9EB3D92-9060-4EB9-9ED5-3DEE1470F18E}" type="sibTrans" cxnId="{3309C016-4A8A-4CF1-B115-6645637F9F16}">
      <dgm:prSet/>
      <dgm:spPr/>
      <dgm:t>
        <a:bodyPr/>
        <a:lstStyle/>
        <a:p>
          <a:endParaRPr lang="en-GB"/>
        </a:p>
      </dgm:t>
    </dgm:pt>
    <dgm:pt modelId="{81792D14-077D-4763-9FE0-D7F5C44FC05F}">
      <dgm:prSet phldrT="[Text]"/>
      <dgm:spPr/>
      <dgm:t>
        <a:bodyPr/>
        <a:lstStyle/>
        <a:p>
          <a:r>
            <a:rPr lang="en-GB" dirty="0" smtClean="0"/>
            <a:t>Correction using Reference 1</a:t>
          </a:r>
          <a:endParaRPr lang="en-GB" dirty="0"/>
        </a:p>
      </dgm:t>
    </dgm:pt>
    <dgm:pt modelId="{F47507CC-7A75-4CF9-B121-EE2E21FAC0A0}" type="parTrans" cxnId="{C065BBE8-D9C2-47F2-B9DA-CCC3A7789C67}">
      <dgm:prSet/>
      <dgm:spPr/>
      <dgm:t>
        <a:bodyPr/>
        <a:lstStyle/>
        <a:p>
          <a:endParaRPr lang="en-GB"/>
        </a:p>
      </dgm:t>
    </dgm:pt>
    <dgm:pt modelId="{753F2266-1C3E-48C7-890D-4F2A6AE77D7B}" type="sibTrans" cxnId="{C065BBE8-D9C2-47F2-B9DA-CCC3A7789C67}">
      <dgm:prSet/>
      <dgm:spPr/>
      <dgm:t>
        <a:bodyPr/>
        <a:lstStyle/>
        <a:p>
          <a:endParaRPr lang="en-GB"/>
        </a:p>
      </dgm:t>
    </dgm:pt>
    <dgm:pt modelId="{4BE65668-D04E-48C9-8B34-828A724E939E}">
      <dgm:prSet phldrT="[Text]"/>
      <dgm:spPr/>
      <dgm:t>
        <a:bodyPr/>
        <a:lstStyle/>
        <a:p>
          <a:r>
            <a:rPr lang="en-GB" dirty="0" smtClean="0"/>
            <a:t>Correction using Reference 2</a:t>
          </a:r>
          <a:endParaRPr lang="en-GB" dirty="0"/>
        </a:p>
      </dgm:t>
    </dgm:pt>
    <dgm:pt modelId="{279F5C0A-4B5A-4598-99B5-63BCC493CADC}" type="parTrans" cxnId="{C48A5D5B-28F4-4D86-A0AB-6DB9E51B8657}">
      <dgm:prSet/>
      <dgm:spPr/>
      <dgm:t>
        <a:bodyPr/>
        <a:lstStyle/>
        <a:p>
          <a:endParaRPr lang="en-GB"/>
        </a:p>
      </dgm:t>
    </dgm:pt>
    <dgm:pt modelId="{977B65E5-9BA2-40D2-AC5D-28162A90D696}" type="sibTrans" cxnId="{C48A5D5B-28F4-4D86-A0AB-6DB9E51B8657}">
      <dgm:prSet/>
      <dgm:spPr/>
      <dgm:t>
        <a:bodyPr/>
        <a:lstStyle/>
        <a:p>
          <a:endParaRPr lang="en-GB"/>
        </a:p>
      </dgm:t>
    </dgm:pt>
    <dgm:pt modelId="{90E9F26F-A1FD-4C04-8C6E-B66898C3F811}">
      <dgm:prSet phldrT="[Text]"/>
      <dgm:spPr/>
      <dgm:t>
        <a:bodyPr/>
        <a:lstStyle/>
        <a:p>
          <a:r>
            <a:rPr lang="en-GB" dirty="0" smtClean="0"/>
            <a:t>Delta Correction Reference 2-1</a:t>
          </a:r>
          <a:endParaRPr lang="en-GB" dirty="0"/>
        </a:p>
      </dgm:t>
    </dgm:pt>
    <dgm:pt modelId="{D4A82D94-33CA-42B7-844F-B5E6957135E7}" type="parTrans" cxnId="{37B77845-751B-422B-B9D8-A79FC0ECF5BF}">
      <dgm:prSet/>
      <dgm:spPr/>
      <dgm:t>
        <a:bodyPr/>
        <a:lstStyle/>
        <a:p>
          <a:endParaRPr lang="en-GB"/>
        </a:p>
      </dgm:t>
    </dgm:pt>
    <dgm:pt modelId="{16B377D3-F9A6-430D-A027-1BFE489A3761}" type="sibTrans" cxnId="{37B77845-751B-422B-B9D8-A79FC0ECF5BF}">
      <dgm:prSet/>
      <dgm:spPr/>
      <dgm:t>
        <a:bodyPr/>
        <a:lstStyle/>
        <a:p>
          <a:endParaRPr lang="en-GB"/>
        </a:p>
      </dgm:t>
    </dgm:pt>
    <dgm:pt modelId="{D6AAF7C7-4F5E-4FA8-8C23-13E00E828B12}" type="pres">
      <dgm:prSet presAssocID="{4EDF2698-32D2-429D-B833-E4F5DC7FF0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21EB0A5-9056-49F8-9866-C879FFCFF1EE}" type="pres">
      <dgm:prSet presAssocID="{C1FF481F-0292-4F17-ADC3-C525862A6873}" presName="centerShape" presStyleLbl="node0" presStyleIdx="0" presStyleCnt="1"/>
      <dgm:spPr/>
      <dgm:t>
        <a:bodyPr/>
        <a:lstStyle/>
        <a:p>
          <a:endParaRPr lang="en-GB"/>
        </a:p>
      </dgm:t>
    </dgm:pt>
    <dgm:pt modelId="{B7031266-31DA-435C-9D5E-46695F0F509E}" type="pres">
      <dgm:prSet presAssocID="{F47507CC-7A75-4CF9-B121-EE2E21FAC0A0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4FED1311-669D-4998-88C2-45EFFB3F54F6}" type="pres">
      <dgm:prSet presAssocID="{81792D14-077D-4763-9FE0-D7F5C44FC0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4967D3-02C8-4242-9DD9-14AF2BDE732D}" type="pres">
      <dgm:prSet presAssocID="{279F5C0A-4B5A-4598-99B5-63BCC493CADC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9EA14E3C-5387-4E4D-B706-70E642D0DDC0}" type="pres">
      <dgm:prSet presAssocID="{4BE65668-D04E-48C9-8B34-828A724E93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A17F94-9B5D-47DD-B6F4-A4EDC465A81A}" type="pres">
      <dgm:prSet presAssocID="{D4A82D94-33CA-42B7-844F-B5E6957135E7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55F6F148-AB49-4399-A8CC-767F120DA18B}" type="pres">
      <dgm:prSet presAssocID="{90E9F26F-A1FD-4C04-8C6E-B66898C3F81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3D94B2-6537-4F83-BF76-92FE24C896CB}" type="presOf" srcId="{C1FF481F-0292-4F17-ADC3-C525862A6873}" destId="{621EB0A5-9056-49F8-9866-C879FFCFF1EE}" srcOrd="0" destOrd="0" presId="urn:microsoft.com/office/officeart/2005/8/layout/radial4"/>
    <dgm:cxn modelId="{9C178485-1FC7-4D9D-A674-04187223F355}" type="presOf" srcId="{81792D14-077D-4763-9FE0-D7F5C44FC05F}" destId="{4FED1311-669D-4998-88C2-45EFFB3F54F6}" srcOrd="0" destOrd="0" presId="urn:microsoft.com/office/officeart/2005/8/layout/radial4"/>
    <dgm:cxn modelId="{D247DA65-9014-4BAC-B713-32743DE4E970}" type="presOf" srcId="{D4A82D94-33CA-42B7-844F-B5E6957135E7}" destId="{C0A17F94-9B5D-47DD-B6F4-A4EDC465A81A}" srcOrd="0" destOrd="0" presId="urn:microsoft.com/office/officeart/2005/8/layout/radial4"/>
    <dgm:cxn modelId="{C48A5D5B-28F4-4D86-A0AB-6DB9E51B8657}" srcId="{C1FF481F-0292-4F17-ADC3-C525862A6873}" destId="{4BE65668-D04E-48C9-8B34-828A724E939E}" srcOrd="1" destOrd="0" parTransId="{279F5C0A-4B5A-4598-99B5-63BCC493CADC}" sibTransId="{977B65E5-9BA2-40D2-AC5D-28162A90D696}"/>
    <dgm:cxn modelId="{8555F136-12C0-419D-A98A-802933022D8B}" type="presOf" srcId="{4EDF2698-32D2-429D-B833-E4F5DC7FF075}" destId="{D6AAF7C7-4F5E-4FA8-8C23-13E00E828B12}" srcOrd="0" destOrd="0" presId="urn:microsoft.com/office/officeart/2005/8/layout/radial4"/>
    <dgm:cxn modelId="{C065BBE8-D9C2-47F2-B9DA-CCC3A7789C67}" srcId="{C1FF481F-0292-4F17-ADC3-C525862A6873}" destId="{81792D14-077D-4763-9FE0-D7F5C44FC05F}" srcOrd="0" destOrd="0" parTransId="{F47507CC-7A75-4CF9-B121-EE2E21FAC0A0}" sibTransId="{753F2266-1C3E-48C7-890D-4F2A6AE77D7B}"/>
    <dgm:cxn modelId="{468B8FBC-38C6-46DC-AA0D-333288B24897}" type="presOf" srcId="{4BE65668-D04E-48C9-8B34-828A724E939E}" destId="{9EA14E3C-5387-4E4D-B706-70E642D0DDC0}" srcOrd="0" destOrd="0" presId="urn:microsoft.com/office/officeart/2005/8/layout/radial4"/>
    <dgm:cxn modelId="{3309C016-4A8A-4CF1-B115-6645637F9F16}" srcId="{4EDF2698-32D2-429D-B833-E4F5DC7FF075}" destId="{C1FF481F-0292-4F17-ADC3-C525862A6873}" srcOrd="0" destOrd="0" parTransId="{74F95751-3EDB-40A5-9385-CBCB60F9EE07}" sibTransId="{A9EB3D92-9060-4EB9-9ED5-3DEE1470F18E}"/>
    <dgm:cxn modelId="{B2CC0C49-2930-4A75-9806-F1A18FC4E0B8}" type="presOf" srcId="{90E9F26F-A1FD-4C04-8C6E-B66898C3F811}" destId="{55F6F148-AB49-4399-A8CC-767F120DA18B}" srcOrd="0" destOrd="0" presId="urn:microsoft.com/office/officeart/2005/8/layout/radial4"/>
    <dgm:cxn modelId="{43F41BA4-774D-4DD0-838D-F27CEF4B409B}" type="presOf" srcId="{F47507CC-7A75-4CF9-B121-EE2E21FAC0A0}" destId="{B7031266-31DA-435C-9D5E-46695F0F509E}" srcOrd="0" destOrd="0" presId="urn:microsoft.com/office/officeart/2005/8/layout/radial4"/>
    <dgm:cxn modelId="{37B77845-751B-422B-B9D8-A79FC0ECF5BF}" srcId="{C1FF481F-0292-4F17-ADC3-C525862A6873}" destId="{90E9F26F-A1FD-4C04-8C6E-B66898C3F811}" srcOrd="2" destOrd="0" parTransId="{D4A82D94-33CA-42B7-844F-B5E6957135E7}" sibTransId="{16B377D3-F9A6-430D-A027-1BFE489A3761}"/>
    <dgm:cxn modelId="{127E9A21-3B0D-48A7-B53C-B8E84EBA1749}" type="presOf" srcId="{279F5C0A-4B5A-4598-99B5-63BCC493CADC}" destId="{754967D3-02C8-4242-9DD9-14AF2BDE732D}" srcOrd="0" destOrd="0" presId="urn:microsoft.com/office/officeart/2005/8/layout/radial4"/>
    <dgm:cxn modelId="{1F4CC074-287C-4215-8F60-EEA0402E662B}" type="presParOf" srcId="{D6AAF7C7-4F5E-4FA8-8C23-13E00E828B12}" destId="{621EB0A5-9056-49F8-9866-C879FFCFF1EE}" srcOrd="0" destOrd="0" presId="urn:microsoft.com/office/officeart/2005/8/layout/radial4"/>
    <dgm:cxn modelId="{D611037D-8544-48CB-AD26-70643719D03B}" type="presParOf" srcId="{D6AAF7C7-4F5E-4FA8-8C23-13E00E828B12}" destId="{B7031266-31DA-435C-9D5E-46695F0F509E}" srcOrd="1" destOrd="0" presId="urn:microsoft.com/office/officeart/2005/8/layout/radial4"/>
    <dgm:cxn modelId="{F4099F8B-FA00-475D-9DA1-45E79B481E0A}" type="presParOf" srcId="{D6AAF7C7-4F5E-4FA8-8C23-13E00E828B12}" destId="{4FED1311-669D-4998-88C2-45EFFB3F54F6}" srcOrd="2" destOrd="0" presId="urn:microsoft.com/office/officeart/2005/8/layout/radial4"/>
    <dgm:cxn modelId="{B96B0C20-CBCB-462F-86D1-0089AFC696F9}" type="presParOf" srcId="{D6AAF7C7-4F5E-4FA8-8C23-13E00E828B12}" destId="{754967D3-02C8-4242-9DD9-14AF2BDE732D}" srcOrd="3" destOrd="0" presId="urn:microsoft.com/office/officeart/2005/8/layout/radial4"/>
    <dgm:cxn modelId="{25D5F7B7-9BA5-475A-B5B4-2F19B4561E2F}" type="presParOf" srcId="{D6AAF7C7-4F5E-4FA8-8C23-13E00E828B12}" destId="{9EA14E3C-5387-4E4D-B706-70E642D0DDC0}" srcOrd="4" destOrd="0" presId="urn:microsoft.com/office/officeart/2005/8/layout/radial4"/>
    <dgm:cxn modelId="{2A129211-2780-4518-BEF7-71CBB56AF07E}" type="presParOf" srcId="{D6AAF7C7-4F5E-4FA8-8C23-13E00E828B12}" destId="{C0A17F94-9B5D-47DD-B6F4-A4EDC465A81A}" srcOrd="5" destOrd="0" presId="urn:microsoft.com/office/officeart/2005/8/layout/radial4"/>
    <dgm:cxn modelId="{D43B2091-6EA8-429E-8700-E7234FE2384D}" type="presParOf" srcId="{D6AAF7C7-4F5E-4FA8-8C23-13E00E828B12}" destId="{55F6F148-AB49-4399-A8CC-767F120DA18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1EB0A5-9056-49F8-9866-C879FFCFF1EE}">
      <dsp:nvSpPr>
        <dsp:cNvPr id="0" name=""/>
        <dsp:cNvSpPr/>
      </dsp:nvSpPr>
      <dsp:spPr>
        <a:xfrm>
          <a:off x="2335133" y="2467404"/>
          <a:ext cx="1933733" cy="1933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GSICS Correction</a:t>
          </a:r>
          <a:endParaRPr lang="en-GB" sz="2400" kern="1200" dirty="0"/>
        </a:p>
      </dsp:txBody>
      <dsp:txXfrm>
        <a:off x="2335133" y="2467404"/>
        <a:ext cx="1933733" cy="1933733"/>
      </dsp:txXfrm>
    </dsp:sp>
    <dsp:sp modelId="{B7031266-31DA-435C-9D5E-46695F0F509E}">
      <dsp:nvSpPr>
        <dsp:cNvPr id="0" name=""/>
        <dsp:cNvSpPr/>
      </dsp:nvSpPr>
      <dsp:spPr>
        <a:xfrm rot="12900000">
          <a:off x="944070" y="2080390"/>
          <a:ext cx="1635848" cy="5511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D1311-669D-4998-88C2-45EFFB3F54F6}">
      <dsp:nvSpPr>
        <dsp:cNvPr id="0" name=""/>
        <dsp:cNvSpPr/>
      </dsp:nvSpPr>
      <dsp:spPr>
        <a:xfrm>
          <a:off x="173467" y="1151987"/>
          <a:ext cx="1837047" cy="1469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Correction using Reference 1</a:t>
          </a:r>
          <a:endParaRPr lang="en-GB" sz="2300" kern="1200" dirty="0"/>
        </a:p>
      </dsp:txBody>
      <dsp:txXfrm>
        <a:off x="173467" y="1151987"/>
        <a:ext cx="1837047" cy="1469637"/>
      </dsp:txXfrm>
    </dsp:sp>
    <dsp:sp modelId="{754967D3-02C8-4242-9DD9-14AF2BDE732D}">
      <dsp:nvSpPr>
        <dsp:cNvPr id="0" name=""/>
        <dsp:cNvSpPr/>
      </dsp:nvSpPr>
      <dsp:spPr>
        <a:xfrm rot="16200000">
          <a:off x="2484075" y="1278714"/>
          <a:ext cx="1635848" cy="5511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14E3C-5387-4E4D-B706-70E642D0DDC0}">
      <dsp:nvSpPr>
        <dsp:cNvPr id="0" name=""/>
        <dsp:cNvSpPr/>
      </dsp:nvSpPr>
      <dsp:spPr>
        <a:xfrm>
          <a:off x="2383476" y="1529"/>
          <a:ext cx="1837047" cy="1469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Correction using Reference 2</a:t>
          </a:r>
          <a:endParaRPr lang="en-GB" sz="2300" kern="1200" dirty="0"/>
        </a:p>
      </dsp:txBody>
      <dsp:txXfrm>
        <a:off x="2383476" y="1529"/>
        <a:ext cx="1837047" cy="1469637"/>
      </dsp:txXfrm>
    </dsp:sp>
    <dsp:sp modelId="{C0A17F94-9B5D-47DD-B6F4-A4EDC465A81A}">
      <dsp:nvSpPr>
        <dsp:cNvPr id="0" name=""/>
        <dsp:cNvSpPr/>
      </dsp:nvSpPr>
      <dsp:spPr>
        <a:xfrm rot="19500000">
          <a:off x="4024080" y="2080390"/>
          <a:ext cx="1635848" cy="5511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6F148-AB49-4399-A8CC-767F120DA18B}">
      <dsp:nvSpPr>
        <dsp:cNvPr id="0" name=""/>
        <dsp:cNvSpPr/>
      </dsp:nvSpPr>
      <dsp:spPr>
        <a:xfrm>
          <a:off x="4593485" y="1151987"/>
          <a:ext cx="1837047" cy="1469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Delta Correction Reference 2-1</a:t>
          </a:r>
          <a:endParaRPr lang="en-GB" sz="2300" kern="1200" dirty="0"/>
        </a:p>
      </dsp:txBody>
      <dsp:txXfrm>
        <a:off x="4593485" y="1151987"/>
        <a:ext cx="1837047" cy="1469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06B603EA-71C5-43C2-9B77-CBDD9C0AC259}" type="datetime4">
              <a:rPr lang="en-GB"/>
              <a:pPr>
                <a:defRPr/>
              </a:pPr>
              <a:t>01 September 2012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65E962FF-EA05-47B4-AC3A-1107967DF9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B0C5E6B-090A-409F-B79A-5D0C45BDE660}" type="datetime4">
              <a:rPr lang="en-GB"/>
              <a:pPr>
                <a:defRPr/>
              </a:pPr>
              <a:t>01 September 2012</a:t>
            </a:fld>
            <a:endParaRPr lang="de-DE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79CE324-125C-431E-9D7A-5805BA2783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41895-1DE2-476B-BD48-8024DC58608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2950"/>
            <a:ext cx="5376862" cy="37226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1B50FBB-4A00-419D-B50A-66279484B5D0}" type="datetime4">
              <a:rPr lang="en-GB" smtClean="0"/>
              <a:pPr/>
              <a:t>01 September 2012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B7389-5145-4848-ACD1-5CC56ED1C5DB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</p:spPr>
        <p:txBody>
          <a:bodyPr/>
          <a:lstStyle/>
          <a:p>
            <a:endParaRPr lang="en-GB" smtClean="0"/>
          </a:p>
          <a:p>
            <a:r>
              <a:rPr lang="en-GB" smtClean="0"/>
              <a:t>Well, what is GSICS?</a:t>
            </a:r>
          </a:p>
          <a:p>
            <a:r>
              <a:rPr lang="en-GB" smtClean="0"/>
              <a:t>The Global Space-based Inter-Calibration System (GSICS) is an initiative of CGMS and WMO, which aims to ensure consistent calibration and inter-calibration of operational meteorological satellite instruments. </a:t>
            </a:r>
          </a:p>
          <a:p>
            <a:r>
              <a:rPr lang="en-GB" smtClean="0"/>
              <a:t>One of the basic strategies of GSICS is to develop an integrated on-orbit cal/val system - initially by LEO-GEO Inter-satellite/inter-sensor calibration.</a:t>
            </a:r>
          </a:p>
          <a:p>
            <a:r>
              <a:rPr lang="en-GB" smtClean="0"/>
              <a:t>This will then allow us to provide corrections to improve the consistency between instruments, produce less biased level 1, and therefore, level 2 data, and ultimately, retrospectively re-calibrate archive data, which is of great interest in the climate monitoring community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6113" y="742950"/>
            <a:ext cx="5376862" cy="3722688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5B5B0164-07FC-407E-8933-11182DC14F50}" type="slidenum">
              <a:rPr lang="de-DE" smtClean="0"/>
              <a:pPr defTabSz="919163"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24C1F-DFA8-4FF9-A8A4-113BA6B66D40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2950"/>
            <a:ext cx="5376862" cy="37226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0DC11A8-DF75-493C-A68C-BA0546493CF8}" type="datetime4">
              <a:rPr lang="en-GB" smtClean="0"/>
              <a:pPr/>
              <a:t>01 September 2012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F85DF-2A26-46D5-BA1F-13A19DC13B95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20605AA-C576-4309-A4B6-2625989D87F2}" type="datetime4">
              <a:rPr lang="en-GB" smtClean="0"/>
              <a:pPr/>
              <a:t>01 September 2012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66EE2-0646-414B-996A-8D6168B72D92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1363"/>
            <a:ext cx="5378450" cy="3724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3288"/>
            <a:ext cx="4894262" cy="4473575"/>
          </a:xfrm>
          <a:noFill/>
          <a:ln/>
        </p:spPr>
        <p:txBody>
          <a:bodyPr/>
          <a:lstStyle/>
          <a:p>
            <a:endParaRPr lang="en-GB" smtClean="0"/>
          </a:p>
          <a:p>
            <a:r>
              <a:rPr lang="en-GB" smtClean="0"/>
              <a:t>The next step is to transform the collocated data to allow direct comparisons between the instruments.</a:t>
            </a:r>
          </a:p>
          <a:p>
            <a:endParaRPr lang="en-GB" smtClean="0"/>
          </a:p>
          <a:p>
            <a:r>
              <a:rPr lang="en-GB" smtClean="0"/>
              <a:t>Firstly, the IASI radiance spectra is convolved with the Spectral Response Functions of the Meteosat channels, to calculate the expected radiance in each Meteosat channel.</a:t>
            </a:r>
          </a:p>
          <a:p>
            <a:endParaRPr lang="en-GB" smtClean="0"/>
          </a:p>
          <a:p>
            <a:r>
              <a:rPr lang="en-GB" smtClean="0"/>
              <a:t>Then the Meteosat pixels within each IASI iFoV are averaged. </a:t>
            </a:r>
          </a:p>
          <a:p>
            <a:r>
              <a:rPr lang="en-GB" smtClean="0"/>
              <a:t>Their variance is also calculated to quantify the uncertainty due to spatial variability and</a:t>
            </a:r>
          </a:p>
          <a:p>
            <a:r>
              <a:rPr lang="en-GB" smtClean="0"/>
              <a:t>is used to weight each collocation in a linear regression …</a:t>
            </a:r>
          </a:p>
          <a:p>
            <a:endParaRPr lang="en-GB" smtClean="0"/>
          </a:p>
        </p:txBody>
      </p:sp>
      <p:sp>
        <p:nvSpPr>
          <p:cNvPr id="553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4085340-1E0E-4953-AEFF-EC1E34181E5E}" type="datetime4">
              <a:rPr lang="en-GB" smtClean="0"/>
              <a:pPr/>
              <a:t>01 September 2012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40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7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7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9" y="128588"/>
            <a:ext cx="8986837" cy="1090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6" y="1606552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2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6" y="3921127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7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4" y="1090615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40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1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4" y="1090615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4" y="1090615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40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" y="6488115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01 September 2012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301B9823-AB82-444B-84A1-54DC983F8BA5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1" y="6162677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45" r:id="rId3"/>
    <p:sldLayoutId id="2147484146" r:id="rId4"/>
    <p:sldLayoutId id="2147484147" r:id="rId5"/>
    <p:sldLayoutId id="2147484156" r:id="rId6"/>
    <p:sldLayoutId id="2147484157" r:id="rId7"/>
    <p:sldLayoutId id="2147484148" r:id="rId8"/>
    <p:sldLayoutId id="2147484149" r:id="rId9"/>
    <p:sldLayoutId id="2147484150" r:id="rId10"/>
    <p:sldLayoutId id="2147484151" r:id="rId11"/>
    <p:sldLayoutId id="2147484153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959102"/>
            <a:ext cx="8420100" cy="1470025"/>
          </a:xfrm>
        </p:spPr>
        <p:txBody>
          <a:bodyPr/>
          <a:lstStyle/>
          <a:p>
            <a:pPr eaLnBrk="1" hangingPunct="1"/>
            <a:r>
              <a:rPr lang="en-GB" sz="4000" dirty="0" smtClean="0"/>
              <a:t>Update on GSICS Product Development</a:t>
            </a:r>
            <a:endParaRPr lang="en-US" sz="4000" dirty="0" smtClean="0"/>
          </a:p>
        </p:txBody>
      </p:sp>
      <p:sp>
        <p:nvSpPr>
          <p:cNvPr id="6147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714875"/>
            <a:ext cx="6934200" cy="1752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Tim Hewison</a:t>
            </a:r>
            <a:r>
              <a:rPr lang="en-US" sz="2400" baseline="30000" dirty="0" smtClean="0">
                <a:solidFill>
                  <a:srgbClr val="002060"/>
                </a:solidFill>
              </a:rPr>
              <a:t>1</a:t>
            </a:r>
            <a:r>
              <a:rPr lang="en-US" sz="2400" dirty="0" smtClean="0">
                <a:solidFill>
                  <a:srgbClr val="002060"/>
                </a:solidFill>
              </a:rPr>
              <a:t> and all GSICS Developers</a:t>
            </a:r>
          </a:p>
          <a:p>
            <a:pPr marL="457200" indent="-457200" eaLnBrk="1" hangingPunct="1">
              <a:buFont typeface="Arial" pitchFamily="34" charset="0"/>
              <a:buAutoNum type="arabicParenBoth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EUMETSAT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Special Issue on Satellite Inter-Calibration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IEEE Transactions on Geoscience and Remote Sensing</a:t>
            </a:r>
          </a:p>
          <a:p>
            <a:r>
              <a:rPr lang="en-GB" sz="2400" dirty="0" smtClean="0"/>
              <a:t>On inter-calibration of satellite instruments</a:t>
            </a:r>
          </a:p>
          <a:p>
            <a:r>
              <a:rPr lang="en-GB" sz="2400" dirty="0" smtClean="0"/>
              <a:t>5 Guest GSICS/IVOS Editors</a:t>
            </a:r>
          </a:p>
          <a:p>
            <a:r>
              <a:rPr lang="en-GB" sz="2400" dirty="0" smtClean="0"/>
              <a:t>54 papers submitted</a:t>
            </a:r>
          </a:p>
          <a:p>
            <a:pPr lvl="1"/>
            <a:r>
              <a:rPr lang="en-US" sz="1800" dirty="0" smtClean="0"/>
              <a:t>From CAS, CMA, CNES, ESA, EUMETSAT, ISRO, JAXA, KMA, JMA, MIT, NASA, NOAA, SDSU, </a:t>
            </a:r>
            <a:r>
              <a:rPr lang="en-US" sz="1800" dirty="0" smtClean="0"/>
              <a:t>USGS, </a:t>
            </a:r>
            <a:r>
              <a:rPr lang="en-US" sz="1800" dirty="0" smtClean="0"/>
              <a:t>etc.</a:t>
            </a:r>
          </a:p>
          <a:p>
            <a:pPr lvl="1"/>
            <a:r>
              <a:rPr lang="en-US" sz="1800" dirty="0" smtClean="0"/>
              <a:t>Covering AVHRR, AMSU, (A)ATSR, CLARREO, ETM+, FY-2 &amp; -3B, GOES, HIRS, Hyperion, IASI, Jason-2/OSTM, MODIS, PROBA, SCAIMACHY, Sentinel-2, etc.  </a:t>
            </a:r>
          </a:p>
          <a:p>
            <a:r>
              <a:rPr lang="en-GB" sz="2400" dirty="0" smtClean="0"/>
              <a:t>Publication ETA: Early 2013</a:t>
            </a:r>
            <a:endParaRPr lang="en-GB" sz="2400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</a:blip>
          <a:srcRect l="20811" t="12686" r="19898" b="12614"/>
          <a:stretch>
            <a:fillRect/>
          </a:stretch>
        </p:blipFill>
        <p:spPr bwMode="auto">
          <a:xfrm>
            <a:off x="5763110" y="1538750"/>
            <a:ext cx="2925389" cy="373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 l="19898" t="12200" r="19898" b="12200"/>
          <a:stretch>
            <a:fillRect/>
          </a:stretch>
        </p:blipFill>
        <p:spPr bwMode="auto">
          <a:xfrm>
            <a:off x="6483205" y="1988810"/>
            <a:ext cx="2970436" cy="37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 l="20811" t="12686" r="21155" b="13514"/>
          <a:stretch>
            <a:fillRect/>
          </a:stretch>
        </p:blipFill>
        <p:spPr bwMode="auto">
          <a:xfrm>
            <a:off x="5403060" y="2708904"/>
            <a:ext cx="3015383" cy="369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Outline of Presentation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Introduction to Types of GSICS Products</a:t>
            </a:r>
          </a:p>
          <a:p>
            <a:pPr lvl="1" eaLnBrk="1" hangingPunct="1"/>
            <a:r>
              <a:rPr lang="en-GB" sz="2000" dirty="0" smtClean="0"/>
              <a:t>GSICS Correction – RAC, ARC, NRTC (embedded &amp; standalone)</a:t>
            </a:r>
          </a:p>
          <a:p>
            <a:pPr lvl="1" eaLnBrk="1" hangingPunct="1"/>
            <a:r>
              <a:rPr lang="en-GB" sz="2000" dirty="0" smtClean="0"/>
              <a:t>GSICS Bias Monitoring – new tool</a:t>
            </a:r>
          </a:p>
          <a:p>
            <a:pPr lvl="1" eaLnBrk="1" hangingPunct="1"/>
            <a:r>
              <a:rPr lang="en-GB" sz="2000" dirty="0" smtClean="0"/>
              <a:t>GSICS Reports &amp; Guidelines – Special Issue</a:t>
            </a:r>
          </a:p>
          <a:p>
            <a:pPr eaLnBrk="1" hangingPunct="1"/>
            <a:r>
              <a:rPr lang="en-GB" sz="2400" dirty="0" smtClean="0">
                <a:solidFill>
                  <a:srgbClr val="FF0000"/>
                </a:solidFill>
              </a:rPr>
              <a:t>Status of GSICS Products’ Development 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</a:rPr>
              <a:t>GEO-LEO IR hyperspectral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</a:rPr>
              <a:t>GEO-LEO VIS/NIR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</a:rPr>
              <a:t>LEO-LEO Microwave - NOAA-developed (A)MSU inter-calibration products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</a:rPr>
              <a:t>Development of Archive Re-Calibration products:</a:t>
            </a:r>
          </a:p>
          <a:p>
            <a:pPr lvl="2" eaLnBrk="1" hangingPunct="1"/>
            <a:r>
              <a:rPr lang="en-GB" sz="1600" dirty="0" smtClean="0">
                <a:solidFill>
                  <a:srgbClr val="FF0000"/>
                </a:solidFill>
              </a:rPr>
              <a:t>Meteosat-HIRS at EUMETSAT</a:t>
            </a:r>
          </a:p>
          <a:p>
            <a:pPr lvl="2" eaLnBrk="1" hangingPunct="1"/>
            <a:r>
              <a:rPr lang="en-GB" sz="1600" dirty="0" smtClean="0">
                <a:solidFill>
                  <a:srgbClr val="FF0000"/>
                </a:solidFill>
              </a:rPr>
              <a:t>Update on LEO-LEO VIS products – PATMOS-x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0076" y="1409702"/>
          <a:ext cx="8801100" cy="5236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26"/>
                <a:gridCol w="1552575"/>
                <a:gridCol w="1514475"/>
                <a:gridCol w="1514475"/>
                <a:gridCol w="1495425"/>
                <a:gridCol w="1609724"/>
              </a:tblGrid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GPRC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Monitored</a:t>
                      </a:r>
                      <a:r>
                        <a:rPr lang="en-GB" sz="1600" baseline="0" dirty="0" smtClean="0"/>
                        <a:t> Instrument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Reference Instrument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GSICS NRT Correction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GSICS Re-Analysis Correction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GSICS Bias Monitoring</a:t>
                      </a:r>
                      <a:endParaRPr lang="en-GB" sz="1600" dirty="0"/>
                    </a:p>
                  </a:txBody>
                  <a:tcPr/>
                </a:tc>
              </a:tr>
              <a:tr h="87569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EUMETSAT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Meteosat-9 }</a:t>
                      </a:r>
                    </a:p>
                    <a:p>
                      <a:r>
                        <a:rPr lang="en-GB" sz="1600" dirty="0" smtClean="0"/>
                        <a:t>Meteosat-8 }--</a:t>
                      </a:r>
                    </a:p>
                    <a:p>
                      <a:r>
                        <a:rPr lang="en-GB" sz="1600" dirty="0" smtClean="0"/>
                        <a:t>Meteosat-7 }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IASI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Demonstration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Demonstration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Prototype</a:t>
                      </a:r>
                    </a:p>
                  </a:txBody>
                  <a:tcPr/>
                </a:tc>
              </a:tr>
              <a:tr h="50734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JMA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MTSAT-1R }</a:t>
                      </a:r>
                    </a:p>
                    <a:p>
                      <a:r>
                        <a:rPr lang="en-GB" sz="1600" dirty="0" smtClean="0"/>
                        <a:t>MTSAT-2   }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IASI</a:t>
                      </a:r>
                      <a:r>
                        <a:rPr lang="en-GB" sz="1600" baseline="0" dirty="0" smtClean="0"/>
                        <a:t> (+ </a:t>
                      </a:r>
                      <a:r>
                        <a:rPr lang="en-GB" sz="1600" dirty="0" smtClean="0"/>
                        <a:t>AIRS)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Demonstration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Demonstration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Prototype</a:t>
                      </a:r>
                      <a:endParaRPr lang="en-GB" sz="1600" dirty="0"/>
                    </a:p>
                  </a:txBody>
                  <a:tcPr anchor="ctr"/>
                </a:tc>
              </a:tr>
              <a:tr h="507348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NOAA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GOES-11 Imager</a:t>
                      </a:r>
                    </a:p>
                    <a:p>
                      <a:r>
                        <a:rPr lang="en-GB" sz="1600" dirty="0" smtClean="0"/>
                        <a:t>GOES-12 Imager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IASI</a:t>
                      </a:r>
                      <a:r>
                        <a:rPr lang="en-GB" sz="1600" baseline="0" dirty="0" smtClean="0"/>
                        <a:t> (+ </a:t>
                      </a:r>
                      <a:r>
                        <a:rPr lang="en-GB" sz="1600" dirty="0" smtClean="0"/>
                        <a:t>AIRS)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Demonstration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Demonstration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</a:tr>
              <a:tr h="50734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GOES Sounder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IASI</a:t>
                      </a:r>
                      <a:r>
                        <a:rPr lang="en-GB" sz="1600" baseline="0" dirty="0" smtClean="0"/>
                        <a:t> (+ </a:t>
                      </a:r>
                      <a:r>
                        <a:rPr lang="en-GB" sz="1600" dirty="0" smtClean="0"/>
                        <a:t>AIRS)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Prototype</a:t>
                      </a:r>
                      <a:endParaRPr lang="en-GB" sz="1600" dirty="0"/>
                    </a:p>
                  </a:txBody>
                  <a:tcPr anchor="ctr"/>
                </a:tc>
              </a:tr>
              <a:tr h="50734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CMA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FY2C }</a:t>
                      </a:r>
                    </a:p>
                    <a:p>
                      <a:r>
                        <a:rPr lang="en-GB" sz="1600" dirty="0" smtClean="0"/>
                        <a:t>FY2D }  --</a:t>
                      </a:r>
                    </a:p>
                    <a:p>
                      <a:r>
                        <a:rPr lang="en-GB" sz="1600" dirty="0" smtClean="0"/>
                        <a:t>FY2E }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IASI</a:t>
                      </a:r>
                      <a:r>
                        <a:rPr lang="en-GB" sz="1600" baseline="0" dirty="0" smtClean="0"/>
                        <a:t> (+ </a:t>
                      </a:r>
                      <a:r>
                        <a:rPr lang="en-GB" sz="1600" dirty="0" smtClean="0"/>
                        <a:t>AIRS)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Prototype</a:t>
                      </a:r>
                      <a:endParaRPr lang="en-GB" sz="1600" dirty="0"/>
                    </a:p>
                  </a:txBody>
                  <a:tcPr anchor="ctr"/>
                </a:tc>
              </a:tr>
              <a:tr h="50734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KMA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IASI</a:t>
                      </a:r>
                      <a:r>
                        <a:rPr lang="en-GB" sz="1600" baseline="0" dirty="0" smtClean="0"/>
                        <a:t> (+ </a:t>
                      </a:r>
                      <a:r>
                        <a:rPr lang="en-GB" sz="1600" dirty="0" smtClean="0"/>
                        <a:t>AIRS)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</a:tr>
              <a:tr h="50734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ISRO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Kalpana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IASI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 development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GEO-LEO IR Product Status 2012-09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Development of GEO-LEO 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12" y="1358726"/>
            <a:ext cx="8915400" cy="4525963"/>
          </a:xfrm>
        </p:spPr>
        <p:txBody>
          <a:bodyPr/>
          <a:lstStyle/>
          <a:p>
            <a:r>
              <a:rPr lang="en-GB" dirty="0" smtClean="0"/>
              <a:t>Extensive documentation in Special Issue</a:t>
            </a:r>
          </a:p>
          <a:p>
            <a:r>
              <a:rPr lang="en-GB" dirty="0" smtClean="0"/>
              <a:t>Promotion to Pre-Operational Status – ETA: RSN</a:t>
            </a:r>
          </a:p>
          <a:p>
            <a:pPr lvl="1"/>
            <a:r>
              <a:rPr lang="en-GB" dirty="0" smtClean="0"/>
              <a:t>EUMETSAT resolving inconsistency in operational implementation</a:t>
            </a:r>
          </a:p>
          <a:p>
            <a:pPr lvl="1"/>
            <a:r>
              <a:rPr lang="en-GB" dirty="0" smtClean="0"/>
              <a:t>NOAA &amp; JMA working on uncertainty analysis</a:t>
            </a:r>
          </a:p>
          <a:p>
            <a:r>
              <a:rPr lang="en-GB" dirty="0" smtClean="0"/>
              <a:t>Handling Diurnal Cycle &amp; Midnight problems</a:t>
            </a:r>
          </a:p>
          <a:p>
            <a:pPr lvl="1"/>
            <a:r>
              <a:rPr lang="en-GB" dirty="0" smtClean="0"/>
              <a:t>Addition of AIRS as transfer standard</a:t>
            </a:r>
          </a:p>
          <a:p>
            <a:pPr lvl="1"/>
            <a:r>
              <a:rPr lang="en-GB" dirty="0" smtClean="0"/>
              <a:t>To cover 01:30, 13:30 local times</a:t>
            </a:r>
          </a:p>
          <a:p>
            <a:r>
              <a:rPr lang="en-GB" dirty="0" smtClean="0"/>
              <a:t>Migrating reference instruments</a:t>
            </a:r>
          </a:p>
          <a:p>
            <a:pPr lvl="1"/>
            <a:r>
              <a:rPr lang="en-GB" dirty="0" smtClean="0"/>
              <a:t>e.g. Metop-A/IASI to Metop-B/IASI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VIS/NIR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00" y="1268712"/>
            <a:ext cx="8915400" cy="4525963"/>
          </a:xfrm>
        </p:spPr>
        <p:txBody>
          <a:bodyPr/>
          <a:lstStyle/>
          <a:p>
            <a:r>
              <a:rPr lang="en-GB" sz="2800" dirty="0" smtClean="0"/>
              <a:t>Pseudo Invariant Targets</a:t>
            </a:r>
          </a:p>
          <a:p>
            <a:pPr lvl="1"/>
            <a:r>
              <a:rPr lang="en-GB" sz="2400" dirty="0" smtClean="0"/>
              <a:t>To transfer calibration from reference (currently Aqua/MODIS)</a:t>
            </a:r>
            <a:endParaRPr lang="en-GB" sz="2400" dirty="0" smtClean="0"/>
          </a:p>
          <a:p>
            <a:r>
              <a:rPr lang="en-GB" sz="2800" dirty="0" smtClean="0"/>
              <a:t>Deep </a:t>
            </a:r>
            <a:r>
              <a:rPr lang="en-GB" sz="2800" dirty="0" smtClean="0"/>
              <a:t>Convective </a:t>
            </a:r>
            <a:r>
              <a:rPr lang="en-GB" sz="2800" dirty="0" smtClean="0"/>
              <a:t>Clouds ---&gt;&gt;&gt;</a:t>
            </a:r>
            <a:endParaRPr lang="en-GB" sz="2800" dirty="0" smtClean="0"/>
          </a:p>
          <a:p>
            <a:pPr lvl="1"/>
            <a:r>
              <a:rPr lang="en-GB" sz="2400" dirty="0" smtClean="0"/>
              <a:t>Dave Doelling (NASA) wrote ATBD for GEO-MODIS</a:t>
            </a:r>
          </a:p>
          <a:p>
            <a:pPr lvl="1"/>
            <a:r>
              <a:rPr lang="en-GB" sz="2400" dirty="0" smtClean="0"/>
              <a:t>GPRCs are currently implementing this</a:t>
            </a:r>
          </a:p>
          <a:p>
            <a:pPr lvl="1"/>
            <a:r>
              <a:rPr lang="en-GB" sz="2400" dirty="0" smtClean="0"/>
              <a:t>NASA to provide centralised processing of MODIS data.</a:t>
            </a:r>
          </a:p>
          <a:p>
            <a:pPr lvl="1"/>
            <a:r>
              <a:rPr lang="en-GB" sz="2400" dirty="0" smtClean="0"/>
              <a:t>First demonstration GSICS products expected 2014</a:t>
            </a:r>
          </a:p>
          <a:p>
            <a:r>
              <a:rPr lang="en-GB" sz="2800" dirty="0" smtClean="0"/>
              <a:t>Rayleigh Scattering</a:t>
            </a:r>
          </a:p>
          <a:p>
            <a:pPr lvl="1"/>
            <a:r>
              <a:rPr lang="en-GB" sz="2400" dirty="0" smtClean="0"/>
              <a:t>CNES writing ATBD for GEO-MODIS inter-calibration</a:t>
            </a:r>
          </a:p>
          <a:p>
            <a:r>
              <a:rPr lang="en-GB" sz="2800" dirty="0" smtClean="0"/>
              <a:t>Lunar Calibration</a:t>
            </a:r>
          </a:p>
          <a:p>
            <a:pPr lvl="1"/>
            <a:r>
              <a:rPr lang="en-GB" sz="2400" dirty="0" smtClean="0"/>
              <a:t>Several GPRCs investigating Moon as invariant target</a:t>
            </a:r>
          </a:p>
          <a:p>
            <a:pPr lvl="1"/>
            <a:r>
              <a:rPr lang="en-GB" sz="2400" dirty="0" smtClean="0"/>
              <a:t>NIST to try tying ROLO model to absolute standards</a:t>
            </a:r>
          </a:p>
          <a:p>
            <a:pPr lvl="1"/>
            <a:endParaRPr lang="en-GB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5438" y="1492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81000" indent="-381000">
              <a:defRPr/>
            </a:pPr>
            <a:r>
              <a:rPr lang="en-GB" sz="2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Inter-calibration against MODIS/Aqua using DCCs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795715" y="1498601"/>
            <a:ext cx="6630987" cy="5143500"/>
            <a:chOff x="3795712" y="1498600"/>
            <a:chExt cx="6630988" cy="5143500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795712" y="1498600"/>
              <a:ext cx="6630988" cy="5143500"/>
              <a:chOff x="3275012" y="1498600"/>
              <a:chExt cx="6630988" cy="5143500"/>
            </a:xfrm>
          </p:grpSpPr>
          <p:pic>
            <p:nvPicPr>
              <p:cNvPr id="13325" name="Picture 5" descr="H:\MY DOCUMENTS\Work\Calibration\DCCs\Figures\DCC_From_MODIS_endresultmask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05550" y="1498600"/>
                <a:ext cx="3600450" cy="514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6" name="Picture 6" descr="H:\MY DOCUMENTS\Work\Calibration\DCCs\Figures\MSG2_DCCs_endresultmask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012" y="3090863"/>
                <a:ext cx="3333750" cy="3333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6611938" y="1604963"/>
                <a:ext cx="574675" cy="482758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  <a:alpha val="6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28" name="TextBox 8"/>
              <p:cNvSpPr txBox="1">
                <a:spLocks noChangeArrowheads="1"/>
              </p:cNvSpPr>
              <p:nvPr/>
            </p:nvSpPr>
            <p:spPr bwMode="auto">
              <a:xfrm rot="16200000">
                <a:off x="5435599" y="4106475"/>
                <a:ext cx="28860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>
                    <a:solidFill>
                      <a:schemeClr val="tx1"/>
                    </a:solidFill>
                  </a:rPr>
                  <a:t>Test on the view zenith angle</a:t>
                </a:r>
              </a:p>
            </p:txBody>
          </p:sp>
          <p:sp>
            <p:nvSpPr>
              <p:cNvPr id="13329" name="TextBox 23"/>
              <p:cNvSpPr txBox="1">
                <a:spLocks noChangeArrowheads="1"/>
              </p:cNvSpPr>
              <p:nvPr/>
            </p:nvSpPr>
            <p:spPr bwMode="auto">
              <a:xfrm>
                <a:off x="4586037" y="6257340"/>
                <a:ext cx="4346575" cy="276999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>
                    <a:solidFill>
                      <a:schemeClr val="tx1"/>
                    </a:solidFill>
                  </a:rPr>
                  <a:t>FINAL DCCs for both MODIS Aqua and SEVIRI (Met 9)</a:t>
                </a:r>
              </a:p>
            </p:txBody>
          </p:sp>
        </p:grpSp>
        <p:sp>
          <p:nvSpPr>
            <p:cNvPr id="13323" name="TextBox 21"/>
            <p:cNvSpPr txBox="1">
              <a:spLocks noChangeArrowheads="1"/>
            </p:cNvSpPr>
            <p:nvPr/>
          </p:nvSpPr>
          <p:spPr bwMode="auto">
            <a:xfrm>
              <a:off x="4041775" y="5970588"/>
              <a:ext cx="14033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>
                  <a:solidFill>
                    <a:schemeClr val="tx1"/>
                  </a:solidFill>
                </a:rPr>
                <a:t>SEVIRI – 12:57</a:t>
              </a:r>
            </a:p>
          </p:txBody>
        </p:sp>
        <p:sp>
          <p:nvSpPr>
            <p:cNvPr id="13324" name="TextBox 22"/>
            <p:cNvSpPr txBox="1">
              <a:spLocks noChangeArrowheads="1"/>
            </p:cNvSpPr>
            <p:nvPr/>
          </p:nvSpPr>
          <p:spPr bwMode="auto">
            <a:xfrm>
              <a:off x="7648575" y="5967413"/>
              <a:ext cx="1289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>
                  <a:solidFill>
                    <a:schemeClr val="tx1"/>
                  </a:solidFill>
                </a:rPr>
                <a:t>MODIS 13:00</a:t>
              </a:r>
            </a:p>
          </p:txBody>
        </p:sp>
      </p:grpSp>
      <p:pic>
        <p:nvPicPr>
          <p:cNvPr id="13316" name="Picture 13" descr="H:\MY DOCUMENTS\Work\Calibration\DCCs\Figures\DCC_Radiance_MODIS_Jan20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7763" y="45085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4" descr="H:\MY DOCUMENTS\Work\Calibration\DCCs\Figures\DCC_Count_SEVIRI_Jan20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63875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304800" y="5854700"/>
            <a:ext cx="2832100" cy="565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  <a:sym typeface="Wingdings" pitchFamily="2" charset="2"/>
              </a:rPr>
              <a:t>Gain derived for January 2012 = 0.647942</a:t>
            </a:r>
          </a:p>
        </p:txBody>
      </p:sp>
      <p:sp>
        <p:nvSpPr>
          <p:cNvPr id="13319" name="TextBox 21"/>
          <p:cNvSpPr txBox="1">
            <a:spLocks noChangeArrowheads="1"/>
          </p:cNvSpPr>
          <p:nvPr/>
        </p:nvSpPr>
        <p:spPr bwMode="auto">
          <a:xfrm>
            <a:off x="396876" y="3240088"/>
            <a:ext cx="2181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SEVIRI’s pseudo counts</a:t>
            </a:r>
          </a:p>
          <a:p>
            <a:r>
              <a:rPr lang="en-GB" sz="1200">
                <a:solidFill>
                  <a:schemeClr val="tx1"/>
                </a:solidFill>
              </a:rPr>
              <a:t>January 2012</a:t>
            </a:r>
          </a:p>
        </p:txBody>
      </p:sp>
      <p:sp>
        <p:nvSpPr>
          <p:cNvPr id="13320" name="TextBox 21"/>
          <p:cNvSpPr txBox="1">
            <a:spLocks noChangeArrowheads="1"/>
          </p:cNvSpPr>
          <p:nvPr/>
        </p:nvSpPr>
        <p:spPr bwMode="auto">
          <a:xfrm>
            <a:off x="1476375" y="5221289"/>
            <a:ext cx="2181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MODIS pseudo radiances</a:t>
            </a:r>
          </a:p>
          <a:p>
            <a:r>
              <a:rPr lang="en-GB" sz="1200">
                <a:solidFill>
                  <a:schemeClr val="tx1"/>
                </a:solidFill>
              </a:rPr>
              <a:t>January 2012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03200" y="1106489"/>
            <a:ext cx="6610351" cy="2011695"/>
          </a:xfrm>
          <a:prstGeom prst="rect">
            <a:avLst/>
          </a:prstGeom>
          <a:solidFill>
            <a:srgbClr val="ECECE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200" dirty="0">
                <a:solidFill>
                  <a:schemeClr val="tx1"/>
                </a:solidFill>
              </a:rPr>
              <a:t>Implementing the GSICS ATBD for calibrating SEVIRI against MODIS/Aqua</a:t>
            </a:r>
          </a:p>
          <a:p>
            <a:pPr>
              <a:lnSpc>
                <a:spcPct val="150000"/>
              </a:lnSpc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</a:rPr>
              <a:t>Overshooting Deep Convective Cloud Tops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</a:rPr>
              <a:t>Uniform reflectance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</a:rPr>
              <a:t>Select DCC pixels based on IR threshold &amp; homogeneity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</a:rPr>
              <a:t>Generate PDFs from both instruments over monthly periods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</a:rPr>
              <a:t>Compare modal reflectances from SEVIRI and MODIS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(A)MSU inter-calibration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12" y="1448736"/>
            <a:ext cx="5130684" cy="513068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Promoted </a:t>
            </a:r>
            <a:r>
              <a:rPr lang="en-GB" sz="2400" dirty="0" smtClean="0"/>
              <a:t>to </a:t>
            </a:r>
            <a:r>
              <a:rPr lang="en-GB" sz="2400" dirty="0" smtClean="0"/>
              <a:t>demonstration phase on </a:t>
            </a:r>
            <a:r>
              <a:rPr lang="en-GB" sz="2400" dirty="0" smtClean="0"/>
              <a:t>2012-08-16</a:t>
            </a:r>
            <a:endParaRPr lang="en-GB" sz="2400" dirty="0" smtClean="0"/>
          </a:p>
          <a:p>
            <a:pPr lvl="1"/>
            <a:r>
              <a:rPr lang="en-GB" sz="1800" dirty="0" smtClean="0"/>
              <a:t>LL.02.1.0 </a:t>
            </a:r>
            <a:r>
              <a:rPr lang="en-GB" sz="1800" dirty="0" smtClean="0"/>
              <a:t>NOAA (A)MSU </a:t>
            </a:r>
            <a:endParaRPr lang="en-GB" sz="1800" dirty="0" smtClean="0"/>
          </a:p>
          <a:p>
            <a:pPr lvl="1"/>
            <a:r>
              <a:rPr lang="en-GB" sz="1800" dirty="0" smtClean="0"/>
              <a:t>FCDR</a:t>
            </a:r>
          </a:p>
          <a:p>
            <a:r>
              <a:rPr lang="en-GB" sz="2400" dirty="0" smtClean="0"/>
              <a:t>Remove </a:t>
            </a:r>
            <a:r>
              <a:rPr lang="en-GB" sz="2400" dirty="0" smtClean="0"/>
              <a:t>or minimizes inter-satellite biases </a:t>
            </a:r>
            <a:endParaRPr lang="en-GB" sz="2400" dirty="0" smtClean="0"/>
          </a:p>
          <a:p>
            <a:pPr lvl="1"/>
            <a:r>
              <a:rPr lang="en-GB" sz="2000" dirty="0" smtClean="0"/>
              <a:t>using  </a:t>
            </a:r>
            <a:r>
              <a:rPr lang="en-GB" sz="2000" dirty="0" smtClean="0"/>
              <a:t>STAR-Integrated Microwave Inter-Calibration Model (STAR-IMICM)</a:t>
            </a:r>
          </a:p>
          <a:p>
            <a:r>
              <a:rPr lang="en-GB" sz="2400" dirty="0" smtClean="0"/>
              <a:t>Requires special handling of the product at the GSICS server</a:t>
            </a:r>
          </a:p>
          <a:p>
            <a:pPr lvl="1"/>
            <a:r>
              <a:rPr lang="en-GB" sz="1800" dirty="0" smtClean="0"/>
              <a:t>will provide a link to the current product </a:t>
            </a:r>
            <a:r>
              <a:rPr lang="en-GB" sz="1800" dirty="0" smtClean="0"/>
              <a:t>server</a:t>
            </a:r>
          </a:p>
          <a:p>
            <a:r>
              <a:rPr lang="en-GB" sz="2400" dirty="0" smtClean="0"/>
              <a:t>GSICS Archive </a:t>
            </a:r>
            <a:r>
              <a:rPr lang="en-GB" sz="2400" dirty="0" smtClean="0"/>
              <a:t>Re-Calibration product</a:t>
            </a:r>
          </a:p>
          <a:p>
            <a:pPr lvl="1"/>
            <a:endParaRPr lang="en-GB" sz="1800" dirty="0" smtClean="0"/>
          </a:p>
        </p:txBody>
      </p:sp>
      <p:pic>
        <p:nvPicPr>
          <p:cNvPr id="4" name="Picture 3" descr="Figure9_Zou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3084" y="4239108"/>
            <a:ext cx="4320576" cy="261034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132" y="1268714"/>
            <a:ext cx="3496172" cy="145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684" y="2708904"/>
            <a:ext cx="3560916" cy="140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Archive Re-Calibration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00" y="1448738"/>
            <a:ext cx="8915400" cy="4525963"/>
          </a:xfrm>
        </p:spPr>
        <p:txBody>
          <a:bodyPr/>
          <a:lstStyle/>
          <a:p>
            <a:r>
              <a:rPr lang="en-GB" sz="2800" dirty="0" smtClean="0"/>
              <a:t>Re-Calibration of Archive Datasets</a:t>
            </a:r>
          </a:p>
          <a:p>
            <a:pPr lvl="1"/>
            <a:r>
              <a:rPr lang="en-GB" sz="2400" dirty="0" smtClean="0"/>
              <a:t>Consistent processing and calibration of whole data set</a:t>
            </a:r>
          </a:p>
          <a:p>
            <a:pPr lvl="1"/>
            <a:r>
              <a:rPr lang="en-GB" sz="2400" dirty="0" smtClean="0"/>
              <a:t>Developed in parallel with archive re-processing activities</a:t>
            </a:r>
          </a:p>
          <a:p>
            <a:pPr lvl="1"/>
            <a:r>
              <a:rPr lang="en-GB" sz="2400" dirty="0" smtClean="0"/>
              <a:t>to </a:t>
            </a:r>
            <a:r>
              <a:rPr lang="en-GB" sz="2400" dirty="0" smtClean="0"/>
              <a:t>generate Fundamental Climate Data Records (FCDRs)</a:t>
            </a:r>
          </a:p>
          <a:p>
            <a:r>
              <a:rPr lang="en-GB" sz="2800" dirty="0" smtClean="0"/>
              <a:t>Examples</a:t>
            </a:r>
            <a:r>
              <a:rPr lang="en-GB" sz="2800" dirty="0" smtClean="0"/>
              <a:t>:</a:t>
            </a:r>
          </a:p>
          <a:p>
            <a:pPr lvl="1"/>
            <a:r>
              <a:rPr lang="en-GB" sz="2400" dirty="0" smtClean="0"/>
              <a:t>(A)MSU inter-calibration product developed at NOAA</a:t>
            </a:r>
          </a:p>
          <a:p>
            <a:pPr lvl="1"/>
            <a:r>
              <a:rPr lang="en-GB" sz="2400" dirty="0" smtClean="0"/>
              <a:t>PATMOS-x AVHRR visible channel</a:t>
            </a:r>
          </a:p>
          <a:p>
            <a:pPr lvl="1"/>
            <a:r>
              <a:rPr lang="en-GB" sz="2400" dirty="0" smtClean="0"/>
              <a:t>Meteosat-HIRS in development at EUMETSAT</a:t>
            </a:r>
          </a:p>
          <a:p>
            <a:r>
              <a:rPr lang="en-GB" dirty="0" smtClean="0"/>
              <a:t>Questions:</a:t>
            </a:r>
          </a:p>
          <a:p>
            <a:pPr lvl="1"/>
            <a:r>
              <a:rPr lang="en-GB" sz="2400" dirty="0" smtClean="0"/>
              <a:t>Continuously updated? Version control?</a:t>
            </a:r>
          </a:p>
          <a:p>
            <a:pPr lvl="1"/>
            <a:r>
              <a:rPr lang="en-GB" sz="2400" dirty="0" smtClean="0"/>
              <a:t>Provided as Re-calibrated datasets or Corrections?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pPr eaLnBrk="1" hangingPunct="1"/>
            <a:r>
              <a:rPr lang="en-GB" smtClean="0"/>
              <a:t>Thank You</a:t>
            </a:r>
            <a:endParaRPr lang="en-US" smtClean="0"/>
          </a:p>
        </p:txBody>
      </p:sp>
      <p:sp>
        <p:nvSpPr>
          <p:cNvPr id="32771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002060"/>
                </a:solidFill>
              </a:rPr>
              <a:t>Any 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Future GSICS Products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42900" lvl="1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dirty="0" smtClean="0"/>
              <a:t>GEO-LEO Solar Channels</a:t>
            </a:r>
          </a:p>
          <a:p>
            <a:pPr marL="742950" lvl="2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dirty="0" smtClean="0"/>
              <a:t>Strategy: Combine various invariant targets (DCCs, deserts, etc) and direct comparison of ray-matched collocated observations</a:t>
            </a:r>
          </a:p>
          <a:p>
            <a:pPr marL="742950" lvl="2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dirty="0" smtClean="0"/>
              <a:t>Currently conducting error analysis of each method</a:t>
            </a:r>
          </a:p>
          <a:p>
            <a:pPr marL="742950" lvl="2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dirty="0" smtClean="0"/>
              <a:t>Aim for demonstration products in 2011</a:t>
            </a:r>
          </a:p>
          <a:p>
            <a:pPr marL="342900" lvl="1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dirty="0" smtClean="0"/>
              <a:t>HIRS-IASI</a:t>
            </a:r>
          </a:p>
          <a:p>
            <a:pPr marL="742950" lvl="2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dirty="0" smtClean="0"/>
              <a:t>Direct comparisons to allow use of HIRS as reference</a:t>
            </a:r>
          </a:p>
          <a:p>
            <a:pPr marL="342900" lvl="1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dirty="0" smtClean="0"/>
              <a:t>Conical scanning microwave imagers: </a:t>
            </a:r>
          </a:p>
          <a:p>
            <a:pPr marL="742950" lvl="2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dirty="0" smtClean="0"/>
              <a:t>SSM/I through GPM X-cal</a:t>
            </a:r>
          </a:p>
          <a:p>
            <a:pPr marL="342900" lvl="1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dirty="0" smtClean="0"/>
              <a:t>Cross-track scanning microwave sounders: </a:t>
            </a:r>
          </a:p>
          <a:p>
            <a:pPr marL="742950" lvl="2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dirty="0" smtClean="0"/>
              <a:t>MSU/AMSU through NOAA/NESDIS</a:t>
            </a:r>
          </a:p>
          <a:p>
            <a:pPr marL="342900" lvl="1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dirty="0" smtClean="0"/>
              <a:t>LEO-LEO imagers:</a:t>
            </a:r>
          </a:p>
          <a:p>
            <a:pPr marL="742950" lvl="2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dirty="0" smtClean="0"/>
              <a:t>AVHRR through NOAA/CIMSS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3650" y="5988050"/>
            <a:ext cx="791210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/>
              <a:t>These products will contribute to the SCOPE-CM pilots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962526" y="1219200"/>
            <a:ext cx="4943475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Global Space-based Inter-Calibration System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381125"/>
            <a:ext cx="4953000" cy="5238750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800" dirty="0" smtClean="0">
                <a:solidFill>
                  <a:srgbClr val="C00000"/>
                </a:solidFill>
              </a:rPr>
              <a:t>What is GSICS?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Global Space-based Inter-Calibration System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Initiative of CGMS and WMO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Effort to produce consistent, well-calibrated data from the international constellation of Earth Observing satellites </a:t>
            </a:r>
          </a:p>
          <a:p>
            <a:pPr marL="457200" lvl="1" indent="0" eaLnBrk="1" hangingPunct="1">
              <a:lnSpc>
                <a:spcPct val="80000"/>
              </a:lnSpc>
              <a:buFontTx/>
              <a:buChar char="–"/>
              <a:defRPr/>
            </a:pPr>
            <a:endParaRPr lang="en-GB" sz="800" dirty="0" smtClean="0"/>
          </a:p>
          <a:p>
            <a:pPr marL="0" indent="18097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800" dirty="0" smtClean="0">
                <a:solidFill>
                  <a:srgbClr val="C00000"/>
                </a:solidFill>
              </a:rPr>
              <a:t>What are the basic strategies of GSICS?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Improve on-orbit calibration by developing an integrated inter-calibration system</a:t>
            </a:r>
          </a:p>
          <a:p>
            <a:pPr marL="628650" lvl="4" indent="-18097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400" dirty="0" smtClean="0"/>
              <a:t>Initially for GEO-LEO Inter-satellite calibration</a:t>
            </a:r>
          </a:p>
          <a:p>
            <a:pPr marL="628650" lvl="4" indent="-18097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400" dirty="0" smtClean="0"/>
              <a:t>Being extended to LEO-LEO</a:t>
            </a:r>
          </a:p>
          <a:p>
            <a:pPr marL="628650" lvl="4" indent="-18097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400" dirty="0" smtClean="0"/>
              <a:t>Using external references as necessary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Best practices for prelaunch characterisation  </a:t>
            </a:r>
            <a:br>
              <a:rPr lang="en-GB" sz="1600" dirty="0" smtClean="0"/>
            </a:br>
            <a:r>
              <a:rPr lang="en-GB" sz="1600" dirty="0" smtClean="0"/>
              <a:t>(with CEOS WGCV)</a:t>
            </a:r>
          </a:p>
          <a:p>
            <a:pPr marL="457200" lvl="1" indent="0" eaLnBrk="1" hangingPunct="1">
              <a:lnSpc>
                <a:spcPct val="80000"/>
              </a:lnSpc>
              <a:buFontTx/>
              <a:buChar char="–"/>
              <a:defRPr/>
            </a:pPr>
            <a:endParaRPr lang="en-GB" sz="900" dirty="0" smtClean="0"/>
          </a:p>
          <a:p>
            <a:pPr marL="0" indent="18097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800" dirty="0" smtClean="0">
                <a:solidFill>
                  <a:srgbClr val="C00000"/>
                </a:solidFill>
              </a:rPr>
              <a:t>This will allow us to: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Improve consistency between instruments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Reduce bias in Level 1 and 2 products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Provide traceability of measurements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Retrospectively re-calibrate archive data</a:t>
            </a:r>
          </a:p>
          <a:p>
            <a:pPr marL="447675" lvl="1" indent="-266700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sz="1600" dirty="0" smtClean="0"/>
              <a:t>Better specify future instruments</a:t>
            </a:r>
          </a:p>
        </p:txBody>
      </p:sp>
      <p:pic>
        <p:nvPicPr>
          <p:cNvPr id="8197" name="Content Placeholder 5" descr="GSICS500px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43525" y="1268413"/>
            <a:ext cx="3971925" cy="1612900"/>
          </a:xfrm>
        </p:spPr>
      </p:pic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1" y="-115416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705477" y="2952750"/>
          <a:ext cx="3749674" cy="3947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825"/>
                <a:gridCol w="1232957"/>
                <a:gridCol w="1249892"/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EUMETSAT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CNES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JMA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NOAA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CMA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KMA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ISRO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NASA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WMO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USGS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NIST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JAXA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  <a:p>
                      <a:pPr algn="ctr"/>
                      <a:endParaRPr lang="en-GB" sz="1200" dirty="0" smtClean="0"/>
                    </a:p>
                    <a:p>
                      <a:pPr algn="ctr"/>
                      <a:endParaRPr lang="en-GB" sz="1200" dirty="0" smtClean="0"/>
                    </a:p>
                    <a:p>
                      <a:pPr algn="ctr"/>
                      <a:r>
                        <a:rPr lang="en-GB" sz="1200" dirty="0" smtClean="0"/>
                        <a:t>ROSHYDROMET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IMD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ESA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314" y="2995615"/>
            <a:ext cx="4810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9488" y="2890838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9488" y="4546602"/>
            <a:ext cx="54292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2501" y="3754440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4889" y="3759202"/>
            <a:ext cx="400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53450" y="2781302"/>
            <a:ext cx="685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53451" y="4508500"/>
            <a:ext cx="5175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22"/>
          <p:cNvPicPr>
            <a:picLocks noChangeAspect="1" noChangeArrowheads="1"/>
          </p:cNvPicPr>
          <p:nvPr/>
        </p:nvPicPr>
        <p:blipFill>
          <a:blip r:embed="rId11" cstate="print"/>
          <a:srcRect r="74075"/>
          <a:stretch>
            <a:fillRect/>
          </a:stretch>
        </p:blipFill>
        <p:spPr bwMode="auto">
          <a:xfrm>
            <a:off x="8453438" y="5373688"/>
            <a:ext cx="7747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5026" y="5470525"/>
            <a:ext cx="952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32501" y="4543425"/>
            <a:ext cx="5857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2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94564" y="3754438"/>
            <a:ext cx="5381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0"/>
          <p:cNvPicPr>
            <a:picLocks noChangeAspect="1" noChangeArrowheads="1"/>
          </p:cNvPicPr>
          <p:nvPr/>
        </p:nvPicPr>
        <p:blipFill>
          <a:blip r:embed="rId15" cstate="print"/>
          <a:srcRect r="75246" b="29263"/>
          <a:stretch>
            <a:fillRect/>
          </a:stretch>
        </p:blipFill>
        <p:spPr bwMode="auto">
          <a:xfrm>
            <a:off x="6075363" y="5326063"/>
            <a:ext cx="5127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56313" y="60880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3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51714" y="6088063"/>
            <a:ext cx="4349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3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53450" y="6126163"/>
            <a:ext cx="5397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Outline of Presentation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Introduction to Types of GSICS Products</a:t>
            </a:r>
          </a:p>
          <a:p>
            <a:pPr lvl="1" eaLnBrk="1" hangingPunct="1"/>
            <a:r>
              <a:rPr lang="en-GB" sz="2000" smtClean="0"/>
              <a:t>GSICS Correction</a:t>
            </a:r>
          </a:p>
          <a:p>
            <a:pPr lvl="1" eaLnBrk="1" hangingPunct="1"/>
            <a:r>
              <a:rPr lang="en-GB" sz="2000" smtClean="0"/>
              <a:t>GSICS Bias Monitoring</a:t>
            </a:r>
          </a:p>
          <a:p>
            <a:pPr lvl="1" eaLnBrk="1" hangingPunct="1"/>
            <a:r>
              <a:rPr lang="en-GB" sz="2000" smtClean="0"/>
              <a:t>GSICS Reports &amp; Guidelines</a:t>
            </a:r>
          </a:p>
          <a:p>
            <a:pPr eaLnBrk="1" hangingPunct="1"/>
            <a:r>
              <a:rPr lang="en-GB" sz="2400" smtClean="0"/>
              <a:t>IR channels of GEO imagers </a:t>
            </a:r>
          </a:p>
          <a:p>
            <a:pPr lvl="1" eaLnBrk="1" hangingPunct="1"/>
            <a:r>
              <a:rPr lang="en-GB" sz="2000" smtClean="0"/>
              <a:t>Current Status of GEO-LEO IR hyperspectral inter-calibration products</a:t>
            </a:r>
          </a:p>
          <a:p>
            <a:pPr eaLnBrk="1" hangingPunct="1"/>
            <a:r>
              <a:rPr lang="en-GB" sz="2400" smtClean="0"/>
              <a:t>Data Access</a:t>
            </a:r>
          </a:p>
          <a:p>
            <a:pPr eaLnBrk="1" hangingPunct="1"/>
            <a:r>
              <a:rPr lang="en-GB" sz="2400" smtClean="0"/>
              <a:t>Plans to Migrate References</a:t>
            </a:r>
          </a:p>
          <a:p>
            <a:pPr lvl="1" eaLnBrk="1" hangingPunct="1"/>
            <a:r>
              <a:rPr lang="en-GB" sz="2000" smtClean="0"/>
              <a:t>Handling diurnal cycles &amp; midnight calibration problems</a:t>
            </a:r>
          </a:p>
          <a:p>
            <a:pPr eaLnBrk="1" hangingPunct="1"/>
            <a:r>
              <a:rPr lang="en-GB" sz="2400" smtClean="0"/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Combining Multiple References</a:t>
            </a:r>
          </a:p>
        </p:txBody>
      </p:sp>
      <p:sp>
        <p:nvSpPr>
          <p:cNvPr id="22531" name="Text Placeholder 5"/>
          <p:cNvSpPr>
            <a:spLocks noGrp="1"/>
          </p:cNvSpPr>
          <p:nvPr>
            <p:ph type="body" idx="1"/>
          </p:nvPr>
        </p:nvSpPr>
        <p:spPr>
          <a:xfrm>
            <a:off x="495300" y="1220788"/>
            <a:ext cx="4376738" cy="639762"/>
          </a:xfrm>
        </p:spPr>
        <p:txBody>
          <a:bodyPr/>
          <a:lstStyle/>
          <a:p>
            <a:r>
              <a:rPr lang="en-GB" smtClean="0"/>
              <a:t>Advantages</a:t>
            </a:r>
          </a:p>
        </p:txBody>
      </p:sp>
      <p:sp>
        <p:nvSpPr>
          <p:cNvPr id="22532" name="Content Placeholder 6"/>
          <p:cNvSpPr>
            <a:spLocks noGrp="1"/>
          </p:cNvSpPr>
          <p:nvPr>
            <p:ph sz="half" idx="2"/>
          </p:nvPr>
        </p:nvSpPr>
        <p:spPr>
          <a:xfrm>
            <a:off x="495300" y="1860550"/>
            <a:ext cx="4376738" cy="3951288"/>
          </a:xfrm>
        </p:spPr>
        <p:txBody>
          <a:bodyPr/>
          <a:lstStyle/>
          <a:p>
            <a:r>
              <a:rPr lang="en-US" sz="2000" smtClean="0"/>
              <a:t>Robustness</a:t>
            </a:r>
          </a:p>
          <a:p>
            <a:pPr lvl="1"/>
            <a:r>
              <a:rPr lang="en-US" sz="1800" smtClean="0"/>
              <a:t>In case of failure of one reference</a:t>
            </a:r>
          </a:p>
          <a:p>
            <a:pPr lvl="1"/>
            <a:r>
              <a:rPr lang="en-US" sz="1800" smtClean="0"/>
              <a:t>Allows transition between references – e.g. MetopA-&gt;B</a:t>
            </a:r>
          </a:p>
          <a:p>
            <a:r>
              <a:rPr lang="en-US" sz="2000" smtClean="0"/>
              <a:t>Greater coverage of diurnal cycle</a:t>
            </a:r>
          </a:p>
          <a:p>
            <a:pPr lvl="1"/>
            <a:r>
              <a:rPr lang="en-US" sz="1800" smtClean="0"/>
              <a:t>Both scene and instrument calibration variability</a:t>
            </a:r>
          </a:p>
          <a:p>
            <a:pPr lvl="1"/>
            <a:r>
              <a:rPr lang="en-US" sz="1800" smtClean="0"/>
              <a:t>Important for 3-axis stabilized spacecraft</a:t>
            </a:r>
          </a:p>
          <a:p>
            <a:r>
              <a:rPr lang="en-US" sz="2000" smtClean="0"/>
              <a:t>Political</a:t>
            </a:r>
          </a:p>
        </p:txBody>
      </p:sp>
      <p:sp>
        <p:nvSpPr>
          <p:cNvPr id="22533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32377" y="1220788"/>
            <a:ext cx="4378325" cy="639762"/>
          </a:xfrm>
        </p:spPr>
        <p:txBody>
          <a:bodyPr/>
          <a:lstStyle/>
          <a:p>
            <a:r>
              <a:rPr lang="en-GB" smtClean="0"/>
              <a:t>Disadvantages</a:t>
            </a:r>
          </a:p>
        </p:txBody>
      </p:sp>
      <p:sp>
        <p:nvSpPr>
          <p:cNvPr id="22534" name="Content Placeholder 8"/>
          <p:cNvSpPr>
            <a:spLocks noGrp="1"/>
          </p:cNvSpPr>
          <p:nvPr>
            <p:ph sz="quarter" idx="4"/>
          </p:nvPr>
        </p:nvSpPr>
        <p:spPr>
          <a:xfrm>
            <a:off x="5032377" y="1860550"/>
            <a:ext cx="4378325" cy="3951288"/>
          </a:xfrm>
        </p:spPr>
        <p:txBody>
          <a:bodyPr/>
          <a:lstStyle/>
          <a:p>
            <a:r>
              <a:rPr lang="en-GB" smtClean="0"/>
              <a:t>Segal's law:</a:t>
            </a:r>
          </a:p>
          <a:p>
            <a:pPr lvl="1"/>
            <a:r>
              <a:rPr lang="en-GB" sz="1800" smtClean="0"/>
              <a:t>"A man with a watch knows what time it is. A man with two watches is never sure."  [Bloch, Arthur (2003). </a:t>
            </a:r>
            <a:r>
              <a:rPr lang="en-GB" sz="1800" i="1" smtClean="0"/>
              <a:t>Murphy's Law</a:t>
            </a:r>
            <a:r>
              <a:rPr lang="en-GB" sz="1800" smtClean="0"/>
              <a:t>. Perigee. p. 36.]</a:t>
            </a:r>
          </a:p>
          <a:p>
            <a:pPr lvl="1"/>
            <a:r>
              <a:rPr lang="en-GB" sz="1800" smtClean="0"/>
              <a:t>It refers to the potential pitfalls of having too much conflicting information when making a decision.</a:t>
            </a:r>
          </a:p>
          <a:p>
            <a:pPr lvl="1"/>
            <a:r>
              <a:rPr lang="en-GB" sz="1800" smtClean="0"/>
              <a:t>User confusion</a:t>
            </a:r>
          </a:p>
          <a:p>
            <a:r>
              <a:rPr lang="en-US" smtClean="0"/>
              <a:t>Metrological Traceability Problems</a:t>
            </a:r>
          </a:p>
          <a:p>
            <a:pPr lvl="1"/>
            <a:r>
              <a:rPr lang="en-GB" sz="1800" smtClean="0"/>
              <a:t>as the references can never be perfectly consistent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0575" y="6149977"/>
            <a:ext cx="9115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Define only one as </a:t>
            </a:r>
            <a:r>
              <a:rPr lang="en-GB" sz="2000" i="1" u="sng">
                <a:solidFill>
                  <a:srgbClr val="FF0000"/>
                </a:solidFill>
              </a:rPr>
              <a:t>the</a:t>
            </a:r>
            <a:r>
              <a:rPr lang="en-GB" sz="2000" i="1">
                <a:solidFill>
                  <a:srgbClr val="FF0000"/>
                </a:solidFill>
              </a:rPr>
              <a:t> calibration reference</a:t>
            </a:r>
          </a:p>
          <a:p>
            <a:r>
              <a:rPr lang="en-GB" sz="2000">
                <a:solidFill>
                  <a:srgbClr val="FF0000"/>
                </a:solidFill>
              </a:rPr>
              <a:t>All others are regarded as </a:t>
            </a:r>
            <a:r>
              <a:rPr lang="en-GB" sz="2000" i="1">
                <a:solidFill>
                  <a:srgbClr val="FF0000"/>
                </a:solidFill>
              </a:rPr>
              <a:t>calibration transfer standards</a:t>
            </a:r>
            <a:endParaRPr lang="en-GB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GSICS Correction using Reference 1</a:t>
            </a:r>
          </a:p>
        </p:txBody>
      </p:sp>
      <p:pic>
        <p:nvPicPr>
          <p:cNvPr id="23555" name="Content Placeholder 9" descr="multi_ref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38700" y="1439863"/>
            <a:ext cx="4572000" cy="45720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5301" y="1485901"/>
            <a:ext cx="3971925" cy="45259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GSICS Correction for Monitored Instrument</a:t>
            </a:r>
          </a:p>
          <a:p>
            <a:pPr>
              <a:defRPr/>
            </a:pPr>
            <a:r>
              <a:rPr lang="en-GB" dirty="0" smtClean="0"/>
              <a:t>Based on Reference 1</a:t>
            </a:r>
          </a:p>
          <a:p>
            <a:pPr>
              <a:defRPr/>
            </a:pPr>
            <a:r>
              <a:rPr lang="en-GB" dirty="0" smtClean="0"/>
              <a:t>Function with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uncertainty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MY DOCUMENTS\plots\multi_re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143986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GSICS Correction using Reference 2</a:t>
            </a:r>
          </a:p>
        </p:txBody>
      </p:sp>
      <p:sp>
        <p:nvSpPr>
          <p:cNvPr id="24580" name="Content Placeholder 8"/>
          <p:cNvSpPr>
            <a:spLocks noGrp="1"/>
          </p:cNvSpPr>
          <p:nvPr>
            <p:ph sz="half" idx="2"/>
          </p:nvPr>
        </p:nvSpPr>
        <p:spPr>
          <a:xfrm>
            <a:off x="495301" y="1485901"/>
            <a:ext cx="3971925" cy="4525963"/>
          </a:xfrm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>
                <a:solidFill>
                  <a:srgbClr val="3333FF"/>
                </a:solidFill>
              </a:rPr>
              <a:t>GSICS Correction for Monitored Instrument</a:t>
            </a:r>
          </a:p>
          <a:p>
            <a:r>
              <a:rPr lang="en-GB" smtClean="0">
                <a:solidFill>
                  <a:srgbClr val="3333FF"/>
                </a:solidFill>
              </a:rPr>
              <a:t>Based on Reference 2</a:t>
            </a:r>
          </a:p>
          <a:p>
            <a:r>
              <a:rPr lang="en-GB" smtClean="0">
                <a:solidFill>
                  <a:srgbClr val="3333FF"/>
                </a:solidFill>
              </a:rPr>
              <a:t>Different function with </a:t>
            </a:r>
            <a:r>
              <a:rPr lang="en-GB" smtClean="0">
                <a:solidFill>
                  <a:srgbClr val="00B0F0"/>
                </a:solidFill>
              </a:rPr>
              <a:t>different uncertainty</a:t>
            </a:r>
          </a:p>
          <a:p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MY DOCUMENTS\plots\multi_ref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143986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Delta Correction Reference 2-&gt;1</a:t>
            </a:r>
          </a:p>
        </p:txBody>
      </p:sp>
      <p:sp>
        <p:nvSpPr>
          <p:cNvPr id="25604" name="Content Placeholder 8"/>
          <p:cNvSpPr>
            <a:spLocks noGrp="1"/>
          </p:cNvSpPr>
          <p:nvPr>
            <p:ph sz="half" idx="2"/>
          </p:nvPr>
        </p:nvSpPr>
        <p:spPr>
          <a:xfrm>
            <a:off x="495301" y="1485901"/>
            <a:ext cx="3971925" cy="45259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GSICS Correction for Reference 2</a:t>
            </a:r>
          </a:p>
          <a:p>
            <a:r>
              <a:rPr lang="en-GB" smtClean="0">
                <a:solidFill>
                  <a:srgbClr val="FF0000"/>
                </a:solidFill>
              </a:rPr>
              <a:t>Based on Reference 1</a:t>
            </a:r>
          </a:p>
          <a:p>
            <a:r>
              <a:rPr lang="en-GB" smtClean="0">
                <a:solidFill>
                  <a:srgbClr val="FF0000"/>
                </a:solidFill>
              </a:rPr>
              <a:t>Function with </a:t>
            </a:r>
            <a:r>
              <a:rPr lang="en-GB" smtClean="0">
                <a:solidFill>
                  <a:srgbClr val="7030A0"/>
                </a:solidFill>
              </a:rPr>
              <a:t>uncertainty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MY DOCUMENTS\plots\multi_ref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143986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Delta Correction Reference 2-&gt;1</a:t>
            </a:r>
          </a:p>
        </p:txBody>
      </p:sp>
      <p:sp>
        <p:nvSpPr>
          <p:cNvPr id="26628" name="Content Placeholder 8"/>
          <p:cNvSpPr>
            <a:spLocks noGrp="1"/>
          </p:cNvSpPr>
          <p:nvPr>
            <p:ph sz="half" idx="2"/>
          </p:nvPr>
        </p:nvSpPr>
        <p:spPr>
          <a:xfrm>
            <a:off x="495301" y="1485901"/>
            <a:ext cx="3971925" cy="4525963"/>
          </a:xfrm>
        </p:spPr>
        <p:txBody>
          <a:bodyPr/>
          <a:lstStyle/>
          <a:p>
            <a:endParaRPr lang="en-GB" smtClean="0">
              <a:solidFill>
                <a:srgbClr val="FF0000"/>
              </a:solidFill>
            </a:endParaRPr>
          </a:p>
          <a:p>
            <a:endParaRPr lang="en-GB" smtClean="0">
              <a:solidFill>
                <a:srgbClr val="FF0000"/>
              </a:solidFill>
            </a:endParaRPr>
          </a:p>
          <a:p>
            <a:endParaRPr lang="en-GB" smtClean="0">
              <a:solidFill>
                <a:srgbClr val="FF0000"/>
              </a:solidFill>
            </a:endParaRPr>
          </a:p>
          <a:p>
            <a:endParaRPr lang="en-GB" smtClean="0">
              <a:solidFill>
                <a:srgbClr val="FF0000"/>
              </a:solidFill>
            </a:endParaRPr>
          </a:p>
          <a:p>
            <a:r>
              <a:rPr lang="en-GB" smtClean="0">
                <a:solidFill>
                  <a:srgbClr val="FF0000"/>
                </a:solidFill>
              </a:rPr>
              <a:t>Delta GSICS Correction for Reference 2</a:t>
            </a:r>
          </a:p>
          <a:p>
            <a:r>
              <a:rPr lang="en-GB" smtClean="0">
                <a:solidFill>
                  <a:srgbClr val="FF0000"/>
                </a:solidFill>
              </a:rPr>
              <a:t>Based on Reference 1</a:t>
            </a:r>
          </a:p>
          <a:p>
            <a:r>
              <a:rPr lang="en-GB" smtClean="0">
                <a:solidFill>
                  <a:srgbClr val="FF0000"/>
                </a:solidFill>
              </a:rPr>
              <a:t>Function with </a:t>
            </a:r>
            <a:r>
              <a:rPr lang="en-GB" smtClean="0">
                <a:solidFill>
                  <a:srgbClr val="7030A0"/>
                </a:solidFill>
              </a:rPr>
              <a:t>uncertainty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MY DOCUMENTS\plots\multi_ref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143986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GSICS Correction using Reference 2-&gt;1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5301" y="1485901"/>
            <a:ext cx="3971925" cy="4525963"/>
          </a:xfrm>
        </p:spPr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</a:rPr>
              <a:t>Add Delta Correction to Reference 2</a:t>
            </a:r>
          </a:p>
          <a:p>
            <a:pPr>
              <a:defRPr/>
            </a:pPr>
            <a:r>
              <a:rPr lang="en-GB" dirty="0" smtClean="0">
                <a:solidFill>
                  <a:srgbClr val="3333FF"/>
                </a:solidFill>
              </a:rPr>
              <a:t>Maps GSICS Correction based on Reference 2 </a:t>
            </a:r>
            <a:r>
              <a:rPr lang="en-GB" dirty="0" smtClean="0"/>
              <a:t>to Reference 1</a:t>
            </a:r>
          </a:p>
          <a:p>
            <a:pPr>
              <a:defRPr/>
            </a:pPr>
            <a:r>
              <a:rPr lang="en-GB" dirty="0" smtClean="0"/>
              <a:t>Consistent function,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but larger uncertainty</a:t>
            </a:r>
          </a:p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Implementation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51000" y="1531410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Handling Diurnal Variations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Some GEO-LEO IR GSICS Corrections show significant diurnal variations </a:t>
            </a:r>
          </a:p>
          <a:p>
            <a:pPr lvl="1"/>
            <a:r>
              <a:rPr lang="en-GB" sz="1800" smtClean="0"/>
              <a:t>Mostly related to the midnight blackbody calibration problem</a:t>
            </a:r>
          </a:p>
          <a:p>
            <a:r>
              <a:rPr lang="en-GB" sz="2400" smtClean="0"/>
              <a:t>Could produce separate corrections for different periods of the diurnal cycle </a:t>
            </a:r>
          </a:p>
          <a:p>
            <a:r>
              <a:rPr lang="en-GB" sz="2400" smtClean="0"/>
              <a:t>Users' Guides should clearly specify the range of conditions over which they are valid </a:t>
            </a:r>
          </a:p>
          <a:p>
            <a:pPr lvl="1"/>
            <a:r>
              <a:rPr lang="en-GB" sz="2000" smtClean="0"/>
              <a:t>in particular, the periods of the diurnal cycle</a:t>
            </a:r>
          </a:p>
          <a:p>
            <a:pPr lvl="1"/>
            <a:r>
              <a:rPr lang="en-GB" sz="2000" smtClean="0"/>
              <a:t>Based on recent analysis by Fangfang Yu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Comparison of Collocated Radiances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52450" y="1360488"/>
            <a:ext cx="484505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Simultaneous near-Nadir Overpass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of GEO imager and LEO sounder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rgbClr val="2B346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 Collocation Criteria: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 </a:t>
            </a:r>
            <a:r>
              <a:rPr lang="en-GB" sz="2400" b="0" dirty="0" err="1">
                <a:solidFill>
                  <a:srgbClr val="2B3461"/>
                </a:solidFill>
                <a:cs typeface="Arial" pitchFamily="34" charset="0"/>
              </a:rPr>
              <a:t>ΔLat</a:t>
            </a: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&lt;35° </a:t>
            </a:r>
            <a:r>
              <a:rPr lang="en-GB" sz="2400" b="0" dirty="0" err="1">
                <a:solidFill>
                  <a:srgbClr val="2B3461"/>
                </a:solidFill>
                <a:cs typeface="Arial" pitchFamily="34" charset="0"/>
              </a:rPr>
              <a:t>ΔLon</a:t>
            </a: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&lt;35°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 </a:t>
            </a:r>
            <a:r>
              <a:rPr lang="en-GB" sz="2400" b="0" dirty="0" err="1">
                <a:solidFill>
                  <a:srgbClr val="2B3461"/>
                </a:solidFill>
                <a:cs typeface="Arial" pitchFamily="34" charset="0"/>
              </a:rPr>
              <a:t>Δ</a:t>
            </a:r>
            <a:r>
              <a:rPr lang="en-GB" sz="2400" b="0" i="1" dirty="0" err="1">
                <a:solidFill>
                  <a:srgbClr val="2B3461"/>
                </a:solidFill>
                <a:cs typeface="Arial" pitchFamily="34" charset="0"/>
              </a:rPr>
              <a:t>t</a:t>
            </a: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  &lt; 5 </a:t>
            </a:r>
            <a:r>
              <a:rPr lang="en-GB" sz="2400" b="0" dirty="0" err="1">
                <a:solidFill>
                  <a:srgbClr val="2B3461"/>
                </a:solidFill>
                <a:cs typeface="Arial" pitchFamily="34" charset="0"/>
              </a:rPr>
              <a:t>mins</a:t>
            </a:r>
            <a:endParaRPr lang="en-GB" sz="2400" b="0" dirty="0">
              <a:solidFill>
                <a:srgbClr val="2B346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 </a:t>
            </a:r>
            <a:r>
              <a:rPr lang="en-GB" sz="2400" b="0" dirty="0" err="1">
                <a:solidFill>
                  <a:srgbClr val="2B3461"/>
                </a:solidFill>
                <a:cs typeface="Arial" pitchFamily="34" charset="0"/>
              </a:rPr>
              <a:t>Δsec</a:t>
            </a:r>
            <a:r>
              <a:rPr lang="en-GB" sz="2400" b="0" i="1" dirty="0" err="1">
                <a:solidFill>
                  <a:srgbClr val="2B3461"/>
                </a:solidFill>
                <a:cs typeface="Arial" pitchFamily="34" charset="0"/>
              </a:rPr>
              <a:t>θ</a:t>
            </a: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 &lt; 0.01 </a:t>
            </a:r>
            <a:br>
              <a:rPr lang="en-GB" sz="2400" b="0" dirty="0">
                <a:solidFill>
                  <a:srgbClr val="2B3461"/>
                </a:solidFill>
                <a:cs typeface="Arial" pitchFamily="34" charset="0"/>
              </a:rPr>
            </a:b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(Atmospheric path diff.)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400" b="0" dirty="0">
              <a:solidFill>
                <a:srgbClr val="2B346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 Concentrated in tropics</a:t>
            </a:r>
          </a:p>
          <a:p>
            <a:pPr>
              <a:spcBef>
                <a:spcPct val="20000"/>
              </a:spcBef>
            </a:pP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~1000 collocations/orbit</a:t>
            </a:r>
          </a:p>
          <a:p>
            <a:pPr>
              <a:spcBef>
                <a:spcPct val="20000"/>
              </a:spcBef>
            </a:pP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~</a:t>
            </a:r>
            <a:r>
              <a:rPr lang="en-GB" sz="2400" b="0" dirty="0" smtClean="0">
                <a:solidFill>
                  <a:srgbClr val="2B3461"/>
                </a:solidFill>
                <a:cs typeface="Arial" pitchFamily="34" charset="0"/>
              </a:rPr>
              <a:t>1-4 </a:t>
            </a:r>
            <a:r>
              <a:rPr lang="en-GB" sz="2400" b="0" dirty="0">
                <a:solidFill>
                  <a:srgbClr val="2B3461"/>
                </a:solidFill>
                <a:cs typeface="Arial" pitchFamily="34" charset="0"/>
              </a:rPr>
              <a:t>orbit/night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rgbClr val="2B346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rgbClr val="2B3461"/>
              </a:solidFill>
              <a:cs typeface="Arial" pitchFamily="34" charset="0"/>
            </a:endParaRPr>
          </a:p>
        </p:txBody>
      </p:sp>
      <p:pic>
        <p:nvPicPr>
          <p:cNvPr id="18436" name="Picture 4" descr="H:\MY DOCUMENTS\plots\GEO-LEO collocations_V01_2012-02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364" y="1428750"/>
            <a:ext cx="40608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5657851" y="5048250"/>
            <a:ext cx="41148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solidFill>
                  <a:schemeClr val="tx1"/>
                </a:solidFill>
              </a:rPr>
              <a:t>Schematic illustration of the geostationary orbit (GEO) and polar low Earth orbit (LEO) satellites and distribution of their collocated observations.</a:t>
            </a:r>
            <a:endParaRPr lang="en-GB" sz="11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GSICS Principles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133350" y="1308100"/>
            <a:ext cx="7734300" cy="5219700"/>
          </a:xfrm>
        </p:spPr>
        <p:txBody>
          <a:bodyPr/>
          <a:lstStyle/>
          <a:p>
            <a:pPr marL="268288" indent="-268288">
              <a:buFontTx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Systematic</a:t>
            </a:r>
            <a:r>
              <a:rPr lang="en-GB" sz="2000" dirty="0" smtClean="0">
                <a:solidFill>
                  <a:srgbClr val="FF0000"/>
                </a:solidFill>
              </a:rPr>
              <a:t> generation of </a:t>
            </a:r>
            <a:r>
              <a:rPr lang="en-GB" sz="2000" b="1" dirty="0" smtClean="0">
                <a:solidFill>
                  <a:srgbClr val="FF0000"/>
                </a:solidFill>
              </a:rPr>
              <a:t>inter-calibration</a:t>
            </a:r>
            <a:r>
              <a:rPr lang="en-GB" sz="2000" dirty="0" smtClean="0">
                <a:solidFill>
                  <a:srgbClr val="FF0000"/>
                </a:solidFill>
              </a:rPr>
              <a:t> products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dirty="0" smtClean="0"/>
              <a:t>for Level 1 data from </a:t>
            </a:r>
            <a:r>
              <a:rPr lang="en-GB" sz="1600" b="1" dirty="0" smtClean="0"/>
              <a:t>satellite sensors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dirty="0" smtClean="0"/>
              <a:t>to </a:t>
            </a:r>
            <a:r>
              <a:rPr lang="en-GB" sz="1600" b="1" dirty="0" smtClean="0"/>
              <a:t>compare</a:t>
            </a:r>
            <a:r>
              <a:rPr lang="en-GB" sz="1600" dirty="0" smtClean="0"/>
              <a:t>, </a:t>
            </a:r>
            <a:r>
              <a:rPr lang="en-GB" sz="1600" b="1" i="1" dirty="0" smtClean="0"/>
              <a:t>monitor </a:t>
            </a:r>
            <a:r>
              <a:rPr lang="en-GB" sz="1600" dirty="0" smtClean="0"/>
              <a:t>and </a:t>
            </a:r>
            <a:r>
              <a:rPr lang="en-GB" sz="1600" b="1" dirty="0" smtClean="0"/>
              <a:t>correct </a:t>
            </a:r>
            <a:r>
              <a:rPr lang="en-GB" sz="1600" dirty="0" smtClean="0"/>
              <a:t>the calibration of </a:t>
            </a:r>
            <a:r>
              <a:rPr lang="en-GB" sz="1600" i="1" dirty="0" smtClean="0"/>
              <a:t>monitored</a:t>
            </a:r>
            <a:r>
              <a:rPr lang="en-GB" sz="1600" dirty="0" smtClean="0"/>
              <a:t> instruments </a:t>
            </a:r>
            <a:br>
              <a:rPr lang="en-GB" sz="1600" dirty="0" smtClean="0"/>
            </a:br>
            <a:r>
              <a:rPr lang="en-GB" sz="1600" dirty="0" smtClean="0"/>
              <a:t>to community references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dirty="0" smtClean="0"/>
              <a:t>by generating calibration corrections 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dirty="0" smtClean="0"/>
              <a:t>with specified uncertainties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dirty="0" smtClean="0"/>
              <a:t>through well-documented, peer-reviewed procedures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dirty="0" smtClean="0"/>
              <a:t>based on various techniques to ensure consistent and robust results</a:t>
            </a:r>
          </a:p>
          <a:p>
            <a:pPr marL="268288" indent="-268288">
              <a:buFontTx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Delivery to users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dirty="0" smtClean="0"/>
              <a:t>Free and open access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dirty="0" smtClean="0"/>
              <a:t>Adopting community standards</a:t>
            </a:r>
          </a:p>
          <a:p>
            <a:pPr marL="268288" indent="-268288">
              <a:buFontTx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To promote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dirty="0" smtClean="0"/>
              <a:t>Greater understanding of instruments’ absolute calibration, </a:t>
            </a:r>
            <a:br>
              <a:rPr lang="en-GB" sz="1600" dirty="0" smtClean="0"/>
            </a:br>
            <a:r>
              <a:rPr lang="en-GB" sz="1600" dirty="0" smtClean="0"/>
              <a:t>by analysing the root causes of biases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dirty="0" smtClean="0"/>
              <a:t>More accurate and more globally consistent retrieved L2 products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1600" dirty="0" smtClean="0"/>
              <a:t>Inter-operability for more accurate environmental, climate and weather forecasting products</a:t>
            </a:r>
          </a:p>
        </p:txBody>
      </p:sp>
      <p:sp>
        <p:nvSpPr>
          <p:cNvPr id="9220" name="Right Brace 5"/>
          <p:cNvSpPr>
            <a:spLocks/>
          </p:cNvSpPr>
          <p:nvPr/>
        </p:nvSpPr>
        <p:spPr bwMode="auto">
          <a:xfrm>
            <a:off x="7626350" y="1547815"/>
            <a:ext cx="381000" cy="1857375"/>
          </a:xfrm>
          <a:prstGeom prst="rightBrace">
            <a:avLst>
              <a:gd name="adj1" fmla="val 43333"/>
              <a:gd name="adj2" fmla="val 50000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7972425" y="1905000"/>
            <a:ext cx="1752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</a:rPr>
              <a:t>TRACEABILITY / UNBROKEN CHAINS OF COMPARISONS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4000" smtClean="0"/>
              <a:t>Data Transformations </a:t>
            </a:r>
            <a:br>
              <a:rPr lang="en-GB" sz="4000" smtClean="0"/>
            </a:br>
            <a:r>
              <a:rPr lang="en-GB" sz="3200" smtClean="0"/>
              <a:t>(Spectral and Spatial)</a:t>
            </a:r>
            <a:endParaRPr lang="en-GB" sz="400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6575" y="1600202"/>
            <a:ext cx="4746625" cy="4525963"/>
          </a:xfrm>
        </p:spPr>
        <p:txBody>
          <a:bodyPr/>
          <a:lstStyle/>
          <a:p>
            <a:pPr marL="0" indent="0" eaLnBrk="1" hangingPunct="1"/>
            <a:r>
              <a:rPr lang="en-GB" sz="2400" b="1" smtClean="0"/>
              <a:t>Spectral Convolution:</a:t>
            </a:r>
          </a:p>
          <a:p>
            <a:pPr marL="0" indent="0" eaLnBrk="1" hangingPunct="1">
              <a:buFontTx/>
              <a:buChar char="•"/>
            </a:pPr>
            <a:r>
              <a:rPr lang="en-GB" sz="1800" smtClean="0"/>
              <a:t> </a:t>
            </a:r>
            <a:r>
              <a:rPr lang="en-GB" sz="2000" smtClean="0">
                <a:solidFill>
                  <a:srgbClr val="4E0B55"/>
                </a:solidFill>
              </a:rPr>
              <a:t>Convolve LEO Radiance Spectra</a:t>
            </a:r>
            <a:br>
              <a:rPr lang="en-GB" sz="2000" smtClean="0">
                <a:solidFill>
                  <a:srgbClr val="4E0B55"/>
                </a:solidFill>
              </a:rPr>
            </a:br>
            <a:r>
              <a:rPr lang="en-GB" sz="2000" smtClean="0">
                <a:solidFill>
                  <a:srgbClr val="4E0B55"/>
                </a:solidFill>
              </a:rPr>
              <a:t>  with GEO Spectral Response Functions</a:t>
            </a:r>
          </a:p>
          <a:p>
            <a:pPr marL="0" indent="0" eaLnBrk="1" hangingPunct="1">
              <a:buFontTx/>
              <a:buChar char="•"/>
            </a:pPr>
            <a:r>
              <a:rPr lang="en-GB" sz="2000" smtClean="0"/>
              <a:t> to synthesise radiance in GEO channels</a:t>
            </a:r>
          </a:p>
          <a:p>
            <a:pPr marL="0" indent="0" eaLnBrk="1" hangingPunct="1"/>
            <a:endParaRPr lang="en-GB" sz="1800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5448301" y="1600202"/>
            <a:ext cx="4162425" cy="4525963"/>
          </a:xfrm>
        </p:spPr>
        <p:txBody>
          <a:bodyPr/>
          <a:lstStyle/>
          <a:p>
            <a:pPr marL="0" indent="0" eaLnBrk="1" hangingPunct="1"/>
            <a:r>
              <a:rPr lang="en-GB" sz="2400" b="1" smtClean="0"/>
              <a:t>Spatial Averaging:</a:t>
            </a:r>
          </a:p>
          <a:p>
            <a:pPr marL="0" indent="0" eaLnBrk="1" hangingPunct="1">
              <a:buFontTx/>
              <a:buChar char="•"/>
            </a:pPr>
            <a:r>
              <a:rPr lang="en-GB" sz="2000" smtClean="0"/>
              <a:t> Average GEO pixels in each LEO FoV</a:t>
            </a:r>
          </a:p>
          <a:p>
            <a:pPr marL="0" indent="0" eaLnBrk="1" hangingPunct="1">
              <a:buFontTx/>
              <a:buChar char="•"/>
            </a:pPr>
            <a:r>
              <a:rPr lang="en-GB" sz="2000" smtClean="0"/>
              <a:t> Estimate uncertainty </a:t>
            </a:r>
          </a:p>
          <a:p>
            <a:pPr marL="457200" lvl="1" indent="0" eaLnBrk="1" hangingPunct="1">
              <a:buFontTx/>
              <a:buChar char="–"/>
            </a:pPr>
            <a:r>
              <a:rPr lang="en-GB" sz="1600" smtClean="0"/>
              <a:t>due to spatial variability</a:t>
            </a:r>
          </a:p>
          <a:p>
            <a:pPr marL="457200" lvl="1" indent="0" eaLnBrk="1" hangingPunct="1">
              <a:buFontTx/>
              <a:buChar char="–"/>
            </a:pPr>
            <a:r>
              <a:rPr lang="en-GB" sz="1600" smtClean="0"/>
              <a:t>as Standard Deviation of GEO pixels</a:t>
            </a:r>
          </a:p>
          <a:p>
            <a:pPr marL="0" indent="0" eaLnBrk="1" hangingPunct="1">
              <a:buFontTx/>
              <a:buChar char="•"/>
            </a:pPr>
            <a:r>
              <a:rPr lang="en-GB" sz="2000" smtClean="0"/>
              <a:t> Use in weighted regression</a:t>
            </a:r>
            <a:endParaRPr lang="en-GB" sz="2400" smtClean="0"/>
          </a:p>
          <a:p>
            <a:pPr marL="0" indent="0" eaLnBrk="1" hangingPunct="1"/>
            <a:endParaRPr lang="en-GB" sz="1800" smtClean="0"/>
          </a:p>
        </p:txBody>
      </p: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7065964" y="4354515"/>
            <a:ext cx="23399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>
                <a:solidFill>
                  <a:srgbClr val="0066FF"/>
                </a:solidFill>
              </a:rPr>
              <a:t>LEO FoV~10km</a:t>
            </a:r>
          </a:p>
        </p:txBody>
      </p:sp>
      <p:sp>
        <p:nvSpPr>
          <p:cNvPr id="1031" name="Text Box 19"/>
          <p:cNvSpPr txBox="1">
            <a:spLocks noChangeArrowheads="1"/>
          </p:cNvSpPr>
          <p:nvPr/>
        </p:nvSpPr>
        <p:spPr bwMode="auto">
          <a:xfrm>
            <a:off x="7134225" y="4803777"/>
            <a:ext cx="213836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>
                <a:solidFill>
                  <a:srgbClr val="FF0000"/>
                </a:solidFill>
              </a:rPr>
              <a:t>~ 3x3 GEO pixels</a:t>
            </a:r>
          </a:p>
        </p:txBody>
      </p:sp>
      <p:pic>
        <p:nvPicPr>
          <p:cNvPr id="1032" name="Picture 2" descr="plot_rad_srf_ieee"/>
          <p:cNvPicPr>
            <a:picLocks noChangeAspect="1" noChangeArrowheads="1"/>
          </p:cNvPicPr>
          <p:nvPr/>
        </p:nvPicPr>
        <p:blipFill>
          <a:blip r:embed="rId4" cstate="print"/>
          <a:srcRect l="1501" r="2409"/>
          <a:stretch>
            <a:fillRect/>
          </a:stretch>
        </p:blipFill>
        <p:spPr bwMode="auto">
          <a:xfrm>
            <a:off x="561976" y="3476625"/>
            <a:ext cx="437991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20"/>
          <p:cNvSpPr txBox="1">
            <a:spLocks noChangeArrowheads="1"/>
          </p:cNvSpPr>
          <p:nvPr/>
        </p:nvSpPr>
        <p:spPr bwMode="auto">
          <a:xfrm>
            <a:off x="600076" y="5829302"/>
            <a:ext cx="45624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Example radiance spectra measured by IASI (black) and modeled by LBLRTM (grey), convolved with the Spectral Response Functions of SEVIRI channels 3-11 from right to left (colored shaded areas).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n.b. The IASI observations (645 – 2760 cm</a:t>
            </a:r>
            <a:r>
              <a:rPr lang="en-US" baseline="30000">
                <a:solidFill>
                  <a:schemeClr val="tx1"/>
                </a:solidFill>
              </a:rPr>
              <a:t>-1</a:t>
            </a:r>
            <a:r>
              <a:rPr lang="en-US">
                <a:solidFill>
                  <a:schemeClr val="tx1"/>
                </a:solidFill>
              </a:rPr>
              <a:t>) do not quite cover the full spectrum observed by SEVIRI.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1" y="-115416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362575" y="4086227"/>
          <a:ext cx="1924050" cy="1952625"/>
        </p:xfrm>
        <a:graphic>
          <a:graphicData uri="http://schemas.openxmlformats.org/presentationml/2006/ole">
            <p:oleObj spid="_x0000_s83970" name="Document" r:id="rId5" imgW="1911543" imgH="1947841" progId="Word.Document.12">
              <p:embed/>
            </p:oleObj>
          </a:graphicData>
        </a:graphic>
      </p:graphicFrame>
      <p:sp>
        <p:nvSpPr>
          <p:cNvPr id="1035" name="TextBox 25"/>
          <p:cNvSpPr txBox="1">
            <a:spLocks noChangeArrowheads="1"/>
          </p:cNvSpPr>
          <p:nvPr/>
        </p:nvSpPr>
        <p:spPr bwMode="auto">
          <a:xfrm>
            <a:off x="5657851" y="5705477"/>
            <a:ext cx="404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Illustration of spatial transformation. Small circles represent the GEO FoVs and the two large circles represent the LEO FoV for the extreme cases of FY2-IASI, where </a:t>
            </a:r>
            <a:r>
              <a:rPr lang="en-US" i="1">
                <a:solidFill>
                  <a:schemeClr val="tx1"/>
                </a:solidFill>
              </a:rPr>
              <a:t>n</a:t>
            </a:r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i="1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</a:rPr>
              <a:t>=3x3 and SEVIRI-IASI, where </a:t>
            </a:r>
            <a:r>
              <a:rPr lang="en-US" i="1">
                <a:solidFill>
                  <a:schemeClr val="tx1"/>
                </a:solidFill>
              </a:rPr>
              <a:t>n</a:t>
            </a:r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i="1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</a:rPr>
              <a:t>=5x5.</a:t>
            </a: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Quality Indicators in GSICS Products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GSICS Correction Coefficients include </a:t>
            </a:r>
            <a:r>
              <a:rPr lang="en-GB" sz="2800" i="1" dirty="0" smtClean="0"/>
              <a:t>quality indicators</a:t>
            </a:r>
            <a:endParaRPr lang="en-GB" sz="2800" dirty="0" smtClean="0"/>
          </a:p>
          <a:p>
            <a:pPr lvl="1"/>
            <a:r>
              <a:rPr lang="en-GB" dirty="0" smtClean="0"/>
              <a:t>Estimates of uncertainties and </a:t>
            </a:r>
            <a:r>
              <a:rPr lang="en-GB" dirty="0" err="1" smtClean="0"/>
              <a:t>covariances</a:t>
            </a:r>
            <a:endParaRPr lang="en-GB" dirty="0" smtClean="0"/>
          </a:p>
          <a:p>
            <a:pPr lvl="1"/>
            <a:r>
              <a:rPr lang="en-GB" dirty="0" smtClean="0"/>
              <a:t>From weighted linear regression</a:t>
            </a:r>
          </a:p>
          <a:p>
            <a:pPr lvl="1"/>
            <a:r>
              <a:rPr lang="en-GB" dirty="0" smtClean="0"/>
              <a:t>Using spatial variance and radiometric noise of each collocated observation as weighting</a:t>
            </a:r>
          </a:p>
          <a:p>
            <a:r>
              <a:rPr lang="en-GB" sz="2800" dirty="0" smtClean="0"/>
              <a:t>Shown as error bars in GSICS Bias Monitoring plots</a:t>
            </a:r>
          </a:p>
          <a:p>
            <a:r>
              <a:rPr lang="en-GB" sz="2800" dirty="0" smtClean="0"/>
              <a:t>But many other processes introduce uncertainty</a:t>
            </a:r>
          </a:p>
          <a:p>
            <a:pPr lvl="1"/>
            <a:r>
              <a:rPr lang="en-GB" dirty="0" smtClean="0"/>
              <a:t>Systematic and Random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cesi_error_20101118_to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92"/>
          <a:stretch>
            <a:fillRect/>
          </a:stretch>
        </p:blipFill>
        <p:spPr bwMode="auto">
          <a:xfrm>
            <a:off x="5086350" y="1223963"/>
            <a:ext cx="481965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GEO-LEO IR Uncertainty Evaluation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1" y="1401763"/>
            <a:ext cx="5162550" cy="4781550"/>
          </a:xfrm>
        </p:spPr>
        <p:txBody>
          <a:bodyPr/>
          <a:lstStyle/>
          <a:p>
            <a:r>
              <a:rPr lang="en-GB" sz="2000" smtClean="0"/>
              <a:t>Extended Error Budget for Meteosat-IASI GSICS Corrections</a:t>
            </a:r>
          </a:p>
          <a:p>
            <a:r>
              <a:rPr lang="en-GB" sz="2000" smtClean="0"/>
              <a:t>Following QA4EO / GUM</a:t>
            </a:r>
          </a:p>
          <a:p>
            <a:r>
              <a:rPr lang="en-GB" sz="2000" smtClean="0"/>
              <a:t>Processes at each step of ATBD introducing </a:t>
            </a:r>
          </a:p>
          <a:p>
            <a:r>
              <a:rPr lang="en-GB" sz="2000" smtClean="0"/>
              <a:t>Random Uncertainties</a:t>
            </a:r>
          </a:p>
          <a:p>
            <a:pPr lvl="1"/>
            <a:r>
              <a:rPr lang="en-GB" sz="1600" smtClean="0"/>
              <a:t>Dominated by spatial/temporal variability</a:t>
            </a:r>
          </a:p>
          <a:p>
            <a:pPr lvl="1"/>
            <a:r>
              <a:rPr lang="en-GB" sz="1600" smtClean="0"/>
              <a:t>over 3km/300s</a:t>
            </a:r>
          </a:p>
          <a:p>
            <a:pPr lvl="1"/>
            <a:r>
              <a:rPr lang="en-GB" sz="1600" smtClean="0"/>
              <a:t>Validated using time series statistics</a:t>
            </a:r>
          </a:p>
          <a:p>
            <a:r>
              <a:rPr lang="en-GB" sz="2000" smtClean="0"/>
              <a:t>Systematic Uncertainties</a:t>
            </a:r>
          </a:p>
          <a:p>
            <a:pPr lvl="1"/>
            <a:r>
              <a:rPr lang="en-GB" sz="1600" smtClean="0"/>
              <a:t>Dominated by spatial/temporal mismatches</a:t>
            </a:r>
          </a:p>
          <a:p>
            <a:r>
              <a:rPr lang="en-GB" sz="2000" smtClean="0"/>
              <a:t>Total uncertainties depend on radiance</a:t>
            </a:r>
          </a:p>
          <a:p>
            <a:pPr lvl="1"/>
            <a:r>
              <a:rPr lang="en-GB" sz="1600" smtClean="0"/>
              <a:t>Mostly dominated by random processes</a:t>
            </a:r>
          </a:p>
          <a:p>
            <a:r>
              <a:rPr lang="en-GB" sz="2000" smtClean="0"/>
              <a:t>Errors much lower in WV channels</a:t>
            </a:r>
          </a:p>
          <a:p>
            <a:r>
              <a:rPr lang="en-GB" sz="2000" smtClean="0"/>
              <a:t>Validated quoted errors as </a:t>
            </a:r>
            <a:r>
              <a:rPr lang="en-GB" sz="2000" i="1" smtClean="0"/>
              <a:t>Quality Indicators</a:t>
            </a:r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Outline of Presentation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Introduction to Types of GSICS Products</a:t>
            </a:r>
          </a:p>
          <a:p>
            <a:pPr lvl="1" eaLnBrk="1" hangingPunct="1"/>
            <a:r>
              <a:rPr lang="en-GB" sz="2000" dirty="0" smtClean="0"/>
              <a:t>GSICS Correction – RAC, ARC, NRTC (embedded &amp; standalone)</a:t>
            </a:r>
          </a:p>
          <a:p>
            <a:pPr lvl="1" eaLnBrk="1" hangingPunct="1"/>
            <a:r>
              <a:rPr lang="en-GB" sz="2000" dirty="0" smtClean="0"/>
              <a:t>GSICS Bias Monitoring – new tool</a:t>
            </a:r>
          </a:p>
          <a:p>
            <a:pPr lvl="1" eaLnBrk="1" hangingPunct="1"/>
            <a:r>
              <a:rPr lang="en-GB" sz="2000" dirty="0" smtClean="0"/>
              <a:t>GSICS Reports &amp; Guidelines – Special Issue</a:t>
            </a:r>
          </a:p>
          <a:p>
            <a:pPr eaLnBrk="1" hangingPunct="1"/>
            <a:r>
              <a:rPr lang="en-GB" sz="2400" dirty="0" smtClean="0"/>
              <a:t>Status of GSICS Products’ Development </a:t>
            </a:r>
          </a:p>
          <a:p>
            <a:pPr lvl="1" eaLnBrk="1" hangingPunct="1"/>
            <a:r>
              <a:rPr lang="en-GB" sz="2000" dirty="0" smtClean="0"/>
              <a:t>GEO-LEO IR hyperspectral</a:t>
            </a:r>
          </a:p>
          <a:p>
            <a:pPr lvl="1" eaLnBrk="1" hangingPunct="1"/>
            <a:r>
              <a:rPr lang="en-GB" sz="2000" dirty="0" smtClean="0"/>
              <a:t>GEO-LEO VIS/NIR</a:t>
            </a:r>
          </a:p>
          <a:p>
            <a:pPr lvl="1" eaLnBrk="1" hangingPunct="1"/>
            <a:r>
              <a:rPr lang="en-GB" sz="2000" dirty="0" smtClean="0"/>
              <a:t>LEO-LEO Microwave - NOAA-developed (A)MSU inter-calibration products</a:t>
            </a:r>
          </a:p>
          <a:p>
            <a:pPr lvl="1" eaLnBrk="1" hangingPunct="1"/>
            <a:r>
              <a:rPr lang="en-GB" sz="2000" dirty="0" smtClean="0"/>
              <a:t>Development of Archive Re-Calibration products:</a:t>
            </a:r>
          </a:p>
          <a:p>
            <a:pPr lvl="2" eaLnBrk="1" hangingPunct="1"/>
            <a:r>
              <a:rPr lang="en-GB" sz="1600" dirty="0" smtClean="0"/>
              <a:t>Meteosat-HIRS at EUMETSAT</a:t>
            </a:r>
          </a:p>
          <a:p>
            <a:pPr lvl="2" eaLnBrk="1" hangingPunct="1"/>
            <a:r>
              <a:rPr lang="en-GB" sz="1600" dirty="0" smtClean="0"/>
              <a:t>Update on LEO-LEO VIS products – PATMOS-x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Outline of Presentation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>
                <a:solidFill>
                  <a:srgbClr val="FF0000"/>
                </a:solidFill>
              </a:rPr>
              <a:t>Introduction to Types of GSICS Products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</a:rPr>
              <a:t>GSICS Correction – RAC, ARC, NRTC (embedded &amp; standalone)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</a:rPr>
              <a:t>GSICS Bias Monitoring – new tool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</a:rPr>
              <a:t>GSICS Reports &amp; Guidelines – Special Issue</a:t>
            </a:r>
          </a:p>
          <a:p>
            <a:pPr eaLnBrk="1" hangingPunct="1"/>
            <a:r>
              <a:rPr lang="en-GB" sz="2400" dirty="0" smtClean="0"/>
              <a:t>Status of GSICS Products’ Development </a:t>
            </a:r>
          </a:p>
          <a:p>
            <a:pPr lvl="1" eaLnBrk="1" hangingPunct="1"/>
            <a:r>
              <a:rPr lang="en-GB" sz="2000" dirty="0" smtClean="0"/>
              <a:t>GEO-LEO IR hyperspectral</a:t>
            </a:r>
          </a:p>
          <a:p>
            <a:pPr lvl="1" eaLnBrk="1" hangingPunct="1"/>
            <a:r>
              <a:rPr lang="en-GB" sz="2000" dirty="0" smtClean="0"/>
              <a:t>GEO-LEO VIS/NIR</a:t>
            </a:r>
          </a:p>
          <a:p>
            <a:pPr lvl="1" eaLnBrk="1" hangingPunct="1"/>
            <a:r>
              <a:rPr lang="en-GB" sz="2000" dirty="0" smtClean="0"/>
              <a:t>LEO-LEO Microwave - NOAA-developed (A)MSU inter-calibration products</a:t>
            </a:r>
          </a:p>
          <a:p>
            <a:pPr lvl="1" eaLnBrk="1" hangingPunct="1"/>
            <a:r>
              <a:rPr lang="en-GB" sz="2000" dirty="0" smtClean="0"/>
              <a:t>Development of Archive Re-Calibration products:</a:t>
            </a:r>
          </a:p>
          <a:p>
            <a:pPr lvl="2" eaLnBrk="1" hangingPunct="1"/>
            <a:r>
              <a:rPr lang="en-GB" sz="1600" dirty="0" smtClean="0"/>
              <a:t>Meteosat-HIRS at EUMETSAT</a:t>
            </a:r>
          </a:p>
          <a:p>
            <a:pPr lvl="2" eaLnBrk="1" hangingPunct="1"/>
            <a:r>
              <a:rPr lang="en-GB" sz="1600" dirty="0" smtClean="0"/>
              <a:t>Update on LEO-LEO VIS products – PATMOS-x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03225" y="1187450"/>
            <a:ext cx="8991600" cy="48863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200" b="1" dirty="0" smtClean="0"/>
              <a:t>GSICS Bias Monitoring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Routine comparisons of satellite radiances against reference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Visualised as time series plots of calibration bias with respect to reference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New web-based bias plotting tool – see Pete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200" b="1" dirty="0" smtClean="0"/>
              <a:t>GSICS Correction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Function to correct issued radiances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For consistent calibration with reference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For Near-Real-Time and Re-Analysis applications of operational L1 data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For Archive Re-Calibration of reprocessed datasets to generate FCDRs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200" b="1" dirty="0" smtClean="0"/>
              <a:t>GSICS Reports &amp; Guidelines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Recommendations to modify practices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Design and Operation of future satellite instruments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Special Issue</a:t>
            </a:r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  <a:defRPr/>
            </a:pPr>
            <a:endParaRPr lang="en-GB" sz="1800" dirty="0" smtClean="0"/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GB" sz="1800" dirty="0" smtClean="0"/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GB" sz="1800" dirty="0" smtClean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GSICS Products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5300" y="274640"/>
            <a:ext cx="8915400" cy="9540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GSICS Product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Types: Bias Monitoring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/>
          <a:srcRect l="18066" t="24310" r="4274" b="17693"/>
          <a:stretch>
            <a:fillRect/>
          </a:stretch>
        </p:blipFill>
        <p:spPr bwMode="auto">
          <a:xfrm>
            <a:off x="3830552" y="1600200"/>
            <a:ext cx="607544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03224" y="1187450"/>
            <a:ext cx="3469631" cy="48863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188" marR="0" lvl="1" indent="-26511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Routine comparisons of satellite radiances against reference</a:t>
            </a:r>
          </a:p>
          <a:p>
            <a:pPr marL="357188" marR="0" lvl="1" indent="-26511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Visualised as time series plots of calibration bias with respect to reference</a:t>
            </a:r>
          </a:p>
          <a:p>
            <a:pPr marL="357188" marR="0" lvl="1" indent="-26511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GPRC websites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188" marR="0" lvl="1" indent="-26511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188" marR="0" lvl="1" indent="-26511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web-based bias plotting tool – see Pete</a:t>
            </a:r>
          </a:p>
          <a:p>
            <a:pPr marL="357188" marR="0" lvl="1" indent="-26511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188" marR="0" lvl="1" indent="-26511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188" marR="0" lvl="1" indent="-26511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326" y="5633095"/>
            <a:ext cx="4953000" cy="3924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050" kern="0" dirty="0" smtClean="0">
                <a:solidFill>
                  <a:schemeClr val="tx1"/>
                </a:solidFill>
              </a:rPr>
              <a:t>Example of GSICS Bias Monitoring</a:t>
            </a:r>
          </a:p>
          <a:p>
            <a:pPr eaLnBrk="0" hangingPunct="0">
              <a:defRPr/>
            </a:pPr>
            <a:r>
              <a:rPr lang="en-GB" kern="0" dirty="0" smtClean="0">
                <a:solidFill>
                  <a:schemeClr val="tx1"/>
                </a:solidFill>
              </a:rPr>
              <a:t>From EUMETSAT: Time Series of Meteosat9-IASI Standard Biases [K]</a:t>
            </a:r>
            <a:endParaRPr lang="en-GB" sz="105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GB" sz="4000" dirty="0" smtClean="0"/>
              <a:t>GSICS Product Types: GSICS Corrections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412" y="1268712"/>
            <a:ext cx="4746625" cy="4525963"/>
          </a:xfrm>
        </p:spPr>
        <p:txBody>
          <a:bodyPr/>
          <a:lstStyle/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i="1" dirty="0" smtClean="0"/>
              <a:t>GSICS Correction</a:t>
            </a:r>
            <a:r>
              <a:rPr lang="en-US" sz="2000" dirty="0" smtClean="0"/>
              <a:t>, </a:t>
            </a:r>
            <a:r>
              <a:rPr lang="en-US" sz="2000" i="1" dirty="0" smtClean="0"/>
              <a:t>g</a:t>
            </a:r>
            <a:r>
              <a:rPr lang="en-US" sz="2000" dirty="0" smtClean="0"/>
              <a:t>(</a:t>
            </a:r>
            <a:r>
              <a:rPr lang="en-US" sz="2000" i="1" dirty="0" smtClean="0"/>
              <a:t>L</a:t>
            </a:r>
            <a:r>
              <a:rPr lang="en-US" sz="2000" dirty="0" smtClean="0"/>
              <a:t>), is a function to convert radiances observed by a </a:t>
            </a:r>
            <a:r>
              <a:rPr lang="en-US" sz="2000" i="1" dirty="0" smtClean="0"/>
              <a:t>monitored</a:t>
            </a:r>
            <a:r>
              <a:rPr lang="en-US" sz="2000" dirty="0" smtClean="0"/>
              <a:t> instrument, </a:t>
            </a:r>
            <a:r>
              <a:rPr lang="en-US" sz="2000" i="1" dirty="0" smtClean="0"/>
              <a:t>L</a:t>
            </a:r>
            <a:r>
              <a:rPr lang="en-US" sz="2000" dirty="0" smtClean="0"/>
              <a:t>, to be consistent with the calibration of the reference, </a:t>
            </a:r>
          </a:p>
          <a:p>
            <a:pPr marL="757238" lvl="2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600" dirty="0" smtClean="0"/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For Near-Real-Time &amp; Re-Analysis Correction of operational L1 data</a:t>
            </a:r>
          </a:p>
          <a:p>
            <a:pPr marL="757238" lvl="2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600" dirty="0" smtClean="0"/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For Archive Re-Calibration of reprocessed datasets to generate FCDRs</a:t>
            </a:r>
          </a:p>
          <a:p>
            <a:pPr marL="757238" lvl="2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Coefficients supplied with uncertainties</a:t>
            </a:r>
          </a:p>
          <a:p>
            <a:pPr marL="757238" lvl="2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/>
              <a:t>Supplied as netCDF files</a:t>
            </a:r>
          </a:p>
          <a:p>
            <a:pPr marL="757238" lvl="2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/>
              <a:t>On GSICS </a:t>
            </a:r>
            <a:r>
              <a:rPr lang="en-GB" sz="1600" dirty="0" smtClean="0"/>
              <a:t>Servers</a:t>
            </a:r>
          </a:p>
          <a:p>
            <a:pPr marL="757238" lvl="2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/>
              <a:t>NRTC can be embedded in L1 data streams</a:t>
            </a:r>
            <a:endParaRPr lang="en-GB" dirty="0" smtClean="0"/>
          </a:p>
          <a:p>
            <a:pPr marL="357188" lvl="1" indent="-265113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sz="1800" dirty="0" smtClean="0"/>
              <a:t>Example of GSICS Correction derived from regression of collocated radiances from Meteosat-9/ SEVIRI and Metop-A/IASI</a:t>
            </a:r>
            <a:endParaRPr lang="en-GB" sz="2000" dirty="0"/>
          </a:p>
        </p:txBody>
      </p:sp>
      <p:pic>
        <p:nvPicPr>
          <p:cNvPr id="112642" name="Picture 2" descr="D:\UserData\HewisonT\H-drive\GSICS\Journal\GEO-LEO IR\msg2-iasi_20111120_2215_scatter_ir13.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2622" y="1600206"/>
            <a:ext cx="4084321" cy="306324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6123156" y="2348856"/>
            <a:ext cx="243032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653360" y="3248976"/>
            <a:ext cx="18002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2432664" y="2798916"/>
          <a:ext cx="738188" cy="323850"/>
        </p:xfrm>
        <a:graphic>
          <a:graphicData uri="http://schemas.openxmlformats.org/presentationml/2006/ole">
            <p:oleObj spid="_x0000_s80899" name="Equation" r:id="rId4" imgW="4950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GSICS Products: Guidelines</a:t>
            </a:r>
          </a:p>
        </p:txBody>
      </p:sp>
      <p:sp>
        <p:nvSpPr>
          <p:cNvPr id="21507" name="Content Placeholder 6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979214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Underlying assumption of GSICS Correction: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Small errors (e.g. SRF errors, blackbody temperature, ...) introduce small departures from ‘true’ calibration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If these are linearly related a predictor (radiance, time, ...) we can apply empirical correction based on inter-calibration</a:t>
            </a:r>
            <a:br>
              <a:rPr lang="en-GB" dirty="0" smtClean="0"/>
            </a:b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Can analyse GSICS products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to diagnose root causes of calibration errors</a:t>
            </a:r>
            <a:br>
              <a:rPr lang="en-GB" dirty="0" smtClean="0"/>
            </a:b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Derive recommendations to modify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operating practices </a:t>
            </a:r>
            <a:br>
              <a:rPr lang="en-GB" dirty="0" smtClean="0"/>
            </a:br>
            <a:r>
              <a:rPr lang="en-GB" dirty="0" smtClean="0"/>
              <a:t>(e.g. adopt new SRF definition),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pre-launch characterisation, etc.</a:t>
            </a:r>
            <a:br>
              <a:rPr lang="en-GB" dirty="0" smtClean="0"/>
            </a:b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These GSICS Guidelines are distributed as written reports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l="28569" t="19905" r="26465" b="819"/>
          <a:stretch>
            <a:fillRect/>
          </a:stretch>
        </p:blipFill>
        <p:spPr bwMode="auto">
          <a:xfrm>
            <a:off x="5673096" y="1358726"/>
            <a:ext cx="3690492" cy="515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24042</TotalTime>
  <Words>2022</Words>
  <Application>Microsoft Office PowerPoint</Application>
  <PresentationFormat>A4 Paper (210x297 mm)</PresentationFormat>
  <Paragraphs>437</Paragraphs>
  <Slides>32</Slides>
  <Notes>6</Notes>
  <HiddenSlides>17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Equation</vt:lpstr>
      <vt:lpstr>Document</vt:lpstr>
      <vt:lpstr>Update on GSICS Product Development</vt:lpstr>
      <vt:lpstr>Global Space-based Inter-Calibration System</vt:lpstr>
      <vt:lpstr>GSICS Principles</vt:lpstr>
      <vt:lpstr>Outline of Presentation</vt:lpstr>
      <vt:lpstr>Outline of Presentation</vt:lpstr>
      <vt:lpstr>GSICS Products</vt:lpstr>
      <vt:lpstr>Slide 7</vt:lpstr>
      <vt:lpstr>GSICS Product Types: GSICS Corrections</vt:lpstr>
      <vt:lpstr>GSICS Products: Guidelines</vt:lpstr>
      <vt:lpstr>Special Issue on Satellite Inter-Calibration</vt:lpstr>
      <vt:lpstr>Outline of Presentation</vt:lpstr>
      <vt:lpstr>GEO-LEO IR Product Status 2012-09</vt:lpstr>
      <vt:lpstr>Further Development of GEO-LEO IR</vt:lpstr>
      <vt:lpstr>GEO-LEO VIS/NIR</vt:lpstr>
      <vt:lpstr>Slide 15</vt:lpstr>
      <vt:lpstr>(A)MSU inter-calibration products</vt:lpstr>
      <vt:lpstr>Archive Re-Calibration products</vt:lpstr>
      <vt:lpstr>Thank You</vt:lpstr>
      <vt:lpstr>Future GSICS Products</vt:lpstr>
      <vt:lpstr>Outline of Presentation</vt:lpstr>
      <vt:lpstr>Combining Multiple References</vt:lpstr>
      <vt:lpstr>GSICS Correction using Reference 1</vt:lpstr>
      <vt:lpstr>GSICS Correction using Reference 2</vt:lpstr>
      <vt:lpstr>Delta Correction Reference 2-&gt;1</vt:lpstr>
      <vt:lpstr>Delta Correction Reference 2-&gt;1</vt:lpstr>
      <vt:lpstr>GSICS Correction using Reference 2-&gt;1</vt:lpstr>
      <vt:lpstr>Implementation</vt:lpstr>
      <vt:lpstr>Handling Diurnal Variations</vt:lpstr>
      <vt:lpstr>Comparison of Collocated Radiances</vt:lpstr>
      <vt:lpstr>Data Transformations  (Spectral and Spatial)</vt:lpstr>
      <vt:lpstr>Quality Indicators in GSICS Products</vt:lpstr>
      <vt:lpstr>GEO-LEO IR Uncertainty Evaluation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Tim Hewison</cp:lastModifiedBy>
  <cp:revision>968</cp:revision>
  <cp:lastPrinted>2006-03-06T14:11:17Z</cp:lastPrinted>
  <dcterms:created xsi:type="dcterms:W3CDTF">1997-07-23T08:21:02Z</dcterms:created>
  <dcterms:modified xsi:type="dcterms:W3CDTF">2012-09-01T10:21:54Z</dcterms:modified>
</cp:coreProperties>
</file>