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15"/>
  </p:notesMasterIdLst>
  <p:handoutMasterIdLst>
    <p:handoutMasterId r:id="rId16"/>
  </p:handoutMasterIdLst>
  <p:sldIdLst>
    <p:sldId id="256" r:id="rId2"/>
    <p:sldId id="505" r:id="rId3"/>
    <p:sldId id="507" r:id="rId4"/>
    <p:sldId id="506" r:id="rId5"/>
    <p:sldId id="510" r:id="rId6"/>
    <p:sldId id="518" r:id="rId7"/>
    <p:sldId id="508" r:id="rId8"/>
    <p:sldId id="511" r:id="rId9"/>
    <p:sldId id="513" r:id="rId10"/>
    <p:sldId id="509" r:id="rId11"/>
    <p:sldId id="512" r:id="rId12"/>
    <p:sldId id="517" r:id="rId13"/>
    <p:sldId id="445" r:id="rId14"/>
  </p:sldIdLst>
  <p:sldSz cx="9906000" cy="6858000" type="A4"/>
  <p:notesSz cx="6669088"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333FF"/>
    <a:srgbClr val="A2DADE"/>
    <a:srgbClr val="4E0B55"/>
    <a:srgbClr val="EE2D24"/>
    <a:srgbClr val="C7A775"/>
    <a:srgbClr val="00B5EF"/>
    <a:srgbClr val="CDE3A0"/>
    <a:srgbClr val="EFC8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96172" autoAdjust="0"/>
  </p:normalViewPr>
  <p:slideViewPr>
    <p:cSldViewPr snapToGrid="0">
      <p:cViewPr>
        <p:scale>
          <a:sx n="100" d="100"/>
          <a:sy n="100" d="100"/>
        </p:scale>
        <p:origin x="-162" y="-7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3127"/>
        <p:guide pos="210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704013"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06B603EA-71C5-43C2-9B77-CBDD9C0AC259}" type="datetime4">
              <a:rPr lang="en-GB"/>
              <a:pPr>
                <a:defRPr/>
              </a:pPr>
              <a:t>04 September 2012</a:t>
            </a:fld>
            <a:endParaRPr lang="de-DE"/>
          </a:p>
        </p:txBody>
      </p:sp>
      <p:sp>
        <p:nvSpPr>
          <p:cNvPr id="126980" name="Rectangle 4"/>
          <p:cNvSpPr>
            <a:spLocks noGrp="1" noChangeArrowheads="1"/>
          </p:cNvSpPr>
          <p:nvPr>
            <p:ph type="ftr" sz="quarter" idx="2"/>
          </p:nvPr>
        </p:nvSpPr>
        <p:spPr bwMode="auto">
          <a:xfrm>
            <a:off x="0" y="9736138"/>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515100" y="9736138"/>
            <a:ext cx="188913"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65E962FF-EA05-47B4-AC3A-1107967DF98F}"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B0C5E6B-090A-409F-B79A-5D0C45BDE660}" type="datetime4">
              <a:rPr lang="en-GB"/>
              <a:pPr>
                <a:defRPr/>
              </a:pPr>
              <a:t>04 September 2012</a:t>
            </a:fld>
            <a:endParaRPr lang="de-DE"/>
          </a:p>
        </p:txBody>
      </p:sp>
      <p:sp>
        <p:nvSpPr>
          <p:cNvPr id="34820" name="Rectangle 4"/>
          <p:cNvSpPr>
            <a:spLocks noGrp="1" noRot="1" noChangeAspect="1" noChangeArrowheads="1" noTextEdit="1"/>
          </p:cNvSpPr>
          <p:nvPr>
            <p:ph type="sldImg" idx="2"/>
          </p:nvPr>
        </p:nvSpPr>
        <p:spPr bwMode="auto">
          <a:xfrm>
            <a:off x="646113" y="742950"/>
            <a:ext cx="5376862"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714875"/>
            <a:ext cx="4894262"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B79CE324-125C-431E-9D7A-5805BA278354}"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7B41895-1DE2-476B-BD48-8024DC586082}" type="slidenum">
              <a:rPr lang="de-DE" smtClean="0"/>
              <a:pPr/>
              <a:t>1</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de-DE" smtClean="0"/>
          </a:p>
        </p:txBody>
      </p:sp>
      <p:sp>
        <p:nvSpPr>
          <p:cNvPr id="35845" name="Date Placeholder 4"/>
          <p:cNvSpPr>
            <a:spLocks noGrp="1"/>
          </p:cNvSpPr>
          <p:nvPr>
            <p:ph type="dt" sz="quarter" idx="1"/>
          </p:nvPr>
        </p:nvSpPr>
        <p:spPr>
          <a:noFill/>
        </p:spPr>
        <p:txBody>
          <a:bodyPr/>
          <a:lstStyle/>
          <a:p>
            <a:fld id="{91B50FBB-4A00-419D-B50A-66279484B5D0}" type="datetime4">
              <a:rPr lang="en-GB" smtClean="0"/>
              <a:pPr/>
              <a:t>04 September 2012</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02B7389-5145-4848-ACD1-5CC56ED1C5DB}" type="slidenum">
              <a:rPr lang="de-DE" smtClean="0"/>
              <a:pPr/>
              <a:t>3</a:t>
            </a:fld>
            <a:endParaRPr lang="de-DE" smtClean="0"/>
          </a:p>
        </p:txBody>
      </p:sp>
      <p:sp>
        <p:nvSpPr>
          <p:cNvPr id="51203" name="Rectangle 2"/>
          <p:cNvSpPr>
            <a:spLocks noGrp="1" noRot="1" noChangeAspect="1" noChangeArrowheads="1" noTextEdit="1"/>
          </p:cNvSpPr>
          <p:nvPr>
            <p:ph type="sldImg"/>
          </p:nvPr>
        </p:nvSpPr>
        <p:spPr>
          <a:xfrm>
            <a:off x="647700" y="744538"/>
            <a:ext cx="5375275" cy="3722687"/>
          </a:xfrm>
          <a:ln/>
        </p:spPr>
      </p:sp>
      <p:sp>
        <p:nvSpPr>
          <p:cNvPr id="51204" name="Rectangle 3"/>
          <p:cNvSpPr>
            <a:spLocks noGrp="1" noChangeArrowheads="1"/>
          </p:cNvSpPr>
          <p:nvPr>
            <p:ph type="body" idx="1"/>
          </p:nvPr>
        </p:nvSpPr>
        <p:spPr>
          <a:xfrm>
            <a:off x="666750" y="4714875"/>
            <a:ext cx="5335588" cy="4468813"/>
          </a:xfrm>
          <a:noFill/>
          <a:ln/>
        </p:spPr>
        <p:txBody>
          <a:bodyPr/>
          <a:lstStyle/>
          <a:p>
            <a:endParaRPr lang="en-GB" smtClean="0"/>
          </a:p>
          <a:p>
            <a:r>
              <a:rPr lang="en-GB" smtClean="0"/>
              <a:t>Well, what is GSICS?</a:t>
            </a:r>
          </a:p>
          <a:p>
            <a:r>
              <a:rPr lang="en-GB" smtClean="0"/>
              <a:t>The Global Space-based Inter-Calibration System (GSICS) is an initiative of CGMS and WMO, which aims to ensure consistent calibration and inter-calibration of operational meteorological satellite instruments. </a:t>
            </a:r>
          </a:p>
          <a:p>
            <a:r>
              <a:rPr lang="en-GB" smtClean="0"/>
              <a:t>One of the basic strategies of GSICS is to develop an integrated on-orbit cal/val system - initially by LEO-GEO Inter-satellite/inter-sensor calibration.</a:t>
            </a:r>
          </a:p>
          <a:p>
            <a:r>
              <a:rPr lang="en-GB" smtClean="0"/>
              <a:t>This will then allow us to provide corrections to improve the consistency between instruments, produce less biased level 1, and therefore, level 2 data, and ultimately, retrospectively re-calibrate archive data, which is of great interest in the climate monitoring community</a:t>
            </a:r>
          </a:p>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5224C1F-DFA8-4FF9-A8A4-113BA6B66D40}" type="slidenum">
              <a:rPr lang="de-DE" smtClean="0"/>
              <a:pPr/>
              <a:t>13</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de-DE" smtClean="0"/>
          </a:p>
        </p:txBody>
      </p:sp>
      <p:sp>
        <p:nvSpPr>
          <p:cNvPr id="40965" name="Date Placeholder 4"/>
          <p:cNvSpPr>
            <a:spLocks noGrp="1"/>
          </p:cNvSpPr>
          <p:nvPr>
            <p:ph type="dt" sz="quarter" idx="1"/>
          </p:nvPr>
        </p:nvSpPr>
        <p:spPr>
          <a:noFill/>
        </p:spPr>
        <p:txBody>
          <a:bodyPr/>
          <a:lstStyle/>
          <a:p>
            <a:fld id="{50DC11A8-DF75-493C-A68C-BA0546493CF8}" type="datetime4">
              <a:rPr lang="en-GB" smtClean="0"/>
              <a:pPr/>
              <a:t>04 September 2012</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MY DOCUMENTS\GSICS\logo\GSICS500px.png"/>
          <p:cNvPicPr>
            <a:picLocks noChangeAspect="1" noChangeArrowheads="1"/>
          </p:cNvPicPr>
          <p:nvPr userDrawn="1"/>
        </p:nvPicPr>
        <p:blipFill>
          <a:blip r:embed="rId2" cstate="print"/>
          <a:srcRect/>
          <a:stretch>
            <a:fillRect/>
          </a:stretch>
        </p:blipFill>
        <p:spPr bwMode="auto">
          <a:xfrm>
            <a:off x="2533650" y="319088"/>
            <a:ext cx="4762500" cy="1933575"/>
          </a:xfrm>
          <a:prstGeom prst="rect">
            <a:avLst/>
          </a:prstGeom>
          <a:noFill/>
          <a:ln w="9525">
            <a:noFill/>
            <a:miter lim="800000"/>
            <a:headEnd/>
            <a:tailEnd/>
          </a:ln>
        </p:spPr>
      </p:pic>
      <p:sp>
        <p:nvSpPr>
          <p:cNvPr id="2" name="Title 1"/>
          <p:cNvSpPr>
            <a:spLocks noGrp="1"/>
          </p:cNvSpPr>
          <p:nvPr>
            <p:ph type="ctrTitle"/>
          </p:nvPr>
        </p:nvSpPr>
        <p:spPr>
          <a:xfrm>
            <a:off x="742950" y="2130432"/>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25438" y="128588"/>
            <a:ext cx="8986837" cy="1090612"/>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20675" y="1606550"/>
            <a:ext cx="4419600"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92675" y="1606550"/>
            <a:ext cx="4419600" cy="216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20675" y="3921125"/>
            <a:ext cx="4419600"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92675" y="3921125"/>
            <a:ext cx="4419600"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TextBox 17"/>
          <p:cNvSpPr txBox="1"/>
          <p:nvPr userDrawn="1"/>
        </p:nvSpPr>
        <p:spPr>
          <a:xfrm>
            <a:off x="0" y="6488113"/>
            <a:ext cx="6272213" cy="369887"/>
          </a:xfrm>
          <a:prstGeom prst="rect">
            <a:avLst/>
          </a:prstGeom>
          <a:noFill/>
        </p:spPr>
        <p:txBody>
          <a:bodyPr>
            <a:spAutoFit/>
          </a:bodyPr>
          <a:lstStyle/>
          <a:p>
            <a:pPr>
              <a:defRPr/>
            </a:pPr>
            <a:r>
              <a:rPr lang="en-GB" dirty="0" smtClean="0">
                <a:solidFill>
                  <a:schemeClr val="tx1"/>
                </a:solidFill>
              </a:rPr>
              <a:t>2012 EUMETSAT Meteorological</a:t>
            </a:r>
            <a:r>
              <a:rPr lang="en-GB" baseline="0" dirty="0" smtClean="0">
                <a:solidFill>
                  <a:schemeClr val="tx1"/>
                </a:solidFill>
              </a:rPr>
              <a:t> Satellite Conference – GSICS Users Workshop</a:t>
            </a:r>
            <a:endParaRPr lang="en-GB" dirty="0" smtClean="0">
              <a:solidFill>
                <a:schemeClr val="tx1"/>
              </a:solidFill>
            </a:endParaRPr>
          </a:p>
          <a:p>
            <a:pPr>
              <a:defRPr/>
            </a:pPr>
            <a:r>
              <a:rPr lang="en-GB" dirty="0" smtClean="0">
                <a:solidFill>
                  <a:schemeClr val="tx1"/>
                </a:solidFill>
              </a:rPr>
              <a:t>Slide</a:t>
            </a:r>
            <a:r>
              <a:rPr lang="en-GB" dirty="0">
                <a:solidFill>
                  <a:schemeClr val="tx1"/>
                </a:solidFill>
              </a:rPr>
              <a:t>: </a:t>
            </a:r>
            <a:fld id="{301B9823-AB82-444B-84A1-54DC983F8BA5}" type="slidenum">
              <a:rPr lang="en-GB">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500" y="1206500"/>
            <a:ext cx="8839200"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1030" name="Picture 8" descr="H:\MY DOCUMENTS\GSICS\logo\GSICS180px.png"/>
          <p:cNvPicPr>
            <a:picLocks noChangeAspect="1" noChangeArrowheads="1"/>
          </p:cNvPicPr>
          <p:nvPr userDrawn="1"/>
        </p:nvPicPr>
        <p:blipFill>
          <a:blip r:embed="rId14" cstate="print"/>
          <a:srcRect/>
          <a:stretch>
            <a:fillRect/>
          </a:stretch>
        </p:blipFill>
        <p:spPr bwMode="auto">
          <a:xfrm>
            <a:off x="8115300" y="6124575"/>
            <a:ext cx="1714500"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4" r:id="rId1"/>
    <p:sldLayoutId id="2147484155" r:id="rId2"/>
    <p:sldLayoutId id="2147484145" r:id="rId3"/>
    <p:sldLayoutId id="2147484146" r:id="rId4"/>
    <p:sldLayoutId id="2147484147" r:id="rId5"/>
    <p:sldLayoutId id="2147484156" r:id="rId6"/>
    <p:sldLayoutId id="2147484157" r:id="rId7"/>
    <p:sldLayoutId id="2147484148" r:id="rId8"/>
    <p:sldLayoutId id="2147484149" r:id="rId9"/>
    <p:sldLayoutId id="2147484150" r:id="rId10"/>
    <p:sldLayoutId id="2147484151" r:id="rId11"/>
    <p:sldLayoutId id="2147484153"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tar.nesdis.noaa.gov/smcd/GCC/ProductCatalog.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gsics.wmo.i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sics.nesdis.noaa.gov:8080/thredds/catalog.html" TargetMode="External"/><Relationship Id="rId2" Type="http://schemas.openxmlformats.org/officeDocument/2006/relationships/hyperlink" Target="http://gsics.eumetsat.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vgsics.eumetsat.int/plot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tar.nesdis.noaa.gov/smcd/GCC"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eepurl.com/dB5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733425" y="2663825"/>
            <a:ext cx="8420100" cy="1822450"/>
          </a:xfrm>
        </p:spPr>
        <p:txBody>
          <a:bodyPr/>
          <a:lstStyle/>
          <a:p>
            <a:pPr eaLnBrk="1" hangingPunct="1"/>
            <a:r>
              <a:rPr lang="en-GB" sz="4000" dirty="0" smtClean="0"/>
              <a:t>GSICS Data Management and Availability to Users</a:t>
            </a:r>
            <a:endParaRPr lang="en-US" sz="4000" dirty="0" smtClean="0"/>
          </a:p>
        </p:txBody>
      </p:sp>
      <p:sp>
        <p:nvSpPr>
          <p:cNvPr id="6147" name="Rectangle 43"/>
          <p:cNvSpPr>
            <a:spLocks noGrp="1" noChangeArrowheads="1"/>
          </p:cNvSpPr>
          <p:nvPr>
            <p:ph type="subTitle" idx="1"/>
          </p:nvPr>
        </p:nvSpPr>
        <p:spPr>
          <a:xfrm>
            <a:off x="1476375" y="4962525"/>
            <a:ext cx="6934200" cy="1752600"/>
          </a:xfrm>
        </p:spPr>
        <p:txBody>
          <a:bodyPr/>
          <a:lstStyle/>
          <a:p>
            <a:pPr eaLnBrk="1" hangingPunct="1">
              <a:buFont typeface="Arial" pitchFamily="34" charset="0"/>
              <a:buNone/>
              <a:defRPr/>
            </a:pPr>
            <a:r>
              <a:rPr lang="en-US" sz="2400" dirty="0" smtClean="0">
                <a:solidFill>
                  <a:srgbClr val="002060"/>
                </a:solidFill>
              </a:rPr>
              <a:t>Peter Miu</a:t>
            </a:r>
            <a:r>
              <a:rPr lang="en-US" sz="2400" baseline="30000" dirty="0" smtClean="0">
                <a:solidFill>
                  <a:srgbClr val="002060"/>
                </a:solidFill>
              </a:rPr>
              <a:t>1</a:t>
            </a:r>
            <a:r>
              <a:rPr lang="en-US" sz="2400" dirty="0" smtClean="0">
                <a:solidFill>
                  <a:srgbClr val="002060"/>
                </a:solidFill>
              </a:rPr>
              <a:t> on Behalf of the </a:t>
            </a:r>
          </a:p>
          <a:p>
            <a:pPr eaLnBrk="1" hangingPunct="1">
              <a:buFont typeface="Arial" pitchFamily="34" charset="0"/>
              <a:buNone/>
              <a:defRPr/>
            </a:pPr>
            <a:r>
              <a:rPr lang="en-US" sz="2400" dirty="0" smtClean="0">
                <a:solidFill>
                  <a:srgbClr val="002060"/>
                </a:solidFill>
              </a:rPr>
              <a:t>GSICS Data Management Working Group</a:t>
            </a:r>
          </a:p>
          <a:p>
            <a:pPr marL="457200" indent="-457200" eaLnBrk="1" hangingPunct="1">
              <a:buFont typeface="Arial" pitchFamily="34" charset="0"/>
              <a:buAutoNum type="arabicParenBoth"/>
              <a:defRPr/>
            </a:pPr>
            <a:r>
              <a:rPr lang="en-US" sz="2400" dirty="0" smtClean="0">
                <a:solidFill>
                  <a:srgbClr val="002060"/>
                </a:solidFill>
              </a:rPr>
              <a:t>EUMETSAT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GDWG Developments: GSICS Products Catalogue</a:t>
            </a:r>
            <a:endParaRPr lang="en-GB" sz="3200" dirty="0"/>
          </a:p>
        </p:txBody>
      </p:sp>
      <p:sp>
        <p:nvSpPr>
          <p:cNvPr id="3" name="Content Placeholder 2"/>
          <p:cNvSpPr>
            <a:spLocks noGrp="1"/>
          </p:cNvSpPr>
          <p:nvPr>
            <p:ph idx="1"/>
          </p:nvPr>
        </p:nvSpPr>
        <p:spPr>
          <a:xfrm>
            <a:off x="495300" y="1343026"/>
            <a:ext cx="8915400" cy="4783138"/>
          </a:xfrm>
        </p:spPr>
        <p:txBody>
          <a:bodyPr/>
          <a:lstStyle/>
          <a:p>
            <a:r>
              <a:rPr lang="en-GB" sz="2400" dirty="0" smtClean="0">
                <a:solidFill>
                  <a:srgbClr val="FF0000"/>
                </a:solidFill>
              </a:rPr>
              <a:t>This catalogue lists information related to all GSICS products.</a:t>
            </a:r>
          </a:p>
          <a:p>
            <a:endParaRPr lang="en-GB" dirty="0" smtClean="0"/>
          </a:p>
          <a:p>
            <a:endParaRPr lang="en-GB" dirty="0"/>
          </a:p>
        </p:txBody>
      </p:sp>
      <p:pic>
        <p:nvPicPr>
          <p:cNvPr id="80900" name="Picture 4" descr="H:\DESKTOP\cat2.PNG">
            <a:hlinkClick r:id="rId2"/>
          </p:cNvPr>
          <p:cNvPicPr>
            <a:picLocks noChangeAspect="1" noChangeArrowheads="1"/>
          </p:cNvPicPr>
          <p:nvPr/>
        </p:nvPicPr>
        <p:blipFill>
          <a:blip r:embed="rId3" cstate="print"/>
          <a:srcRect/>
          <a:stretch>
            <a:fillRect/>
          </a:stretch>
        </p:blipFill>
        <p:spPr bwMode="auto">
          <a:xfrm>
            <a:off x="2419588" y="1800225"/>
            <a:ext cx="4868942" cy="4600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69863"/>
            <a:ext cx="8915400" cy="954087"/>
          </a:xfrm>
        </p:spPr>
        <p:txBody>
          <a:bodyPr/>
          <a:lstStyle/>
          <a:p>
            <a:r>
              <a:rPr lang="en-GB" sz="6000" dirty="0" smtClean="0"/>
              <a:t>Future Developments</a:t>
            </a:r>
            <a:endParaRPr lang="en-GB" sz="6000" dirty="0"/>
          </a:p>
        </p:txBody>
      </p:sp>
      <p:sp>
        <p:nvSpPr>
          <p:cNvPr id="6" name="Content Placeholder 5"/>
          <p:cNvSpPr>
            <a:spLocks noGrp="1"/>
          </p:cNvSpPr>
          <p:nvPr>
            <p:ph idx="1"/>
          </p:nvPr>
        </p:nvSpPr>
        <p:spPr>
          <a:xfrm>
            <a:off x="495300" y="1409700"/>
            <a:ext cx="8915400" cy="4819650"/>
          </a:xfrm>
        </p:spPr>
        <p:txBody>
          <a:bodyPr/>
          <a:lstStyle/>
          <a:p>
            <a:r>
              <a:rPr lang="en-GB" sz="2000" dirty="0" smtClean="0">
                <a:solidFill>
                  <a:srgbClr val="FF0000"/>
                </a:solidFill>
              </a:rPr>
              <a:t>Automating Products Distribution; to investigate how to efficiently distribute GSICS products to our users in a timely fashion.</a:t>
            </a:r>
          </a:p>
          <a:p>
            <a:endParaRPr lang="en-GB" sz="2000" dirty="0" smtClean="0"/>
          </a:p>
          <a:p>
            <a:r>
              <a:rPr lang="en-GB" sz="2000" dirty="0" smtClean="0">
                <a:solidFill>
                  <a:srgbClr val="3333FF"/>
                </a:solidFill>
              </a:rPr>
              <a:t>Archiving of the GSICS Products; who does it and what is archived.</a:t>
            </a:r>
          </a:p>
          <a:p>
            <a:endParaRPr lang="en-GB" sz="2000" dirty="0" smtClean="0"/>
          </a:p>
          <a:p>
            <a:r>
              <a:rPr lang="en-GB" sz="2000" dirty="0" smtClean="0">
                <a:solidFill>
                  <a:srgbClr val="FF0000"/>
                </a:solidFill>
              </a:rPr>
              <a:t>Instrument History Presentation: what attributes are to be recorded for an instrument and how to present these in the most useful manner for the user (visually, database search,...).</a:t>
            </a:r>
          </a:p>
          <a:p>
            <a:endParaRPr lang="en-GB" sz="2000" dirty="0" smtClean="0"/>
          </a:p>
          <a:p>
            <a:r>
              <a:rPr lang="en-GB" sz="2000" dirty="0" smtClean="0">
                <a:solidFill>
                  <a:srgbClr val="3333FF"/>
                </a:solidFill>
              </a:rPr>
              <a:t>Operations; investigate how to conduct in an efficient manner support to users’ requests and enquiries across different international agencies.</a:t>
            </a:r>
          </a:p>
          <a:p>
            <a:endParaRPr lang="en-GB" sz="2000" dirty="0" smtClean="0"/>
          </a:p>
          <a:p>
            <a:r>
              <a:rPr lang="en-GB" sz="2000" dirty="0" smtClean="0">
                <a:solidFill>
                  <a:srgbClr val="FF0000"/>
                </a:solidFill>
              </a:rPr>
              <a:t>Operations; investigate how to coordinate efficiently join developments across different international agencies.</a:t>
            </a:r>
          </a:p>
          <a:p>
            <a:pPr>
              <a:buNone/>
            </a:pPr>
            <a:r>
              <a:rPr lang="en-GB" dirty="0" smtClean="0">
                <a:solidFill>
                  <a:srgbClr val="FF0000"/>
                </a:solidFill>
              </a:rPr>
              <a:t> </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Feedback</a:t>
            </a:r>
            <a:endParaRPr lang="en-GB" dirty="0"/>
          </a:p>
        </p:txBody>
      </p:sp>
      <p:sp>
        <p:nvSpPr>
          <p:cNvPr id="3" name="Content Placeholder 2"/>
          <p:cNvSpPr>
            <a:spLocks noGrp="1"/>
          </p:cNvSpPr>
          <p:nvPr>
            <p:ph idx="1"/>
          </p:nvPr>
        </p:nvSpPr>
        <p:spPr>
          <a:xfrm>
            <a:off x="495300" y="1333500"/>
            <a:ext cx="8915400" cy="4867275"/>
          </a:xfrm>
        </p:spPr>
        <p:txBody>
          <a:bodyPr/>
          <a:lstStyle/>
          <a:p>
            <a:r>
              <a:rPr lang="en-GB" sz="2800" dirty="0" smtClean="0">
                <a:solidFill>
                  <a:srgbClr val="3333FF"/>
                </a:solidFill>
              </a:rPr>
              <a:t>GSICS is progressing towards an Operational system</a:t>
            </a:r>
          </a:p>
          <a:p>
            <a:r>
              <a:rPr lang="en-GB" sz="2800" dirty="0" smtClean="0">
                <a:solidFill>
                  <a:srgbClr val="3333FF"/>
                </a:solidFill>
              </a:rPr>
              <a:t>User feedback is very important to us, it helps with focusing on where to concentrate our resources.</a:t>
            </a:r>
          </a:p>
          <a:p>
            <a:pPr lvl="1"/>
            <a:r>
              <a:rPr lang="en-GB" dirty="0" smtClean="0">
                <a:solidFill>
                  <a:srgbClr val="FF0000"/>
                </a:solidFill>
              </a:rPr>
              <a:t>Tell us what products you would like to see.</a:t>
            </a:r>
          </a:p>
          <a:p>
            <a:pPr lvl="1"/>
            <a:r>
              <a:rPr lang="en-GB" dirty="0" smtClean="0">
                <a:solidFill>
                  <a:srgbClr val="FF0000"/>
                </a:solidFill>
              </a:rPr>
              <a:t>How we can improve our services to you.</a:t>
            </a:r>
          </a:p>
          <a:p>
            <a:r>
              <a:rPr lang="en-GB" sz="2800" dirty="0" smtClean="0">
                <a:solidFill>
                  <a:srgbClr val="3333FF"/>
                </a:solidFill>
              </a:rPr>
              <a:t>Users are encouraged to register with the User Messaging Service to receive the latest information; this will help with who to contact regarding support and requests.</a:t>
            </a:r>
          </a:p>
          <a:p>
            <a:r>
              <a:rPr lang="en-GB" sz="2800" dirty="0" smtClean="0">
                <a:solidFill>
                  <a:srgbClr val="FF0000"/>
                </a:solidFill>
              </a:rPr>
              <a:t>GSICS Home Website is:</a:t>
            </a:r>
          </a:p>
          <a:p>
            <a:pPr algn="ctr">
              <a:buNone/>
            </a:pPr>
            <a:r>
              <a:rPr lang="en-GB" sz="2800" dirty="0" smtClean="0">
                <a:solidFill>
                  <a:srgbClr val="FF0000"/>
                </a:solidFill>
                <a:hlinkClick r:id="rId2"/>
              </a:rPr>
              <a:t>http://gsics.wmo.int/</a:t>
            </a:r>
            <a:endParaRPr lang="en-GB" sz="2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2DADE"/>
        </a:solidFill>
        <a:effectLst/>
      </p:bgPr>
    </p:bg>
    <p:spTree>
      <p:nvGrpSpPr>
        <p:cNvPr id="1" name=""/>
        <p:cNvGrpSpPr/>
        <p:nvPr/>
      </p:nvGrpSpPr>
      <p:grpSpPr>
        <a:xfrm>
          <a:off x="0" y="0"/>
          <a:ext cx="0" cy="0"/>
          <a:chOff x="0" y="0"/>
          <a:chExt cx="0" cy="0"/>
        </a:xfrm>
      </p:grpSpPr>
      <p:sp>
        <p:nvSpPr>
          <p:cNvPr id="32770" name="Rectangle 44"/>
          <p:cNvSpPr>
            <a:spLocks noGrp="1" noChangeArrowheads="1"/>
          </p:cNvSpPr>
          <p:nvPr>
            <p:ph type="ctrTitle"/>
          </p:nvPr>
        </p:nvSpPr>
        <p:spPr>
          <a:xfrm>
            <a:off x="742950" y="2130425"/>
            <a:ext cx="8420100" cy="1470025"/>
          </a:xfrm>
        </p:spPr>
        <p:txBody>
          <a:bodyPr/>
          <a:lstStyle/>
          <a:p>
            <a:pPr eaLnBrk="1" hangingPunct="1"/>
            <a:r>
              <a:rPr lang="en-GB" smtClean="0"/>
              <a:t>Thank You</a:t>
            </a:r>
            <a:endParaRPr lang="en-US" smtClean="0"/>
          </a:p>
        </p:txBody>
      </p:sp>
      <p:sp>
        <p:nvSpPr>
          <p:cNvPr id="32771" name="Rectangle 43"/>
          <p:cNvSpPr>
            <a:spLocks noGrp="1" noChangeArrowheads="1"/>
          </p:cNvSpPr>
          <p:nvPr>
            <p:ph type="subTitle" idx="1"/>
          </p:nvPr>
        </p:nvSpPr>
        <p:spPr/>
        <p:txBody>
          <a:bodyPr/>
          <a:lstStyle/>
          <a:p>
            <a:pPr eaLnBrk="1" hangingPunct="1"/>
            <a:r>
              <a:rPr lang="en-US" sz="2400" smtClean="0">
                <a:solidFill>
                  <a:srgbClr val="002060"/>
                </a:solidFill>
              </a:rPr>
              <a:t>Any Questions?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2DADE"/>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Outline of Presentation</a:t>
            </a:r>
          </a:p>
        </p:txBody>
      </p:sp>
      <p:sp>
        <p:nvSpPr>
          <p:cNvPr id="7171" name="Content Placeholder 2"/>
          <p:cNvSpPr>
            <a:spLocks noGrp="1"/>
          </p:cNvSpPr>
          <p:nvPr>
            <p:ph idx="1"/>
          </p:nvPr>
        </p:nvSpPr>
        <p:spPr>
          <a:xfrm>
            <a:off x="504825" y="1343025"/>
            <a:ext cx="8915400" cy="5038724"/>
          </a:xfrm>
        </p:spPr>
        <p:txBody>
          <a:bodyPr/>
          <a:lstStyle/>
          <a:p>
            <a:pPr eaLnBrk="1" hangingPunct="1"/>
            <a:r>
              <a:rPr lang="en-GB" sz="2400" dirty="0" smtClean="0"/>
              <a:t>Introduction to the GSICS Data Management Working Group</a:t>
            </a:r>
          </a:p>
          <a:p>
            <a:pPr lvl="1" eaLnBrk="1" hangingPunct="1"/>
            <a:r>
              <a:rPr lang="en-GB" sz="2400" dirty="0" smtClean="0"/>
              <a:t>Who We Are.</a:t>
            </a:r>
          </a:p>
          <a:p>
            <a:pPr lvl="1" eaLnBrk="1" hangingPunct="1"/>
            <a:r>
              <a:rPr lang="en-GB" sz="2400" dirty="0" smtClean="0"/>
              <a:t>What We Do.</a:t>
            </a:r>
          </a:p>
          <a:p>
            <a:pPr eaLnBrk="1" hangingPunct="1"/>
            <a:r>
              <a:rPr lang="en-GB" sz="2400" dirty="0" smtClean="0"/>
              <a:t>GDWG Developments</a:t>
            </a:r>
          </a:p>
          <a:p>
            <a:pPr lvl="1" eaLnBrk="1" hangingPunct="1"/>
            <a:r>
              <a:rPr lang="en-GB" sz="2400" dirty="0" smtClean="0"/>
              <a:t>Collaboration Servers; Each Partner’s GSICS Data and Products Server</a:t>
            </a:r>
          </a:p>
          <a:p>
            <a:pPr lvl="1" eaLnBrk="1" hangingPunct="1"/>
            <a:r>
              <a:rPr lang="en-GB" sz="2400" dirty="0" smtClean="0"/>
              <a:t>Accessing GSICS Products (Demo)</a:t>
            </a:r>
          </a:p>
          <a:p>
            <a:pPr lvl="1" eaLnBrk="1" hangingPunct="1"/>
            <a:r>
              <a:rPr lang="en-GB" sz="2400" dirty="0" smtClean="0"/>
              <a:t>Products Plotting Tool (Demo)</a:t>
            </a:r>
          </a:p>
          <a:p>
            <a:pPr lvl="1" eaLnBrk="1" hangingPunct="1"/>
            <a:r>
              <a:rPr lang="en-GB" sz="2400" dirty="0" smtClean="0"/>
              <a:t>Users Messaging Service </a:t>
            </a:r>
          </a:p>
          <a:p>
            <a:pPr lvl="1" eaLnBrk="1" hangingPunct="1"/>
            <a:r>
              <a:rPr lang="en-GB" sz="2400" dirty="0" smtClean="0"/>
              <a:t>Products Catalogue (Demo)</a:t>
            </a:r>
          </a:p>
          <a:p>
            <a:pPr eaLnBrk="1" hangingPunct="1"/>
            <a:r>
              <a:rPr lang="en-GB" sz="2400" dirty="0" smtClean="0"/>
              <a:t>Future Developments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600700" y="1352550"/>
            <a:ext cx="4305300" cy="550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2"/>
          <p:cNvSpPr>
            <a:spLocks noGrp="1" noChangeArrowheads="1"/>
          </p:cNvSpPr>
          <p:nvPr>
            <p:ph type="title"/>
          </p:nvPr>
        </p:nvSpPr>
        <p:spPr>
          <a:xfrm>
            <a:off x="495300" y="274639"/>
            <a:ext cx="8915400" cy="811211"/>
          </a:xfrm>
        </p:spPr>
        <p:txBody>
          <a:bodyPr/>
          <a:lstStyle/>
          <a:p>
            <a:pPr eaLnBrk="1" hangingPunct="1"/>
            <a:r>
              <a:rPr lang="en-GB" sz="3200" dirty="0" smtClean="0"/>
              <a:t>GSICS Data Management Work Group (GDWG)</a:t>
            </a:r>
          </a:p>
        </p:txBody>
      </p:sp>
      <p:sp>
        <p:nvSpPr>
          <p:cNvPr id="11268" name="Rectangle 3"/>
          <p:cNvSpPr>
            <a:spLocks noGrp="1" noChangeArrowheads="1"/>
          </p:cNvSpPr>
          <p:nvPr>
            <p:ph sz="half" idx="1"/>
          </p:nvPr>
        </p:nvSpPr>
        <p:spPr>
          <a:xfrm>
            <a:off x="485775" y="1285876"/>
            <a:ext cx="5295900" cy="5191124"/>
          </a:xfrm>
        </p:spPr>
        <p:txBody>
          <a:bodyPr/>
          <a:lstStyle/>
          <a:p>
            <a:pPr marL="0" indent="0" eaLnBrk="1" hangingPunct="1">
              <a:lnSpc>
                <a:spcPct val="80000"/>
              </a:lnSpc>
              <a:buNone/>
              <a:defRPr/>
            </a:pPr>
            <a:r>
              <a:rPr lang="en-GB" sz="1400" dirty="0" smtClean="0">
                <a:solidFill>
                  <a:srgbClr val="3333FF"/>
                </a:solidFill>
              </a:rPr>
              <a:t>The </a:t>
            </a:r>
            <a:r>
              <a:rPr lang="en-GB" sz="1400" b="1" dirty="0" smtClean="0">
                <a:solidFill>
                  <a:srgbClr val="3333FF"/>
                </a:solidFill>
              </a:rPr>
              <a:t>GSICS Executive Panel</a:t>
            </a:r>
            <a:r>
              <a:rPr lang="en-GB" sz="1400" dirty="0" smtClean="0">
                <a:solidFill>
                  <a:srgbClr val="3333FF"/>
                </a:solidFill>
              </a:rPr>
              <a:t>, consisting of representatives of the participating agencies who sets strategic priorities, and monitors and evaluates GSICS evolution and operations.</a:t>
            </a:r>
          </a:p>
          <a:p>
            <a:pPr marL="0" indent="0" eaLnBrk="1" hangingPunct="1">
              <a:lnSpc>
                <a:spcPct val="80000"/>
              </a:lnSpc>
              <a:buNone/>
              <a:defRPr/>
            </a:pPr>
            <a:endParaRPr lang="en-GB" sz="1400" dirty="0" smtClean="0">
              <a:solidFill>
                <a:srgbClr val="C00000"/>
              </a:solidFill>
            </a:endParaRPr>
          </a:p>
          <a:p>
            <a:pPr marL="0" indent="0" eaLnBrk="1" hangingPunct="1">
              <a:lnSpc>
                <a:spcPct val="80000"/>
              </a:lnSpc>
              <a:buNone/>
              <a:defRPr/>
            </a:pPr>
            <a:r>
              <a:rPr lang="en-GB" sz="1400" dirty="0" smtClean="0">
                <a:solidFill>
                  <a:srgbClr val="C00000"/>
                </a:solidFill>
              </a:rPr>
              <a:t>Like the </a:t>
            </a:r>
            <a:r>
              <a:rPr lang="en-GB" sz="1400" b="1" dirty="0" smtClean="0">
                <a:solidFill>
                  <a:srgbClr val="C00000"/>
                </a:solidFill>
              </a:rPr>
              <a:t>GSICS Research Working Group (GRWG)</a:t>
            </a:r>
            <a:r>
              <a:rPr lang="en-GB" sz="1400" dirty="0" smtClean="0">
                <a:solidFill>
                  <a:srgbClr val="C00000"/>
                </a:solidFill>
              </a:rPr>
              <a:t>, the </a:t>
            </a:r>
            <a:r>
              <a:rPr lang="en-GB" sz="1400" b="1" dirty="0" smtClean="0">
                <a:solidFill>
                  <a:srgbClr val="C00000"/>
                </a:solidFill>
              </a:rPr>
              <a:t>GDWG </a:t>
            </a:r>
            <a:r>
              <a:rPr lang="en-GB" sz="1400" dirty="0" smtClean="0">
                <a:solidFill>
                  <a:srgbClr val="C00000"/>
                </a:solidFill>
              </a:rPr>
              <a:t>comprises of at least one data management expert from each of the GSICS participating agencies.</a:t>
            </a:r>
          </a:p>
          <a:p>
            <a:pPr marL="0" indent="0" eaLnBrk="1" hangingPunct="1">
              <a:lnSpc>
                <a:spcPct val="80000"/>
              </a:lnSpc>
              <a:buNone/>
              <a:defRPr/>
            </a:pPr>
            <a:endParaRPr lang="en-GB" sz="1400" dirty="0" smtClean="0">
              <a:solidFill>
                <a:srgbClr val="C00000"/>
              </a:solidFill>
            </a:endParaRPr>
          </a:p>
          <a:p>
            <a:pPr marL="0" indent="0" eaLnBrk="1" hangingPunct="1">
              <a:lnSpc>
                <a:spcPct val="80000"/>
              </a:lnSpc>
              <a:buNone/>
              <a:defRPr/>
            </a:pPr>
            <a:r>
              <a:rPr lang="en-GB" sz="1400" dirty="0" smtClean="0">
                <a:solidFill>
                  <a:srgbClr val="3333FF"/>
                </a:solidFill>
              </a:rPr>
              <a:t>The </a:t>
            </a:r>
            <a:r>
              <a:rPr lang="en-GB" sz="1400" b="1" dirty="0" smtClean="0">
                <a:solidFill>
                  <a:srgbClr val="3333FF"/>
                </a:solidFill>
              </a:rPr>
              <a:t>GDWG</a:t>
            </a:r>
            <a:r>
              <a:rPr lang="en-GB" sz="1400" dirty="0" smtClean="0">
                <a:solidFill>
                  <a:srgbClr val="3333FF"/>
                </a:solidFill>
              </a:rPr>
              <a:t> advises the GSICS Executive Panel of the data management needs of the GSICS project as well assist in the planning and implementation of these activities.</a:t>
            </a:r>
          </a:p>
          <a:p>
            <a:pPr marL="0" indent="0" eaLnBrk="1" hangingPunct="1">
              <a:lnSpc>
                <a:spcPct val="80000"/>
              </a:lnSpc>
              <a:buNone/>
              <a:defRPr/>
            </a:pPr>
            <a:endParaRPr lang="en-GB" sz="1400" dirty="0" smtClean="0">
              <a:solidFill>
                <a:srgbClr val="C00000"/>
              </a:solidFill>
            </a:endParaRPr>
          </a:p>
          <a:p>
            <a:pPr marL="0" indent="0" eaLnBrk="1" hangingPunct="1">
              <a:lnSpc>
                <a:spcPct val="80000"/>
              </a:lnSpc>
              <a:buNone/>
              <a:defRPr/>
            </a:pPr>
            <a:r>
              <a:rPr lang="en-GB" sz="1400" dirty="0" smtClean="0">
                <a:solidFill>
                  <a:srgbClr val="C00000"/>
                </a:solidFill>
              </a:rPr>
              <a:t>In other words, the GDWG is responsible for:</a:t>
            </a:r>
          </a:p>
          <a:p>
            <a:pPr marL="0" indent="0" eaLnBrk="1" hangingPunct="1">
              <a:lnSpc>
                <a:spcPct val="80000"/>
              </a:lnSpc>
              <a:buNone/>
              <a:defRPr/>
            </a:pPr>
            <a:endParaRPr lang="en-GB" sz="1400" dirty="0" smtClean="0"/>
          </a:p>
          <a:p>
            <a:pPr marL="447675" lvl="1" indent="-266700" eaLnBrk="1" hangingPunct="1">
              <a:lnSpc>
                <a:spcPct val="80000"/>
              </a:lnSpc>
              <a:buFontTx/>
              <a:buChar char="–"/>
              <a:defRPr/>
            </a:pPr>
            <a:r>
              <a:rPr lang="en-GB" sz="1400" dirty="0" smtClean="0">
                <a:solidFill>
                  <a:srgbClr val="7030A0"/>
                </a:solidFill>
              </a:rPr>
              <a:t>Discussing and agreeing on GRWG &amp; </a:t>
            </a:r>
            <a:r>
              <a:rPr lang="en-GB" sz="1400" b="1" dirty="0" smtClean="0">
                <a:solidFill>
                  <a:srgbClr val="7030A0"/>
                </a:solidFill>
              </a:rPr>
              <a:t>User</a:t>
            </a:r>
            <a:r>
              <a:rPr lang="en-GB" sz="1400" dirty="0" smtClean="0">
                <a:solidFill>
                  <a:srgbClr val="7030A0"/>
                </a:solidFill>
              </a:rPr>
              <a:t> requirements on how to support new Data Management and other technical needs of the project from software and hardware point of view.</a:t>
            </a:r>
          </a:p>
          <a:p>
            <a:pPr marL="447675" lvl="1" indent="-266700" eaLnBrk="1" hangingPunct="1">
              <a:lnSpc>
                <a:spcPct val="80000"/>
              </a:lnSpc>
              <a:buFontTx/>
              <a:buChar char="–"/>
              <a:defRPr/>
            </a:pPr>
            <a:endParaRPr lang="en-GB" sz="1400" dirty="0" smtClean="0"/>
          </a:p>
          <a:p>
            <a:pPr marL="447675" lvl="1" indent="-266700" eaLnBrk="1" hangingPunct="1">
              <a:lnSpc>
                <a:spcPct val="80000"/>
              </a:lnSpc>
              <a:buFontTx/>
              <a:buChar char="–"/>
              <a:defRPr/>
            </a:pPr>
            <a:r>
              <a:rPr lang="en-GB" sz="1400" dirty="0" smtClean="0">
                <a:solidFill>
                  <a:srgbClr val="002060"/>
                </a:solidFill>
              </a:rPr>
              <a:t>Discuss and agree on inter-operable elements such as formats, conventions and standards to adopt.</a:t>
            </a:r>
          </a:p>
          <a:p>
            <a:pPr marL="447675" lvl="1" indent="-266700" eaLnBrk="1" hangingPunct="1">
              <a:lnSpc>
                <a:spcPct val="80000"/>
              </a:lnSpc>
              <a:buFontTx/>
              <a:buChar char="–"/>
              <a:defRPr/>
            </a:pPr>
            <a:endParaRPr lang="en-GB" sz="1400" dirty="0" smtClean="0"/>
          </a:p>
          <a:p>
            <a:pPr marL="447675" lvl="1" indent="-266700" eaLnBrk="1" hangingPunct="1">
              <a:lnSpc>
                <a:spcPct val="80000"/>
              </a:lnSpc>
              <a:buFontTx/>
              <a:buChar char="–"/>
              <a:defRPr/>
            </a:pPr>
            <a:r>
              <a:rPr lang="en-GB" sz="1400" dirty="0" smtClean="0">
                <a:solidFill>
                  <a:srgbClr val="7030A0"/>
                </a:solidFill>
              </a:rPr>
              <a:t>Review the existing and developing GSICS system to ensure they still fulfil their requirements.</a:t>
            </a:r>
          </a:p>
          <a:p>
            <a:pPr marL="447675" lvl="1" indent="-266700" eaLnBrk="1" hangingPunct="1">
              <a:lnSpc>
                <a:spcPct val="80000"/>
              </a:lnSpc>
              <a:buFontTx/>
              <a:buChar char="–"/>
              <a:defRPr/>
            </a:pPr>
            <a:endParaRPr lang="en-GB" sz="1400" dirty="0" smtClean="0"/>
          </a:p>
          <a:p>
            <a:pPr marL="447675" lvl="1" indent="-266700" eaLnBrk="1" hangingPunct="1">
              <a:lnSpc>
                <a:spcPct val="80000"/>
              </a:lnSpc>
              <a:buFontTx/>
              <a:buChar char="–"/>
              <a:defRPr/>
            </a:pPr>
            <a:r>
              <a:rPr lang="en-GB" sz="1400" dirty="0" smtClean="0">
                <a:solidFill>
                  <a:srgbClr val="002060"/>
                </a:solidFill>
              </a:rPr>
              <a:t>Come to a census on priorities, responsibilities and agree on the work plan for this support</a:t>
            </a:r>
            <a:r>
              <a:rPr lang="en-GB" sz="1800" dirty="0" smtClean="0">
                <a:solidFill>
                  <a:srgbClr val="002060"/>
                </a:solidFill>
              </a:rPr>
              <a:t>.</a:t>
            </a:r>
          </a:p>
        </p:txBody>
      </p:sp>
      <p:pic>
        <p:nvPicPr>
          <p:cNvPr id="8197" name="Content Placeholder 5" descr="GSICS500px.png"/>
          <p:cNvPicPr>
            <a:picLocks noGrp="1" noChangeAspect="1"/>
          </p:cNvPicPr>
          <p:nvPr>
            <p:ph sz="half" idx="2"/>
          </p:nvPr>
        </p:nvPicPr>
        <p:blipFill>
          <a:blip r:embed="rId3" cstate="print"/>
          <a:srcRect/>
          <a:stretch>
            <a:fillRect/>
          </a:stretch>
        </p:blipFill>
        <p:spPr>
          <a:xfrm>
            <a:off x="6286500" y="1381125"/>
            <a:ext cx="2800350" cy="942975"/>
          </a:xfrm>
        </p:spPr>
      </p:pic>
      <p:sp>
        <p:nvSpPr>
          <p:cNvPr id="8198" name="Rectangle 12"/>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endParaRPr lang="en-US"/>
          </a:p>
        </p:txBody>
      </p:sp>
      <p:graphicFrame>
        <p:nvGraphicFramePr>
          <p:cNvPr id="20" name="Table 19"/>
          <p:cNvGraphicFramePr>
            <a:graphicFrameLocks noGrp="1"/>
          </p:cNvGraphicFramePr>
          <p:nvPr/>
        </p:nvGraphicFramePr>
        <p:xfrm>
          <a:off x="5819775" y="2505075"/>
          <a:ext cx="3749673" cy="3947160"/>
        </p:xfrm>
        <a:graphic>
          <a:graphicData uri="http://schemas.openxmlformats.org/drawingml/2006/table">
            <a:tbl>
              <a:tblPr>
                <a:tableStyleId>{5C22544A-7EE6-4342-B048-85BDC9FD1C3A}</a:tableStyleId>
              </a:tblPr>
              <a:tblGrid>
                <a:gridCol w="1266825"/>
                <a:gridCol w="1232957"/>
                <a:gridCol w="1249891"/>
              </a:tblGrid>
              <a:tr h="781050">
                <a:tc>
                  <a:txBody>
                    <a:bodyPr/>
                    <a:lstStyle/>
                    <a:p>
                      <a:pPr algn="ctr"/>
                      <a:r>
                        <a:rPr lang="en-GB" sz="1200" dirty="0" smtClean="0"/>
                        <a:t>EUMETSAT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CNES</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JMA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NOAA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CMA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KMA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ISRO</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NASA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WMO</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r>
                        <a:rPr lang="en-GB" sz="1200" dirty="0" smtClean="0"/>
                        <a:t>USGS</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NIST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JAXA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81050">
                <a:tc>
                  <a:txBody>
                    <a:bodyPr/>
                    <a:lstStyle/>
                    <a:p>
                      <a:pPr algn="ctr"/>
                      <a:endParaRPr lang="en-GB" sz="1200" dirty="0" smtClean="0"/>
                    </a:p>
                    <a:p>
                      <a:pPr algn="ctr"/>
                      <a:endParaRPr lang="en-GB" sz="1200" dirty="0" smtClean="0"/>
                    </a:p>
                    <a:p>
                      <a:pPr algn="ctr"/>
                      <a:endParaRPr lang="en-GB" sz="1200" dirty="0" smtClean="0"/>
                    </a:p>
                    <a:p>
                      <a:pPr algn="ctr"/>
                      <a:r>
                        <a:rPr lang="en-GB" sz="1200" dirty="0" smtClean="0"/>
                        <a:t>ROSHYDROMET</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IMD</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ESA</a:t>
                      </a:r>
                      <a:endParaRPr lang="en-GB" sz="12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215" name="Picture 13"/>
          <p:cNvPicPr>
            <a:picLocks noChangeAspect="1" noChangeArrowheads="1"/>
          </p:cNvPicPr>
          <p:nvPr/>
        </p:nvPicPr>
        <p:blipFill>
          <a:blip r:embed="rId4" cstate="print"/>
          <a:srcRect/>
          <a:stretch>
            <a:fillRect/>
          </a:stretch>
        </p:blipFill>
        <p:spPr bwMode="auto">
          <a:xfrm>
            <a:off x="6170613" y="2566988"/>
            <a:ext cx="481012" cy="433387"/>
          </a:xfrm>
          <a:prstGeom prst="rect">
            <a:avLst/>
          </a:prstGeom>
          <a:noFill/>
          <a:ln w="9525">
            <a:noFill/>
            <a:miter lim="800000"/>
            <a:headEnd/>
            <a:tailEnd/>
          </a:ln>
        </p:spPr>
      </p:pic>
      <p:pic>
        <p:nvPicPr>
          <p:cNvPr id="8216" name="Picture 14"/>
          <p:cNvPicPr>
            <a:picLocks noChangeAspect="1" noChangeArrowheads="1"/>
          </p:cNvPicPr>
          <p:nvPr/>
        </p:nvPicPr>
        <p:blipFill>
          <a:blip r:embed="rId5" cstate="print"/>
          <a:srcRect/>
          <a:stretch>
            <a:fillRect/>
          </a:stretch>
        </p:blipFill>
        <p:spPr bwMode="auto">
          <a:xfrm>
            <a:off x="7443788" y="2462213"/>
            <a:ext cx="457200" cy="609600"/>
          </a:xfrm>
          <a:prstGeom prst="rect">
            <a:avLst/>
          </a:prstGeom>
          <a:noFill/>
          <a:ln w="9525">
            <a:noFill/>
            <a:miter lim="800000"/>
            <a:headEnd/>
            <a:tailEnd/>
          </a:ln>
        </p:spPr>
      </p:pic>
      <p:pic>
        <p:nvPicPr>
          <p:cNvPr id="8217" name="Picture 15"/>
          <p:cNvPicPr>
            <a:picLocks noChangeAspect="1" noChangeArrowheads="1"/>
          </p:cNvPicPr>
          <p:nvPr/>
        </p:nvPicPr>
        <p:blipFill>
          <a:blip r:embed="rId6" cstate="print"/>
          <a:srcRect/>
          <a:stretch>
            <a:fillRect/>
          </a:stretch>
        </p:blipFill>
        <p:spPr bwMode="auto">
          <a:xfrm>
            <a:off x="7443788" y="4117975"/>
            <a:ext cx="542925" cy="466725"/>
          </a:xfrm>
          <a:prstGeom prst="rect">
            <a:avLst/>
          </a:prstGeom>
          <a:noFill/>
          <a:ln w="9525">
            <a:noFill/>
            <a:miter lim="800000"/>
            <a:headEnd/>
            <a:tailEnd/>
          </a:ln>
        </p:spPr>
      </p:pic>
      <p:pic>
        <p:nvPicPr>
          <p:cNvPr id="8218" name="Picture 16"/>
          <p:cNvPicPr>
            <a:picLocks noChangeAspect="1" noChangeArrowheads="1"/>
          </p:cNvPicPr>
          <p:nvPr/>
        </p:nvPicPr>
        <p:blipFill>
          <a:blip r:embed="rId7" cstate="print"/>
          <a:srcRect/>
          <a:stretch>
            <a:fillRect/>
          </a:stretch>
        </p:blipFill>
        <p:spPr bwMode="auto">
          <a:xfrm>
            <a:off x="6146800" y="3325813"/>
            <a:ext cx="485775" cy="466725"/>
          </a:xfrm>
          <a:prstGeom prst="rect">
            <a:avLst/>
          </a:prstGeom>
          <a:noFill/>
          <a:ln w="9525">
            <a:noFill/>
            <a:miter lim="800000"/>
            <a:headEnd/>
            <a:tailEnd/>
          </a:ln>
        </p:spPr>
      </p:pic>
      <p:pic>
        <p:nvPicPr>
          <p:cNvPr id="8219" name="Picture 18"/>
          <p:cNvPicPr>
            <a:picLocks noChangeAspect="1" noChangeArrowheads="1"/>
          </p:cNvPicPr>
          <p:nvPr/>
        </p:nvPicPr>
        <p:blipFill>
          <a:blip r:embed="rId8" cstate="print"/>
          <a:srcRect/>
          <a:stretch>
            <a:fillRect/>
          </a:stretch>
        </p:blipFill>
        <p:spPr bwMode="auto">
          <a:xfrm>
            <a:off x="8739188" y="3330575"/>
            <a:ext cx="400050" cy="390525"/>
          </a:xfrm>
          <a:prstGeom prst="rect">
            <a:avLst/>
          </a:prstGeom>
          <a:noFill/>
          <a:ln w="9525">
            <a:noFill/>
            <a:miter lim="800000"/>
            <a:headEnd/>
            <a:tailEnd/>
          </a:ln>
        </p:spPr>
      </p:pic>
      <p:pic>
        <p:nvPicPr>
          <p:cNvPr id="8220" name="Picture 20"/>
          <p:cNvPicPr>
            <a:picLocks noChangeAspect="1" noChangeArrowheads="1"/>
          </p:cNvPicPr>
          <p:nvPr/>
        </p:nvPicPr>
        <p:blipFill>
          <a:blip r:embed="rId9" cstate="print"/>
          <a:srcRect/>
          <a:stretch>
            <a:fillRect/>
          </a:stretch>
        </p:blipFill>
        <p:spPr bwMode="auto">
          <a:xfrm>
            <a:off x="8667750" y="2352675"/>
            <a:ext cx="685800" cy="714375"/>
          </a:xfrm>
          <a:prstGeom prst="rect">
            <a:avLst/>
          </a:prstGeom>
          <a:noFill/>
          <a:ln w="9525">
            <a:noFill/>
            <a:miter lim="800000"/>
            <a:headEnd/>
            <a:tailEnd/>
          </a:ln>
        </p:spPr>
      </p:pic>
      <p:pic>
        <p:nvPicPr>
          <p:cNvPr id="8221" name="Picture 21"/>
          <p:cNvPicPr>
            <a:picLocks noChangeAspect="1" noChangeArrowheads="1"/>
          </p:cNvPicPr>
          <p:nvPr/>
        </p:nvPicPr>
        <p:blipFill>
          <a:blip r:embed="rId10" cstate="print"/>
          <a:srcRect/>
          <a:stretch>
            <a:fillRect/>
          </a:stretch>
        </p:blipFill>
        <p:spPr bwMode="auto">
          <a:xfrm>
            <a:off x="8667750" y="4079875"/>
            <a:ext cx="517525" cy="541338"/>
          </a:xfrm>
          <a:prstGeom prst="rect">
            <a:avLst/>
          </a:prstGeom>
          <a:noFill/>
          <a:ln w="9525">
            <a:noFill/>
            <a:miter lim="800000"/>
            <a:headEnd/>
            <a:tailEnd/>
          </a:ln>
        </p:spPr>
      </p:pic>
      <p:pic>
        <p:nvPicPr>
          <p:cNvPr id="8222" name="Picture 22"/>
          <p:cNvPicPr>
            <a:picLocks noChangeAspect="1" noChangeArrowheads="1"/>
          </p:cNvPicPr>
          <p:nvPr/>
        </p:nvPicPr>
        <p:blipFill>
          <a:blip r:embed="rId11" cstate="print"/>
          <a:srcRect r="74075"/>
          <a:stretch>
            <a:fillRect/>
          </a:stretch>
        </p:blipFill>
        <p:spPr bwMode="auto">
          <a:xfrm>
            <a:off x="8567738" y="4945063"/>
            <a:ext cx="774700" cy="438150"/>
          </a:xfrm>
          <a:prstGeom prst="rect">
            <a:avLst/>
          </a:prstGeom>
          <a:noFill/>
          <a:ln w="9525">
            <a:noFill/>
            <a:miter lim="800000"/>
            <a:headEnd/>
            <a:tailEnd/>
          </a:ln>
        </p:spPr>
      </p:pic>
      <p:pic>
        <p:nvPicPr>
          <p:cNvPr id="8223" name="Picture 23"/>
          <p:cNvPicPr>
            <a:picLocks noChangeAspect="1" noChangeArrowheads="1"/>
          </p:cNvPicPr>
          <p:nvPr/>
        </p:nvPicPr>
        <p:blipFill>
          <a:blip r:embed="rId12" cstate="print"/>
          <a:srcRect/>
          <a:stretch>
            <a:fillRect/>
          </a:stretch>
        </p:blipFill>
        <p:spPr bwMode="auto">
          <a:xfrm>
            <a:off x="7299325" y="5041900"/>
            <a:ext cx="952500" cy="279400"/>
          </a:xfrm>
          <a:prstGeom prst="rect">
            <a:avLst/>
          </a:prstGeom>
          <a:noFill/>
          <a:ln w="9525">
            <a:noFill/>
            <a:miter lim="800000"/>
            <a:headEnd/>
            <a:tailEnd/>
          </a:ln>
        </p:spPr>
      </p:pic>
      <p:pic>
        <p:nvPicPr>
          <p:cNvPr id="8224" name="Picture 26"/>
          <p:cNvPicPr>
            <a:picLocks noChangeAspect="1" noChangeArrowheads="1"/>
          </p:cNvPicPr>
          <p:nvPr/>
        </p:nvPicPr>
        <p:blipFill>
          <a:blip r:embed="rId13" cstate="print"/>
          <a:srcRect/>
          <a:stretch>
            <a:fillRect/>
          </a:stretch>
        </p:blipFill>
        <p:spPr bwMode="auto">
          <a:xfrm>
            <a:off x="6146800" y="4114800"/>
            <a:ext cx="585788" cy="539750"/>
          </a:xfrm>
          <a:prstGeom prst="rect">
            <a:avLst/>
          </a:prstGeom>
          <a:noFill/>
          <a:ln w="9525">
            <a:noFill/>
            <a:miter lim="800000"/>
            <a:headEnd/>
            <a:tailEnd/>
          </a:ln>
        </p:spPr>
      </p:pic>
      <p:pic>
        <p:nvPicPr>
          <p:cNvPr id="8225" name="Picture 27"/>
          <p:cNvPicPr>
            <a:picLocks noChangeAspect="1" noChangeArrowheads="1"/>
          </p:cNvPicPr>
          <p:nvPr/>
        </p:nvPicPr>
        <p:blipFill>
          <a:blip r:embed="rId14" cstate="print"/>
          <a:srcRect/>
          <a:stretch>
            <a:fillRect/>
          </a:stretch>
        </p:blipFill>
        <p:spPr bwMode="auto">
          <a:xfrm>
            <a:off x="7408863" y="3325813"/>
            <a:ext cx="538162" cy="539750"/>
          </a:xfrm>
          <a:prstGeom prst="rect">
            <a:avLst/>
          </a:prstGeom>
          <a:noFill/>
          <a:ln w="9525">
            <a:noFill/>
            <a:miter lim="800000"/>
            <a:headEnd/>
            <a:tailEnd/>
          </a:ln>
        </p:spPr>
      </p:pic>
      <p:pic>
        <p:nvPicPr>
          <p:cNvPr id="8226" name="Picture 30"/>
          <p:cNvPicPr>
            <a:picLocks noChangeAspect="1" noChangeArrowheads="1"/>
          </p:cNvPicPr>
          <p:nvPr/>
        </p:nvPicPr>
        <p:blipFill>
          <a:blip r:embed="rId15" cstate="print"/>
          <a:srcRect r="75246" b="29263"/>
          <a:stretch>
            <a:fillRect/>
          </a:stretch>
        </p:blipFill>
        <p:spPr bwMode="auto">
          <a:xfrm>
            <a:off x="6189663" y="4897438"/>
            <a:ext cx="512762" cy="539750"/>
          </a:xfrm>
          <a:prstGeom prst="rect">
            <a:avLst/>
          </a:prstGeom>
          <a:noFill/>
          <a:ln w="9525">
            <a:noFill/>
            <a:miter lim="800000"/>
            <a:headEnd/>
            <a:tailEnd/>
          </a:ln>
        </p:spPr>
      </p:pic>
      <p:pic>
        <p:nvPicPr>
          <p:cNvPr id="8227" name="Picture 31"/>
          <p:cNvPicPr>
            <a:picLocks noChangeAspect="1" noChangeArrowheads="1"/>
          </p:cNvPicPr>
          <p:nvPr/>
        </p:nvPicPr>
        <p:blipFill>
          <a:blip r:embed="rId16" cstate="print"/>
          <a:srcRect/>
          <a:stretch>
            <a:fillRect/>
          </a:stretch>
        </p:blipFill>
        <p:spPr bwMode="auto">
          <a:xfrm>
            <a:off x="6170613" y="5659438"/>
            <a:ext cx="576262" cy="576262"/>
          </a:xfrm>
          <a:prstGeom prst="rect">
            <a:avLst/>
          </a:prstGeom>
          <a:noFill/>
          <a:ln w="9525">
            <a:noFill/>
            <a:miter lim="800000"/>
            <a:headEnd/>
            <a:tailEnd/>
          </a:ln>
        </p:spPr>
      </p:pic>
      <p:pic>
        <p:nvPicPr>
          <p:cNvPr id="8228" name="Picture 32"/>
          <p:cNvPicPr>
            <a:picLocks noChangeAspect="1" noChangeArrowheads="1"/>
          </p:cNvPicPr>
          <p:nvPr/>
        </p:nvPicPr>
        <p:blipFill>
          <a:blip r:embed="rId17" cstate="print"/>
          <a:srcRect/>
          <a:stretch>
            <a:fillRect/>
          </a:stretch>
        </p:blipFill>
        <p:spPr bwMode="auto">
          <a:xfrm>
            <a:off x="7466013" y="5659438"/>
            <a:ext cx="434975" cy="576262"/>
          </a:xfrm>
          <a:prstGeom prst="rect">
            <a:avLst/>
          </a:prstGeom>
          <a:noFill/>
          <a:ln w="9525">
            <a:noFill/>
            <a:miter lim="800000"/>
            <a:headEnd/>
            <a:tailEnd/>
          </a:ln>
        </p:spPr>
      </p:pic>
      <p:pic>
        <p:nvPicPr>
          <p:cNvPr id="8229" name="Picture 33"/>
          <p:cNvPicPr>
            <a:picLocks noChangeAspect="1" noChangeArrowheads="1"/>
          </p:cNvPicPr>
          <p:nvPr/>
        </p:nvPicPr>
        <p:blipFill>
          <a:blip r:embed="rId18" cstate="print"/>
          <a:srcRect/>
          <a:stretch>
            <a:fillRect/>
          </a:stretch>
        </p:blipFill>
        <p:spPr bwMode="auto">
          <a:xfrm>
            <a:off x="8667750" y="5697538"/>
            <a:ext cx="539750" cy="52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GDWG Developments: Collaboration Servers</a:t>
            </a:r>
            <a:endParaRPr lang="en-GB" sz="3600" dirty="0"/>
          </a:p>
        </p:txBody>
      </p:sp>
      <p:sp>
        <p:nvSpPr>
          <p:cNvPr id="3" name="Content Placeholder 2"/>
          <p:cNvSpPr>
            <a:spLocks noGrp="1"/>
          </p:cNvSpPr>
          <p:nvPr>
            <p:ph idx="1"/>
          </p:nvPr>
        </p:nvSpPr>
        <p:spPr>
          <a:xfrm>
            <a:off x="495300" y="1295400"/>
            <a:ext cx="8915400" cy="4991100"/>
          </a:xfrm>
        </p:spPr>
        <p:txBody>
          <a:bodyPr/>
          <a:lstStyle/>
          <a:p>
            <a:pPr marL="358775" indent="-358775" eaLnBrk="1" hangingPunct="1">
              <a:lnSpc>
                <a:spcPct val="80000"/>
              </a:lnSpc>
              <a:buFont typeface="Wingdings" pitchFamily="2" charset="2"/>
              <a:buNone/>
              <a:tabLst>
                <a:tab pos="271463" algn="l"/>
              </a:tabLst>
            </a:pPr>
            <a:r>
              <a:rPr lang="en-GB" sz="1800" b="1" dirty="0" smtClean="0">
                <a:solidFill>
                  <a:srgbClr val="3333FF"/>
                </a:solidFill>
              </a:rPr>
              <a:t>What are the GSICS </a:t>
            </a:r>
            <a:r>
              <a:rPr lang="en-GB" sz="1800" u="sng" dirty="0" smtClean="0">
                <a:solidFill>
                  <a:srgbClr val="FF0000"/>
                </a:solidFill>
              </a:rPr>
              <a:t>Collaboration</a:t>
            </a:r>
            <a:r>
              <a:rPr lang="en-GB" sz="1800" dirty="0" smtClean="0">
                <a:solidFill>
                  <a:srgbClr val="3333FF"/>
                </a:solidFill>
              </a:rPr>
              <a:t> </a:t>
            </a:r>
            <a:r>
              <a:rPr lang="en-GB" sz="1800" b="1" dirty="0" smtClean="0">
                <a:solidFill>
                  <a:srgbClr val="3333FF"/>
                </a:solidFill>
              </a:rPr>
              <a:t>Servers?</a:t>
            </a:r>
          </a:p>
          <a:p>
            <a:pPr marL="358775" indent="-358775" eaLnBrk="1" hangingPunct="1">
              <a:lnSpc>
                <a:spcPct val="80000"/>
              </a:lnSpc>
              <a:buFont typeface="Wingdings" pitchFamily="2" charset="2"/>
              <a:buNone/>
              <a:tabLst>
                <a:tab pos="271463" algn="l"/>
              </a:tabLst>
            </a:pPr>
            <a:endParaRPr lang="en-GB" sz="1800" b="1" dirty="0" smtClean="0"/>
          </a:p>
          <a:p>
            <a:pPr marL="358775" indent="-358775" eaLnBrk="1" hangingPunct="1">
              <a:lnSpc>
                <a:spcPct val="80000"/>
              </a:lnSpc>
              <a:tabLst>
                <a:tab pos="271463" algn="l"/>
              </a:tabLst>
            </a:pPr>
            <a:r>
              <a:rPr lang="en-GB" sz="1800" dirty="0" smtClean="0">
                <a:solidFill>
                  <a:srgbClr val="FF0000"/>
                </a:solidFill>
              </a:rPr>
              <a:t>Individually, the servers are also known as </a:t>
            </a:r>
            <a:r>
              <a:rPr lang="en-GB" sz="1800" dirty="0" smtClean="0">
                <a:solidFill>
                  <a:srgbClr val="3333FF"/>
                </a:solidFill>
              </a:rPr>
              <a:t>Data and Products server</a:t>
            </a:r>
            <a:r>
              <a:rPr lang="en-GB" sz="1800" dirty="0" smtClean="0">
                <a:solidFill>
                  <a:srgbClr val="FF0000"/>
                </a:solidFill>
              </a:rPr>
              <a:t> provide a set of services for the GSICS user community to support data exchange and access to relevant products to support the calibration of satellite data.</a:t>
            </a:r>
          </a:p>
          <a:p>
            <a:pPr marL="358775" indent="-358775" eaLnBrk="1" hangingPunct="1">
              <a:lnSpc>
                <a:spcPct val="80000"/>
              </a:lnSpc>
              <a:buFont typeface="Wingdings" pitchFamily="2" charset="2"/>
              <a:buNone/>
              <a:tabLst>
                <a:tab pos="271463" algn="l"/>
              </a:tabLst>
            </a:pPr>
            <a:endParaRPr lang="en-GB" sz="1800" b="1" dirty="0" smtClean="0"/>
          </a:p>
          <a:p>
            <a:pPr marL="358775" indent="-358775" eaLnBrk="1" hangingPunct="1">
              <a:lnSpc>
                <a:spcPct val="80000"/>
              </a:lnSpc>
              <a:buFont typeface="Wingdings" pitchFamily="2" charset="2"/>
              <a:buNone/>
              <a:tabLst>
                <a:tab pos="271463" algn="l"/>
              </a:tabLst>
            </a:pPr>
            <a:r>
              <a:rPr lang="en-GB" sz="1800" b="1" dirty="0" smtClean="0">
                <a:solidFill>
                  <a:srgbClr val="3333FF"/>
                </a:solidFill>
              </a:rPr>
              <a:t>Who has implemented one of these servers?</a:t>
            </a:r>
          </a:p>
          <a:p>
            <a:pPr marL="358775" indent="-358775" eaLnBrk="1" hangingPunct="1">
              <a:lnSpc>
                <a:spcPct val="80000"/>
              </a:lnSpc>
              <a:buFont typeface="Wingdings" pitchFamily="2" charset="2"/>
              <a:buNone/>
              <a:tabLst>
                <a:tab pos="271463" algn="l"/>
              </a:tabLst>
            </a:pPr>
            <a:endParaRPr lang="en-GB" sz="1800" dirty="0" smtClean="0"/>
          </a:p>
          <a:p>
            <a:pPr marL="358775" indent="-358775" eaLnBrk="1" hangingPunct="1">
              <a:lnSpc>
                <a:spcPct val="80000"/>
              </a:lnSpc>
              <a:tabLst>
                <a:tab pos="271463" algn="l"/>
              </a:tabLst>
            </a:pPr>
            <a:r>
              <a:rPr lang="en-GB" sz="1800" dirty="0" smtClean="0">
                <a:solidFill>
                  <a:srgbClr val="FF0000"/>
                </a:solidFill>
              </a:rPr>
              <a:t>EUMETSAT</a:t>
            </a:r>
            <a:r>
              <a:rPr lang="en-GB" sz="1800" dirty="0" smtClean="0"/>
              <a:t> </a:t>
            </a:r>
            <a:r>
              <a:rPr lang="en-GB" sz="1800" dirty="0" smtClean="0">
                <a:solidFill>
                  <a:srgbClr val="3333FF"/>
                </a:solidFill>
              </a:rPr>
              <a:t>has a fully operational server receiving comparable satellite data sets from the EUMETSAT and JMA.  Pre-operational GSICS products are sent daily to the server for validation by experts in the GSICS community.  These should be finalised this year and the products shall be archived by a participating agency (for example, the EUMETSAT Data Centre Archive).</a:t>
            </a:r>
          </a:p>
          <a:p>
            <a:pPr marL="358775" indent="-358775" eaLnBrk="1" hangingPunct="1">
              <a:lnSpc>
                <a:spcPct val="80000"/>
              </a:lnSpc>
              <a:tabLst>
                <a:tab pos="271463" algn="l"/>
              </a:tabLst>
            </a:pPr>
            <a:endParaRPr lang="en-GB" sz="1800" dirty="0" smtClean="0"/>
          </a:p>
          <a:p>
            <a:pPr marL="358775" indent="-358775" eaLnBrk="1" hangingPunct="1">
              <a:lnSpc>
                <a:spcPct val="80000"/>
              </a:lnSpc>
              <a:tabLst>
                <a:tab pos="271463" algn="l"/>
              </a:tabLst>
            </a:pPr>
            <a:r>
              <a:rPr lang="en-GB" sz="1800" dirty="0" smtClean="0">
                <a:solidFill>
                  <a:srgbClr val="FF0000"/>
                </a:solidFill>
              </a:rPr>
              <a:t>NOAA</a:t>
            </a:r>
            <a:r>
              <a:rPr lang="en-GB" sz="1800" dirty="0" smtClean="0"/>
              <a:t> </a:t>
            </a:r>
            <a:r>
              <a:rPr lang="en-GB" sz="1800" dirty="0" smtClean="0">
                <a:solidFill>
                  <a:srgbClr val="3333FF"/>
                </a:solidFill>
              </a:rPr>
              <a:t>has implemented a GSICS server providing </a:t>
            </a:r>
            <a:r>
              <a:rPr lang="en-GB" sz="1800" smtClean="0">
                <a:solidFill>
                  <a:srgbClr val="3333FF"/>
                </a:solidFill>
              </a:rPr>
              <a:t>another operational </a:t>
            </a:r>
            <a:r>
              <a:rPr lang="en-GB" sz="1800" dirty="0" smtClean="0">
                <a:solidFill>
                  <a:srgbClr val="3333FF"/>
                </a:solidFill>
              </a:rPr>
              <a:t>node for the GSICS collaboration servers network.  The server references source and Intermediate Data Sets from the EUMETSAT GSICS server as well as offer pre-operational GSICS Products.</a:t>
            </a:r>
          </a:p>
          <a:p>
            <a:pPr marL="358775" indent="-358775" eaLnBrk="1" hangingPunct="1">
              <a:lnSpc>
                <a:spcPct val="80000"/>
              </a:lnSpc>
              <a:tabLst>
                <a:tab pos="271463" algn="l"/>
              </a:tabLst>
            </a:pPr>
            <a:endParaRPr lang="en-GB" sz="1800" dirty="0" smtClean="0"/>
          </a:p>
          <a:p>
            <a:pPr marL="358775" indent="-358775" eaLnBrk="1" hangingPunct="1">
              <a:lnSpc>
                <a:spcPct val="80000"/>
              </a:lnSpc>
              <a:tabLst>
                <a:tab pos="271463" algn="l"/>
              </a:tabLst>
            </a:pPr>
            <a:r>
              <a:rPr lang="en-GB" sz="1800" dirty="0" smtClean="0">
                <a:solidFill>
                  <a:srgbClr val="FF0000"/>
                </a:solidFill>
              </a:rPr>
              <a:t>CMA</a:t>
            </a:r>
            <a:r>
              <a:rPr lang="en-GB" sz="1800" dirty="0" smtClean="0"/>
              <a:t> </a:t>
            </a:r>
            <a:r>
              <a:rPr lang="en-GB" sz="1800" dirty="0" smtClean="0">
                <a:solidFill>
                  <a:srgbClr val="3333FF"/>
                </a:solidFill>
              </a:rPr>
              <a:t>are in the process of implementing their own GSICS servers to be part of the GSICS collaboration servers network.</a:t>
            </a:r>
            <a:endParaRPr lang="en-GB" sz="1800" dirty="0">
              <a:solidFill>
                <a:srgbClr val="3333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GDWG Developments: Data and Products Server</a:t>
            </a:r>
            <a:endParaRPr lang="en-GB" sz="3200" dirty="0"/>
          </a:p>
        </p:txBody>
      </p:sp>
      <p:pic>
        <p:nvPicPr>
          <p:cNvPr id="5" name="Content Placeholder 4" descr="GsicsImpl"/>
          <p:cNvPicPr>
            <a:picLocks noGrp="1" noChangeAspect="1" noChangeArrowheads="1"/>
          </p:cNvPicPr>
          <p:nvPr>
            <p:ph idx="1"/>
          </p:nvPr>
        </p:nvPicPr>
        <p:blipFill>
          <a:blip r:embed="rId2" cstate="print"/>
          <a:srcRect/>
          <a:stretch>
            <a:fillRect/>
          </a:stretch>
        </p:blipFill>
        <p:spPr bwMode="auto">
          <a:xfrm>
            <a:off x="476249" y="1333500"/>
            <a:ext cx="8943975" cy="4772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GDWG Developments: Collaboration Servers</a:t>
            </a:r>
            <a:endParaRPr lang="en-GB" sz="3600" dirty="0"/>
          </a:p>
        </p:txBody>
      </p:sp>
      <p:pic>
        <p:nvPicPr>
          <p:cNvPr id="4" name="Content Placeholder 3" descr="H:\DESKTOP\CollabServers.png"/>
          <p:cNvPicPr>
            <a:picLocks noGrp="1" noChangeAspect="1" noChangeArrowheads="1"/>
          </p:cNvPicPr>
          <p:nvPr>
            <p:ph idx="1"/>
          </p:nvPr>
        </p:nvPicPr>
        <p:blipFill>
          <a:blip r:embed="rId2" cstate="print"/>
          <a:srcRect/>
          <a:stretch>
            <a:fillRect/>
          </a:stretch>
        </p:blipFill>
        <p:spPr bwMode="auto">
          <a:xfrm>
            <a:off x="581025" y="1314450"/>
            <a:ext cx="8829675" cy="48117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GDWG Developments: Accessing GSICS Products</a:t>
            </a:r>
            <a:endParaRPr lang="en-GB" sz="3200" dirty="0"/>
          </a:p>
        </p:txBody>
      </p:sp>
      <p:sp>
        <p:nvSpPr>
          <p:cNvPr id="3" name="Content Placeholder 2"/>
          <p:cNvSpPr>
            <a:spLocks noGrp="1"/>
          </p:cNvSpPr>
          <p:nvPr>
            <p:ph idx="1"/>
          </p:nvPr>
        </p:nvSpPr>
        <p:spPr>
          <a:xfrm>
            <a:off x="495300" y="1343026"/>
            <a:ext cx="8915400" cy="4783138"/>
          </a:xfrm>
        </p:spPr>
        <p:txBody>
          <a:bodyPr/>
          <a:lstStyle/>
          <a:p>
            <a:pPr>
              <a:buNone/>
            </a:pPr>
            <a:r>
              <a:rPr lang="en-GB" sz="2800" dirty="0" smtClean="0"/>
              <a:t>Currently:</a:t>
            </a:r>
          </a:p>
          <a:p>
            <a:r>
              <a:rPr lang="en-GB" sz="2400" dirty="0" smtClean="0">
                <a:solidFill>
                  <a:srgbClr val="FF0000"/>
                </a:solidFill>
              </a:rPr>
              <a:t>All products are accessed manually via one of the Collaboration Servers.</a:t>
            </a:r>
          </a:p>
          <a:p>
            <a:pPr algn="ctr">
              <a:buNone/>
            </a:pPr>
            <a:r>
              <a:rPr lang="en-GB" sz="2400" dirty="0" smtClean="0">
                <a:solidFill>
                  <a:srgbClr val="FF0000"/>
                </a:solidFill>
                <a:hlinkClick r:id="rId2"/>
              </a:rPr>
              <a:t>http://gsics.eumetsat.int</a:t>
            </a:r>
            <a:r>
              <a:rPr lang="en-GB" sz="2400" dirty="0" smtClean="0">
                <a:solidFill>
                  <a:srgbClr val="FF0000"/>
                </a:solidFill>
              </a:rPr>
              <a:t>  (Demo)</a:t>
            </a:r>
          </a:p>
          <a:p>
            <a:pPr algn="ctr">
              <a:buNone/>
            </a:pPr>
            <a:r>
              <a:rPr lang="en-GB" sz="2400" dirty="0" smtClean="0">
                <a:solidFill>
                  <a:srgbClr val="FF0000"/>
                </a:solidFill>
                <a:hlinkClick r:id="rId3"/>
              </a:rPr>
              <a:t>http://gsics.nesdis.noaa.gov:8080/thredds/catalog.html</a:t>
            </a:r>
            <a:endParaRPr lang="en-GB" sz="2400" dirty="0" smtClean="0">
              <a:solidFill>
                <a:srgbClr val="FF0000"/>
              </a:solidFill>
            </a:endParaRPr>
          </a:p>
          <a:p>
            <a:pPr>
              <a:buNone/>
            </a:pPr>
            <a:endParaRPr lang="en-GB" sz="2400" dirty="0" smtClean="0">
              <a:solidFill>
                <a:srgbClr val="FF0000"/>
              </a:solidFill>
            </a:endParaRPr>
          </a:p>
          <a:p>
            <a:pPr>
              <a:buNone/>
            </a:pPr>
            <a:r>
              <a:rPr lang="en-GB" sz="2800" dirty="0" smtClean="0"/>
              <a:t>Future:</a:t>
            </a:r>
            <a:endParaRPr lang="en-GB" sz="2400" dirty="0" smtClean="0">
              <a:solidFill>
                <a:srgbClr val="FF0000"/>
              </a:solidFill>
            </a:endParaRPr>
          </a:p>
          <a:p>
            <a:r>
              <a:rPr lang="en-GB" sz="2400" dirty="0" smtClean="0">
                <a:solidFill>
                  <a:srgbClr val="3333FF"/>
                </a:solidFill>
              </a:rPr>
              <a:t>Real time products availability notification plus additional tools for automated download.</a:t>
            </a:r>
          </a:p>
          <a:p>
            <a:r>
              <a:rPr lang="en-GB" sz="2400" dirty="0" smtClean="0">
                <a:solidFill>
                  <a:srgbClr val="3333FF"/>
                </a:solidFill>
              </a:rPr>
              <a:t>Ordering of GSICS products from a participating partners’ data archive.</a:t>
            </a:r>
            <a:endParaRPr lang="en-GB" sz="2400" dirty="0">
              <a:solidFill>
                <a:srgbClr val="3333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GDWG Developments: Products Plotting Tool</a:t>
            </a:r>
            <a:endParaRPr lang="en-GB" sz="3600" dirty="0"/>
          </a:p>
        </p:txBody>
      </p:sp>
      <p:sp>
        <p:nvSpPr>
          <p:cNvPr id="4" name="Content Placeholder 3"/>
          <p:cNvSpPr>
            <a:spLocks noGrp="1"/>
          </p:cNvSpPr>
          <p:nvPr>
            <p:ph idx="1"/>
          </p:nvPr>
        </p:nvSpPr>
        <p:spPr>
          <a:xfrm>
            <a:off x="495300" y="1362076"/>
            <a:ext cx="8915400" cy="4764088"/>
          </a:xfrm>
        </p:spPr>
        <p:txBody>
          <a:bodyPr/>
          <a:lstStyle/>
          <a:p>
            <a:r>
              <a:rPr lang="en-GB" sz="2000" dirty="0" smtClean="0">
                <a:solidFill>
                  <a:srgbClr val="FF0000"/>
                </a:solidFill>
              </a:rPr>
              <a:t>The tool plots the contents of GSICS products.</a:t>
            </a:r>
          </a:p>
          <a:p>
            <a:r>
              <a:rPr lang="en-GB" sz="2000" dirty="0" smtClean="0">
                <a:solidFill>
                  <a:srgbClr val="3333FF"/>
                </a:solidFill>
              </a:rPr>
              <a:t>Its purpose is to allow product developers and users to quickly assess the GSICS products during their development.  Once the products are operational, visually see the changes in the monitoring instruments.</a:t>
            </a:r>
            <a:endParaRPr lang="en-GB" sz="2000" dirty="0">
              <a:solidFill>
                <a:srgbClr val="3333FF"/>
              </a:solidFill>
            </a:endParaRPr>
          </a:p>
        </p:txBody>
      </p:sp>
      <p:pic>
        <p:nvPicPr>
          <p:cNvPr id="6" name="Picture 6" descr="H:\DESKTOP\ScreenHunter_07 Feb. 23 15.57.gif">
            <a:hlinkClick r:id="rId2"/>
          </p:cNvPr>
          <p:cNvPicPr>
            <a:picLocks noChangeAspect="1" noChangeArrowheads="1"/>
          </p:cNvPicPr>
          <p:nvPr/>
        </p:nvPicPr>
        <p:blipFill>
          <a:blip r:embed="rId3" cstate="print"/>
          <a:srcRect/>
          <a:stretch>
            <a:fillRect/>
          </a:stretch>
        </p:blipFill>
        <p:spPr bwMode="auto">
          <a:xfrm>
            <a:off x="2009775" y="2841988"/>
            <a:ext cx="5810250" cy="331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GDWG Developments: Users Messaging Service</a:t>
            </a:r>
            <a:endParaRPr lang="en-GB" sz="3200" dirty="0"/>
          </a:p>
        </p:txBody>
      </p:sp>
      <p:sp>
        <p:nvSpPr>
          <p:cNvPr id="3" name="Content Placeholder 2"/>
          <p:cNvSpPr>
            <a:spLocks noGrp="1"/>
          </p:cNvSpPr>
          <p:nvPr>
            <p:ph idx="1"/>
          </p:nvPr>
        </p:nvSpPr>
        <p:spPr>
          <a:xfrm>
            <a:off x="495300" y="1343026"/>
            <a:ext cx="8915400" cy="4783138"/>
          </a:xfrm>
        </p:spPr>
        <p:txBody>
          <a:bodyPr/>
          <a:lstStyle/>
          <a:p>
            <a:r>
              <a:rPr lang="en-GB" sz="2400" dirty="0" smtClean="0">
                <a:solidFill>
                  <a:srgbClr val="FF0000"/>
                </a:solidFill>
              </a:rPr>
              <a:t>Registering with the GSICS User Messaging Service to gain access to all official GSICS communication ; News letters, Product Updates, ...</a:t>
            </a:r>
          </a:p>
          <a:p>
            <a:endParaRPr lang="en-GB" dirty="0" smtClean="0"/>
          </a:p>
          <a:p>
            <a:r>
              <a:rPr lang="en-GB" dirty="0" smtClean="0"/>
              <a:t>http://</a:t>
            </a:r>
          </a:p>
          <a:p>
            <a:r>
              <a:rPr lang="en-GB" dirty="0" smtClean="0"/>
              <a:t>http://</a:t>
            </a:r>
            <a:endParaRPr lang="en-GB" dirty="0"/>
          </a:p>
        </p:txBody>
      </p:sp>
      <p:pic>
        <p:nvPicPr>
          <p:cNvPr id="82946" name="Picture 2" descr="H:\DESKTOP\gcc.png">
            <a:hlinkClick r:id="rId2"/>
          </p:cNvPr>
          <p:cNvPicPr>
            <a:picLocks noChangeAspect="1" noChangeArrowheads="1"/>
          </p:cNvPicPr>
          <p:nvPr/>
        </p:nvPicPr>
        <p:blipFill>
          <a:blip r:embed="rId3" cstate="print"/>
          <a:srcRect/>
          <a:stretch>
            <a:fillRect/>
          </a:stretch>
        </p:blipFill>
        <p:spPr bwMode="auto">
          <a:xfrm>
            <a:off x="590550" y="2206200"/>
            <a:ext cx="4419600" cy="4223174"/>
          </a:xfrm>
          <a:prstGeom prst="rect">
            <a:avLst/>
          </a:prstGeom>
          <a:noFill/>
        </p:spPr>
      </p:pic>
      <p:pic>
        <p:nvPicPr>
          <p:cNvPr id="82947" name="Picture 3" descr="H:\DESKTOP\uns.png">
            <a:hlinkClick r:id="rId4"/>
          </p:cNvPr>
          <p:cNvPicPr>
            <a:picLocks noChangeAspect="1" noChangeArrowheads="1"/>
          </p:cNvPicPr>
          <p:nvPr/>
        </p:nvPicPr>
        <p:blipFill>
          <a:blip r:embed="rId5" cstate="print"/>
          <a:srcRect/>
          <a:stretch>
            <a:fillRect/>
          </a:stretch>
        </p:blipFill>
        <p:spPr bwMode="auto">
          <a:xfrm>
            <a:off x="6334126" y="2305049"/>
            <a:ext cx="2975022" cy="3793429"/>
          </a:xfrm>
          <a:prstGeom prst="rect">
            <a:avLst/>
          </a:prstGeom>
          <a:noFill/>
        </p:spPr>
      </p:pic>
      <p:sp>
        <p:nvSpPr>
          <p:cNvPr id="6" name="Right Arrow 5"/>
          <p:cNvSpPr/>
          <p:nvPr/>
        </p:nvSpPr>
        <p:spPr>
          <a:xfrm>
            <a:off x="1514475" y="4724400"/>
            <a:ext cx="4857749"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25313</TotalTime>
  <Words>912</Words>
  <Application>Microsoft Office PowerPoint</Application>
  <PresentationFormat>A4 Paper (210x297 mm)</PresentationFormat>
  <Paragraphs>113</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GSICS Data Management and Availability to Users</vt:lpstr>
      <vt:lpstr>Outline of Presentation</vt:lpstr>
      <vt:lpstr>GSICS Data Management Work Group (GDWG)</vt:lpstr>
      <vt:lpstr>GDWG Developments: Collaboration Servers</vt:lpstr>
      <vt:lpstr>GDWG Developments: Data and Products Server</vt:lpstr>
      <vt:lpstr>GDWG Developments: Collaboration Servers</vt:lpstr>
      <vt:lpstr>GDWG Developments: Accessing GSICS Products</vt:lpstr>
      <vt:lpstr>GDWG Developments: Products Plotting Tool</vt:lpstr>
      <vt:lpstr>GDWG Developments: Users Messaging Service</vt:lpstr>
      <vt:lpstr>GDWG Developments: GSICS Products Catalogue</vt:lpstr>
      <vt:lpstr>Future Developments</vt:lpstr>
      <vt:lpstr>Users Feedback</vt:lpstr>
      <vt:lpstr>Thank You</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LocalAdmin</cp:lastModifiedBy>
  <cp:revision>1017</cp:revision>
  <cp:lastPrinted>2006-03-06T14:11:17Z</cp:lastPrinted>
  <dcterms:created xsi:type="dcterms:W3CDTF">1997-07-23T08:21:02Z</dcterms:created>
  <dcterms:modified xsi:type="dcterms:W3CDTF">2012-09-04T08:47:51Z</dcterms:modified>
</cp:coreProperties>
</file>