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18" r:id="rId2"/>
  </p:sldMasterIdLst>
  <p:notesMasterIdLst>
    <p:notesMasterId r:id="rId11"/>
  </p:notesMasterIdLst>
  <p:sldIdLst>
    <p:sldId id="258" r:id="rId3"/>
    <p:sldId id="277" r:id="rId4"/>
    <p:sldId id="274" r:id="rId5"/>
    <p:sldId id="280" r:id="rId6"/>
    <p:sldId id="276" r:id="rId7"/>
    <p:sldId id="269" r:id="rId8"/>
    <p:sldId id="271" r:id="rId9"/>
    <p:sldId id="272" r:id="rId10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66"/>
    <a:srgbClr val="496481"/>
    <a:srgbClr val="6D82A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7" autoAdjust="0"/>
    <p:restoredTop sz="94660"/>
  </p:normalViewPr>
  <p:slideViewPr>
    <p:cSldViewPr>
      <p:cViewPr varScale="1">
        <p:scale>
          <a:sx n="100" d="100"/>
          <a:sy n="100" d="100"/>
        </p:scale>
        <p:origin x="-2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84"/>
      </p:cViewPr>
      <p:guideLst>
        <p:guide orient="horz" pos="3108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8F79EC0-9E3C-4CEF-A405-C6EF1757EFD7}" type="datetimeFigureOut">
              <a:rPr lang="en-US"/>
              <a:pPr>
                <a:defRPr/>
              </a:pPr>
              <a:t>8/31/2012</a:t>
            </a:fld>
            <a:endParaRPr 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44" tIns="45322" rIns="90644" bIns="45322" rtlCol="0" anchor="ctr"/>
          <a:lstStyle/>
          <a:p>
            <a:pPr lvl="0"/>
            <a:endParaRPr 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644" tIns="45322" rIns="90644" bIns="45322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en-US" noProof="0" smtClean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8950707-6B44-4D60-B310-2D21583BD816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970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8F6B64-E9DD-41A2-9016-5B28715DE5B6}" type="slidenum">
              <a:rPr lang="ja-JP" altLang="en-US"/>
              <a:pPr/>
              <a:t>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307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2B28C9-55FB-44D5-B28C-5E103B3998B0}" type="slidenum">
              <a:rPr lang="en-US" altLang="ja-JP"/>
              <a:pPr/>
              <a:t>5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MA325C\デスクトップ\新しい画像.jpg"/>
          <p:cNvPicPr>
            <a:picLocks noChangeAspect="1" noChangeArrowheads="1"/>
          </p:cNvPicPr>
          <p:nvPr/>
        </p:nvPicPr>
        <p:blipFill>
          <a:blip r:embed="rId2" cstate="print"/>
          <a:srcRect l="275" t="954" r="275"/>
          <a:stretch>
            <a:fillRect/>
          </a:stretch>
        </p:blipFill>
        <p:spPr bwMode="auto">
          <a:xfrm>
            <a:off x="1588" y="0"/>
            <a:ext cx="914241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296144"/>
          </a:xfr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6th GSICS User's Workshop, 4 September 2012, </a:t>
            </a:r>
            <a:r>
              <a:rPr lang="en-US" altLang="ja-JP" dirty="0" err="1" smtClean="0"/>
              <a:t>Sopot</a:t>
            </a:r>
            <a:r>
              <a:rPr lang="en-US" altLang="ja-JP" dirty="0" smtClean="0"/>
              <a:t>, Poland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B9A62-1E34-45B4-8BD9-9566EBF62A18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6th GSICS User's Workshop, 4 September 2012, Sopot, Poland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CC30F-9608-4C5C-ADA7-C5CBBAF824A9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6183" y="119675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6th GSICS User's Workshop, 4 September 2012, Sopot, Poland</a:t>
            </a:r>
            <a:endParaRPr lang="ja-JP" alt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E213E-8A34-443A-8715-A6596AEBE344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6th GSICS User's Workshop, 4 September 2012, Sopot, Poland</a:t>
            </a: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3F0D8-8ADA-4B70-A11F-BA660F944981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6th GSICS User's Workshop, 4 September 2012, Sopot, Poland</a:t>
            </a:r>
            <a:endParaRPr lang="ja-JP" altLang="en-US"/>
          </a:p>
        </p:txBody>
      </p:sp>
      <p:sp>
        <p:nvSpPr>
          <p:cNvPr id="3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B2B6A-107A-4980-9A2D-CDC1DB1D55B4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6th GSICS User's Workshop, 4 September 2012, Sopot, Poland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13DEB-6F96-4E7B-AA5A-CC83EACCB444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6th GSICS User's Workshop, 4 September 2012, Sopot, Poland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987C1-93AC-4071-8322-170071EC522D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6th GSICS User's Workshop, 4 September 2012, Sopot, Poland</a:t>
            </a: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98697-4AE2-42C1-BB64-288C8DBD8A5E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6th GSICS User's Workshop, 4 September 2012, Sopot, Poland</a:t>
            </a: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60FEA-66F4-4325-A3B9-606E39A040E9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MA325C\デスクトップ\新しい画像.jpg"/>
          <p:cNvPicPr>
            <a:picLocks noChangeAspect="1" noChangeArrowheads="1"/>
          </p:cNvPicPr>
          <p:nvPr/>
        </p:nvPicPr>
        <p:blipFill>
          <a:blip r:embed="rId2" cstate="print"/>
          <a:srcRect l="275" t="954" r="275"/>
          <a:stretch>
            <a:fillRect/>
          </a:stretch>
        </p:blipFill>
        <p:spPr bwMode="auto">
          <a:xfrm>
            <a:off x="1588" y="0"/>
            <a:ext cx="914241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296144"/>
          </a:xfr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6th GSICS User's Workshop, 4 September 2012, Sopot, Poland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36048-3F47-4A81-8449-62E23E9F92B9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6th GSICS User's Workshop, 4 September 2012, Sopot, Poland</a:t>
            </a: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1A3B3-37D4-4D9C-A05C-246F6AC09BA2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6th GSICS User's Workshop, 4 September 2012, Sopot, Poland</a:t>
            </a: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850EF-ECDA-4ECE-8DA7-C6B35CBD4662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MA3214\デスクトップ\図\1.JPG"/>
          <p:cNvPicPr>
            <a:picLocks noChangeArrowheads="1"/>
          </p:cNvPicPr>
          <p:nvPr/>
        </p:nvPicPr>
        <p:blipFill>
          <a:blip r:embed="rId2" cstate="print"/>
          <a:srcRect l="6076" r="49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2411413" y="6381750"/>
            <a:ext cx="43211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ja-JP" smtClean="0"/>
              <a:t>6th GSICS User's Workshop, 4 September 2012, Sopot, Poland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101013" y="6381750"/>
            <a:ext cx="9096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43B722C-9FB3-414E-B92B-51EDE2E16BFB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MA3214\デスクトップ\図\2.JPG"/>
          <p:cNvPicPr>
            <a:picLocks noChangeArrowheads="1"/>
          </p:cNvPicPr>
          <p:nvPr/>
        </p:nvPicPr>
        <p:blipFill>
          <a:blip r:embed="rId2" cstate="print"/>
          <a:srcRect l="111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2411413" y="6381750"/>
            <a:ext cx="43211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ja-JP" smtClean="0"/>
              <a:t>6th GSICS User's Workshop, 4 September 2012, Sopot, Poland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101013" y="6381750"/>
            <a:ext cx="9096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7A5F1-E805-46C8-B67F-12EE3EE49D41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MA3214\デスクトップ\図\3.JPG"/>
          <p:cNvPicPr>
            <a:picLocks noChangeArrowheads="1"/>
          </p:cNvPicPr>
          <p:nvPr/>
        </p:nvPicPr>
        <p:blipFill>
          <a:blip r:embed="rId2" cstate="print"/>
          <a:srcRect l="111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2411413" y="6381750"/>
            <a:ext cx="43211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ja-JP" smtClean="0"/>
              <a:t>6th GSICS User's Workshop, 4 September 2012, Sopot, Poland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101013" y="6381750"/>
            <a:ext cx="9096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CC99AA9-80E0-48AC-B925-817826029DEB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5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IMG_634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2411413" y="6381750"/>
            <a:ext cx="43211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ja-JP" smtClean="0"/>
              <a:t>6th GSICS User's Workshop, 4 September 2012, Sopot, Poland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101013" y="6381750"/>
            <a:ext cx="9096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7B1DA1D-AC6B-46AC-9A22-3F58419C256E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6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IMG_819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2411413" y="6381750"/>
            <a:ext cx="43211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ja-JP" smtClean="0"/>
              <a:t>6th GSICS User's Workshop, 4 September 2012, Sopot, Poland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101013" y="6381750"/>
            <a:ext cx="9096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7B1DA1D-AC6B-46AC-9A22-3F58419C256E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7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JMA_building_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2411413" y="6381750"/>
            <a:ext cx="43211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ja-JP" smtClean="0"/>
              <a:t>6th GSICS User's Workshop, 4 September 2012, Sopot, Poland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101013" y="6381750"/>
            <a:ext cx="9096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7B1DA1D-AC6B-46AC-9A22-3F58419C256E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6th GSICS User's Workshop, 4 September 2012, Sopot, Poland</a:t>
            </a: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1B641-90FF-4506-9A63-88F9156F4C64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6th GSICS User's Workshop, 4 September 2012, Sopot, Poland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FFC0A-922E-49BF-B27C-A1096B0F77B2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6th GSICS User's Workshop, 4 September 2012, Sopot, Poland</a:t>
            </a:r>
            <a:endParaRPr lang="ja-JP" alt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9C575-4982-47D4-BE14-0E0D8E88F53C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6th GSICS User's Workshop, 4 September 2012, Sopot, Poland</a:t>
            </a: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241B9-7389-4A95-9B4B-169ED59D7B86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MA3214\デスクトップ\図\1.JPG"/>
          <p:cNvPicPr>
            <a:picLocks noChangeArrowheads="1"/>
          </p:cNvPicPr>
          <p:nvPr/>
        </p:nvPicPr>
        <p:blipFill>
          <a:blip r:embed="rId2" cstate="print"/>
          <a:srcRect l="6076" r="49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2411413" y="6381750"/>
            <a:ext cx="43211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ja-JP" smtClean="0"/>
              <a:t>6th GSICS User's Workshop, 4 September 2012, Sopot, Poland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101013" y="6381750"/>
            <a:ext cx="9096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CE5E5E9-1852-4C39-8493-00E30D94508B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6th GSICS User's Workshop, 4 September 2012, Sopot, Poland</a:t>
            </a:r>
            <a:endParaRPr lang="ja-JP" altLang="en-US"/>
          </a:p>
        </p:txBody>
      </p:sp>
      <p:sp>
        <p:nvSpPr>
          <p:cNvPr id="3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6EFAD-FD09-4227-A511-2427B1BD5BCF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6th GSICS User's Workshop, 4 September 2012, Sopot, Poland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73D4F-9E50-47F7-9DCF-4AF299BBEEEF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6th GSICS User's Workshop, 4 September 2012, Sopot, Poland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2FA11-CDFE-4372-B4EE-E8EA764DC58D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6th GSICS User's Workshop, 4 September 2012, Sopot, Poland</a:t>
            </a: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18B7A-E095-4C6D-8FFE-FA294E164056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6th GSICS User's Workshop, 4 September 2012, Sopot, Poland</a:t>
            </a: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3ED53-6D4D-48E7-89C2-16C25E47F379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MA3214\デスクトップ\図\2.JPG"/>
          <p:cNvPicPr>
            <a:picLocks noChangeArrowheads="1"/>
          </p:cNvPicPr>
          <p:nvPr/>
        </p:nvPicPr>
        <p:blipFill>
          <a:blip r:embed="rId2" cstate="print"/>
          <a:srcRect l="111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2411413" y="6381750"/>
            <a:ext cx="43211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ja-JP" smtClean="0"/>
              <a:t>6th GSICS User's Workshop, 4 September 2012, Sopot, Poland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101013" y="6381750"/>
            <a:ext cx="9096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33DA48-C814-4300-A35E-1652EC6D97F6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4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IMG_258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2411413" y="6381750"/>
            <a:ext cx="43211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ja-JP" smtClean="0"/>
              <a:t>6th GSICS User's Workshop, 4 September 2012, Sopot, Poland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101013" y="6381750"/>
            <a:ext cx="9096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7B1DA1D-AC6B-46AC-9A22-3F58419C256E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5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IMG_634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2411413" y="6381750"/>
            <a:ext cx="43211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ja-JP" smtClean="0"/>
              <a:t>6th GSICS User's Workshop, 4 September 2012, Sopot, Poland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101013" y="6381750"/>
            <a:ext cx="9096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7B1DA1D-AC6B-46AC-9A22-3F58419C256E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6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IMG_819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2411413" y="6381750"/>
            <a:ext cx="43211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ja-JP" smtClean="0"/>
              <a:t>6th GSICS User's Workshop, 4 September 2012, Sopot, Poland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101013" y="6381750"/>
            <a:ext cx="9096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7B1DA1D-AC6B-46AC-9A22-3F58419C256E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7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JMA_building_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824335"/>
          </a:xfrm>
        </p:spPr>
        <p:txBody>
          <a:bodyPr/>
          <a:lstStyle>
            <a:lvl1pPr algn="ctr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2807055"/>
            <a:ext cx="77724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2411413" y="6381750"/>
            <a:ext cx="43211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ja-JP" smtClean="0"/>
              <a:t>6th GSICS User's Workshop, 4 September 2012, Sopot, Poland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101013" y="6381750"/>
            <a:ext cx="9096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7B1DA1D-AC6B-46AC-9A22-3F58419C256E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6th GSICS User's Workshop, 4 September 2012, Sopot, Poland</a:t>
            </a: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AD45F-CB8C-4AFE-831E-212F8161C2A0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9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">
              <a:schemeClr val="accent1">
                <a:lumMod val="40000"/>
                <a:lumOff val="60000"/>
              </a:schemeClr>
            </a:gs>
            <a:gs pos="25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C:\Documents and Settings\JMA3214\デスクトップ\図\下枠JMA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625" y="5911850"/>
            <a:ext cx="9096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537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028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196752"/>
            <a:ext cx="8229600" cy="492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411413" y="6381750"/>
            <a:ext cx="4408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ja-JP" smtClean="0"/>
              <a:t>6th GSICS User's Workshop, 4 September 2012, Sopot, Poland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804025" y="6381750"/>
            <a:ext cx="1917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61D7E6F-8CFD-4309-83DF-4EFD1A913205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6" r:id="rId1"/>
    <p:sldLayoutId id="2147484726" r:id="rId2"/>
    <p:sldLayoutId id="2147484747" r:id="rId3"/>
    <p:sldLayoutId id="2147484748" r:id="rId4"/>
    <p:sldLayoutId id="2147484755" r:id="rId5"/>
    <p:sldLayoutId id="2147484756" r:id="rId6"/>
    <p:sldLayoutId id="2147484757" r:id="rId7"/>
    <p:sldLayoutId id="2147484758" r:id="rId8"/>
    <p:sldLayoutId id="2147484727" r:id="rId9"/>
    <p:sldLayoutId id="2147484728" r:id="rId10"/>
    <p:sldLayoutId id="2147484729" r:id="rId11"/>
    <p:sldLayoutId id="2147484730" r:id="rId12"/>
    <p:sldLayoutId id="2147484731" r:id="rId13"/>
    <p:sldLayoutId id="2147484732" r:id="rId14"/>
    <p:sldLayoutId id="2147484733" r:id="rId15"/>
    <p:sldLayoutId id="2147484734" r:id="rId16"/>
    <p:sldLayoutId id="2147484735" r:id="rId17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">
              <a:schemeClr val="accent1">
                <a:lumMod val="40000"/>
                <a:lumOff val="60000"/>
              </a:schemeClr>
            </a:gs>
            <a:gs pos="25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C:\Documents and Settings\JMA3214\デスクトップ\図\下枠数値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625" y="5911850"/>
            <a:ext cx="9096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67544" y="537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2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196752"/>
            <a:ext cx="8229600" cy="492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411413" y="6381750"/>
            <a:ext cx="316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ja-JP" smtClean="0"/>
              <a:t>6th GSICS User's Workshop, 4 September 2012, Sopot, Poland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5580063" y="6381750"/>
            <a:ext cx="909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4DECC9C-661C-4911-8232-4FEB5099A8DF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0" r:id="rId1"/>
    <p:sldLayoutId id="2147484736" r:id="rId2"/>
    <p:sldLayoutId id="2147484751" r:id="rId3"/>
    <p:sldLayoutId id="2147484752" r:id="rId4"/>
    <p:sldLayoutId id="2147484753" r:id="rId5"/>
    <p:sldLayoutId id="2147484760" r:id="rId6"/>
    <p:sldLayoutId id="2147484761" r:id="rId7"/>
    <p:sldLayoutId id="2147484762" r:id="rId8"/>
    <p:sldLayoutId id="2147484737" r:id="rId9"/>
    <p:sldLayoutId id="2147484738" r:id="rId10"/>
    <p:sldLayoutId id="2147484739" r:id="rId11"/>
    <p:sldLayoutId id="2147484740" r:id="rId12"/>
    <p:sldLayoutId id="2147484741" r:id="rId13"/>
    <p:sldLayoutId id="2147484742" r:id="rId14"/>
    <p:sldLayoutId id="2147484743" r:id="rId15"/>
    <p:sldLayoutId id="2147484744" r:id="rId16"/>
    <p:sldLayoutId id="2147484745" r:id="rId17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6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486600" cy="1470025"/>
          </a:xfrm>
        </p:spPr>
        <p:txBody>
          <a:bodyPr/>
          <a:lstStyle/>
          <a:p>
            <a:r>
              <a:rPr lang="en-US" altLang="ja-JP" sz="3600" dirty="0" smtClean="0">
                <a:latin typeface="Arial" pitchFamily="34" charset="0"/>
                <a:cs typeface="Arial" pitchFamily="34" charset="0"/>
              </a:rPr>
              <a:t>Sensitivity of UTH from Geostationary Water Vapor Channels to Calibration Bias </a:t>
            </a:r>
          </a:p>
        </p:txBody>
      </p:sp>
      <p:sp>
        <p:nvSpPr>
          <p:cNvPr id="11267" name="サブタイトル 7"/>
          <p:cNvSpPr>
            <a:spLocks noGrp="1"/>
          </p:cNvSpPr>
          <p:nvPr>
            <p:ph type="subTitle" idx="1"/>
          </p:nvPr>
        </p:nvSpPr>
        <p:spPr>
          <a:xfrm>
            <a:off x="1371600" y="4580284"/>
            <a:ext cx="6400800" cy="1296988"/>
          </a:xfrm>
        </p:spPr>
        <p:txBody>
          <a:bodyPr/>
          <a:lstStyle/>
          <a:p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Masaya Takahashi</a:t>
            </a:r>
          </a:p>
          <a:p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Meteorological Satellite Center,</a:t>
            </a:r>
          </a:p>
          <a:p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 Japan Meteorological Agency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4294967295"/>
          </p:nvPr>
        </p:nvSpPr>
        <p:spPr>
          <a:xfrm>
            <a:off x="7019925" y="6597650"/>
            <a:ext cx="2133600" cy="238125"/>
          </a:xfrm>
          <a:prstGeom prst="rect">
            <a:avLst/>
          </a:prstGeom>
          <a:noFill/>
        </p:spPr>
        <p:txBody>
          <a:bodyPr/>
          <a:lstStyle/>
          <a:p>
            <a:fld id="{A03CFA2F-245C-4BD1-BA1F-184B6517715B}" type="slidenum">
              <a:rPr lang="en-US" altLang="ja-JP" smtClean="0"/>
              <a:pPr/>
              <a:t>1</a:t>
            </a:fld>
            <a:endParaRPr lang="en-US" altLang="ja-JP" dirty="0" smtClean="0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6th GSICS User's Workshop, 4 September 2012, Sopot, Poland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998984"/>
          </a:xfrm>
        </p:spPr>
        <p:txBody>
          <a:bodyPr/>
          <a:lstStyle/>
          <a:p>
            <a:r>
              <a:rPr lang="en-US" altLang="ja-JP" sz="3600" dirty="0" smtClean="0">
                <a:latin typeface="Arial" pitchFamily="34" charset="0"/>
                <a:cs typeface="Arial" pitchFamily="34" charset="0"/>
              </a:rPr>
              <a:t>Table of Contents</a:t>
            </a:r>
            <a:endParaRPr lang="ja-JP" alt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スライド番号プレースホルダ 4"/>
          <p:cNvSpPr>
            <a:spLocks noGrp="1"/>
          </p:cNvSpPr>
          <p:nvPr>
            <p:ph type="sldNum" sz="quarter" idx="4294967295"/>
          </p:nvPr>
        </p:nvSpPr>
        <p:spPr>
          <a:xfrm>
            <a:off x="7019925" y="6597650"/>
            <a:ext cx="2133600" cy="238125"/>
          </a:xfrm>
          <a:prstGeom prst="rect">
            <a:avLst/>
          </a:prstGeom>
          <a:noFill/>
        </p:spPr>
        <p:txBody>
          <a:bodyPr/>
          <a:lstStyle/>
          <a:p>
            <a:fld id="{A03CFA2F-245C-4BD1-BA1F-184B6517715B}" type="slidenum">
              <a:rPr lang="en-US" altLang="ja-JP" smtClean="0"/>
              <a:pPr/>
              <a:t>2</a:t>
            </a:fld>
            <a:endParaRPr lang="en-US" altLang="ja-JP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84584" y="1340768"/>
            <a:ext cx="73438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lnSpc>
                <a:spcPct val="150000"/>
              </a:lnSpc>
              <a:buFont typeface="Arial" pitchFamily="34" charset="0"/>
              <a:buChar char="•"/>
              <a:tabLst>
                <a:tab pos="271463" algn="l"/>
              </a:tabLst>
            </a:pPr>
            <a:r>
              <a:rPr kumimoji="1" lang="en-US" altLang="ja-JP" sz="2400" dirty="0" smtClean="0"/>
              <a:t>Motivation</a:t>
            </a:r>
            <a:endParaRPr lang="en-US" altLang="ja-JP" sz="2400" dirty="0" smtClean="0"/>
          </a:p>
          <a:p>
            <a:pPr marL="271463" indent="-271463">
              <a:lnSpc>
                <a:spcPct val="150000"/>
              </a:lnSpc>
              <a:buFont typeface="Arial" pitchFamily="34" charset="0"/>
              <a:buChar char="•"/>
              <a:tabLst>
                <a:tab pos="174625" algn="l"/>
                <a:tab pos="271463" algn="l"/>
              </a:tabLst>
            </a:pPr>
            <a:r>
              <a:rPr lang="en-US" altLang="ja-JP" sz="2400" dirty="0" smtClean="0">
                <a:cs typeface="Arial" pitchFamily="34" charset="0"/>
              </a:rPr>
              <a:t>SRF of GMS-5 WV channel</a:t>
            </a:r>
          </a:p>
          <a:p>
            <a:pPr marL="271463" indent="-271463">
              <a:lnSpc>
                <a:spcPct val="150000"/>
              </a:lnSpc>
              <a:buFont typeface="Arial" pitchFamily="34" charset="0"/>
              <a:buChar char="•"/>
              <a:tabLst>
                <a:tab pos="174625" algn="l"/>
                <a:tab pos="271463" algn="l"/>
              </a:tabLst>
            </a:pPr>
            <a:r>
              <a:rPr lang="en-US" altLang="ja-JP" sz="2400" dirty="0" smtClean="0">
                <a:cs typeface="Arial" pitchFamily="34" charset="0"/>
              </a:rPr>
              <a:t>Impact of Correction of GMS-5 Water Vapor (WV) Spectral Response Function (SRF) </a:t>
            </a:r>
          </a:p>
          <a:p>
            <a:pPr marL="719138" indent="-273050">
              <a:lnSpc>
                <a:spcPct val="150000"/>
              </a:lnSpc>
              <a:buFont typeface="Wingdings" pitchFamily="2" charset="2"/>
              <a:buChar char="ü"/>
              <a:tabLst>
                <a:tab pos="174625" algn="l"/>
                <a:tab pos="804863" algn="l"/>
              </a:tabLst>
            </a:pPr>
            <a:r>
              <a:rPr lang="en-US" altLang="ja-JP" sz="2000" dirty="0" smtClean="0">
                <a:cs typeface="Arial" pitchFamily="34" charset="0"/>
              </a:rPr>
              <a:t>Observing System Experiments (OSEs) for reprocessed CSR data using JRA-55 (JMA Re-Analysis)</a:t>
            </a:r>
          </a:p>
          <a:p>
            <a:pPr marL="719138" indent="-273050">
              <a:lnSpc>
                <a:spcPct val="150000"/>
              </a:lnSpc>
              <a:buFont typeface="Wingdings" pitchFamily="2" charset="2"/>
              <a:buChar char="ü"/>
              <a:tabLst>
                <a:tab pos="174625" algn="l"/>
                <a:tab pos="804863" algn="l"/>
              </a:tabLst>
            </a:pPr>
            <a:r>
              <a:rPr lang="en-US" altLang="ja-JP" sz="2000" dirty="0" smtClean="0">
                <a:cs typeface="Arial" pitchFamily="34" charset="0"/>
              </a:rPr>
              <a:t>Impact on Forecast Accuracy</a:t>
            </a:r>
          </a:p>
          <a:p>
            <a:pPr marL="271463" indent="-271463">
              <a:lnSpc>
                <a:spcPct val="150000"/>
              </a:lnSpc>
              <a:buFont typeface="Arial" pitchFamily="34" charset="0"/>
              <a:buChar char="•"/>
              <a:tabLst>
                <a:tab pos="271463" algn="l"/>
              </a:tabLst>
            </a:pPr>
            <a:r>
              <a:rPr lang="en-US" altLang="ja-JP" sz="2400" dirty="0" smtClean="0">
                <a:cs typeface="Arial" pitchFamily="34" charset="0"/>
              </a:rPr>
              <a:t>Summary</a:t>
            </a:r>
            <a:endParaRPr kumimoji="1" lang="en-US" altLang="ja-JP" sz="2400" dirty="0" smtClean="0"/>
          </a:p>
          <a:p>
            <a:pPr>
              <a:buFont typeface="Arial" pitchFamily="34" charset="0"/>
              <a:buChar char="•"/>
            </a:pPr>
            <a:endParaRPr lang="en-US" altLang="ja-JP" sz="2400" dirty="0" smtClean="0"/>
          </a:p>
          <a:p>
            <a:pPr>
              <a:buFont typeface="Arial" pitchFamily="34" charset="0"/>
              <a:buChar char="•"/>
            </a:pPr>
            <a:endParaRPr kumimoji="1" lang="ja-JP" altLang="en-US" sz="2400" dirty="0"/>
          </a:p>
        </p:txBody>
      </p:sp>
      <p:sp>
        <p:nvSpPr>
          <p:cNvPr id="16" name="フッター プレースホルダ 1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6th GSICS User's Workshop, 4 September 2012, Sopot, Poland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854968"/>
          </a:xfrm>
        </p:spPr>
        <p:txBody>
          <a:bodyPr/>
          <a:lstStyle/>
          <a:p>
            <a:r>
              <a:rPr lang="en-US" altLang="ja-JP" sz="3600" dirty="0" smtClean="0">
                <a:latin typeface="Arial" pitchFamily="34" charset="0"/>
                <a:cs typeface="Arial" pitchFamily="34" charset="0"/>
              </a:rPr>
              <a:t>Motivation</a:t>
            </a:r>
            <a:endParaRPr lang="ja-JP" alt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コンテンツ プレースホルダ 9"/>
          <p:cNvSpPr>
            <a:spLocks noGrp="1"/>
          </p:cNvSpPr>
          <p:nvPr>
            <p:ph type="body" sz="half" idx="1"/>
          </p:nvPr>
        </p:nvSpPr>
        <p:spPr>
          <a:xfrm>
            <a:off x="384651" y="1135630"/>
            <a:ext cx="5123453" cy="4309594"/>
          </a:xfrm>
        </p:spPr>
        <p:txBody>
          <a:bodyPr lIns="0" rIns="0"/>
          <a:lstStyle/>
          <a:p>
            <a:pPr marL="174625" indent="-174625">
              <a:lnSpc>
                <a:spcPct val="120000"/>
              </a:lnSpc>
            </a:pP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The Clear Sky Radiance (CSR) provides area average radiances for cloud-free pixels</a:t>
            </a:r>
          </a:p>
          <a:p>
            <a:pPr marL="533400" lvl="1" indent="-261938">
              <a:lnSpc>
                <a:spcPct val="110000"/>
              </a:lnSpc>
              <a:buFont typeface="Wingdings" pitchFamily="2" charset="2"/>
              <a:buChar char="ü"/>
            </a:pP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Spatial resolution : 80 x 80 km</a:t>
            </a:r>
            <a:r>
              <a:rPr lang="en-US" altLang="ja-JP" sz="16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 for GMS-5</a:t>
            </a:r>
          </a:p>
          <a:p>
            <a:pPr marL="533400" lvl="1" indent="-261938">
              <a:lnSpc>
                <a:spcPct val="110000"/>
              </a:lnSpc>
              <a:buFont typeface="Wingdings" pitchFamily="2" charset="2"/>
              <a:buChar char="ü"/>
            </a:pP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Time resolution : 1 hour</a:t>
            </a:r>
          </a:p>
          <a:p>
            <a:pPr marL="533400" lvl="1" indent="-261938">
              <a:lnSpc>
                <a:spcPct val="110000"/>
              </a:lnSpc>
              <a:buFont typeface="Wingdings" pitchFamily="2" charset="2"/>
              <a:buChar char="ü"/>
            </a:pP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Providing information not only on the Upper </a:t>
            </a:r>
            <a:r>
              <a:rPr lang="en-US" altLang="ja-JP" sz="1600" dirty="0" err="1" smtClean="0">
                <a:latin typeface="Arial" pitchFamily="34" charset="0"/>
                <a:cs typeface="Arial" pitchFamily="34" charset="0"/>
              </a:rPr>
              <a:t>Tropospheric</a:t>
            </a: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 Humidity (UTH) but also on the upper </a:t>
            </a:r>
            <a:r>
              <a:rPr lang="en-US" altLang="ja-JP" sz="1600" dirty="0" err="1" smtClean="0">
                <a:latin typeface="Arial" pitchFamily="34" charset="0"/>
                <a:cs typeface="Arial" pitchFamily="34" charset="0"/>
              </a:rPr>
              <a:t>tropospheric</a:t>
            </a: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 wind field</a:t>
            </a:r>
          </a:p>
          <a:p>
            <a:pPr marL="174625" indent="-174625">
              <a:lnSpc>
                <a:spcPct val="120000"/>
              </a:lnSpc>
            </a:pP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SRF of GMS-5 WV channel is contaminated by water vapor, so reprocessed CSR data from corrected SRF is evaluated.</a:t>
            </a:r>
          </a:p>
          <a:p>
            <a:pPr marL="174625" indent="-174625">
              <a:lnSpc>
                <a:spcPct val="120000"/>
              </a:lnSpc>
            </a:pP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Although the correction of SRF is not a GSICS Correction, it can indicate the impact and  importance of a calibration which is relevant to GSICS Correction.</a:t>
            </a:r>
            <a:endParaRPr lang="ja-JP" alt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スライド番号プレースホルダ 4"/>
          <p:cNvSpPr>
            <a:spLocks noGrp="1"/>
          </p:cNvSpPr>
          <p:nvPr>
            <p:ph type="sldNum" sz="quarter" idx="4294967295"/>
          </p:nvPr>
        </p:nvSpPr>
        <p:spPr>
          <a:xfrm>
            <a:off x="7019925" y="6597650"/>
            <a:ext cx="2133600" cy="238125"/>
          </a:xfrm>
          <a:prstGeom prst="rect">
            <a:avLst/>
          </a:prstGeom>
          <a:noFill/>
        </p:spPr>
        <p:txBody>
          <a:bodyPr/>
          <a:lstStyle/>
          <a:p>
            <a:fld id="{A03CFA2F-245C-4BD1-BA1F-184B6517715B}" type="slidenum">
              <a:rPr lang="en-US" altLang="ja-JP" smtClean="0"/>
              <a:pPr/>
              <a:t>3</a:t>
            </a:fld>
            <a:endParaRPr lang="en-US" altLang="ja-JP" dirty="0" smtClean="0"/>
          </a:p>
        </p:txBody>
      </p:sp>
      <p:grpSp>
        <p:nvGrpSpPr>
          <p:cNvPr id="2" name="グループ化 15"/>
          <p:cNvGrpSpPr>
            <a:grpSpLocks noChangeAspect="1"/>
          </p:cNvGrpSpPr>
          <p:nvPr/>
        </p:nvGrpSpPr>
        <p:grpSpPr bwMode="auto">
          <a:xfrm>
            <a:off x="5580112" y="1658850"/>
            <a:ext cx="3130550" cy="3578225"/>
            <a:chOff x="467544" y="2171760"/>
            <a:chExt cx="3431858" cy="3921536"/>
          </a:xfrm>
        </p:grpSpPr>
        <p:pic>
          <p:nvPicPr>
            <p:cNvPr id="11275" name="図 12" descr="imagedat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2171760"/>
              <a:ext cx="3431858" cy="3431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6" name="図 13" descr="fig_test_tr.png"/>
            <p:cNvPicPr>
              <a:picLocks noChangeAspect="1"/>
            </p:cNvPicPr>
            <p:nvPr/>
          </p:nvPicPr>
          <p:blipFill>
            <a:blip r:embed="rId3" cstate="print"/>
            <a:srcRect l="14279" t="16151" r="14725"/>
            <a:stretch>
              <a:fillRect/>
            </a:stretch>
          </p:blipFill>
          <p:spPr bwMode="auto">
            <a:xfrm>
              <a:off x="468241" y="2181286"/>
              <a:ext cx="3425546" cy="3912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72" name="テキスト ボックス 22"/>
          <p:cNvSpPr txBox="1">
            <a:spLocks noChangeArrowheads="1"/>
          </p:cNvSpPr>
          <p:nvPr/>
        </p:nvSpPr>
        <p:spPr bwMode="auto">
          <a:xfrm>
            <a:off x="6605442" y="5239505"/>
            <a:ext cx="22150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dirty="0" err="1"/>
              <a:t>Takahito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Imai (MSC/JMA)</a:t>
            </a:r>
            <a:endParaRPr lang="ja-JP" altLang="en-US" sz="1400" dirty="0"/>
          </a:p>
        </p:txBody>
      </p:sp>
      <p:sp>
        <p:nvSpPr>
          <p:cNvPr id="11274" name="Text Box 15"/>
          <p:cNvSpPr txBox="1">
            <a:spLocks noChangeArrowheads="1"/>
          </p:cNvSpPr>
          <p:nvPr/>
        </p:nvSpPr>
        <p:spPr bwMode="auto">
          <a:xfrm>
            <a:off x="5580112" y="1135630"/>
            <a:ext cx="30235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400" i="1" dirty="0"/>
              <a:t>Example of CSR for the GMS-5 WV</a:t>
            </a:r>
          </a:p>
          <a:p>
            <a:pPr algn="ctr"/>
            <a:r>
              <a:rPr lang="en-US" altLang="ja-JP" sz="1400" i="1" dirty="0"/>
              <a:t>channel at 00UTC 1 Aug. 1995</a:t>
            </a:r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6th GSICS User's Workshop, 4 September 2012, Sopot, Poland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628800"/>
            <a:ext cx="3456384" cy="1800200"/>
          </a:xfrm>
        </p:spPr>
        <p:txBody>
          <a:bodyPr/>
          <a:lstStyle/>
          <a:p>
            <a:pPr marL="174625" indent="-174625" eaLnBrk="1" hangingPunct="1">
              <a:lnSpc>
                <a:spcPct val="120000"/>
              </a:lnSpc>
            </a:pP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[Breon,1999] pointed that </a:t>
            </a:r>
            <a:r>
              <a:rPr lang="en-US" altLang="ja-JP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SRF of the GMS-5 WV channel contains an error.</a:t>
            </a:r>
          </a:p>
          <a:p>
            <a:pPr marL="174625" indent="-174625" eaLnBrk="1" hangingPunct="1">
              <a:lnSpc>
                <a:spcPct val="120000"/>
              </a:lnSpc>
            </a:pP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Erroneous SRF throw off the blackbody calibration.</a:t>
            </a:r>
          </a:p>
        </p:txBody>
      </p:sp>
      <p:sp>
        <p:nvSpPr>
          <p:cNvPr id="20483" name="テキスト ボックス 4"/>
          <p:cNvSpPr txBox="1">
            <a:spLocks noChangeArrowheads="1"/>
          </p:cNvSpPr>
          <p:nvPr/>
        </p:nvSpPr>
        <p:spPr bwMode="auto">
          <a:xfrm>
            <a:off x="7164288" y="5229200"/>
            <a:ext cx="1689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ja-JP" sz="1400" dirty="0"/>
              <a:t>Wavelength [um]</a:t>
            </a:r>
            <a:endParaRPr lang="ja-JP" altLang="en-US" sz="1400" dirty="0"/>
          </a:p>
        </p:txBody>
      </p:sp>
      <p:sp>
        <p:nvSpPr>
          <p:cNvPr id="9" name="四角形吹き出し 8"/>
          <p:cNvSpPr/>
          <p:nvPr/>
        </p:nvSpPr>
        <p:spPr>
          <a:xfrm>
            <a:off x="1403648" y="4077072"/>
            <a:ext cx="2304256" cy="606425"/>
          </a:xfrm>
          <a:prstGeom prst="wedgeRectCallout">
            <a:avLst>
              <a:gd name="adj1" fmla="val -21908"/>
              <a:gd name="adj2" fmla="val 49157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It looks like absorption lines by water vapor.</a:t>
            </a:r>
            <a:endParaRPr lang="ja-JP" altLang="en-US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テキスト ボックス 46"/>
          <p:cNvSpPr txBox="1">
            <a:spLocks noChangeArrowheads="1"/>
          </p:cNvSpPr>
          <p:nvPr/>
        </p:nvSpPr>
        <p:spPr bwMode="auto">
          <a:xfrm>
            <a:off x="4173554" y="1270582"/>
            <a:ext cx="43588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SRF of GMS-5 </a:t>
            </a:r>
            <a:r>
              <a:rPr lang="en-US" altLang="ja-JP" sz="1600" dirty="0"/>
              <a:t>WV </a:t>
            </a:r>
            <a:r>
              <a:rPr lang="en-US" altLang="ja-JP" sz="1600" dirty="0" smtClean="0"/>
              <a:t>channel (area normalized)</a:t>
            </a:r>
            <a:endParaRPr lang="ja-JP" altLang="en-US" sz="1600" dirty="0"/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3491880" y="2623896"/>
            <a:ext cx="1944216" cy="1512168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691680" y="5805264"/>
            <a:ext cx="5666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err="1" smtClean="0"/>
              <a:t>Breon</a:t>
            </a:r>
            <a:r>
              <a:rPr lang="en-US" altLang="ja-JP" sz="1200" dirty="0" smtClean="0"/>
              <a:t> et al., 1999: Evidence of atmospheric contamination on the measurement</a:t>
            </a:r>
          </a:p>
          <a:p>
            <a:r>
              <a:rPr lang="en-US" altLang="ja-JP" sz="1200" dirty="0" smtClean="0"/>
              <a:t>                 of the spectral response. </a:t>
            </a:r>
            <a:r>
              <a:rPr lang="en-US" altLang="ja-JP" sz="1200" i="1" dirty="0" smtClean="0"/>
              <a:t>J. Atmos. Oceanic. Technol</a:t>
            </a:r>
            <a:r>
              <a:rPr lang="en-US" altLang="ja-JP" sz="1200" dirty="0" smtClean="0"/>
              <a:t>., </a:t>
            </a:r>
            <a:r>
              <a:rPr lang="en-US" altLang="ja-JP" sz="1200" b="1" dirty="0" smtClean="0"/>
              <a:t>16,</a:t>
            </a:r>
            <a:r>
              <a:rPr lang="en-US" altLang="ja-JP" sz="1200" dirty="0" smtClean="0"/>
              <a:t> 1851-1853.</a:t>
            </a:r>
            <a:endParaRPr kumimoji="1" lang="ja-JP" altLang="en-US" sz="1200" dirty="0"/>
          </a:p>
        </p:txBody>
      </p:sp>
      <p:sp>
        <p:nvSpPr>
          <p:cNvPr id="14" name="スライド番号プレースホルダ 4"/>
          <p:cNvSpPr>
            <a:spLocks noGrp="1"/>
          </p:cNvSpPr>
          <p:nvPr>
            <p:ph type="sldNum" sz="quarter" idx="4294967295"/>
          </p:nvPr>
        </p:nvSpPr>
        <p:spPr>
          <a:xfrm>
            <a:off x="7019925" y="6597650"/>
            <a:ext cx="2133600" cy="238125"/>
          </a:xfrm>
          <a:prstGeom prst="rect">
            <a:avLst/>
          </a:prstGeom>
          <a:noFill/>
        </p:spPr>
        <p:txBody>
          <a:bodyPr/>
          <a:lstStyle/>
          <a:p>
            <a:fld id="{A03CFA2F-245C-4BD1-BA1F-184B6517715B}" type="slidenum">
              <a:rPr lang="en-US" altLang="ja-JP" smtClean="0"/>
              <a:pPr/>
              <a:t>4</a:t>
            </a:fld>
            <a:endParaRPr lang="en-US" altLang="ja-JP" dirty="0" smtClean="0"/>
          </a:p>
        </p:txBody>
      </p:sp>
      <p:sp>
        <p:nvSpPr>
          <p:cNvPr id="16" name="フッター プレースホルダ 1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6th GSICS User's Workshop, 4 September 2012, Sopot, Poland</a:t>
            </a:r>
            <a:endParaRPr lang="ja-JP" altLang="en-US"/>
          </a:p>
        </p:txBody>
      </p:sp>
      <p:sp>
        <p:nvSpPr>
          <p:cNvPr id="17" name="タイトル 1"/>
          <p:cNvSpPr txBox="1">
            <a:spLocks/>
          </p:cNvSpPr>
          <p:nvPr/>
        </p:nvSpPr>
        <p:spPr bwMode="auto">
          <a:xfrm>
            <a:off x="179388" y="188640"/>
            <a:ext cx="8785225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SRF of GMS-5 WV channel</a:t>
            </a:r>
            <a:endParaRPr kumimoji="1" lang="ja-JP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236296" y="1734716"/>
            <a:ext cx="128112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-- Original</a:t>
            </a:r>
          </a:p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-- Corrected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408" y="1535438"/>
            <a:ext cx="4968875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図 4" descr="pt_001_ch3_RTTOV-10.png"/>
          <p:cNvPicPr>
            <a:picLocks noChangeAspect="1"/>
          </p:cNvPicPr>
          <p:nvPr/>
        </p:nvPicPr>
        <p:blipFill>
          <a:blip r:embed="rId3" cstate="print"/>
          <a:srcRect l="13228" t="5984" b="14488"/>
          <a:stretch>
            <a:fillRect/>
          </a:stretch>
        </p:blipFill>
        <p:spPr bwMode="auto">
          <a:xfrm>
            <a:off x="780363" y="3245435"/>
            <a:ext cx="2763108" cy="253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タイトル 1"/>
          <p:cNvSpPr>
            <a:spLocks noGrp="1"/>
          </p:cNvSpPr>
          <p:nvPr>
            <p:ph type="title"/>
          </p:nvPr>
        </p:nvSpPr>
        <p:spPr>
          <a:xfrm>
            <a:off x="169168" y="166911"/>
            <a:ext cx="8219256" cy="741809"/>
          </a:xfrm>
        </p:spPr>
        <p:txBody>
          <a:bodyPr/>
          <a:lstStyle/>
          <a:p>
            <a:pPr marL="174625" lvl="0" indent="-174625">
              <a:defRPr/>
            </a:pP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Update of Calibration Table and RTTOV Coefficients</a:t>
            </a:r>
          </a:p>
        </p:txBody>
      </p:sp>
      <p:sp>
        <p:nvSpPr>
          <p:cNvPr id="73" name="スライド番号プレースホルダ 4"/>
          <p:cNvSpPr>
            <a:spLocks noGrp="1"/>
          </p:cNvSpPr>
          <p:nvPr>
            <p:ph type="sldNum" sz="quarter" idx="4294967295"/>
          </p:nvPr>
        </p:nvSpPr>
        <p:spPr>
          <a:xfrm>
            <a:off x="7019925" y="6597650"/>
            <a:ext cx="2133600" cy="238125"/>
          </a:xfrm>
          <a:prstGeom prst="rect">
            <a:avLst/>
          </a:prstGeom>
          <a:noFill/>
        </p:spPr>
        <p:txBody>
          <a:bodyPr/>
          <a:lstStyle/>
          <a:p>
            <a:fld id="{A03CFA2F-245C-4BD1-BA1F-184B6517715B}" type="slidenum">
              <a:rPr lang="en-US" altLang="ja-JP" smtClean="0"/>
              <a:pPr/>
              <a:t>5</a:t>
            </a:fld>
            <a:endParaRPr lang="en-US" altLang="ja-JP" dirty="0" smtClean="0"/>
          </a:p>
        </p:txBody>
      </p:sp>
      <p:sp>
        <p:nvSpPr>
          <p:cNvPr id="76" name="フッター プレースホルダ 7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6th GSICS User's Workshop, 4 September 2012, Sopot, Poland</a:t>
            </a:r>
            <a:endParaRPr lang="ja-JP" altLang="en-US"/>
          </a:p>
        </p:txBody>
      </p:sp>
      <p:sp>
        <p:nvSpPr>
          <p:cNvPr id="40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1124744"/>
            <a:ext cx="8064896" cy="1584176"/>
          </a:xfrm>
        </p:spPr>
        <p:txBody>
          <a:bodyPr/>
          <a:lstStyle/>
          <a:p>
            <a:pPr marL="174625" indent="-174625">
              <a:lnSpc>
                <a:spcPct val="120000"/>
              </a:lnSpc>
            </a:pP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Corrected calibration tables are computed according to modified SRF by [Breon,1999], and provided to </a:t>
            </a:r>
            <a:r>
              <a:rPr lang="en-US" altLang="ja-JP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JRA-55</a:t>
            </a: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 (JMA Re-Analysis) team. </a:t>
            </a:r>
          </a:p>
          <a:p>
            <a:pPr marL="174625" indent="-174625">
              <a:lnSpc>
                <a:spcPct val="120000"/>
              </a:lnSpc>
            </a:pP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JRA-55 team obtained RTTOV parameters based on the corrected SRF thanks to Dr. Saunders (UK Met Office), and performed impact tests.</a:t>
            </a:r>
          </a:p>
          <a:p>
            <a:pPr marL="174625" indent="-174625">
              <a:lnSpc>
                <a:spcPct val="120000"/>
              </a:lnSpc>
            </a:pPr>
            <a:endParaRPr lang="en-US" altLang="ja-JP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四角形吹き出し 61"/>
          <p:cNvSpPr/>
          <p:nvPr/>
        </p:nvSpPr>
        <p:spPr>
          <a:xfrm>
            <a:off x="3563888" y="5034948"/>
            <a:ext cx="1148122" cy="504055"/>
          </a:xfrm>
          <a:prstGeom prst="wedgeRectCallout">
            <a:avLst>
              <a:gd name="adj1" fmla="val -21908"/>
              <a:gd name="adj2" fmla="val 49157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Difference ≈ 0.5 K</a:t>
            </a:r>
          </a:p>
        </p:txBody>
      </p:sp>
      <p:sp>
        <p:nvSpPr>
          <p:cNvPr id="65" name="右中かっこ 64"/>
          <p:cNvSpPr/>
          <p:nvPr/>
        </p:nvSpPr>
        <p:spPr>
          <a:xfrm>
            <a:off x="3274909" y="5106956"/>
            <a:ext cx="216024" cy="432048"/>
          </a:xfrm>
          <a:prstGeom prst="rightBrace">
            <a:avLst/>
          </a:prstGeom>
          <a:ln w="2222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63"/>
          <p:cNvSpPr txBox="1">
            <a:spLocks noChangeArrowheads="1"/>
          </p:cNvSpPr>
          <p:nvPr/>
        </p:nvSpPr>
        <p:spPr bwMode="auto">
          <a:xfrm>
            <a:off x="7164709" y="4208641"/>
            <a:ext cx="16557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77" name="テキスト ボックス 44"/>
          <p:cNvSpPr txBox="1">
            <a:spLocks noChangeArrowheads="1"/>
          </p:cNvSpPr>
          <p:nvPr/>
        </p:nvSpPr>
        <p:spPr bwMode="auto">
          <a:xfrm>
            <a:off x="1190429" y="5071715"/>
            <a:ext cx="2198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BT=243.454K </a:t>
            </a:r>
            <a:r>
              <a:rPr lang="en-US" altLang="ja-JP" sz="1400" dirty="0"/>
              <a:t>(original)</a:t>
            </a:r>
          </a:p>
          <a:p>
            <a:r>
              <a:rPr lang="en-US" altLang="ja-JP" sz="1400" dirty="0" smtClean="0">
                <a:solidFill>
                  <a:srgbClr val="FF0000"/>
                </a:solidFill>
              </a:rPr>
              <a:t>BT=242.877K </a:t>
            </a:r>
            <a:r>
              <a:rPr lang="en-US" altLang="ja-JP" sz="1400" dirty="0">
                <a:solidFill>
                  <a:srgbClr val="FF0000"/>
                </a:solidFill>
              </a:rPr>
              <a:t>(corrected)</a:t>
            </a:r>
          </a:p>
        </p:txBody>
      </p:sp>
      <p:sp>
        <p:nvSpPr>
          <p:cNvPr id="78" name="正方形/長方形 48"/>
          <p:cNvSpPr>
            <a:spLocks noChangeArrowheads="1"/>
          </p:cNvSpPr>
          <p:nvPr/>
        </p:nvSpPr>
        <p:spPr bwMode="auto">
          <a:xfrm rot="5400000">
            <a:off x="6730355" y="3788880"/>
            <a:ext cx="1643407" cy="168727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/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79" name="正方形/長方形 49"/>
          <p:cNvSpPr>
            <a:spLocks noChangeArrowheads="1"/>
          </p:cNvSpPr>
          <p:nvPr/>
        </p:nvSpPr>
        <p:spPr bwMode="auto">
          <a:xfrm rot="5400000">
            <a:off x="5042220" y="3788016"/>
            <a:ext cx="1643407" cy="1689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/>
            <a:endParaRPr lang="ja-JP" altLang="en-US" sz="1400">
              <a:solidFill>
                <a:srgbClr val="000000"/>
              </a:solidFill>
            </a:endParaRPr>
          </a:p>
        </p:txBody>
      </p:sp>
      <p:cxnSp>
        <p:nvCxnSpPr>
          <p:cNvPr id="80" name="直線コネクタ 79"/>
          <p:cNvCxnSpPr/>
          <p:nvPr/>
        </p:nvCxnSpPr>
        <p:spPr bwMode="auto">
          <a:xfrm rot="5400000" flipH="1" flipV="1">
            <a:off x="6801052" y="4006524"/>
            <a:ext cx="1500283" cy="13951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フリーフォーム 80"/>
          <p:cNvSpPr/>
          <p:nvPr/>
        </p:nvSpPr>
        <p:spPr bwMode="auto">
          <a:xfrm rot="5400000">
            <a:off x="5284334" y="4035318"/>
            <a:ext cx="1520489" cy="1317316"/>
          </a:xfrm>
          <a:custGeom>
            <a:avLst/>
            <a:gdLst>
              <a:gd name="connsiteX0" fmla="*/ 1520952 w 1563624"/>
              <a:gd name="connsiteY0" fmla="*/ 0 h 1505712"/>
              <a:gd name="connsiteX1" fmla="*/ 1347216 w 1563624"/>
              <a:gd name="connsiteY1" fmla="*/ 740664 h 1505712"/>
              <a:gd name="connsiteX2" fmla="*/ 222504 w 1563624"/>
              <a:gd name="connsiteY2" fmla="*/ 1389888 h 1505712"/>
              <a:gd name="connsiteX3" fmla="*/ 12192 w 1563624"/>
              <a:gd name="connsiteY3" fmla="*/ 1435608 h 1505712"/>
              <a:gd name="connsiteX0" fmla="*/ 1508760 w 1586484"/>
              <a:gd name="connsiteY0" fmla="*/ 0 h 1435608"/>
              <a:gd name="connsiteX1" fmla="*/ 1335024 w 1586484"/>
              <a:gd name="connsiteY1" fmla="*/ 740664 h 1435608"/>
              <a:gd name="connsiteX2" fmla="*/ 0 w 1586484"/>
              <a:gd name="connsiteY2" fmla="*/ 1435608 h 1435608"/>
              <a:gd name="connsiteX0" fmla="*/ 1508760 w 1530096"/>
              <a:gd name="connsiteY0" fmla="*/ 0 h 1435608"/>
              <a:gd name="connsiteX1" fmla="*/ 1032104 w 1530096"/>
              <a:gd name="connsiteY1" fmla="*/ 788648 h 1435608"/>
              <a:gd name="connsiteX2" fmla="*/ 0 w 1530096"/>
              <a:gd name="connsiteY2" fmla="*/ 1435608 h 1435608"/>
              <a:gd name="connsiteX0" fmla="*/ 1508760 w 1530096"/>
              <a:gd name="connsiteY0" fmla="*/ 0 h 1435608"/>
              <a:gd name="connsiteX1" fmla="*/ 960096 w 1530096"/>
              <a:gd name="connsiteY1" fmla="*/ 860656 h 1435608"/>
              <a:gd name="connsiteX2" fmla="*/ 0 w 1530096"/>
              <a:gd name="connsiteY2" fmla="*/ 1435608 h 1435608"/>
              <a:gd name="connsiteX0" fmla="*/ 1508760 w 1530096"/>
              <a:gd name="connsiteY0" fmla="*/ 0 h 1435608"/>
              <a:gd name="connsiteX1" fmla="*/ 960096 w 1530096"/>
              <a:gd name="connsiteY1" fmla="*/ 860656 h 1435608"/>
              <a:gd name="connsiteX2" fmla="*/ 0 w 1530096"/>
              <a:gd name="connsiteY2" fmla="*/ 1435608 h 1435608"/>
              <a:gd name="connsiteX0" fmla="*/ 1508760 w 1530096"/>
              <a:gd name="connsiteY0" fmla="*/ 0 h 1435608"/>
              <a:gd name="connsiteX1" fmla="*/ 1027184 w 1530096"/>
              <a:gd name="connsiteY1" fmla="*/ 860656 h 1435608"/>
              <a:gd name="connsiteX2" fmla="*/ 0 w 1530096"/>
              <a:gd name="connsiteY2" fmla="*/ 1435608 h 143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0096" h="1435608">
                <a:moveTo>
                  <a:pt x="1508760" y="0"/>
                </a:moveTo>
                <a:cubicBezTo>
                  <a:pt x="1530096" y="254508"/>
                  <a:pt x="1278644" y="621388"/>
                  <a:pt x="1027184" y="860656"/>
                </a:cubicBezTo>
                <a:cubicBezTo>
                  <a:pt x="763172" y="1085092"/>
                  <a:pt x="278130" y="1290828"/>
                  <a:pt x="0" y="1435608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2" name="フリーフォーム 81"/>
          <p:cNvSpPr/>
          <p:nvPr/>
        </p:nvSpPr>
        <p:spPr bwMode="auto">
          <a:xfrm rot="5400000">
            <a:off x="5110572" y="3856369"/>
            <a:ext cx="1518804" cy="1676899"/>
          </a:xfrm>
          <a:custGeom>
            <a:avLst/>
            <a:gdLst>
              <a:gd name="connsiteX0" fmla="*/ 1520952 w 1563624"/>
              <a:gd name="connsiteY0" fmla="*/ 0 h 1505712"/>
              <a:gd name="connsiteX1" fmla="*/ 1347216 w 1563624"/>
              <a:gd name="connsiteY1" fmla="*/ 740664 h 1505712"/>
              <a:gd name="connsiteX2" fmla="*/ 222504 w 1563624"/>
              <a:gd name="connsiteY2" fmla="*/ 1389888 h 1505712"/>
              <a:gd name="connsiteX3" fmla="*/ 12192 w 1563624"/>
              <a:gd name="connsiteY3" fmla="*/ 1435608 h 1505712"/>
              <a:gd name="connsiteX0" fmla="*/ 1508760 w 1586484"/>
              <a:gd name="connsiteY0" fmla="*/ 0 h 1435608"/>
              <a:gd name="connsiteX1" fmla="*/ 1335024 w 1586484"/>
              <a:gd name="connsiteY1" fmla="*/ 740664 h 1435608"/>
              <a:gd name="connsiteX2" fmla="*/ 0 w 1586484"/>
              <a:gd name="connsiteY2" fmla="*/ 1435608 h 1435608"/>
              <a:gd name="connsiteX0" fmla="*/ 1508760 w 1530096"/>
              <a:gd name="connsiteY0" fmla="*/ 0 h 1435608"/>
              <a:gd name="connsiteX1" fmla="*/ 1032104 w 1530096"/>
              <a:gd name="connsiteY1" fmla="*/ 788648 h 1435608"/>
              <a:gd name="connsiteX2" fmla="*/ 0 w 1530096"/>
              <a:gd name="connsiteY2" fmla="*/ 1435608 h 1435608"/>
              <a:gd name="connsiteX0" fmla="*/ 1508760 w 1530096"/>
              <a:gd name="connsiteY0" fmla="*/ 0 h 1435608"/>
              <a:gd name="connsiteX1" fmla="*/ 960096 w 1530096"/>
              <a:gd name="connsiteY1" fmla="*/ 860656 h 1435608"/>
              <a:gd name="connsiteX2" fmla="*/ 0 w 1530096"/>
              <a:gd name="connsiteY2" fmla="*/ 1435608 h 1435608"/>
              <a:gd name="connsiteX0" fmla="*/ 1508760 w 1530096"/>
              <a:gd name="connsiteY0" fmla="*/ 0 h 1435608"/>
              <a:gd name="connsiteX1" fmla="*/ 960096 w 1530096"/>
              <a:gd name="connsiteY1" fmla="*/ 860656 h 1435608"/>
              <a:gd name="connsiteX2" fmla="*/ 0 w 1530096"/>
              <a:gd name="connsiteY2" fmla="*/ 1435608 h 1435608"/>
              <a:gd name="connsiteX0" fmla="*/ 1508760 w 1530096"/>
              <a:gd name="connsiteY0" fmla="*/ 0 h 1435608"/>
              <a:gd name="connsiteX1" fmla="*/ 1027184 w 1530096"/>
              <a:gd name="connsiteY1" fmla="*/ 860656 h 1435608"/>
              <a:gd name="connsiteX2" fmla="*/ 0 w 1530096"/>
              <a:gd name="connsiteY2" fmla="*/ 1435608 h 143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0096" h="1435608">
                <a:moveTo>
                  <a:pt x="1508760" y="0"/>
                </a:moveTo>
                <a:cubicBezTo>
                  <a:pt x="1530096" y="254508"/>
                  <a:pt x="1278644" y="621388"/>
                  <a:pt x="1027184" y="860656"/>
                </a:cubicBezTo>
                <a:cubicBezTo>
                  <a:pt x="763172" y="1085092"/>
                  <a:pt x="278130" y="1290828"/>
                  <a:pt x="0" y="1435608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n w="76200"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83" name="テキスト ボックス 13"/>
          <p:cNvSpPr txBox="1">
            <a:spLocks noChangeArrowheads="1"/>
          </p:cNvSpPr>
          <p:nvPr/>
        </p:nvSpPr>
        <p:spPr bwMode="auto">
          <a:xfrm rot="16200000">
            <a:off x="6074835" y="4194962"/>
            <a:ext cx="10268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400" b="1" dirty="0"/>
              <a:t>Radiance</a:t>
            </a:r>
            <a:endParaRPr lang="ja-JP" altLang="en-US" sz="1400" b="1" dirty="0"/>
          </a:p>
        </p:txBody>
      </p:sp>
      <p:sp>
        <p:nvSpPr>
          <p:cNvPr id="84" name="テキスト ボックス 14"/>
          <p:cNvSpPr txBox="1">
            <a:spLocks noChangeArrowheads="1"/>
          </p:cNvSpPr>
          <p:nvPr/>
        </p:nvSpPr>
        <p:spPr bwMode="auto">
          <a:xfrm>
            <a:off x="5599103" y="5665598"/>
            <a:ext cx="26484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 dirty="0" smtClean="0"/>
              <a:t>BT (K)                 Digital </a:t>
            </a:r>
            <a:r>
              <a:rPr lang="en-US" altLang="ja-JP" sz="1400" b="1" dirty="0"/>
              <a:t>count</a:t>
            </a:r>
            <a:endParaRPr lang="ja-JP" altLang="en-US" sz="1400" b="1" dirty="0"/>
          </a:p>
        </p:txBody>
      </p:sp>
      <p:sp>
        <p:nvSpPr>
          <p:cNvPr id="85" name="テキスト ボックス 15"/>
          <p:cNvSpPr txBox="1">
            <a:spLocks noChangeArrowheads="1"/>
          </p:cNvSpPr>
          <p:nvPr/>
        </p:nvSpPr>
        <p:spPr bwMode="auto">
          <a:xfrm>
            <a:off x="7944487" y="5216920"/>
            <a:ext cx="587779" cy="32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400" dirty="0"/>
              <a:t>255</a:t>
            </a:r>
            <a:endParaRPr lang="ja-JP" altLang="en-US" sz="1400" dirty="0"/>
          </a:p>
        </p:txBody>
      </p:sp>
      <p:cxnSp>
        <p:nvCxnSpPr>
          <p:cNvPr id="86" name="直線矢印コネクタ 85"/>
          <p:cNvCxnSpPr/>
          <p:nvPr/>
        </p:nvCxnSpPr>
        <p:spPr bwMode="auto">
          <a:xfrm rot="16200000" flipH="1" flipV="1">
            <a:off x="6541597" y="3517680"/>
            <a:ext cx="0" cy="21488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テキスト ボックス 17"/>
          <p:cNvSpPr txBox="1">
            <a:spLocks noChangeArrowheads="1"/>
          </p:cNvSpPr>
          <p:nvPr/>
        </p:nvSpPr>
        <p:spPr bwMode="auto">
          <a:xfrm>
            <a:off x="7373996" y="5449168"/>
            <a:ext cx="660387" cy="32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400"/>
              <a:t>Lsh</a:t>
            </a:r>
            <a:endParaRPr lang="ja-JP" altLang="en-US" sz="1400"/>
          </a:p>
        </p:txBody>
      </p:sp>
      <p:sp>
        <p:nvSpPr>
          <p:cNvPr id="88" name="テキスト ボックス 18"/>
          <p:cNvSpPr txBox="1">
            <a:spLocks noChangeArrowheads="1"/>
          </p:cNvSpPr>
          <p:nvPr/>
        </p:nvSpPr>
        <p:spPr bwMode="auto">
          <a:xfrm>
            <a:off x="5441241" y="5051787"/>
            <a:ext cx="6845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dirty="0" err="1" smtClean="0"/>
              <a:t>Aorg</a:t>
            </a:r>
            <a:endParaRPr lang="ja-JP" altLang="en-US" sz="1400" dirty="0"/>
          </a:p>
        </p:txBody>
      </p:sp>
      <p:sp>
        <p:nvSpPr>
          <p:cNvPr id="89" name="テキスト ボックス 19"/>
          <p:cNvSpPr txBox="1">
            <a:spLocks noChangeArrowheads="1"/>
          </p:cNvSpPr>
          <p:nvPr/>
        </p:nvSpPr>
        <p:spPr bwMode="auto">
          <a:xfrm>
            <a:off x="7828661" y="4273863"/>
            <a:ext cx="684590" cy="32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dirty="0" err="1"/>
              <a:t>Dorg</a:t>
            </a:r>
            <a:endParaRPr lang="ja-JP" altLang="en-US" sz="1400" dirty="0"/>
          </a:p>
        </p:txBody>
      </p:sp>
      <p:cxnSp>
        <p:nvCxnSpPr>
          <p:cNvPr id="90" name="直線矢印コネクタ 89"/>
          <p:cNvCxnSpPr/>
          <p:nvPr/>
        </p:nvCxnSpPr>
        <p:spPr bwMode="auto">
          <a:xfrm rot="5400000" flipH="1">
            <a:off x="4997723" y="5023163"/>
            <a:ext cx="83517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/>
          <p:cNvCxnSpPr/>
          <p:nvPr/>
        </p:nvCxnSpPr>
        <p:spPr bwMode="auto">
          <a:xfrm rot="5400000" flipH="1">
            <a:off x="7460439" y="4360381"/>
            <a:ext cx="388962" cy="17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テキスト ボックス 22"/>
          <p:cNvSpPr txBox="1">
            <a:spLocks noChangeArrowheads="1"/>
          </p:cNvSpPr>
          <p:nvPr/>
        </p:nvSpPr>
        <p:spPr bwMode="auto">
          <a:xfrm>
            <a:off x="5007322" y="5407073"/>
            <a:ext cx="660387" cy="32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400"/>
              <a:t>T0</a:t>
            </a:r>
            <a:endParaRPr lang="ja-JP" altLang="en-US" sz="1400"/>
          </a:p>
        </p:txBody>
      </p:sp>
      <p:cxnSp>
        <p:nvCxnSpPr>
          <p:cNvPr id="93" name="直線矢印コネクタ 92"/>
          <p:cNvCxnSpPr/>
          <p:nvPr/>
        </p:nvCxnSpPr>
        <p:spPr bwMode="auto">
          <a:xfrm rot="5400000" flipV="1">
            <a:off x="6529694" y="3068215"/>
            <a:ext cx="0" cy="208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/>
        </p:nvCxnSpPr>
        <p:spPr bwMode="auto">
          <a:xfrm rot="5400000" flipH="1" flipV="1">
            <a:off x="6536857" y="4158084"/>
            <a:ext cx="1587840" cy="94044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矢印コネクタ 94"/>
          <p:cNvCxnSpPr/>
          <p:nvPr/>
        </p:nvCxnSpPr>
        <p:spPr bwMode="auto">
          <a:xfrm rot="5400000" flipH="1">
            <a:off x="5245031" y="4343742"/>
            <a:ext cx="38896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ひし形 70"/>
          <p:cNvSpPr>
            <a:spLocks noChangeArrowheads="1"/>
          </p:cNvSpPr>
          <p:nvPr/>
        </p:nvSpPr>
        <p:spPr bwMode="auto">
          <a:xfrm rot="5400000">
            <a:off x="7562612" y="4053057"/>
            <a:ext cx="143124" cy="146945"/>
          </a:xfrm>
          <a:prstGeom prst="diamond">
            <a:avLst/>
          </a:prstGeom>
          <a:solidFill>
            <a:srgbClr val="FF0000"/>
          </a:solidFill>
          <a:ln w="25400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/>
            <a:endParaRPr lang="ja-JP" altLang="en-US" sz="1400">
              <a:solidFill>
                <a:srgbClr val="FFFFFF"/>
              </a:solidFill>
            </a:endParaRPr>
          </a:p>
        </p:txBody>
      </p:sp>
      <p:sp>
        <p:nvSpPr>
          <p:cNvPr id="97" name="テキスト ボックス 27"/>
          <p:cNvSpPr txBox="1">
            <a:spLocks noChangeArrowheads="1"/>
          </p:cNvSpPr>
          <p:nvPr/>
        </p:nvSpPr>
        <p:spPr bwMode="auto">
          <a:xfrm>
            <a:off x="5875160" y="4762170"/>
            <a:ext cx="791773" cy="32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>
                <a:solidFill>
                  <a:srgbClr val="FF0000"/>
                </a:solidFill>
              </a:rPr>
              <a:t>Acorr</a:t>
            </a:r>
            <a:endParaRPr lang="ja-JP" altLang="en-US" sz="1400">
              <a:solidFill>
                <a:srgbClr val="FF0000"/>
              </a:solidFill>
            </a:endParaRPr>
          </a:p>
        </p:txBody>
      </p:sp>
      <p:sp>
        <p:nvSpPr>
          <p:cNvPr id="98" name="テキスト ボックス 28"/>
          <p:cNvSpPr txBox="1">
            <a:spLocks noChangeArrowheads="1"/>
          </p:cNvSpPr>
          <p:nvPr/>
        </p:nvSpPr>
        <p:spPr bwMode="auto">
          <a:xfrm>
            <a:off x="6903773" y="4176202"/>
            <a:ext cx="807332" cy="32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>
                <a:solidFill>
                  <a:srgbClr val="FF0000"/>
                </a:solidFill>
              </a:rPr>
              <a:t>Dcorr</a:t>
            </a:r>
            <a:endParaRPr lang="ja-JP" altLang="en-US" sz="1400">
              <a:solidFill>
                <a:srgbClr val="FF0000"/>
              </a:solidFill>
            </a:endParaRPr>
          </a:p>
        </p:txBody>
      </p:sp>
      <p:cxnSp>
        <p:nvCxnSpPr>
          <p:cNvPr id="99" name="直線矢印コネクタ 98"/>
          <p:cNvCxnSpPr/>
          <p:nvPr/>
        </p:nvCxnSpPr>
        <p:spPr bwMode="auto">
          <a:xfrm rot="5400000" flipH="1">
            <a:off x="7250298" y="5048419"/>
            <a:ext cx="83517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テキスト ボックス 31"/>
          <p:cNvSpPr txBox="1">
            <a:spLocks noChangeArrowheads="1"/>
          </p:cNvSpPr>
          <p:nvPr/>
        </p:nvSpPr>
        <p:spPr bwMode="auto">
          <a:xfrm>
            <a:off x="6587410" y="5427279"/>
            <a:ext cx="660387" cy="32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400"/>
              <a:t>Lsp</a:t>
            </a:r>
            <a:endParaRPr lang="ja-JP" altLang="en-US" sz="1400"/>
          </a:p>
        </p:txBody>
      </p:sp>
      <p:sp>
        <p:nvSpPr>
          <p:cNvPr id="101" name="テキスト ボックス 7"/>
          <p:cNvSpPr txBox="1">
            <a:spLocks noChangeArrowheads="1"/>
          </p:cNvSpPr>
          <p:nvPr/>
        </p:nvSpPr>
        <p:spPr bwMode="auto">
          <a:xfrm>
            <a:off x="1980259" y="6093296"/>
            <a:ext cx="22317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altLang="ja-JP" sz="1200" dirty="0"/>
              <a:t>Shinya Kobayashi (CPD/JMA)</a:t>
            </a:r>
            <a:endParaRPr lang="ja-JP" altLang="en-US" sz="1200" dirty="0"/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1161965" y="3444080"/>
            <a:ext cx="997636" cy="539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36000" tIns="72000" rIns="36000" bIns="36000" rtlCol="0">
            <a:spAutoFit/>
          </a:bodyPr>
          <a:lstStyle/>
          <a:p>
            <a:r>
              <a:rPr lang="en-US" altLang="ja-JP" sz="1400" dirty="0" smtClean="0"/>
              <a:t>RTTOV-10</a:t>
            </a:r>
          </a:p>
          <a:p>
            <a:r>
              <a:rPr lang="en-US" altLang="ja-JP" sz="1400" dirty="0" smtClean="0"/>
              <a:t>Mid-latitude</a:t>
            </a:r>
          </a:p>
        </p:txBody>
      </p:sp>
      <p:sp>
        <p:nvSpPr>
          <p:cNvPr id="103" name="正方形/長方形 102"/>
          <p:cNvSpPr/>
          <p:nvPr/>
        </p:nvSpPr>
        <p:spPr>
          <a:xfrm>
            <a:off x="543935" y="2998979"/>
            <a:ext cx="31435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Transmittance of GMS-5 WV channel</a:t>
            </a:r>
            <a:endParaRPr lang="ja-JP" altLang="en-US" sz="1400" dirty="0"/>
          </a:p>
        </p:txBody>
      </p:sp>
      <p:sp>
        <p:nvSpPr>
          <p:cNvPr id="104" name="正方形/長方形 103"/>
          <p:cNvSpPr/>
          <p:nvPr/>
        </p:nvSpPr>
        <p:spPr>
          <a:xfrm>
            <a:off x="4788024" y="3143576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 smtClean="0"/>
              <a:t>Relationship between brightness temperature, observed radiance and digital counts</a:t>
            </a:r>
            <a:endParaRPr lang="ja-JP" altLang="en-US" sz="1400" dirty="0"/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1693036" y="5744289"/>
            <a:ext cx="1151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Transmittance</a:t>
            </a:r>
            <a:endParaRPr kumimoji="1" lang="ja-JP" altLang="en-US" sz="1200" dirty="0"/>
          </a:p>
        </p:txBody>
      </p:sp>
      <p:sp>
        <p:nvSpPr>
          <p:cNvPr id="106" name="テキスト ボックス 105"/>
          <p:cNvSpPr txBox="1"/>
          <p:nvPr/>
        </p:nvSpPr>
        <p:spPr>
          <a:xfrm rot="16200000">
            <a:off x="70908" y="4337741"/>
            <a:ext cx="1217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Pressure (</a:t>
            </a:r>
            <a:r>
              <a:rPr kumimoji="1" lang="en-US" altLang="ja-JP" sz="1200" dirty="0" err="1" smtClean="0"/>
              <a:t>hPa</a:t>
            </a:r>
            <a:r>
              <a:rPr kumimoji="1" lang="en-US" altLang="ja-JP" sz="1200" dirty="0" smtClean="0"/>
              <a:t>)</a:t>
            </a:r>
            <a:endParaRPr kumimoji="1"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1"/>
          <p:cNvSpPr>
            <a:spLocks noGrp="1"/>
          </p:cNvSpPr>
          <p:nvPr>
            <p:ph type="title"/>
          </p:nvPr>
        </p:nvSpPr>
        <p:spPr>
          <a:xfrm>
            <a:off x="177800" y="52388"/>
            <a:ext cx="8788400" cy="995362"/>
          </a:xfrm>
        </p:spPr>
        <p:txBody>
          <a:bodyPr/>
          <a:lstStyle/>
          <a:p>
            <a:pPr eaLnBrk="1" hangingPunct="1"/>
            <a:r>
              <a:rPr lang="en-US" altLang="ja-JP" sz="2400" u="sng" dirty="0" smtClean="0">
                <a:latin typeface="Arial" pitchFamily="34" charset="0"/>
                <a:cs typeface="Arial" pitchFamily="34" charset="0"/>
              </a:rPr>
              <a:t>Impact of SRF Correction on Forecast Accuracy</a:t>
            </a:r>
            <a:br>
              <a:rPr lang="en-US" altLang="ja-JP" sz="2400" u="sng" dirty="0" smtClean="0">
                <a:latin typeface="Arial" pitchFamily="34" charset="0"/>
                <a:cs typeface="Arial" pitchFamily="34" charset="0"/>
              </a:rPr>
            </a:br>
            <a:r>
              <a:rPr lang="en-US" altLang="ja-JP" sz="2000" u="sng" dirty="0" smtClean="0">
                <a:latin typeface="Arial" pitchFamily="34" charset="0"/>
                <a:cs typeface="Arial" pitchFamily="34" charset="0"/>
              </a:rPr>
              <a:t>(studied in the JRA-55 project)</a:t>
            </a:r>
            <a:endParaRPr lang="ja-JP" altLang="en-US" sz="4000" u="sng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図 4" descr="score_table___JB47_JB43_Z_500.png"/>
          <p:cNvPicPr>
            <a:picLocks noChangeAspect="1"/>
          </p:cNvPicPr>
          <p:nvPr/>
        </p:nvPicPr>
        <p:blipFill>
          <a:blip r:embed="rId2" cstate="print"/>
          <a:srcRect l="1398" t="29605"/>
          <a:stretch>
            <a:fillRect/>
          </a:stretch>
        </p:blipFill>
        <p:spPr bwMode="auto">
          <a:xfrm>
            <a:off x="864295" y="1672216"/>
            <a:ext cx="7572375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テキスト ボックス 5"/>
          <p:cNvSpPr txBox="1">
            <a:spLocks noChangeArrowheads="1"/>
          </p:cNvSpPr>
          <p:nvPr/>
        </p:nvSpPr>
        <p:spPr bwMode="auto">
          <a:xfrm>
            <a:off x="1179574" y="1405025"/>
            <a:ext cx="1996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/>
              <a:t>Anomaly correlation</a:t>
            </a:r>
            <a:endParaRPr lang="ja-JP" altLang="en-US" sz="1600" dirty="0"/>
          </a:p>
        </p:txBody>
      </p:sp>
      <p:sp>
        <p:nvSpPr>
          <p:cNvPr id="23558" name="テキスト ボックス 6"/>
          <p:cNvSpPr txBox="1">
            <a:spLocks noChangeArrowheads="1"/>
          </p:cNvSpPr>
          <p:nvPr/>
        </p:nvSpPr>
        <p:spPr bwMode="auto">
          <a:xfrm>
            <a:off x="4218712" y="1405025"/>
            <a:ext cx="11432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/>
              <a:t>RMSE (m)</a:t>
            </a:r>
            <a:endParaRPr lang="ja-JP" altLang="en-US" sz="1600" dirty="0"/>
          </a:p>
        </p:txBody>
      </p:sp>
      <p:sp>
        <p:nvSpPr>
          <p:cNvPr id="23559" name="テキスト ボックス 7"/>
          <p:cNvSpPr txBox="1">
            <a:spLocks noChangeArrowheads="1"/>
          </p:cNvSpPr>
          <p:nvPr/>
        </p:nvSpPr>
        <p:spPr bwMode="auto">
          <a:xfrm>
            <a:off x="6935069" y="1405025"/>
            <a:ext cx="9492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/>
              <a:t>Bias (m)</a:t>
            </a:r>
            <a:endParaRPr lang="ja-JP" altLang="en-US" sz="1600" dirty="0"/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251520" y="2032579"/>
            <a:ext cx="646112" cy="368300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N. H.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251520" y="3327979"/>
            <a:ext cx="660400" cy="369887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Trop.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5" name="テキスト ボックス 14"/>
          <p:cNvSpPr txBox="1">
            <a:spLocks noChangeArrowheads="1"/>
          </p:cNvSpPr>
          <p:nvPr/>
        </p:nvSpPr>
        <p:spPr bwMode="auto">
          <a:xfrm>
            <a:off x="251520" y="4669416"/>
            <a:ext cx="603250" cy="368300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S. H.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563" name="テキスト ボックス 15"/>
          <p:cNvSpPr txBox="1">
            <a:spLocks noChangeArrowheads="1"/>
          </p:cNvSpPr>
          <p:nvPr/>
        </p:nvSpPr>
        <p:spPr bwMode="auto">
          <a:xfrm>
            <a:off x="1901001" y="5415987"/>
            <a:ext cx="538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/>
              <a:t>Day</a:t>
            </a:r>
            <a:endParaRPr lang="ja-JP" altLang="en-US" dirty="0"/>
          </a:p>
        </p:txBody>
      </p:sp>
      <p:sp>
        <p:nvSpPr>
          <p:cNvPr id="23564" name="テキスト ボックス 16"/>
          <p:cNvSpPr txBox="1">
            <a:spLocks noChangeArrowheads="1"/>
          </p:cNvSpPr>
          <p:nvPr/>
        </p:nvSpPr>
        <p:spPr bwMode="auto">
          <a:xfrm>
            <a:off x="4499670" y="5415987"/>
            <a:ext cx="538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Day</a:t>
            </a:r>
            <a:endParaRPr lang="ja-JP" altLang="en-US"/>
          </a:p>
        </p:txBody>
      </p:sp>
      <p:sp>
        <p:nvSpPr>
          <p:cNvPr id="23565" name="テキスト ボックス 17"/>
          <p:cNvSpPr txBox="1">
            <a:spLocks noChangeArrowheads="1"/>
          </p:cNvSpPr>
          <p:nvPr/>
        </p:nvSpPr>
        <p:spPr bwMode="auto">
          <a:xfrm>
            <a:off x="7092057" y="5415987"/>
            <a:ext cx="538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Day</a:t>
            </a:r>
            <a:endParaRPr lang="ja-JP" altLang="en-US"/>
          </a:p>
        </p:txBody>
      </p:sp>
      <p:sp>
        <p:nvSpPr>
          <p:cNvPr id="23566" name="テキスト ボックス 18"/>
          <p:cNvSpPr txBox="1">
            <a:spLocks noChangeArrowheads="1"/>
          </p:cNvSpPr>
          <p:nvPr/>
        </p:nvSpPr>
        <p:spPr bwMode="auto">
          <a:xfrm>
            <a:off x="1615083" y="1074508"/>
            <a:ext cx="5837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i="1" dirty="0"/>
              <a:t>500hPa </a:t>
            </a:r>
            <a:r>
              <a:rPr lang="en-US" altLang="ja-JP" i="1" dirty="0" err="1"/>
              <a:t>geopotential</a:t>
            </a:r>
            <a:r>
              <a:rPr lang="en-US" altLang="ja-JP" i="1" dirty="0"/>
              <a:t> height forecast scores for January 1996</a:t>
            </a:r>
            <a:endParaRPr lang="ja-JP" altLang="en-US" i="1" dirty="0"/>
          </a:p>
        </p:txBody>
      </p:sp>
      <p:sp>
        <p:nvSpPr>
          <p:cNvPr id="23568" name="テキスト ボックス 20"/>
          <p:cNvSpPr txBox="1">
            <a:spLocks noChangeArrowheads="1"/>
          </p:cNvSpPr>
          <p:nvPr/>
        </p:nvSpPr>
        <p:spPr bwMode="auto">
          <a:xfrm>
            <a:off x="1619672" y="5783206"/>
            <a:ext cx="6408712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72000" rIns="36000">
            <a:spAutoFit/>
          </a:bodyPr>
          <a:lstStyle/>
          <a:p>
            <a:r>
              <a:rPr lang="en-US" altLang="ja-JP" sz="1600" dirty="0" smtClean="0"/>
              <a:t>      </a:t>
            </a:r>
            <a:r>
              <a:rPr lang="en-US" altLang="ja-JP" sz="1600" u="sng" dirty="0" smtClean="0"/>
              <a:t>O</a:t>
            </a:r>
            <a:r>
              <a:rPr lang="en-US" altLang="ja-JP" u="sng" dirty="0" smtClean="0"/>
              <a:t>riginal </a:t>
            </a:r>
            <a:r>
              <a:rPr lang="en-US" altLang="ja-JP" sz="1600" u="sng" dirty="0" smtClean="0"/>
              <a:t>SRF w/ old LBL</a:t>
            </a:r>
            <a:r>
              <a:rPr lang="en-US" altLang="ja-JP" sz="1600" dirty="0" smtClean="0"/>
              <a:t>         </a:t>
            </a:r>
            <a:r>
              <a:rPr lang="en-US" altLang="ja-JP" sz="1600" u="sng" dirty="0" smtClean="0">
                <a:solidFill>
                  <a:srgbClr val="FF0000"/>
                </a:solidFill>
              </a:rPr>
              <a:t>C</a:t>
            </a:r>
            <a:r>
              <a:rPr lang="en-US" altLang="ja-JP" u="sng" dirty="0" smtClean="0">
                <a:solidFill>
                  <a:srgbClr val="FF0000"/>
                </a:solidFill>
              </a:rPr>
              <a:t>orrected</a:t>
            </a:r>
            <a:r>
              <a:rPr lang="en-US" altLang="ja-JP" sz="1600" u="sng" dirty="0" smtClean="0">
                <a:solidFill>
                  <a:srgbClr val="FF0000"/>
                </a:solidFill>
              </a:rPr>
              <a:t> SRF w/ updated LBL    </a:t>
            </a:r>
            <a:endParaRPr lang="ja-JP" altLang="en-US" sz="1600" u="sng" dirty="0">
              <a:solidFill>
                <a:srgbClr val="FF0000"/>
              </a:solidFill>
            </a:endParaRPr>
          </a:p>
        </p:txBody>
      </p:sp>
      <p:sp>
        <p:nvSpPr>
          <p:cNvPr id="23569" name="Oval 19"/>
          <p:cNvSpPr>
            <a:spLocks noChangeArrowheads="1"/>
          </p:cNvSpPr>
          <p:nvPr/>
        </p:nvSpPr>
        <p:spPr bwMode="auto">
          <a:xfrm rot="1788455">
            <a:off x="2086670" y="1994479"/>
            <a:ext cx="1258887" cy="719137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70" name="Oval 20"/>
          <p:cNvSpPr>
            <a:spLocks noChangeArrowheads="1"/>
          </p:cNvSpPr>
          <p:nvPr/>
        </p:nvSpPr>
        <p:spPr bwMode="auto">
          <a:xfrm rot="1788455">
            <a:off x="2088257" y="3300991"/>
            <a:ext cx="1258888" cy="719138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71" name="Oval 22"/>
          <p:cNvSpPr>
            <a:spLocks noChangeArrowheads="1"/>
          </p:cNvSpPr>
          <p:nvPr/>
        </p:nvSpPr>
        <p:spPr bwMode="auto">
          <a:xfrm>
            <a:off x="7273032" y="4740854"/>
            <a:ext cx="1258888" cy="719137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72" name="Oval 23"/>
          <p:cNvSpPr>
            <a:spLocks noChangeArrowheads="1"/>
          </p:cNvSpPr>
          <p:nvPr/>
        </p:nvSpPr>
        <p:spPr bwMode="auto">
          <a:xfrm>
            <a:off x="7560370" y="2221491"/>
            <a:ext cx="1258887" cy="71913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73" name="Oval 24"/>
          <p:cNvSpPr>
            <a:spLocks noChangeArrowheads="1"/>
          </p:cNvSpPr>
          <p:nvPr/>
        </p:nvSpPr>
        <p:spPr bwMode="auto">
          <a:xfrm rot="-1500000">
            <a:off x="4642545" y="1670629"/>
            <a:ext cx="1258887" cy="719137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74" name="Oval 25"/>
          <p:cNvSpPr>
            <a:spLocks noChangeArrowheads="1"/>
          </p:cNvSpPr>
          <p:nvPr/>
        </p:nvSpPr>
        <p:spPr bwMode="auto">
          <a:xfrm rot="-1500000">
            <a:off x="4642545" y="3002541"/>
            <a:ext cx="1258887" cy="719138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" name="スライド番号プレースホルダ 4"/>
          <p:cNvSpPr txBox="1">
            <a:spLocks/>
          </p:cNvSpPr>
          <p:nvPr/>
        </p:nvSpPr>
        <p:spPr>
          <a:xfrm>
            <a:off x="7019925" y="6597650"/>
            <a:ext cx="2133600" cy="238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CFA2F-245C-4BD1-BA1F-184B6517715B}" type="slidenum">
              <a:rPr kumimoji="1" lang="en-US" altLang="ja-JP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516216" y="6165304"/>
            <a:ext cx="19239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 smtClean="0"/>
              <a:t>Shinya Kobayashi (CPD/JMA)</a:t>
            </a:r>
          </a:p>
        </p:txBody>
      </p:sp>
      <p:sp>
        <p:nvSpPr>
          <p:cNvPr id="27" name="フッター プレースホルダ 2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6th GSICS User's Workshop, 4 September 2012, Sopot, Poland</a:t>
            </a:r>
            <a:endParaRPr lang="ja-JP" altLang="en-US"/>
          </a:p>
        </p:txBody>
      </p:sp>
      <p:sp>
        <p:nvSpPr>
          <p:cNvPr id="24" name="スライド番号プレースホルダ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D3F0D8-8ADA-4B70-A11F-BA660F944981}" type="slidenum">
              <a:rPr lang="ja-JP" altLang="en-US" smtClean="0"/>
              <a:pPr>
                <a:defRPr/>
              </a:pPr>
              <a:t>6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 smtClean="0">
                <a:latin typeface="Arial" pitchFamily="34" charset="0"/>
                <a:cs typeface="Arial" pitchFamily="34" charset="0"/>
              </a:rPr>
              <a:t>Summary</a:t>
            </a:r>
            <a:endParaRPr kumimoji="1" lang="ja-JP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043608" y="1412190"/>
            <a:ext cx="72008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spcBef>
                <a:spcPts val="1800"/>
              </a:spcBef>
              <a:buFont typeface="Arial" pitchFamily="34" charset="0"/>
              <a:buChar char="•"/>
            </a:pPr>
            <a:r>
              <a:rPr lang="en-US" altLang="ja-JP" sz="2200" dirty="0" smtClean="0">
                <a:cs typeface="Arial" pitchFamily="34" charset="0"/>
              </a:rPr>
              <a:t>Original SRF of GMS-5 WV channel is contaminated by water vapor. Corrected SRF is evaluated by updated parameters for RTTOV and calibration table.</a:t>
            </a:r>
          </a:p>
          <a:p>
            <a:pPr marL="174625" indent="-174625">
              <a:spcBef>
                <a:spcPts val="1800"/>
              </a:spcBef>
              <a:buFont typeface="Arial" pitchFamily="34" charset="0"/>
              <a:buChar char="•"/>
            </a:pPr>
            <a:r>
              <a:rPr lang="en-US" altLang="ja-JP" sz="2200" dirty="0" smtClean="0"/>
              <a:t>OSEs using the JRA-55 system demonstrate that  reprocessed CSR data using correct SRF improve Re-Analysis products.</a:t>
            </a:r>
          </a:p>
          <a:p>
            <a:pPr marL="174625" indent="-174625">
              <a:spcBef>
                <a:spcPts val="1800"/>
              </a:spcBef>
              <a:buFont typeface="Arial" pitchFamily="34" charset="0"/>
              <a:buChar char="•"/>
            </a:pPr>
            <a:r>
              <a:rPr lang="en-US" altLang="ja-JP" sz="2200" dirty="0" smtClean="0"/>
              <a:t>Re-calibration of GSICS Correction is also expected to provide positive impact on UTH analysis.</a:t>
            </a:r>
            <a:endParaRPr lang="ja-JP" altLang="en-US" sz="2200" dirty="0" smtClean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4294967295"/>
          </p:nvPr>
        </p:nvSpPr>
        <p:spPr>
          <a:xfrm>
            <a:off x="7019925" y="6597650"/>
            <a:ext cx="2133600" cy="238125"/>
          </a:xfrm>
          <a:prstGeom prst="rect">
            <a:avLst/>
          </a:prstGeom>
          <a:noFill/>
        </p:spPr>
        <p:txBody>
          <a:bodyPr/>
          <a:lstStyle/>
          <a:p>
            <a:fld id="{A03CFA2F-245C-4BD1-BA1F-184B6517715B}" type="slidenum">
              <a:rPr lang="en-US" altLang="ja-JP" smtClean="0"/>
              <a:pPr/>
              <a:t>7</a:t>
            </a:fld>
            <a:endParaRPr lang="en-US" altLang="ja-JP" dirty="0" smtClean="0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6th GSICS User's Workshop, 4 September 2012, Sopot, Poland</a:t>
            </a:r>
            <a:endParaRPr lang="ja-JP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358008"/>
            <a:ext cx="8229600" cy="1143000"/>
          </a:xfrm>
        </p:spPr>
        <p:txBody>
          <a:bodyPr/>
          <a:lstStyle/>
          <a:p>
            <a:r>
              <a:rPr lang="en-US" altLang="ja-JP" sz="3600" dirty="0" smtClean="0">
                <a:latin typeface="Arial" pitchFamily="34" charset="0"/>
                <a:cs typeface="Arial" pitchFamily="34" charset="0"/>
              </a:rPr>
              <a:t>Thank you for your attention</a:t>
            </a:r>
            <a:endParaRPr kumimoji="1" lang="ja-JP" alt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スライド番号プレースホルダ 4"/>
          <p:cNvSpPr>
            <a:spLocks noGrp="1"/>
          </p:cNvSpPr>
          <p:nvPr>
            <p:ph type="sldNum" sz="quarter" idx="4294967295"/>
          </p:nvPr>
        </p:nvSpPr>
        <p:spPr>
          <a:xfrm>
            <a:off x="7019925" y="6597650"/>
            <a:ext cx="2133600" cy="238125"/>
          </a:xfrm>
          <a:prstGeom prst="rect">
            <a:avLst/>
          </a:prstGeom>
          <a:noFill/>
        </p:spPr>
        <p:txBody>
          <a:bodyPr/>
          <a:lstStyle/>
          <a:p>
            <a:fld id="{A03CFA2F-245C-4BD1-BA1F-184B6517715B}" type="slidenum">
              <a:rPr lang="en-US" altLang="ja-JP" smtClean="0"/>
              <a:pPr/>
              <a:t>8</a:t>
            </a:fld>
            <a:endParaRPr lang="en-US" altLang="ja-JP" dirty="0" smtClean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6th GSICS User's Workshop, 4 September 2012, Sopot, Poland</a:t>
            </a:r>
            <a:endParaRPr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数値予報課標準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標準テンプレート</Template>
  <TotalTime>1230</TotalTime>
  <Words>604</Words>
  <Application>Microsoft Office PowerPoint</Application>
  <PresentationFormat>画面に合わせる (4:3)</PresentationFormat>
  <Paragraphs>91</Paragraphs>
  <Slides>8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8</vt:i4>
      </vt:variant>
    </vt:vector>
  </HeadingPairs>
  <TitlesOfParts>
    <vt:vector size="10" baseType="lpstr">
      <vt:lpstr>標準テンプレート</vt:lpstr>
      <vt:lpstr>数値予報課標準テンプレート</vt:lpstr>
      <vt:lpstr>Sensitivity of UTH from Geostationary Water Vapor Channels to Calibration Bias </vt:lpstr>
      <vt:lpstr>Table of Contents</vt:lpstr>
      <vt:lpstr>Motivation</vt:lpstr>
      <vt:lpstr>スライド 4</vt:lpstr>
      <vt:lpstr>Update of Calibration Table and RTTOV Coefficients</vt:lpstr>
      <vt:lpstr>Impact of SRF Correction on Forecast Accuracy (studied in the JRA-55 project)</vt:lpstr>
      <vt:lpstr>Summary</vt:lpstr>
      <vt:lpstr>Thank you for your attention</vt:lpstr>
    </vt:vector>
  </TitlesOfParts>
  <Company>JMA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Japan Meteorological Agency</dc:creator>
  <cp:lastModifiedBy>Japan Meteorological Agency</cp:lastModifiedBy>
  <cp:revision>124</cp:revision>
  <dcterms:created xsi:type="dcterms:W3CDTF">2012-08-20T07:19:40Z</dcterms:created>
  <dcterms:modified xsi:type="dcterms:W3CDTF">2012-08-31T11:46:44Z</dcterms:modified>
</cp:coreProperties>
</file>