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3" r:id="rId4"/>
    <p:sldId id="257" r:id="rId5"/>
    <p:sldId id="258" r:id="rId6"/>
    <p:sldId id="259" r:id="rId7"/>
    <p:sldId id="260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48B1E-8D47-4C3D-8D85-5839C6C5A0EB}" type="datetimeFigureOut">
              <a:rPr lang="en-US" smtClean="0"/>
              <a:t>9/4/12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A6B28-BEC3-4335-858B-10816006E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9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We have qa tools developed specifically for the NCDC CDR program. Here is a dashboard configuration to quickly see the percent pixels that fall within valid data ranges. Each vertical line segment represents a single level2b daily file. Ascending nodes are located above descending nodes for each sensor channel shown. Green line mean &gt;95% of the data in the daily file is valid, yellow means between 95% and 50%, red means between 50% and 0%, and black means that there is no valid data or the file is missing completely. This figure shows one entire year of data for the NOAA-18 AVHRR.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766" indent="-281064" defTabSz="916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4255" indent="-224851" defTabSz="916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3957" indent="-224851" defTabSz="916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3659" indent="-224851" defTabSz="916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3361" indent="-224851" defTabSz="91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3062" indent="-224851" defTabSz="91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2764" indent="-224851" defTabSz="91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2466" indent="-224851" defTabSz="91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B0763A8-CC4B-4714-8ECE-C057F27D62EB}" type="slidenum">
              <a:rPr lang="en-US">
                <a:cs typeface="Arial" charset="0"/>
              </a:rPr>
              <a:pPr eaLnBrk="1" hangingPunct="1"/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Validation against independent data sets. Here we directly compare against MODIS, both with the MYD06 products as well as with raw measurements integrated into PATMOS-x.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766" indent="-281064" defTabSz="916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4255" indent="-224851" defTabSz="916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3957" indent="-224851" defTabSz="916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3659" indent="-224851" defTabSz="91658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3361" indent="-224851" defTabSz="91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3062" indent="-224851" defTabSz="91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2764" indent="-224851" defTabSz="91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22466" indent="-224851" defTabSz="91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35A019B-F90D-4198-9A28-99348435BF13}" type="slidenum">
              <a:rPr lang="en-US">
                <a:cs typeface="Arial" charset="0"/>
              </a:rPr>
              <a:pPr eaLnBrk="1" hangingPunct="1"/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5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1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7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3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0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6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t>9/4/12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0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t>9/4/12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7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t>9/4/12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5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148-FB5D-4F37-94AE-56294105E1C6}" type="datetimeFigureOut">
              <a:rPr lang="en-US" smtClean="0"/>
              <a:t>9/4/12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66B4-2E9D-4D3C-887F-760C4F510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3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D148-FB5D-4F37-94AE-56294105E1C6}" type="datetimeFigureOut">
              <a:rPr lang="en-US" smtClean="0"/>
              <a:t>9/4/12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66B4-2E9D-4D3C-887F-760C4F510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9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1</a:t>
            </a:r>
            <a:br>
              <a:rPr lang="en-US" dirty="0" smtClean="0"/>
            </a:br>
            <a:r>
              <a:rPr lang="en-US" dirty="0" smtClean="0"/>
              <a:t>PATMOS-x AVHRR Solar Reflectance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Andrew Heidinger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NOAA/NESDIS/</a:t>
            </a:r>
            <a:r>
              <a:rPr lang="en-US" sz="2400" dirty="0" smtClean="0">
                <a:solidFill>
                  <a:schemeClr val="tx1"/>
                </a:solidFill>
              </a:rPr>
              <a:t>STAR@CIMSS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Mike Foster, Christine </a:t>
            </a:r>
            <a:r>
              <a:rPr lang="en-US" sz="2400" dirty="0" err="1" smtClean="0">
                <a:solidFill>
                  <a:schemeClr val="tx1"/>
                </a:solidFill>
              </a:rPr>
              <a:t>Molling</a:t>
            </a:r>
            <a:r>
              <a:rPr lang="en-US" sz="2400" dirty="0" smtClean="0">
                <a:solidFill>
                  <a:schemeClr val="tx1"/>
                </a:solidFill>
              </a:rPr>
              <a:t> and William </a:t>
            </a:r>
            <a:r>
              <a:rPr lang="en-US" sz="2400" dirty="0" err="1" smtClean="0">
                <a:solidFill>
                  <a:schemeClr val="tx1"/>
                </a:solidFill>
              </a:rPr>
              <a:t>Straka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UW/SSEC/CIMSS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Supported by NCDC CDR Program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9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CIMSS/GSICS Progress Report</a:t>
            </a:r>
            <a:br>
              <a:rPr lang="en-US" dirty="0" smtClean="0"/>
            </a:br>
            <a:r>
              <a:rPr lang="en-US" sz="2000" dirty="0" smtClean="0"/>
              <a:t>CIMSS is processing GSICS comparisons with AIRS </a:t>
            </a:r>
            <a:r>
              <a:rPr lang="en-US" sz="2000" dirty="0" err="1" smtClean="0"/>
              <a:t>vs</a:t>
            </a:r>
            <a:r>
              <a:rPr lang="en-US" sz="2000" dirty="0" smtClean="0"/>
              <a:t> GEOs for the NESDIS archive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Local AIRS data access issues were resolved and processing caught up.</a:t>
            </a:r>
          </a:p>
          <a:p>
            <a:r>
              <a:rPr lang="en-US" dirty="0" smtClean="0"/>
              <a:t>GOES </a:t>
            </a:r>
            <a:r>
              <a:rPr lang="en-US" dirty="0" err="1" smtClean="0"/>
              <a:t>vs</a:t>
            </a:r>
            <a:r>
              <a:rPr lang="en-US" dirty="0" smtClean="0"/>
              <a:t> AIRS retrospective GSICS processing done, delivered to NOAA-NESDIS (see next slide)</a:t>
            </a:r>
          </a:p>
          <a:p>
            <a:r>
              <a:rPr lang="en-US" dirty="0" err="1" smtClean="0"/>
              <a:t>Meteosat</a:t>
            </a:r>
            <a:r>
              <a:rPr lang="en-US" dirty="0" smtClean="0"/>
              <a:t> Second Generation (MSG) </a:t>
            </a:r>
            <a:r>
              <a:rPr lang="en-US" dirty="0" err="1" smtClean="0"/>
              <a:t>vs</a:t>
            </a:r>
            <a:r>
              <a:rPr lang="en-US" dirty="0" smtClean="0"/>
              <a:t> AIRS code installed and working at CIMSS</a:t>
            </a:r>
          </a:p>
          <a:p>
            <a:r>
              <a:rPr lang="en-US" dirty="0" smtClean="0"/>
              <a:t>Proposed order for back-processing of non-GOES imagers:</a:t>
            </a:r>
          </a:p>
          <a:p>
            <a:pPr lvl="1"/>
            <a:r>
              <a:rPr lang="en-US" dirty="0" smtClean="0"/>
              <a:t>MSG (MET-8, -9)</a:t>
            </a:r>
          </a:p>
          <a:p>
            <a:pPr lvl="1"/>
            <a:r>
              <a:rPr lang="en-US" dirty="0" smtClean="0"/>
              <a:t>MET-5, -7</a:t>
            </a:r>
          </a:p>
          <a:p>
            <a:pPr lvl="1"/>
            <a:r>
              <a:rPr lang="en-US" dirty="0" smtClean="0"/>
              <a:t>MTSAT (GMS-5)</a:t>
            </a:r>
          </a:p>
          <a:p>
            <a:pPr lvl="1"/>
            <a:r>
              <a:rPr lang="en-US" dirty="0" smtClean="0"/>
              <a:t>FY-2C</a:t>
            </a:r>
          </a:p>
          <a:p>
            <a:pPr lvl="1"/>
            <a:r>
              <a:rPr lang="en-US" dirty="0" smtClean="0"/>
              <a:t>FY-2D</a:t>
            </a:r>
          </a:p>
          <a:p>
            <a:pPr lvl="1"/>
            <a:r>
              <a:rPr lang="en-US" dirty="0" smtClean="0"/>
              <a:t>FY-2E</a:t>
            </a:r>
          </a:p>
          <a:p>
            <a:r>
              <a:rPr lang="en-US" dirty="0" smtClean="0"/>
              <a:t>MET-8 and MET-9 begun</a:t>
            </a:r>
          </a:p>
          <a:p>
            <a:pPr lvl="1"/>
            <a:r>
              <a:rPr lang="en-US" dirty="0" smtClean="0"/>
              <a:t>Wisconsin archive currently contains the original MSG data (pre June 2008).</a:t>
            </a:r>
          </a:p>
          <a:p>
            <a:pPr lvl="1"/>
            <a:r>
              <a:rPr lang="en-US" dirty="0" smtClean="0"/>
              <a:t>Processing to date post-June 2008, using new radiance definition MSG.</a:t>
            </a:r>
          </a:p>
          <a:p>
            <a:pPr lvl="1"/>
            <a:r>
              <a:rPr lang="en-US" dirty="0" smtClean="0"/>
              <a:t>More IR bands means processing each day is slower than with GOES.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1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 Imager GSICS Back-processing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042680"/>
              </p:ext>
            </p:extLst>
          </p:nvPr>
        </p:nvGraphicFramePr>
        <p:xfrm>
          <a:off x="1045029" y="1600200"/>
          <a:ext cx="705394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GOES-08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GOES-09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GOES-10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GOES-11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GOES-12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2,366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1,976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2,260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 Ranges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2002244-2003090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2003113-2005321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2002244-2009334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2006152-2011340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2003091-2010364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6576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Date ranges are not always continuous.  The goal was to back-process all GOES/AIRS overlap cases prior to operational NESDIS GSICS processing.</a:t>
            </a:r>
          </a:p>
          <a:p>
            <a:endParaRPr lang="en-US" dirty="0"/>
          </a:p>
          <a:p>
            <a:r>
              <a:rPr lang="en-US" dirty="0" smtClean="0"/>
              <a:t>Maybe some data from this summer still needs to be processed due to NESDIS move to new building?</a:t>
            </a:r>
          </a:p>
          <a:p>
            <a:endParaRPr lang="en-US" dirty="0"/>
          </a:p>
          <a:p>
            <a:r>
              <a:rPr lang="en-US" dirty="0" smtClean="0"/>
              <a:t>GOES-14 currently operating (non-operational mode) – mid-August through October.  Is anyone looking at this?  Should Wisconsin?</a:t>
            </a:r>
          </a:p>
        </p:txBody>
      </p:sp>
    </p:spTree>
    <p:extLst>
      <p:ext uri="{BB962C8B-B14F-4D97-AF65-F5344CB8AC3E}">
        <p14:creationId xmlns:p14="http://schemas.microsoft.com/office/powerpoint/2010/main" val="213539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SEVIRI radiance definition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Wisconsin MSG data archive contains data prior to June of 2008 with the original definition of radiance used prior to that date.</a:t>
            </a:r>
          </a:p>
          <a:p>
            <a:r>
              <a:rPr lang="en-US" dirty="0" smtClean="0"/>
              <a:t>The EUMETSAT archive has updated all of their data to what is referred to as the “Level 1.5 Image Product Radiance Definition”.</a:t>
            </a:r>
          </a:p>
          <a:p>
            <a:r>
              <a:rPr lang="en-US" dirty="0" smtClean="0"/>
              <a:t>What should we do for the NESDIS GSICS archive?</a:t>
            </a:r>
          </a:p>
          <a:p>
            <a:r>
              <a:rPr lang="en-US" dirty="0" smtClean="0"/>
              <a:t>Wisconsin thinks that they should obtain the Level 1.5 data for their archive and keep parallel versions.</a:t>
            </a:r>
          </a:p>
          <a:p>
            <a:pPr lvl="1"/>
            <a:r>
              <a:rPr lang="en-US" dirty="0" smtClean="0"/>
              <a:t>Obtaining the data may take a while; we hope to resolve this as quickly as possible and in the mean time perhaps process other GSICS data first.</a:t>
            </a:r>
            <a:endParaRPr lang="en-US" dirty="0"/>
          </a:p>
          <a:p>
            <a:r>
              <a:rPr lang="en-US" dirty="0" smtClean="0"/>
              <a:t>We should compare GSICS results (perhaps for a few months) with the original data and 1.5 data to see what the impact is.</a:t>
            </a:r>
          </a:p>
          <a:p>
            <a:pPr lvl="1"/>
            <a:r>
              <a:rPr lang="en-US" dirty="0" smtClean="0"/>
              <a:t>Has this already been done?</a:t>
            </a:r>
          </a:p>
        </p:txBody>
      </p:sp>
    </p:spTree>
    <p:extLst>
      <p:ext uri="{BB962C8B-B14F-4D97-AF65-F5344CB8AC3E}">
        <p14:creationId xmlns:p14="http://schemas.microsoft.com/office/powerpoint/2010/main" val="78534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CIMSS/GSICS Future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Back-process GOES Sounders</a:t>
            </a:r>
          </a:p>
          <a:p>
            <a:r>
              <a:rPr lang="en-US" dirty="0" smtClean="0"/>
              <a:t>Repeat process with IASI?</a:t>
            </a:r>
          </a:p>
          <a:p>
            <a:r>
              <a:rPr lang="en-US" dirty="0" smtClean="0"/>
              <a:t>Assess impacts of GSICS corrected radiances on current GOES products?</a:t>
            </a:r>
          </a:p>
          <a:p>
            <a:pPr lvl="1"/>
            <a:r>
              <a:rPr lang="en-US" dirty="0" smtClean="0"/>
              <a:t>Remains unfunded.  Should we put this at a higher priority and request current funding source fund this instead of work with Sounders or IASI?  Or continue to try to identify funding source?</a:t>
            </a:r>
          </a:p>
          <a:p>
            <a:r>
              <a:rPr lang="en-US" dirty="0" smtClean="0"/>
              <a:t>What about COMS?  Wisconsin is getting COMS data currently.</a:t>
            </a:r>
          </a:p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0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Extended the PATMOS-x approach (Heidinger et al, 2010) approach to data from 2010 – 2011.</a:t>
            </a:r>
          </a:p>
          <a:p>
            <a:r>
              <a:rPr lang="en-US" dirty="0" smtClean="0"/>
              <a:t>Implementing </a:t>
            </a:r>
            <a:r>
              <a:rPr lang="en-US" dirty="0" smtClean="0"/>
              <a:t>a near real-time monitoring of the reflectances (for NCDC)</a:t>
            </a:r>
          </a:p>
          <a:p>
            <a:r>
              <a:rPr lang="en-US" dirty="0" smtClean="0"/>
              <a:t>Extended the MODIS-SNO Analysis for the 1.6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values through 2011</a:t>
            </a:r>
            <a:r>
              <a:rPr lang="en-US" dirty="0" smtClean="0"/>
              <a:t>.</a:t>
            </a:r>
          </a:p>
          <a:p>
            <a:r>
              <a:rPr lang="en-US" dirty="0" smtClean="0"/>
              <a:t>Awaiting MODIS Collection 6 level-1b data so we make a new version (or explore </a:t>
            </a:r>
            <a:r>
              <a:rPr lang="en-US" smtClean="0"/>
              <a:t>the impact).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399"/>
            <a:ext cx="9144000" cy="329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" y="609600"/>
            <a:ext cx="9052560" cy="316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152400"/>
            <a:ext cx="678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NOAA-18 and NOAA-19 Calibration Extension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846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078992"/>
            <a:ext cx="7680960" cy="47000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304800"/>
            <a:ext cx="6228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METOP-A Impact of Calibration Extension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7642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078992"/>
            <a:ext cx="7680960" cy="4700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04800"/>
            <a:ext cx="6188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NOAA-18 Impact of Calibration Extension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967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078992"/>
            <a:ext cx="7680960" cy="4700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04800"/>
            <a:ext cx="6188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NOAA-19 Impact of Calibration Extension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087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</a:rPr>
              <a:t>Quality Assurance Approach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(daily)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1639888" y="1603375"/>
            <a:ext cx="6442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NOAA-18 Ascending Node Results for Entire Operational Life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17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449263" y="762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Quality Assurance Approach</a:t>
            </a:r>
          </a:p>
        </p:txBody>
      </p:sp>
      <p:graphicFrame>
        <p:nvGraphicFramePr>
          <p:cNvPr id="25603" name="Object 10"/>
          <p:cNvGraphicFramePr>
            <a:graphicFrameLocks noChangeAspect="1"/>
          </p:cNvGraphicFramePr>
          <p:nvPr/>
        </p:nvGraphicFramePr>
        <p:xfrm>
          <a:off x="3436938" y="3924300"/>
          <a:ext cx="54864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5486198" imgH="2565306" progId="Word.Document.12">
                  <p:embed/>
                </p:oleObj>
              </mc:Choice>
              <mc:Fallback>
                <p:oleObj name="Document" r:id="rId4" imgW="5486198" imgH="256530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3924300"/>
                        <a:ext cx="548640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4" name="Picture 11" descr="Untitled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016000"/>
            <a:ext cx="44069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2"/>
          <p:cNvSpPr txBox="1">
            <a:spLocks noChangeArrowheads="1"/>
          </p:cNvSpPr>
          <p:nvPr/>
        </p:nvSpPr>
        <p:spPr bwMode="auto">
          <a:xfrm>
            <a:off x="5122863" y="1100138"/>
            <a:ext cx="35210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Instantaneous comparisons to MODIS during period of simultaneous data provide FCDR and product assessments over a wide dynamic range. MODIS data is MCST C5.</a:t>
            </a:r>
          </a:p>
        </p:txBody>
      </p:sp>
      <p:sp>
        <p:nvSpPr>
          <p:cNvPr id="25606" name="TextBox 12"/>
          <p:cNvSpPr txBox="1">
            <a:spLocks noChangeArrowheads="1"/>
          </p:cNvSpPr>
          <p:nvPr/>
        </p:nvSpPr>
        <p:spPr bwMode="auto">
          <a:xfrm>
            <a:off x="169863" y="4572000"/>
            <a:ext cx="28368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Longer-term comparison to demonstrate stability of FCDR and derived products (cloud optical depth)</a:t>
            </a:r>
          </a:p>
        </p:txBody>
      </p:sp>
    </p:spTree>
    <p:extLst>
      <p:ext uri="{BB962C8B-B14F-4D97-AF65-F5344CB8AC3E}">
        <p14:creationId xmlns:p14="http://schemas.microsoft.com/office/powerpoint/2010/main" val="421266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2</a:t>
            </a:r>
            <a:br>
              <a:rPr lang="en-US" dirty="0" smtClean="0"/>
            </a:br>
            <a:r>
              <a:rPr lang="en-US" dirty="0" smtClean="0"/>
              <a:t>Status of CIMSS Support for STAR GSICS Activities for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Mat Gunshor, Scott Lindstrom</a:t>
            </a:r>
          </a:p>
          <a:p>
            <a:r>
              <a:rPr lang="en-US" dirty="0" smtClean="0"/>
              <a:t>University of Wisconsin</a:t>
            </a:r>
          </a:p>
          <a:p>
            <a:r>
              <a:rPr lang="en-US" dirty="0" smtClean="0"/>
              <a:t>Tim </a:t>
            </a:r>
            <a:r>
              <a:rPr lang="en-US" dirty="0" err="1" smtClean="0"/>
              <a:t>Schmit</a:t>
            </a:r>
            <a:endParaRPr lang="en-US" dirty="0" smtClean="0"/>
          </a:p>
          <a:p>
            <a:r>
              <a:rPr lang="en-US" dirty="0" smtClean="0"/>
              <a:t>NOAA/NESDIS/STAR/ASPB</a:t>
            </a:r>
          </a:p>
          <a:p>
            <a:r>
              <a:rPr lang="en-US" dirty="0" smtClean="0"/>
              <a:t>Madison, WI 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86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835</Words>
  <Application>Microsoft Macintosh PowerPoint</Application>
  <PresentationFormat>On-screen Show (4:3)</PresentationFormat>
  <Paragraphs>85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Document</vt:lpstr>
      <vt:lpstr>Part 1 PATMOS-x AVHRR Solar Reflectance Update</vt:lpstr>
      <vt:lpstr>Accomplishments</vt:lpstr>
      <vt:lpstr>PowerPoint Presentation</vt:lpstr>
      <vt:lpstr>PowerPoint Presentation</vt:lpstr>
      <vt:lpstr>PowerPoint Presentation</vt:lpstr>
      <vt:lpstr>PowerPoint Presentation</vt:lpstr>
      <vt:lpstr>Quality Assurance Approach (daily)</vt:lpstr>
      <vt:lpstr>Quality Assurance Approach</vt:lpstr>
      <vt:lpstr>Part 2 Status of CIMSS Support for STAR GSICS Activities for 2012</vt:lpstr>
      <vt:lpstr>CIMSS/GSICS Progress Report CIMSS is processing GSICS comparisons with AIRS vs GEOs for the NESDIS archive</vt:lpstr>
      <vt:lpstr>GOES Imager GSICS Back-processing</vt:lpstr>
      <vt:lpstr>SEVIRI radiance definition change</vt:lpstr>
      <vt:lpstr>CIMSS/GSICS Future Projects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PATMOS-x AVHRR Solar Reflectance Update</dc:title>
  <dc:creator>Andy Heidinger</dc:creator>
  <cp:lastModifiedBy>Andrew Heidinger</cp:lastModifiedBy>
  <cp:revision>5</cp:revision>
  <dcterms:created xsi:type="dcterms:W3CDTF">2012-08-23T15:30:26Z</dcterms:created>
  <dcterms:modified xsi:type="dcterms:W3CDTF">2012-09-04T09:49:54Z</dcterms:modified>
</cp:coreProperties>
</file>