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2" r:id="rId2"/>
  </p:sldMasterIdLst>
  <p:notesMasterIdLst>
    <p:notesMasterId r:id="rId22"/>
  </p:notesMasterIdLst>
  <p:sldIdLst>
    <p:sldId id="266" r:id="rId3"/>
    <p:sldId id="257" r:id="rId4"/>
    <p:sldId id="258" r:id="rId5"/>
    <p:sldId id="273" r:id="rId6"/>
    <p:sldId id="259" r:id="rId7"/>
    <p:sldId id="260" r:id="rId8"/>
    <p:sldId id="261" r:id="rId9"/>
    <p:sldId id="270" r:id="rId10"/>
    <p:sldId id="263" r:id="rId11"/>
    <p:sldId id="262" r:id="rId12"/>
    <p:sldId id="271" r:id="rId13"/>
    <p:sldId id="274" r:id="rId14"/>
    <p:sldId id="264" r:id="rId15"/>
    <p:sldId id="277" r:id="rId16"/>
    <p:sldId id="278" r:id="rId17"/>
    <p:sldId id="279" r:id="rId18"/>
    <p:sldId id="280" r:id="rId19"/>
    <p:sldId id="272" r:id="rId20"/>
    <p:sldId id="265" r:id="rId21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3" autoAdjust="0"/>
    <p:restoredTop sz="90889" autoAdjust="0"/>
  </p:normalViewPr>
  <p:slideViewPr>
    <p:cSldViewPr>
      <p:cViewPr varScale="1">
        <p:scale>
          <a:sx n="106" d="100"/>
          <a:sy n="106" d="100"/>
        </p:scale>
        <p:origin x="-16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32A71E0-1222-4FFF-94B9-41D4911E7778}" type="datetimeFigureOut">
              <a:rPr lang="en-US"/>
              <a:pPr>
                <a:defRPr/>
              </a:pPr>
              <a:t>9/4/2012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986FCB8-6CE9-42F5-8786-2B1125126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60E989-7778-4A6F-9EF2-ECF04D95BCD9}" type="slidenum">
              <a:rPr lang="en-GB" smtClean="0">
                <a:latin typeface="Times New Roman" pitchFamily="18" charset="0"/>
              </a:rPr>
              <a:pPr/>
              <a:t>1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Additional message for this slide:</a:t>
            </a:r>
          </a:p>
          <a:p>
            <a:endParaRPr lang="en-GB" smtClean="0"/>
          </a:p>
          <a:p>
            <a:r>
              <a:rPr lang="en-GB" smtClean="0"/>
              <a:t>SCOPE-CM currently prepares for Phase-II</a:t>
            </a:r>
          </a:p>
          <a:p>
            <a:r>
              <a:rPr lang="en-GB" smtClean="0"/>
              <a:t>Lessons learned from the five pilot projects will result in a structural change that makes SCOPE-CM more open for scientific groups.</a:t>
            </a:r>
          </a:p>
          <a:p>
            <a:r>
              <a:rPr lang="en-GB" smtClean="0"/>
              <a:t>SCOPE-CM will consist of a sustained structure maintained by basic funding of space agencies and Principal Investigator driven projects that lead developments towards sustained CDR generation.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BBA38-9C88-486D-B36D-0457D8104C58}" type="slidenum">
              <a:rPr lang="de-DE">
                <a:solidFill>
                  <a:prstClr val="white"/>
                </a:solidFill>
              </a:rPr>
              <a:pPr/>
              <a:t>4</a:t>
            </a:fld>
            <a:endParaRPr lang="de-DE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SCOPE-CM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7116763"/>
            <a:ext cx="14001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79400" y="1028700"/>
            <a:ext cx="96012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9400" y="6931025"/>
            <a:ext cx="96012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67" y="209600"/>
            <a:ext cx="9241027" cy="8000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67" y="1409733"/>
            <a:ext cx="9601067" cy="55206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98838" y="7091363"/>
            <a:ext cx="6481762" cy="404812"/>
          </a:xfrm>
          <a:prstGeom prst="rect">
            <a:avLst/>
          </a:prstGeom>
        </p:spPr>
        <p:txBody>
          <a:bodyPr lIns="0" tIns="0" rIns="0" bIns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4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520238" y="209550"/>
            <a:ext cx="369887" cy="80645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4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6736FDA-6FB0-4CDF-8CD8-662BD00CFB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67" y="2209822"/>
            <a:ext cx="9601067" cy="2400267"/>
          </a:xfrm>
          <a:solidFill>
            <a:schemeClr val="accent4"/>
          </a:solidFill>
        </p:spPr>
        <p:txBody>
          <a:bodyPr lIns="199998" rIns="199998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467" y="4610089"/>
            <a:ext cx="9601067" cy="2400267"/>
          </a:xfrm>
          <a:solidFill>
            <a:schemeClr val="accent4"/>
          </a:solidFill>
        </p:spPr>
        <p:txBody>
          <a:bodyPr lIns="199998" tIns="0" rIns="199998" bIns="0"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9400" y="7062788"/>
            <a:ext cx="1200150" cy="404812"/>
          </a:xfrm>
          <a:prstGeom prst="rect">
            <a:avLst/>
          </a:prstGeom>
        </p:spPr>
        <p:txBody>
          <a:bodyPr lIns="0" tIns="0" rIns="0" bIns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4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98838" y="7062788"/>
            <a:ext cx="6481762" cy="404812"/>
          </a:xfrm>
          <a:prstGeom prst="rect">
            <a:avLst/>
          </a:prstGeom>
        </p:spPr>
        <p:txBody>
          <a:bodyPr lIns="0" tIns="0" rIns="0" bIns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4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942138"/>
            <a:ext cx="2117725" cy="50958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70275" y="6942138"/>
            <a:ext cx="3219450" cy="50958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80275" y="6942138"/>
            <a:ext cx="2119313" cy="50958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BE9B6E02-A91F-40FE-A818-44D9B4559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79700" y="128588"/>
            <a:ext cx="7200900" cy="20002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9998" tIns="199998" rIns="199998" bIns="19999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>
                <a:solidFill>
                  <a:schemeClr val="bg1"/>
                </a:solidFill>
                <a:latin typeface="Helvetica" pitchFamily="34" charset="0"/>
              </a:rPr>
              <a:t>Sustained Coordinated Processing </a:t>
            </a:r>
            <a:br>
              <a:rPr lang="en-GB">
                <a:solidFill>
                  <a:schemeClr val="bg1"/>
                </a:solidFill>
                <a:latin typeface="Helvetica" pitchFamily="34" charset="0"/>
              </a:rPr>
            </a:br>
            <a:r>
              <a:rPr lang="en-GB">
                <a:solidFill>
                  <a:schemeClr val="bg1"/>
                </a:solidFill>
                <a:latin typeface="Helvetica" pitchFamily="34" charset="0"/>
              </a:rPr>
              <a:t>of Environmental Satellite Data </a:t>
            </a:r>
            <a:br>
              <a:rPr lang="en-GB">
                <a:solidFill>
                  <a:schemeClr val="bg1"/>
                </a:solidFill>
                <a:latin typeface="Helvetica" pitchFamily="34" charset="0"/>
              </a:rPr>
            </a:br>
            <a:r>
              <a:rPr lang="en-GB">
                <a:solidFill>
                  <a:schemeClr val="bg1"/>
                </a:solidFill>
                <a:latin typeface="Helvetica" pitchFamily="34" charset="0"/>
              </a:rPr>
              <a:t>for Climate Monitoring</a:t>
            </a:r>
          </a:p>
        </p:txBody>
      </p:sp>
      <p:pic>
        <p:nvPicPr>
          <p:cNvPr id="5" name="Picture 4" descr="SCOPE-CM-tall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128588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67" y="2209822"/>
            <a:ext cx="9601067" cy="2400267"/>
          </a:xfrm>
          <a:solidFill>
            <a:schemeClr val="accent4"/>
          </a:solidFill>
        </p:spPr>
        <p:txBody>
          <a:bodyPr lIns="199998" rIns="199998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467" y="4610089"/>
            <a:ext cx="9601067" cy="2400267"/>
          </a:xfrm>
          <a:solidFill>
            <a:schemeClr val="accent4"/>
          </a:solidFill>
        </p:spPr>
        <p:txBody>
          <a:bodyPr lIns="199998" tIns="0" rIns="199998" bIns="0"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79400" y="7062788"/>
            <a:ext cx="1200150" cy="404812"/>
          </a:xfrm>
          <a:prstGeom prst="rect">
            <a:avLst/>
          </a:prstGeom>
        </p:spPr>
        <p:txBody>
          <a:bodyPr lIns="0" tIns="0" rIns="0" bIns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4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98838" y="7062788"/>
            <a:ext cx="6481762" cy="404812"/>
          </a:xfrm>
          <a:prstGeom prst="rect">
            <a:avLst/>
          </a:prstGeom>
        </p:spPr>
        <p:txBody>
          <a:bodyPr lIns="0" tIns="0" rIns="0" bIns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4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9400" y="209550"/>
            <a:ext cx="9601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9400" y="1409700"/>
            <a:ext cx="96012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Helvetic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5pPr>
      <a:lvl6pPr marL="507995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6pPr>
      <a:lvl7pPr marL="101599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7pPr>
      <a:lvl8pPr marL="1523985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8pPr>
      <a:lvl9pPr marL="203198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•"/>
        <a:defRPr sz="36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–"/>
        <a:defRPr sz="31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•"/>
        <a:defRPr sz="27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–"/>
        <a:defRPr sz="22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»"/>
        <a:defRPr sz="22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79400" y="209550"/>
            <a:ext cx="9601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9400" y="1409700"/>
            <a:ext cx="96012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Helvetic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5pPr>
      <a:lvl6pPr marL="507995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6pPr>
      <a:lvl7pPr marL="101599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7pPr>
      <a:lvl8pPr marL="1523985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8pPr>
      <a:lvl9pPr marL="203198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•"/>
        <a:defRPr sz="36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–"/>
        <a:defRPr sz="31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•"/>
        <a:defRPr sz="27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–"/>
        <a:defRPr sz="22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Clr>
          <a:srgbClr val="E3A716"/>
        </a:buClr>
        <a:buFont typeface="Arial" pitchFamily="34" charset="0"/>
        <a:buChar char="»"/>
        <a:defRPr sz="2200" kern="1200">
          <a:solidFill>
            <a:schemeClr val="accent1"/>
          </a:solidFill>
          <a:latin typeface="Helvetica" pitchFamily="34" charset="0"/>
          <a:ea typeface="+mn-ea"/>
          <a:cs typeface="Times New Roman" pitchFamily="18" charset="0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0" y="2209800"/>
            <a:ext cx="6400800" cy="2743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SCOPE-CM</a:t>
            </a:r>
            <a:b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Sustained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Co-Ordinated Processing of Environmental Satellite Data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Climate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Monitoring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400" y="4953000"/>
            <a:ext cx="6400800" cy="2057400"/>
          </a:xfrm>
        </p:spPr>
        <p:txBody>
          <a:bodyPr rtlCol="0"/>
          <a:lstStyle/>
          <a:p>
            <a:pPr eaLnBrk="1" hangingPunct="1">
              <a:buFont typeface="Arial" charset="0"/>
              <a:buNone/>
              <a:defRPr/>
            </a:pPr>
            <a:endParaRPr lang="en-US" sz="2400" i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2400" i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400" i="1" dirty="0" smtClean="0"/>
              <a:t>Lothar Schüller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i="1" dirty="0" smtClean="0"/>
              <a:t>EUMETSAT </a:t>
            </a:r>
            <a:r>
              <a:rPr lang="en-US" sz="2400" i="1" dirty="0"/>
              <a:t>and SCOPE-CM </a:t>
            </a:r>
            <a:r>
              <a:rPr lang="en-US" sz="2400" i="1" dirty="0" smtClean="0"/>
              <a:t>Secretariat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Clr>
                <a:schemeClr val="accent4"/>
              </a:buClr>
              <a:buFont typeface="Arial" charset="0"/>
              <a:buNone/>
              <a:defRPr/>
            </a:pPr>
            <a:endParaRPr lang="en-GB" dirty="0" smtClean="0"/>
          </a:p>
        </p:txBody>
      </p:sp>
      <p:pic>
        <p:nvPicPr>
          <p:cNvPr id="4" name="Picture 3" descr="DSC_1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0200" y="2209800"/>
            <a:ext cx="3200400" cy="4810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60400" y="152400"/>
            <a:ext cx="949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SCOPE-CM Phase 2 -</a:t>
            </a:r>
            <a:r>
              <a:rPr lang="en-US" dirty="0" smtClean="0">
                <a:solidFill>
                  <a:schemeClr val="tx1"/>
                </a:solidFill>
              </a:rPr>
              <a:t>Sustained Production of Climate Data Records (CDRs)</a:t>
            </a:r>
            <a:r>
              <a:rPr 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905000"/>
            <a:ext cx="8636000" cy="4724400"/>
          </a:xfrm>
        </p:spPr>
        <p:txBody>
          <a:bodyPr>
            <a:normAutofit fontScale="92500" lnSpcReduction="10000"/>
          </a:bodyPr>
          <a:lstStyle/>
          <a:p>
            <a:pPr marL="380996" indent="-380996" eaLnBrk="1" hangingPunct="1"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  <a:latin typeface="+mn-lt"/>
                <a:cs typeface="+mn-cs"/>
              </a:rPr>
              <a:t>Establish a systematic approach to increase the sustainability  (maturity) of CDR generation capabilities</a:t>
            </a:r>
          </a:p>
          <a:p>
            <a:pPr marL="380996" indent="-380996" eaLnBrk="1" hangingPunct="1"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  <a:latin typeface="+mn-lt"/>
                <a:cs typeface="+mn-cs"/>
              </a:rPr>
              <a:t>Establishment </a:t>
            </a:r>
            <a:r>
              <a:rPr lang="en-GB" dirty="0">
                <a:solidFill>
                  <a:schemeClr val="tx1"/>
                </a:solidFill>
                <a:latin typeface="+mn-lt"/>
                <a:cs typeface="+mn-cs"/>
              </a:rPr>
              <a:t>of structures for sustainable generation of </a:t>
            </a:r>
            <a:r>
              <a:rPr lang="en-GB" dirty="0" smtClean="0">
                <a:solidFill>
                  <a:schemeClr val="tx1"/>
                </a:solidFill>
                <a:latin typeface="+mn-lt"/>
                <a:cs typeface="+mn-cs"/>
              </a:rPr>
              <a:t>Fundamental CDRs </a:t>
            </a:r>
            <a:r>
              <a:rPr lang="en-GB" dirty="0">
                <a:solidFill>
                  <a:schemeClr val="tx1"/>
                </a:solidFill>
                <a:latin typeface="+mn-lt"/>
                <a:cs typeface="+mn-cs"/>
              </a:rPr>
              <a:t>and </a:t>
            </a:r>
            <a:r>
              <a:rPr lang="en-GB" dirty="0" smtClean="0">
                <a:solidFill>
                  <a:schemeClr val="tx1"/>
                </a:solidFill>
                <a:latin typeface="+mn-lt"/>
                <a:cs typeface="+mn-cs"/>
              </a:rPr>
              <a:t>Thematic CDRs</a:t>
            </a:r>
          </a:p>
          <a:p>
            <a:pPr marL="825492" lvl="1" indent="-317497" eaLnBrk="1" hangingPunct="1">
              <a:buFont typeface="Arial" charset="0"/>
              <a:buChar char="–"/>
              <a:defRPr/>
            </a:pPr>
            <a:r>
              <a:rPr lang="en-GB" dirty="0">
                <a:solidFill>
                  <a:srgbClr val="003B69"/>
                </a:solidFill>
                <a:latin typeface="Calibri"/>
              </a:rPr>
              <a:t>Generation of first SCOPE-CM </a:t>
            </a:r>
            <a:r>
              <a:rPr lang="en-GB" dirty="0" smtClean="0">
                <a:solidFill>
                  <a:srgbClr val="003B69"/>
                </a:solidFill>
                <a:latin typeface="Calibri"/>
              </a:rPr>
              <a:t> CDR products </a:t>
            </a:r>
            <a:endParaRPr lang="en-US" dirty="0">
              <a:solidFill>
                <a:srgbClr val="6990C6"/>
              </a:solidFill>
            </a:endParaRPr>
          </a:p>
          <a:p>
            <a:pPr marL="825492" lvl="1" indent="-317497" eaLnBrk="1" hangingPunct="1">
              <a:buFont typeface="Arial" charset="0"/>
              <a:buChar char="–"/>
              <a:defRPr/>
            </a:pPr>
            <a:r>
              <a:rPr lang="en-GB" dirty="0">
                <a:solidFill>
                  <a:srgbClr val="003B69"/>
                </a:solidFill>
                <a:latin typeface="Calibri"/>
              </a:rPr>
              <a:t>Increased coverage of products in terms of ECVs, time and spatial dimension </a:t>
            </a:r>
            <a:endParaRPr lang="en-US" dirty="0">
              <a:solidFill>
                <a:srgbClr val="6990C6"/>
              </a:solidFill>
            </a:endParaRPr>
          </a:p>
          <a:p>
            <a:pPr marL="825492" lvl="1" indent="-317497" eaLnBrk="1" hangingPunct="1">
              <a:buFont typeface="Arial" charset="0"/>
              <a:buChar char="–"/>
              <a:defRPr/>
            </a:pPr>
            <a:r>
              <a:rPr lang="en-GB" dirty="0">
                <a:solidFill>
                  <a:srgbClr val="003B69"/>
                </a:solidFill>
                <a:latin typeface="Calibri"/>
              </a:rPr>
              <a:t>Fostering extension of the network to additional </a:t>
            </a:r>
            <a:r>
              <a:rPr lang="en-GB" dirty="0" smtClean="0">
                <a:solidFill>
                  <a:srgbClr val="003B69"/>
                </a:solidFill>
                <a:latin typeface="Calibri"/>
              </a:rPr>
              <a:t>partners</a:t>
            </a:r>
            <a:endParaRPr lang="en-GB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380996" indent="-380996" eaLnBrk="1" hangingPunct="1"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  <a:latin typeface="+mn-lt"/>
                <a:cs typeface="+mn-cs"/>
              </a:rPr>
              <a:t>A Maturity Matrix assessment will help organize elements of the CDR life cycle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Maturity Matrix for Assessing the Completeness of Climate Data Records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3400" y="3061357"/>
            <a:ext cx="6477000" cy="685800"/>
          </a:xfrm>
          <a:prstGeom prst="rect">
            <a:avLst/>
          </a:prstGeom>
          <a:solidFill>
            <a:srgbClr val="2DA2B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TradeGothic"/>
            </a:endParaRP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660400" y="3135970"/>
            <a:ext cx="8534400" cy="1373187"/>
            <a:chOff x="381000" y="2359572"/>
            <a:chExt cx="8534400" cy="1374228"/>
          </a:xfrm>
        </p:grpSpPr>
        <p:sp>
          <p:nvSpPr>
            <p:cNvPr id="5" name="Isosceles Triangle 4"/>
            <p:cNvSpPr/>
            <p:nvPr/>
          </p:nvSpPr>
          <p:spPr>
            <a:xfrm>
              <a:off x="381000" y="2362749"/>
              <a:ext cx="8534400" cy="1371051"/>
            </a:xfrm>
            <a:prstGeom prst="triangle">
              <a:avLst>
                <a:gd name="adj" fmla="val 50554"/>
              </a:avLst>
            </a:prstGeom>
            <a:solidFill>
              <a:srgbClr val="2DA2B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TradeGothic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0400" y="2359572"/>
              <a:ext cx="3074988" cy="535393"/>
            </a:xfrm>
            <a:prstGeom prst="rect">
              <a:avLst/>
            </a:prstGeom>
            <a:solidFill>
              <a:srgbClr val="2DA2B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TradeGothic"/>
              </a:endParaRPr>
            </a:p>
          </p:txBody>
        </p:sp>
      </p:grpSp>
      <p:sp>
        <p:nvSpPr>
          <p:cNvPr id="19461" name="Content Placeholder 2"/>
          <p:cNvSpPr txBox="1">
            <a:spLocks/>
          </p:cNvSpPr>
          <p:nvPr/>
        </p:nvSpPr>
        <p:spPr bwMode="auto">
          <a:xfrm>
            <a:off x="736600" y="2375557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80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146800" y="3077232"/>
            <a:ext cx="1905000" cy="211138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643699-5A11-4B36-A1AE-0518B867C7E7}" type="slidenum">
              <a:rPr lang="en-US" sz="1100" ker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100" kern="0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</p:txBody>
      </p:sp>
      <p:grpSp>
        <p:nvGrpSpPr>
          <p:cNvPr id="19463" name="Group 22"/>
          <p:cNvGrpSpPr>
            <a:grpSpLocks/>
          </p:cNvGrpSpPr>
          <p:nvPr/>
        </p:nvGrpSpPr>
        <p:grpSpPr bwMode="auto">
          <a:xfrm>
            <a:off x="1955800" y="1918357"/>
            <a:ext cx="1371600" cy="1633538"/>
            <a:chOff x="2667000" y="3352801"/>
            <a:chExt cx="1371600" cy="1614039"/>
          </a:xfrm>
        </p:grpSpPr>
        <p:sp>
          <p:nvSpPr>
            <p:cNvPr id="12" name="Rectangle 11"/>
            <p:cNvSpPr/>
            <p:nvPr/>
          </p:nvSpPr>
          <p:spPr>
            <a:xfrm>
              <a:off x="2667000" y="3352801"/>
              <a:ext cx="1371600" cy="1614039"/>
            </a:xfrm>
            <a:prstGeom prst="rect">
              <a:avLst/>
            </a:prstGeom>
            <a:gradFill rotWithShape="1">
              <a:gsLst>
                <a:gs pos="0">
                  <a:srgbClr val="2DA2BF">
                    <a:tint val="75000"/>
                    <a:shade val="85000"/>
                    <a:satMod val="230000"/>
                  </a:srgbClr>
                </a:gs>
                <a:gs pos="25000">
                  <a:srgbClr val="2DA2BF">
                    <a:tint val="90000"/>
                    <a:shade val="70000"/>
                    <a:satMod val="220000"/>
                  </a:srgbClr>
                </a:gs>
                <a:gs pos="50000">
                  <a:srgbClr val="2DA2BF">
                    <a:tint val="90000"/>
                    <a:shade val="58000"/>
                    <a:satMod val="225000"/>
                  </a:srgbClr>
                </a:gs>
                <a:gs pos="65000">
                  <a:srgbClr val="2DA2BF">
                    <a:tint val="90000"/>
                    <a:shade val="58000"/>
                    <a:satMod val="225000"/>
                  </a:srgbClr>
                </a:gs>
                <a:gs pos="80000">
                  <a:srgbClr val="2DA2BF">
                    <a:tint val="90000"/>
                    <a:shade val="69000"/>
                    <a:satMod val="220000"/>
                  </a:srgbClr>
                </a:gs>
                <a:gs pos="100000">
                  <a:srgbClr val="2DA2BF">
                    <a:tint val="77000"/>
                    <a:shade val="80000"/>
                    <a:satMod val="23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rgbClr val="2DA2BF">
                  <a:shade val="60000"/>
                  <a:satMod val="110000"/>
                </a:srgbClr>
              </a:contourClr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TradeGothic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67000" y="3402995"/>
              <a:ext cx="1371600" cy="1077595"/>
            </a:xfrm>
            <a:prstGeom prst="rect">
              <a:avLst/>
            </a:prstGeom>
            <a:noFill/>
            <a:ln w="10000" cap="flat" cmpd="sng" algn="ctr">
              <a:noFill/>
              <a:prstDash val="soli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eGothic"/>
                </a:rPr>
                <a:t>Where can products easily be found?</a:t>
              </a:r>
            </a:p>
          </p:txBody>
        </p:sp>
      </p:grpSp>
      <p:grpSp>
        <p:nvGrpSpPr>
          <p:cNvPr id="19464" name="Group 27"/>
          <p:cNvGrpSpPr>
            <a:grpSpLocks/>
          </p:cNvGrpSpPr>
          <p:nvPr/>
        </p:nvGrpSpPr>
        <p:grpSpPr bwMode="auto">
          <a:xfrm>
            <a:off x="3556000" y="1918357"/>
            <a:ext cx="1371600" cy="1639888"/>
            <a:chOff x="2667000" y="3352802"/>
            <a:chExt cx="1371600" cy="1654775"/>
          </a:xfrm>
        </p:grpSpPr>
        <p:sp>
          <p:nvSpPr>
            <p:cNvPr id="15" name="Rectangle 14"/>
            <p:cNvSpPr/>
            <p:nvPr/>
          </p:nvSpPr>
          <p:spPr>
            <a:xfrm>
              <a:off x="2667000" y="3352802"/>
              <a:ext cx="1371600" cy="1654775"/>
            </a:xfrm>
            <a:prstGeom prst="rect">
              <a:avLst/>
            </a:prstGeom>
            <a:gradFill rotWithShape="1">
              <a:gsLst>
                <a:gs pos="0">
                  <a:srgbClr val="2DA2BF">
                    <a:tint val="75000"/>
                    <a:shade val="85000"/>
                    <a:satMod val="230000"/>
                  </a:srgbClr>
                </a:gs>
                <a:gs pos="25000">
                  <a:srgbClr val="2DA2BF">
                    <a:tint val="90000"/>
                    <a:shade val="70000"/>
                    <a:satMod val="220000"/>
                  </a:srgbClr>
                </a:gs>
                <a:gs pos="50000">
                  <a:srgbClr val="2DA2BF">
                    <a:tint val="90000"/>
                    <a:shade val="58000"/>
                    <a:satMod val="225000"/>
                  </a:srgbClr>
                </a:gs>
                <a:gs pos="65000">
                  <a:srgbClr val="2DA2BF">
                    <a:tint val="90000"/>
                    <a:shade val="58000"/>
                    <a:satMod val="225000"/>
                  </a:srgbClr>
                </a:gs>
                <a:gs pos="80000">
                  <a:srgbClr val="2DA2BF">
                    <a:tint val="90000"/>
                    <a:shade val="69000"/>
                    <a:satMod val="220000"/>
                  </a:srgbClr>
                </a:gs>
                <a:gs pos="100000">
                  <a:srgbClr val="2DA2BF">
                    <a:tint val="77000"/>
                    <a:shade val="80000"/>
                    <a:satMod val="23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rgbClr val="2DA2BF">
                  <a:shade val="60000"/>
                  <a:satMod val="110000"/>
                </a:srgbClr>
              </a:contourClr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TradeGothic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67000" y="3471343"/>
              <a:ext cx="1371600" cy="1078087"/>
            </a:xfrm>
            <a:prstGeom prst="rect">
              <a:avLst/>
            </a:prstGeom>
            <a:noFill/>
            <a:ln w="10000" cap="flat" cmpd="sng" algn="ctr">
              <a:noFill/>
              <a:prstDash val="soli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eGothic"/>
                </a:rPr>
                <a:t>What original observations were used in the product?</a:t>
              </a:r>
            </a:p>
          </p:txBody>
        </p:sp>
      </p:grpSp>
      <p:grpSp>
        <p:nvGrpSpPr>
          <p:cNvPr id="19465" name="Group 30"/>
          <p:cNvGrpSpPr>
            <a:grpSpLocks/>
          </p:cNvGrpSpPr>
          <p:nvPr/>
        </p:nvGrpSpPr>
        <p:grpSpPr bwMode="auto">
          <a:xfrm>
            <a:off x="5156200" y="1918357"/>
            <a:ext cx="1371600" cy="1633538"/>
            <a:chOff x="2667000" y="3352801"/>
            <a:chExt cx="1371600" cy="1549243"/>
          </a:xfrm>
        </p:grpSpPr>
        <p:sp>
          <p:nvSpPr>
            <p:cNvPr id="18" name="Rectangle 17"/>
            <p:cNvSpPr/>
            <p:nvPr/>
          </p:nvSpPr>
          <p:spPr>
            <a:xfrm>
              <a:off x="2667000" y="3352801"/>
              <a:ext cx="1371600" cy="1549243"/>
            </a:xfrm>
            <a:prstGeom prst="rect">
              <a:avLst/>
            </a:prstGeom>
            <a:gradFill rotWithShape="1">
              <a:gsLst>
                <a:gs pos="0">
                  <a:srgbClr val="2DA2BF">
                    <a:tint val="75000"/>
                    <a:shade val="85000"/>
                    <a:satMod val="230000"/>
                  </a:srgbClr>
                </a:gs>
                <a:gs pos="25000">
                  <a:srgbClr val="2DA2BF">
                    <a:tint val="90000"/>
                    <a:shade val="70000"/>
                    <a:satMod val="220000"/>
                  </a:srgbClr>
                </a:gs>
                <a:gs pos="50000">
                  <a:srgbClr val="2DA2BF">
                    <a:tint val="90000"/>
                    <a:shade val="58000"/>
                    <a:satMod val="225000"/>
                  </a:srgbClr>
                </a:gs>
                <a:gs pos="65000">
                  <a:srgbClr val="2DA2BF">
                    <a:tint val="90000"/>
                    <a:shade val="58000"/>
                    <a:satMod val="225000"/>
                  </a:srgbClr>
                </a:gs>
                <a:gs pos="80000">
                  <a:srgbClr val="2DA2BF">
                    <a:tint val="90000"/>
                    <a:shade val="69000"/>
                    <a:satMod val="220000"/>
                  </a:srgbClr>
                </a:gs>
                <a:gs pos="100000">
                  <a:srgbClr val="2DA2BF">
                    <a:tint val="77000"/>
                    <a:shade val="80000"/>
                    <a:satMod val="23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rgbClr val="2DA2BF">
                  <a:shade val="60000"/>
                  <a:satMod val="110000"/>
                </a:srgbClr>
              </a:contourClr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TradeGothic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67000" y="3403991"/>
              <a:ext cx="1371600" cy="1323406"/>
            </a:xfrm>
            <a:prstGeom prst="rect">
              <a:avLst/>
            </a:prstGeom>
            <a:noFill/>
            <a:ln w="10000" cap="flat" cmpd="sng" algn="ctr">
              <a:noFill/>
              <a:prstDash val="soli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eGothic"/>
                </a:rPr>
                <a:t>What methods were used to create the product?</a:t>
              </a:r>
            </a:p>
          </p:txBody>
        </p:sp>
      </p:grpSp>
      <p:grpSp>
        <p:nvGrpSpPr>
          <p:cNvPr id="19466" name="Group 33"/>
          <p:cNvGrpSpPr>
            <a:grpSpLocks/>
          </p:cNvGrpSpPr>
          <p:nvPr/>
        </p:nvGrpSpPr>
        <p:grpSpPr bwMode="auto">
          <a:xfrm>
            <a:off x="6756400" y="1918357"/>
            <a:ext cx="1371600" cy="1627188"/>
            <a:chOff x="2667000" y="3352799"/>
            <a:chExt cx="1371600" cy="1819664"/>
          </a:xfrm>
        </p:grpSpPr>
        <p:sp>
          <p:nvSpPr>
            <p:cNvPr id="21" name="Rectangle 20"/>
            <p:cNvSpPr/>
            <p:nvPr/>
          </p:nvSpPr>
          <p:spPr>
            <a:xfrm>
              <a:off x="2667000" y="3352799"/>
              <a:ext cx="1371600" cy="1819664"/>
            </a:xfrm>
            <a:prstGeom prst="rect">
              <a:avLst/>
            </a:prstGeom>
            <a:gradFill rotWithShape="1">
              <a:gsLst>
                <a:gs pos="0">
                  <a:srgbClr val="2DA2BF">
                    <a:tint val="75000"/>
                    <a:shade val="85000"/>
                    <a:satMod val="230000"/>
                  </a:srgbClr>
                </a:gs>
                <a:gs pos="25000">
                  <a:srgbClr val="2DA2BF">
                    <a:tint val="90000"/>
                    <a:shade val="70000"/>
                    <a:satMod val="220000"/>
                  </a:srgbClr>
                </a:gs>
                <a:gs pos="50000">
                  <a:srgbClr val="2DA2BF">
                    <a:tint val="90000"/>
                    <a:shade val="58000"/>
                    <a:satMod val="225000"/>
                  </a:srgbClr>
                </a:gs>
                <a:gs pos="65000">
                  <a:srgbClr val="2DA2BF">
                    <a:tint val="90000"/>
                    <a:shade val="58000"/>
                    <a:satMod val="225000"/>
                  </a:srgbClr>
                </a:gs>
                <a:gs pos="80000">
                  <a:srgbClr val="2DA2BF">
                    <a:tint val="90000"/>
                    <a:shade val="69000"/>
                    <a:satMod val="220000"/>
                  </a:srgbClr>
                </a:gs>
                <a:gs pos="100000">
                  <a:srgbClr val="2DA2BF">
                    <a:tint val="77000"/>
                    <a:shade val="80000"/>
                    <a:satMod val="23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rgbClr val="2DA2BF">
                  <a:shade val="60000"/>
                  <a:satMod val="110000"/>
                </a:srgbClr>
              </a:contourClr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TradeGothic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7000" y="3404283"/>
              <a:ext cx="1371600" cy="1480585"/>
            </a:xfrm>
            <a:prstGeom prst="rect">
              <a:avLst/>
            </a:prstGeom>
            <a:noFill/>
            <a:ln w="10000" cap="flat" cmpd="sng" algn="ctr">
              <a:noFill/>
              <a:prstDash val="soli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eGothic"/>
                </a:rPr>
                <a:t>How do we ensure authenticity of the product?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5600" y="3170895"/>
            <a:ext cx="1905000" cy="646112"/>
          </a:xfrm>
          <a:prstGeom prst="rect">
            <a:avLst/>
          </a:prstGeom>
          <a:gradFill rotWithShape="1">
            <a:gsLst>
              <a:gs pos="0">
                <a:srgbClr val="EB641B">
                  <a:tint val="30000"/>
                  <a:satMod val="250000"/>
                </a:srgbClr>
              </a:gs>
              <a:gs pos="72000">
                <a:srgbClr val="EB641B">
                  <a:tint val="75000"/>
                  <a:satMod val="210000"/>
                </a:srgbClr>
              </a:gs>
              <a:gs pos="100000">
                <a:srgbClr val="EB641B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EB641B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TradeGothic"/>
              </a:rPr>
              <a:t>SCOPE-CM Portal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28000" y="3213757"/>
            <a:ext cx="1219200" cy="647700"/>
          </a:xfrm>
          <a:prstGeom prst="rect">
            <a:avLst/>
          </a:prstGeom>
          <a:gradFill rotWithShape="1">
            <a:gsLst>
              <a:gs pos="0">
                <a:srgbClr val="EB641B">
                  <a:tint val="30000"/>
                  <a:satMod val="250000"/>
                </a:srgbClr>
              </a:gs>
              <a:gs pos="72000">
                <a:srgbClr val="EB641B">
                  <a:tint val="75000"/>
                  <a:satMod val="210000"/>
                </a:srgbClr>
              </a:gs>
              <a:gs pos="100000">
                <a:srgbClr val="EB641B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EB641B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TradeGothic"/>
              </a:rPr>
              <a:t>Digital Signature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360488" y="4509157"/>
          <a:ext cx="7315200" cy="2425043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371602"/>
                <a:gridCol w="1066798"/>
                <a:gridCol w="1219200"/>
                <a:gridCol w="1219200"/>
              </a:tblGrid>
              <a:tr h="685800">
                <a:tc>
                  <a:txBody>
                    <a:bodyPr/>
                    <a:lstStyle>
                      <a:lvl1pPr marL="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1pPr>
                      <a:lvl2pPr marL="50799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2pPr>
                      <a:lvl3pPr marL="101599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3pPr>
                      <a:lvl4pPr marL="152398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4pPr>
                      <a:lvl5pPr marL="203198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5pPr>
                      <a:lvl6pPr marL="253997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6pPr>
                      <a:lvl7pPr marL="304797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7pPr>
                      <a:lvl8pPr marL="3555964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8pPr>
                      <a:lvl9pPr marL="4063959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Software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Readiness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>
                      <a:lvl1pPr marL="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1pPr>
                      <a:lvl2pPr marL="50799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2pPr>
                      <a:lvl3pPr marL="101599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3pPr>
                      <a:lvl4pPr marL="152398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4pPr>
                      <a:lvl5pPr marL="203198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5pPr>
                      <a:lvl6pPr marL="253997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6pPr>
                      <a:lvl7pPr marL="304797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7pPr>
                      <a:lvl8pPr marL="3555964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8pPr>
                      <a:lvl9pPr marL="4063959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Metadata</a:t>
                      </a:r>
                      <a:r>
                        <a:rPr lang="en-US" sz="1400" b="0" i="0" u="none" strike="noStrike" dirty="0" smtClean="0">
                          <a:solidFill>
                            <a:srgbClr val="990033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>
                      <a:lvl1pPr marL="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1pPr>
                      <a:lvl2pPr marL="50799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2pPr>
                      <a:lvl3pPr marL="101599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3pPr>
                      <a:lvl4pPr marL="152398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4pPr>
                      <a:lvl5pPr marL="203198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5pPr>
                      <a:lvl6pPr marL="253997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6pPr>
                      <a:lvl7pPr marL="304797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7pPr>
                      <a:lvl8pPr marL="3555964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8pPr>
                      <a:lvl9pPr marL="4063959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Documentation</a:t>
                      </a:r>
                      <a:r>
                        <a:rPr lang="en-US" sz="1400" b="0" i="0" u="none" strike="noStrike" dirty="0">
                          <a:solidFill>
                            <a:srgbClr val="990033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>
                      <a:lvl1pPr marL="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1pPr>
                      <a:lvl2pPr marL="50799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2pPr>
                      <a:lvl3pPr marL="101599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3pPr>
                      <a:lvl4pPr marL="152398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4pPr>
                      <a:lvl5pPr marL="203198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5pPr>
                      <a:lvl6pPr marL="253997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6pPr>
                      <a:lvl7pPr marL="304797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7pPr>
                      <a:lvl8pPr marL="3555964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8pPr>
                      <a:lvl9pPr marL="4063959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Product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Validation</a:t>
                      </a:r>
                      <a:r>
                        <a:rPr lang="en-US" sz="1400" b="0" i="0" u="none" strike="noStrike" dirty="0" smtClean="0">
                          <a:solidFill>
                            <a:srgbClr val="990033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>
                      <a:lvl1pPr marL="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1pPr>
                      <a:lvl2pPr marL="50799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2pPr>
                      <a:lvl3pPr marL="101599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3pPr>
                      <a:lvl4pPr marL="152398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4pPr>
                      <a:lvl5pPr marL="203198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5pPr>
                      <a:lvl6pPr marL="253997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6pPr>
                      <a:lvl7pPr marL="304797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7pPr>
                      <a:lvl8pPr marL="3555964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8pPr>
                      <a:lvl9pPr marL="4063959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Public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Access</a:t>
                      </a:r>
                      <a:r>
                        <a:rPr lang="en-US" sz="1400" b="0" i="0" u="none" strike="noStrike" dirty="0" smtClean="0">
                          <a:solidFill>
                            <a:srgbClr val="990033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>
                      <a:lvl1pPr marL="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1pPr>
                      <a:lvl2pPr marL="50799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2pPr>
                      <a:lvl3pPr marL="101599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3pPr>
                      <a:lvl4pPr marL="152398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4pPr>
                      <a:lvl5pPr marL="203198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5pPr>
                      <a:lvl6pPr marL="253997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6pPr>
                      <a:lvl7pPr marL="304797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7pPr>
                      <a:lvl8pPr marL="3555964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8pPr>
                      <a:lvl9pPr marL="4063959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Utility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</a:tr>
              <a:tr h="1739243">
                <a:tc>
                  <a:txBody>
                    <a:bodyPr/>
                    <a:lstStyle>
                      <a:lvl1pPr marL="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1pPr>
                      <a:lvl2pPr marL="50799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2pPr>
                      <a:lvl3pPr marL="101599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3pPr>
                      <a:lvl4pPr marL="152398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4pPr>
                      <a:lvl5pPr marL="203198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5pPr>
                      <a:lvl6pPr marL="253997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6pPr>
                      <a:lvl7pPr marL="304797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7pPr>
                      <a:lvl8pPr marL="3555964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8pPr>
                      <a:lvl9pPr marL="4063959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Are algorithms under configuration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management and how mature?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>
                      <a:lvl1pPr marL="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1pPr>
                      <a:lvl2pPr marL="50799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2pPr>
                      <a:lvl3pPr marL="101599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3pPr>
                      <a:lvl4pPr marL="152398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4pPr>
                      <a:lvl5pPr marL="203198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5pPr>
                      <a:lvl6pPr marL="253997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6pPr>
                      <a:lvl7pPr marL="304797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7pPr>
                      <a:lvl8pPr marL="3555964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8pPr>
                      <a:lvl9pPr marL="4063959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How full and complete are the metadata and quality assessment?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>
                      <a:lvl1pPr marL="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1pPr>
                      <a:lvl2pPr marL="50799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2pPr>
                      <a:lvl3pPr marL="101599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3pPr>
                      <a:lvl4pPr marL="152398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4pPr>
                      <a:lvl5pPr marL="203198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5pPr>
                      <a:lvl6pPr marL="253997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6pPr>
                      <a:lvl7pPr marL="304797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7pPr>
                      <a:lvl8pPr marL="3555964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8pPr>
                      <a:lvl9pPr marL="4063959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the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Operational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Algorithm Description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full,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complete, and peer reviewed?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>
                      <a:lvl1pPr marL="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1pPr>
                      <a:lvl2pPr marL="50799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2pPr>
                      <a:lvl3pPr marL="101599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3pPr>
                      <a:lvl4pPr marL="152398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4pPr>
                      <a:lvl5pPr marL="203198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5pPr>
                      <a:lvl6pPr marL="253997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6pPr>
                      <a:lvl7pPr marL="304797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7pPr>
                      <a:lvl8pPr marL="3555964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8pPr>
                      <a:lvl9pPr marL="4063959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How </a:t>
                      </a:r>
                      <a:b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complete is the validation?</a:t>
                      </a:r>
                      <a:r>
                        <a:rPr lang="en-US" sz="1400" b="0" i="0" u="none" strike="noStrike" dirty="0" smtClean="0">
                          <a:solidFill>
                            <a:srgbClr val="990033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>
                      <a:lvl1pPr marL="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1pPr>
                      <a:lvl2pPr marL="50799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2pPr>
                      <a:lvl3pPr marL="101599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3pPr>
                      <a:lvl4pPr marL="152398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4pPr>
                      <a:lvl5pPr marL="203198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5pPr>
                      <a:lvl6pPr marL="253997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6pPr>
                      <a:lvl7pPr marL="304797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7pPr>
                      <a:lvl8pPr marL="3555964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8pPr>
                      <a:lvl9pPr marL="4063959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Are the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data, algorithms and software open and available to the Public?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>
                      <a:lvl1pPr marL="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1pPr>
                      <a:lvl2pPr marL="50799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2pPr>
                      <a:lvl3pPr marL="101599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3pPr>
                      <a:lvl4pPr marL="152398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4pPr>
                      <a:lvl5pPr marL="203198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5pPr>
                      <a:lvl6pPr marL="2539975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6pPr>
                      <a:lvl7pPr marL="3047970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7pPr>
                      <a:lvl8pPr marL="3555964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8pPr>
                      <a:lvl9pPr marL="4063959" algn="l" defTabSz="101599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radeGothic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How extensive is the peer reviewed literature and how  varied are the applications?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 bwMode="auto">
          <a:xfrm>
            <a:off x="3540234" y="1903249"/>
            <a:ext cx="1371600" cy="1638567"/>
          </a:xfrm>
          <a:prstGeom prst="rect">
            <a:avLst/>
          </a:prstGeom>
          <a:gradFill rotWithShape="1">
            <a:gsLst>
              <a:gs pos="0">
                <a:srgbClr val="2DA2BF">
                  <a:tint val="75000"/>
                  <a:shade val="85000"/>
                  <a:satMod val="230000"/>
                </a:srgbClr>
              </a:gs>
              <a:gs pos="25000">
                <a:srgbClr val="2DA2BF">
                  <a:tint val="90000"/>
                  <a:shade val="70000"/>
                  <a:satMod val="220000"/>
                </a:srgbClr>
              </a:gs>
              <a:gs pos="50000">
                <a:srgbClr val="2DA2BF">
                  <a:tint val="90000"/>
                  <a:shade val="58000"/>
                  <a:satMod val="225000"/>
                </a:srgbClr>
              </a:gs>
              <a:gs pos="65000">
                <a:srgbClr val="2DA2BF">
                  <a:tint val="90000"/>
                  <a:shade val="58000"/>
                  <a:satMod val="225000"/>
                </a:srgbClr>
              </a:gs>
              <a:gs pos="80000">
                <a:srgbClr val="2DA2BF">
                  <a:tint val="90000"/>
                  <a:shade val="69000"/>
                  <a:satMod val="220000"/>
                </a:srgbClr>
              </a:gs>
              <a:gs pos="100000">
                <a:srgbClr val="2DA2BF">
                  <a:tint val="77000"/>
                  <a:shade val="80000"/>
                  <a:satMod val="230000"/>
                </a:srgbClr>
              </a:gs>
            </a:gsLst>
            <a:lin ang="5400000" scaled="1"/>
          </a:gradFill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rgbClr val="2DA2BF">
                <a:shade val="60000"/>
                <a:satMod val="110000"/>
              </a:srgbClr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TradeGothic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3540125" y="2021545"/>
            <a:ext cx="1371600" cy="10668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Gothic"/>
              </a:rPr>
              <a:t>What original observations were used in the product?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140434" y="1903249"/>
            <a:ext cx="1371600" cy="1632172"/>
          </a:xfrm>
          <a:prstGeom prst="rect">
            <a:avLst/>
          </a:prstGeom>
          <a:gradFill rotWithShape="1">
            <a:gsLst>
              <a:gs pos="0">
                <a:srgbClr val="2DA2BF">
                  <a:tint val="75000"/>
                  <a:shade val="85000"/>
                  <a:satMod val="230000"/>
                </a:srgbClr>
              </a:gs>
              <a:gs pos="25000">
                <a:srgbClr val="2DA2BF">
                  <a:tint val="90000"/>
                  <a:shade val="70000"/>
                  <a:satMod val="220000"/>
                </a:srgbClr>
              </a:gs>
              <a:gs pos="50000">
                <a:srgbClr val="2DA2BF">
                  <a:tint val="90000"/>
                  <a:shade val="58000"/>
                  <a:satMod val="225000"/>
                </a:srgbClr>
              </a:gs>
              <a:gs pos="65000">
                <a:srgbClr val="2DA2BF">
                  <a:tint val="90000"/>
                  <a:shade val="58000"/>
                  <a:satMod val="225000"/>
                </a:srgbClr>
              </a:gs>
              <a:gs pos="80000">
                <a:srgbClr val="2DA2BF">
                  <a:tint val="90000"/>
                  <a:shade val="69000"/>
                  <a:satMod val="220000"/>
                </a:srgbClr>
              </a:gs>
              <a:gs pos="100000">
                <a:srgbClr val="2DA2BF">
                  <a:tint val="77000"/>
                  <a:shade val="80000"/>
                  <a:satMod val="230000"/>
                </a:srgbClr>
              </a:gs>
            </a:gsLst>
            <a:lin ang="5400000" scaled="1"/>
          </a:gradFill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rgbClr val="2DA2BF">
                <a:shade val="60000"/>
                <a:satMod val="110000"/>
              </a:srgbClr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TradeGothic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5140325" y="1956457"/>
            <a:ext cx="1371600" cy="1393825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Gothic"/>
              </a:rPr>
              <a:t>What methods were used to create the product?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65400" y="3823357"/>
            <a:ext cx="50292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define a Maturity Matrix (1=low; 6=high)</a:t>
            </a:r>
            <a:br>
              <a:rPr lang="en-US" sz="180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sets expectations and assesses progress</a:t>
            </a:r>
          </a:p>
        </p:txBody>
      </p:sp>
      <p:cxnSp>
        <p:nvCxnSpPr>
          <p:cNvPr id="19497" name="Straight Arrow Connector 30"/>
          <p:cNvCxnSpPr>
            <a:cxnSpLocks noChangeShapeType="1"/>
          </p:cNvCxnSpPr>
          <p:nvPr/>
        </p:nvCxnSpPr>
        <p:spPr bwMode="auto">
          <a:xfrm rot="5400000">
            <a:off x="1419226" y="2686707"/>
            <a:ext cx="552450" cy="498475"/>
          </a:xfrm>
          <a:prstGeom prst="straightConnector1">
            <a:avLst/>
          </a:prstGeom>
          <a:noFill/>
          <a:ln w="38100" algn="ctr">
            <a:solidFill>
              <a:srgbClr val="2DA2BF"/>
            </a:solidFill>
            <a:round/>
            <a:headEnd/>
            <a:tailEnd type="arrow" w="med" len="med"/>
          </a:ln>
        </p:spPr>
      </p:cxnSp>
      <p:cxnSp>
        <p:nvCxnSpPr>
          <p:cNvPr id="19498" name="Straight Arrow Connector 31"/>
          <p:cNvCxnSpPr>
            <a:cxnSpLocks noChangeShapeType="1"/>
          </p:cNvCxnSpPr>
          <p:nvPr/>
        </p:nvCxnSpPr>
        <p:spPr bwMode="auto">
          <a:xfrm>
            <a:off x="8051800" y="2743857"/>
            <a:ext cx="582613" cy="536575"/>
          </a:xfrm>
          <a:prstGeom prst="straightConnector1">
            <a:avLst/>
          </a:prstGeom>
          <a:noFill/>
          <a:ln w="38100" algn="ctr">
            <a:solidFill>
              <a:srgbClr val="2DA2B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Maturity Matrix Model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Main text</a:t>
            </a:r>
          </a:p>
          <a:p>
            <a:pPr eaLnBrk="1" hangingPunct="1"/>
            <a:r>
              <a:rPr lang="en-GB" dirty="0" smtClean="0"/>
              <a:t>Or bullet points here...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GSICS Workshop 2012, Sopot Poland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2AB838-E090-4318-AF3F-775C76B54742}" type="slidenum">
              <a:rPr lang="en-GB"/>
              <a:pPr>
                <a:defRPr/>
              </a:pPr>
              <a:t>12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459" y="1112573"/>
            <a:ext cx="9604942" cy="582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SCOPE-CM Climate Data Record Life Cycle Based on Maturity Matrix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4241800" y="1219200"/>
            <a:ext cx="5410134" cy="552061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The CDR life cycle is iterative, with improved understanding and utility as maturity increases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486" name="Picture 6" descr="spiral-simplified.jpg"/>
          <p:cNvPicPr>
            <a:picLocks noChangeAspect="1"/>
          </p:cNvPicPr>
          <p:nvPr/>
        </p:nvPicPr>
        <p:blipFill>
          <a:blip r:embed="rId2" cstate="print"/>
          <a:srcRect l="8392" r="33914"/>
          <a:stretch>
            <a:fillRect/>
          </a:stretch>
        </p:blipFill>
        <p:spPr bwMode="auto">
          <a:xfrm>
            <a:off x="0" y="1066800"/>
            <a:ext cx="369667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SCOPE-CM Climate Data Record Life Cycle Based on Maturity Matrix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4089400" y="1066800"/>
            <a:ext cx="6070600" cy="243522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The CDR life cycle is iterative, with improved understanding and utility as maturity increases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486" name="Picture 6" descr="spiral-simplified.jpg"/>
          <p:cNvPicPr>
            <a:picLocks noChangeAspect="1"/>
          </p:cNvPicPr>
          <p:nvPr/>
        </p:nvPicPr>
        <p:blipFill>
          <a:blip r:embed="rId2" cstate="print"/>
          <a:srcRect l="8392" r="33914"/>
          <a:stretch>
            <a:fillRect/>
          </a:stretch>
        </p:blipFill>
        <p:spPr bwMode="auto">
          <a:xfrm>
            <a:off x="0" y="1066800"/>
            <a:ext cx="369667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p Arrow 5"/>
          <p:cNvSpPr/>
          <p:nvPr/>
        </p:nvSpPr>
        <p:spPr>
          <a:xfrm>
            <a:off x="2641600" y="4495800"/>
            <a:ext cx="990600" cy="106680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4851400" y="3733800"/>
            <a:ext cx="4267200" cy="1981200"/>
          </a:xfrm>
          <a:prstGeom prst="wedgeRectCallout">
            <a:avLst>
              <a:gd name="adj1" fmla="val -74747"/>
              <a:gd name="adj2" fmla="val 2087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SCOPE-CM Project: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Elevating a CDR generation capability to a higher maturity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SCOPE-CM Climate Data Record Life Cycle Based on Maturity Matrix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4089400" y="1066800"/>
            <a:ext cx="6070600" cy="243522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The CDR life cycle is iterative, with improved understanding and utility as maturity increases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486" name="Picture 6" descr="spiral-simplified.jpg"/>
          <p:cNvPicPr>
            <a:picLocks noChangeAspect="1"/>
          </p:cNvPicPr>
          <p:nvPr/>
        </p:nvPicPr>
        <p:blipFill>
          <a:blip r:embed="rId2" cstate="print"/>
          <a:srcRect l="8392" r="33914"/>
          <a:stretch>
            <a:fillRect/>
          </a:stretch>
        </p:blipFill>
        <p:spPr bwMode="auto">
          <a:xfrm>
            <a:off x="0" y="1066800"/>
            <a:ext cx="369667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4851400" y="3733800"/>
            <a:ext cx="4267200" cy="1981200"/>
          </a:xfrm>
          <a:prstGeom prst="wedgeRectCallout">
            <a:avLst>
              <a:gd name="adj1" fmla="val -74747"/>
              <a:gd name="adj2" fmla="val 2087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Sustaining CDR generation through a series of SCOPE-CM Projects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2641600" y="3657600"/>
            <a:ext cx="990600" cy="10668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9"/>
          <p:cNvSpPr/>
          <p:nvPr/>
        </p:nvSpPr>
        <p:spPr>
          <a:xfrm>
            <a:off x="2641600" y="2590800"/>
            <a:ext cx="990600" cy="1066800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>
            <a:off x="2641600" y="4648200"/>
            <a:ext cx="990600" cy="106680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Up Arrow 7"/>
          <p:cNvSpPr/>
          <p:nvPr/>
        </p:nvSpPr>
        <p:spPr>
          <a:xfrm>
            <a:off x="2641600" y="5715000"/>
            <a:ext cx="990600" cy="1066800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Up Arrow 10"/>
          <p:cNvSpPr/>
          <p:nvPr/>
        </p:nvSpPr>
        <p:spPr>
          <a:xfrm>
            <a:off x="2641600" y="1524000"/>
            <a:ext cx="990600" cy="1066800"/>
          </a:xfrm>
          <a:prstGeom prst="up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SCOPE-CM Climate Data Record Life Cycle Based on Maturity Matrix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486" name="Picture 6" descr="spiral-simplified.jpg"/>
          <p:cNvPicPr>
            <a:picLocks noChangeAspect="1"/>
          </p:cNvPicPr>
          <p:nvPr/>
        </p:nvPicPr>
        <p:blipFill>
          <a:blip r:embed="rId2" cstate="print"/>
          <a:srcRect l="8392" r="33914"/>
          <a:stretch>
            <a:fillRect/>
          </a:stretch>
        </p:blipFill>
        <p:spPr bwMode="auto">
          <a:xfrm>
            <a:off x="0" y="1066800"/>
            <a:ext cx="369667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Up Arrow 8"/>
          <p:cNvSpPr/>
          <p:nvPr/>
        </p:nvSpPr>
        <p:spPr>
          <a:xfrm>
            <a:off x="2641600" y="3657600"/>
            <a:ext cx="990600" cy="10668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9"/>
          <p:cNvSpPr/>
          <p:nvPr/>
        </p:nvSpPr>
        <p:spPr>
          <a:xfrm>
            <a:off x="2641600" y="2590800"/>
            <a:ext cx="990600" cy="1066800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>
            <a:off x="2641600" y="4648200"/>
            <a:ext cx="990600" cy="106680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Up Arrow 7"/>
          <p:cNvSpPr/>
          <p:nvPr/>
        </p:nvSpPr>
        <p:spPr>
          <a:xfrm>
            <a:off x="2641600" y="5715000"/>
            <a:ext cx="990600" cy="1066800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Up Arrow 10"/>
          <p:cNvSpPr/>
          <p:nvPr/>
        </p:nvSpPr>
        <p:spPr>
          <a:xfrm>
            <a:off x="2641600" y="1524000"/>
            <a:ext cx="990600" cy="1066800"/>
          </a:xfrm>
          <a:prstGeom prst="up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entagon 13"/>
          <p:cNvSpPr/>
          <p:nvPr/>
        </p:nvSpPr>
        <p:spPr>
          <a:xfrm flipH="1">
            <a:off x="4165600" y="1600200"/>
            <a:ext cx="5638800" cy="1676400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/>
              <a:t>High Maturity </a:t>
            </a:r>
          </a:p>
          <a:p>
            <a:pPr algn="r"/>
            <a:r>
              <a:rPr lang="en-GB" dirty="0" smtClean="0"/>
              <a:t>SCOPE-CM Projects</a:t>
            </a:r>
            <a:endParaRPr lang="en-GB" dirty="0"/>
          </a:p>
        </p:txBody>
      </p:sp>
      <p:sp>
        <p:nvSpPr>
          <p:cNvPr id="15" name="Pentagon 14"/>
          <p:cNvSpPr/>
          <p:nvPr/>
        </p:nvSpPr>
        <p:spPr>
          <a:xfrm flipH="1">
            <a:off x="4241800" y="3581400"/>
            <a:ext cx="5562600" cy="167640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/>
              <a:t>Moderate Maturity </a:t>
            </a:r>
          </a:p>
          <a:p>
            <a:pPr algn="r"/>
            <a:r>
              <a:rPr lang="en-GB" dirty="0" smtClean="0"/>
              <a:t>SCOPE-CM Projects</a:t>
            </a:r>
            <a:endParaRPr lang="en-GB" dirty="0"/>
          </a:p>
        </p:txBody>
      </p:sp>
      <p:sp>
        <p:nvSpPr>
          <p:cNvPr id="16" name="Pentagon 15"/>
          <p:cNvSpPr/>
          <p:nvPr/>
        </p:nvSpPr>
        <p:spPr>
          <a:xfrm flipH="1">
            <a:off x="4318000" y="5562600"/>
            <a:ext cx="5486400" cy="16764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Initial Maturity </a:t>
            </a:r>
          </a:p>
          <a:p>
            <a:pPr algn="r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SCOPE-CM Projects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SCOPE-CM Climate Data Record Life Cycle Based on Maturity Matrix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4165600" y="5715000"/>
            <a:ext cx="5334000" cy="6096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Generic SCOPE-CM projects process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486" name="Picture 6" descr="spiral-simplified.jpg"/>
          <p:cNvPicPr>
            <a:picLocks noChangeAspect="1"/>
          </p:cNvPicPr>
          <p:nvPr/>
        </p:nvPicPr>
        <p:blipFill>
          <a:blip r:embed="rId3" cstate="print"/>
          <a:srcRect l="8392" r="33914"/>
          <a:stretch>
            <a:fillRect/>
          </a:stretch>
        </p:blipFill>
        <p:spPr bwMode="auto">
          <a:xfrm>
            <a:off x="0" y="1066800"/>
            <a:ext cx="369667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Up Arrow 8"/>
          <p:cNvSpPr/>
          <p:nvPr/>
        </p:nvSpPr>
        <p:spPr>
          <a:xfrm>
            <a:off x="2641600" y="3657600"/>
            <a:ext cx="990600" cy="10668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9"/>
          <p:cNvSpPr/>
          <p:nvPr/>
        </p:nvSpPr>
        <p:spPr>
          <a:xfrm>
            <a:off x="2641600" y="2590800"/>
            <a:ext cx="990600" cy="1066800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>
            <a:off x="2641600" y="4648200"/>
            <a:ext cx="990600" cy="106680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Up Arrow 7"/>
          <p:cNvSpPr/>
          <p:nvPr/>
        </p:nvSpPr>
        <p:spPr>
          <a:xfrm>
            <a:off x="2641600" y="5715000"/>
            <a:ext cx="990600" cy="1066800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Up Arrow 10"/>
          <p:cNvSpPr/>
          <p:nvPr/>
        </p:nvSpPr>
        <p:spPr>
          <a:xfrm>
            <a:off x="2641600" y="1524000"/>
            <a:ext cx="990600" cy="1066800"/>
          </a:xfrm>
          <a:prstGeom prst="up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784600" y="2133600"/>
          <a:ext cx="6068755" cy="3429000"/>
        </p:xfrm>
        <a:graphic>
          <a:graphicData uri="http://schemas.openxmlformats.org/presentationml/2006/ole">
            <p:oleObj spid="_x0000_s47106" r:id="rId4" imgW="5274945" imgH="231629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5600" y="209550"/>
            <a:ext cx="9804400" cy="800100"/>
          </a:xfrm>
        </p:spPr>
        <p:txBody>
          <a:bodyPr/>
          <a:lstStyle/>
          <a:p>
            <a:r>
              <a:rPr lang="en-US" dirty="0" smtClean="0"/>
              <a:t>Invitation to Participate in SCOPE-CM Phase 2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79400" y="1219200"/>
            <a:ext cx="9601067" cy="5520613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Once the implementation plan for Phase 2 is completed, SCOPE-CM will issue an invitation for organizations to participate in the sustained development and production of CDRs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Some candidate CDRs for Phase 2 have already been identified: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GEO tapestry, targeting 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a consistent inter-calibrated geostationary data record (FCDR) employing GSICS methodology.</a:t>
            </a:r>
          </a:p>
          <a:p>
            <a:pPr lvl="1"/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Surface Albedo (geostationary and polar platforms)</a:t>
            </a:r>
          </a:p>
          <a:p>
            <a:pPr lvl="1"/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Microwave cloud Liquid Water Path (LWP)</a:t>
            </a:r>
          </a:p>
          <a:p>
            <a:pPr lvl="1"/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Free </a:t>
            </a:r>
            <a:r>
              <a:rPr lang="en-GB" sz="2400" dirty="0" err="1" smtClean="0">
                <a:solidFill>
                  <a:srgbClr val="002060"/>
                </a:solidFill>
                <a:latin typeface="Calibri" pitchFamily="34" charset="0"/>
              </a:rPr>
              <a:t>Tropospheric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Humidity (GEO and LEO sensors)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/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Your project here…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36600" y="152400"/>
            <a:ext cx="8636000" cy="685800"/>
          </a:xfrm>
        </p:spPr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371600"/>
            <a:ext cx="9296400" cy="4573588"/>
          </a:xfrm>
        </p:spPr>
        <p:txBody>
          <a:bodyPr/>
          <a:lstStyle/>
          <a:p>
            <a:pPr marL="380996" indent="-380996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SCOPE-CM has successfully completed Phase 1 with Pilot Projects and implemented algorithms at different operational processing centers for climate</a:t>
            </a:r>
          </a:p>
          <a:p>
            <a:pPr marL="380996" indent="-380996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Phase 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2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will use the concept of a Maturity Matrix to organize development and sustaining CDRs into initial, moderate and high maturity to better characterize CDRs for the user community</a:t>
            </a:r>
          </a:p>
          <a:p>
            <a:pPr marL="380996" indent="-380996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GSICS activities are fundamental for FCDR generation, specific interaction and cooperation being planned.</a:t>
            </a:r>
          </a:p>
          <a:p>
            <a:pPr marL="380996" indent="-380996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Additional participation is welcomed for Phase 2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79400" y="209550"/>
            <a:ext cx="9240838" cy="800100"/>
          </a:xfrm>
        </p:spPr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03200" y="1676400"/>
            <a:ext cx="4724400" cy="4191000"/>
          </a:xfrm>
          <a:ln w="57150">
            <a:solidFill>
              <a:srgbClr val="FFC000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Background and concept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Phase 1 – Establishing International Collaborations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Phase 2 – Sustained Production of Climate Data Records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Invitation to Participate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Conclusions</a:t>
            </a:r>
          </a:p>
        </p:txBody>
      </p:sp>
      <p:pic>
        <p:nvPicPr>
          <p:cNvPr id="4" name="Picture 7" descr="SCOPE-CM-tall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0" y="1676400"/>
            <a:ext cx="4798122" cy="420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79400" y="209550"/>
            <a:ext cx="9240838" cy="800100"/>
          </a:xfrm>
        </p:spPr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890000" cy="5638800"/>
          </a:xfrm>
        </p:spPr>
        <p:txBody>
          <a:bodyPr>
            <a:normAutofit lnSpcReduction="10000"/>
          </a:bodyPr>
          <a:lstStyle/>
          <a:p>
            <a:pPr marL="380996" indent="-380996"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The aim of the Sustained, Co-Ordinated Processing of Environmental Satellite Data for Climate Monitoring (SCOPE-CM) is to enable a network of facilities ensuring continuous and sustained provision of high-quality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 Climate Data Records (CDRs) from satellite observations.</a:t>
            </a:r>
          </a:p>
          <a:p>
            <a:pPr marL="380996" indent="-380996" eaLnBrk="1" hangingPunct="1">
              <a:buFont typeface="Arial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380996" indent="-380996"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The foundation of SCOPE-CM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is the network of relevant space agencies and other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+mn-cs"/>
              </a:rPr>
              <a:t>organisations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 (including GSICS) with the aim to develop, extend and preserve 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the capabilities and skills of generating and re-generating CDRs.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WMO’s SCOPE-CM Initiative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41929" y="1333500"/>
            <a:ext cx="5754077" cy="5278082"/>
          </a:xfrm>
        </p:spPr>
        <p:txBody>
          <a:bodyPr/>
          <a:lstStyle/>
          <a:p>
            <a:pPr marL="363680" lvl="1" indent="-363680" algn="just" eaLnBrk="1" hangingPunct="1">
              <a:buFont typeface="Tahoma" pitchFamily="34" charset="0"/>
              <a:buChar char="•"/>
              <a:defRPr/>
            </a:pPr>
            <a:r>
              <a:rPr lang="en-US" sz="2100" dirty="0" smtClean="0"/>
              <a:t>Coordinated international network to produce CDRs from multi-agency mission data in operational environment addressing GCOS requirements</a:t>
            </a:r>
          </a:p>
          <a:p>
            <a:pPr marL="363680" lvl="1" indent="-363680" algn="just" eaLnBrk="1" hangingPunct="1">
              <a:buFont typeface="Arial" pitchFamily="34" charset="0"/>
              <a:buChar char="•"/>
              <a:defRPr/>
            </a:pPr>
            <a:endParaRPr lang="en-GB" sz="2100" dirty="0" smtClean="0"/>
          </a:p>
          <a:p>
            <a:pPr algn="just" eaLnBrk="1" hangingPunct="1">
              <a:defRPr/>
            </a:pPr>
            <a:r>
              <a:rPr lang="en-GB" sz="2100" dirty="0" smtClean="0"/>
              <a:t>Current Participants of the SCOPE-CM Network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GB" sz="2100" dirty="0" smtClean="0"/>
          </a:p>
          <a:p>
            <a:pPr algn="just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sz="2100" dirty="0" smtClean="0"/>
              <a:t>Operational Satellite operators:</a:t>
            </a:r>
          </a:p>
          <a:p>
            <a:pPr lvl="1" algn="just" eaLnBrk="1" hangingPunct="1">
              <a:buFontTx/>
              <a:buChar char="–"/>
              <a:defRPr/>
            </a:pPr>
            <a:r>
              <a:rPr lang="en-GB" sz="2100" dirty="0" smtClean="0">
                <a:solidFill>
                  <a:srgbClr val="2B3461"/>
                </a:solidFill>
              </a:rPr>
              <a:t>NOAA, JMA, CMA, EUMETSAT</a:t>
            </a:r>
          </a:p>
          <a:p>
            <a:pPr lvl="1" algn="just" eaLnBrk="1" hangingPunct="1">
              <a:buFontTx/>
              <a:buChar char="–"/>
              <a:defRPr/>
            </a:pPr>
            <a:endParaRPr lang="en-GB" sz="2100" dirty="0" smtClean="0">
              <a:solidFill>
                <a:srgbClr val="2B3461"/>
              </a:solidFill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GB" sz="2100" dirty="0" smtClean="0"/>
              <a:t>Stakeholder:</a:t>
            </a:r>
          </a:p>
          <a:p>
            <a:pPr lvl="1" algn="just" eaLnBrk="1" hangingPunct="1">
              <a:buFontTx/>
              <a:buChar char="–"/>
              <a:defRPr/>
            </a:pPr>
            <a:r>
              <a:rPr lang="en-GB" sz="2100" dirty="0" smtClean="0">
                <a:solidFill>
                  <a:srgbClr val="2B3461"/>
                </a:solidFill>
              </a:rPr>
              <a:t>WMO Space Programme, GCOS, CEOS, GEO, CGMS/GSICS, WCRP/GEWEX, ESA (observer)</a:t>
            </a:r>
          </a:p>
          <a:p>
            <a:pPr lvl="1" eaLnBrk="1" hangingPunct="1">
              <a:buFontTx/>
              <a:buChar char="–"/>
              <a:defRPr/>
            </a:pPr>
            <a:endParaRPr lang="en-GB" sz="1300" dirty="0" smtClean="0">
              <a:solidFill>
                <a:srgbClr val="2B3461"/>
              </a:solidFill>
            </a:endParaRPr>
          </a:p>
        </p:txBody>
      </p:sp>
      <p:pic>
        <p:nvPicPr>
          <p:cNvPr id="22542" name="Picture 10" descr="wmo_stationery_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9769" y="4418542"/>
            <a:ext cx="1286283" cy="139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1" descr="ceos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0400" y="4267200"/>
            <a:ext cx="1439334" cy="61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2800" y="6316488"/>
            <a:ext cx="1436077" cy="13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338603" y="1298222"/>
            <a:ext cx="3419231" cy="3069167"/>
            <a:chOff x="6257927" y="1238250"/>
            <a:chExt cx="3333750" cy="2762254"/>
          </a:xfrm>
        </p:grpSpPr>
        <p:pic>
          <p:nvPicPr>
            <p:cNvPr id="22536" name="Picture 5" descr="468px-NOAA_logo_sv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57927" y="1268415"/>
              <a:ext cx="1343025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6" descr="cma_log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92852" y="2741617"/>
              <a:ext cx="1255713" cy="1258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7" descr="Japan_Meteorological_Agency_logo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335963" y="2708279"/>
              <a:ext cx="1160462" cy="1166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8" descr="EUMETSATLogo_ver_noTagline_gradien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185152" y="1238250"/>
              <a:ext cx="1406525" cy="106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13" descr="CMSAFLogo_hor_noTagline_gradient_RGB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347077" y="2293942"/>
              <a:ext cx="1039813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4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32800" y="5791200"/>
            <a:ext cx="152257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GCOS-logo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70600" y="6943725"/>
            <a:ext cx="2343150" cy="676275"/>
          </a:xfrm>
          <a:prstGeom prst="rect">
            <a:avLst/>
          </a:prstGeom>
        </p:spPr>
      </p:pic>
      <p:pic>
        <p:nvPicPr>
          <p:cNvPr id="19" name="Picture 18" descr="GEO_logo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70600" y="6096000"/>
            <a:ext cx="2244090" cy="723900"/>
          </a:xfrm>
          <a:prstGeom prst="rect">
            <a:avLst/>
          </a:prstGeom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28000" y="4876800"/>
            <a:ext cx="168639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79400" y="209550"/>
            <a:ext cx="9240838" cy="857250"/>
          </a:xfrm>
        </p:spPr>
        <p:txBody>
          <a:bodyPr/>
          <a:lstStyle/>
          <a:p>
            <a:pPr eaLnBrk="1" hangingPunct="1"/>
            <a:r>
              <a:rPr lang="en-US" dirty="0" smtClean="0"/>
              <a:t>Background </a:t>
            </a:r>
            <a:br>
              <a:rPr lang="en-US" dirty="0" smtClean="0"/>
            </a:br>
            <a:r>
              <a:rPr lang="en-US" dirty="0" smtClean="0"/>
              <a:t>SCOPE-CM Conceptual Framework</a:t>
            </a:r>
          </a:p>
        </p:txBody>
      </p:sp>
      <p:pic>
        <p:nvPicPr>
          <p:cNvPr id="13315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22060"/>
          <a:stretch>
            <a:fillRect/>
          </a:stretch>
        </p:blipFill>
        <p:spPr>
          <a:xfrm>
            <a:off x="279400" y="2286000"/>
            <a:ext cx="9220200" cy="34290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36600" y="152400"/>
            <a:ext cx="9220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SCOPE-CM Phase 1 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Establishing International Collaborations</a:t>
            </a:r>
            <a:r>
              <a:rPr 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19200"/>
            <a:ext cx="7924800" cy="2667000"/>
          </a:xfrm>
        </p:spPr>
        <p:txBody>
          <a:bodyPr>
            <a:normAutofit fontScale="85000" lnSpcReduction="20000"/>
          </a:bodyPr>
          <a:lstStyle/>
          <a:p>
            <a:pPr marL="380996" indent="-380996"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The primary activities accomplished in Phase 1 of SCOPE-CM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include:</a:t>
            </a:r>
          </a:p>
          <a:p>
            <a:pPr marL="825492" lvl="1" indent="-317497" eaLnBrk="1" hangingPunct="1">
              <a:buFont typeface="Arial" charset="0"/>
              <a:buChar char="–"/>
              <a:defRPr/>
            </a:pPr>
            <a:r>
              <a:rPr lang="en-GB" dirty="0" smtClean="0">
                <a:solidFill>
                  <a:schemeClr val="tx1"/>
                </a:solidFill>
                <a:latin typeface="+mn-lt"/>
                <a:cs typeface="+mn-cs"/>
              </a:rPr>
              <a:t>Establishing </a:t>
            </a:r>
            <a:r>
              <a:rPr lang="en-GB" dirty="0">
                <a:solidFill>
                  <a:schemeClr val="tx1"/>
                </a:solidFill>
                <a:latin typeface="+mn-lt"/>
                <a:cs typeface="+mn-cs"/>
              </a:rPr>
              <a:t>the initial network and </a:t>
            </a:r>
            <a:r>
              <a:rPr lang="en-GB" dirty="0" smtClean="0">
                <a:solidFill>
                  <a:schemeClr val="tx1"/>
                </a:solidFill>
                <a:latin typeface="+mn-lt"/>
                <a:cs typeface="+mn-cs"/>
              </a:rPr>
              <a:t>structure</a:t>
            </a:r>
            <a:endParaRPr lang="en-US" dirty="0" smtClean="0">
              <a:cs typeface="+mn-cs"/>
            </a:endParaRPr>
          </a:p>
          <a:p>
            <a:pPr marL="825492" lvl="1" indent="-317497" eaLnBrk="1" hangingPunct="1">
              <a:buFont typeface="Arial" charset="0"/>
              <a:buChar char="–"/>
              <a:defRPr/>
            </a:pPr>
            <a:r>
              <a:rPr lang="en-GB" dirty="0" smtClean="0">
                <a:solidFill>
                  <a:schemeClr val="tx1"/>
                </a:solidFill>
                <a:latin typeface="+mn-lt"/>
                <a:cs typeface="+mn-cs"/>
              </a:rPr>
              <a:t>Agreeing  </a:t>
            </a:r>
            <a:r>
              <a:rPr lang="en-GB" dirty="0">
                <a:solidFill>
                  <a:schemeClr val="tx1"/>
                </a:solidFill>
                <a:latin typeface="+mn-lt"/>
                <a:cs typeface="+mn-cs"/>
              </a:rPr>
              <a:t>on principles and </a:t>
            </a:r>
            <a:r>
              <a:rPr lang="en-GB" dirty="0" smtClean="0">
                <a:solidFill>
                  <a:schemeClr val="tx1"/>
                </a:solidFill>
                <a:latin typeface="+mn-lt"/>
                <a:cs typeface="+mn-cs"/>
              </a:rPr>
              <a:t>standards</a:t>
            </a:r>
            <a:endParaRPr lang="en-US" dirty="0" smtClean="0">
              <a:cs typeface="+mn-cs"/>
            </a:endParaRPr>
          </a:p>
          <a:p>
            <a:pPr marL="825492" lvl="1" indent="-317497" eaLnBrk="1" hangingPunct="1">
              <a:buFont typeface="Arial" charset="0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Establishing 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the </a:t>
            </a:r>
            <a:r>
              <a:rPr lang="en-GB" dirty="0">
                <a:solidFill>
                  <a:schemeClr val="tx1"/>
                </a:solidFill>
                <a:latin typeface="+mn-lt"/>
                <a:cs typeface="+mn-cs"/>
              </a:rPr>
              <a:t>first pilot projects on selected </a:t>
            </a:r>
            <a:r>
              <a:rPr lang="en-GB" dirty="0" smtClean="0">
                <a:solidFill>
                  <a:schemeClr val="tx1"/>
                </a:solidFill>
                <a:latin typeface="+mn-lt"/>
                <a:cs typeface="+mn-cs"/>
              </a:rPr>
              <a:t>subjects</a:t>
            </a:r>
            <a:endParaRPr lang="en-US" dirty="0" smtClean="0">
              <a:cs typeface="+mn-cs"/>
            </a:endParaRPr>
          </a:p>
          <a:p>
            <a:pPr marL="825492" lvl="1" indent="-317497" eaLnBrk="1" hangingPunct="1">
              <a:buFont typeface="Arial" charset="0"/>
              <a:buChar char="–"/>
              <a:defRPr/>
            </a:pPr>
            <a:r>
              <a:rPr lang="en-GB" dirty="0" smtClean="0">
                <a:solidFill>
                  <a:schemeClr val="tx1"/>
                </a:solidFill>
                <a:latin typeface="+mn-lt"/>
                <a:cs typeface="+mn-cs"/>
              </a:rPr>
              <a:t>Assessing  </a:t>
            </a:r>
            <a:r>
              <a:rPr lang="en-GB" dirty="0">
                <a:solidFill>
                  <a:schemeClr val="tx1"/>
                </a:solidFill>
                <a:latin typeface="+mn-lt"/>
                <a:cs typeface="+mn-cs"/>
              </a:rPr>
              <a:t>current </a:t>
            </a:r>
            <a:r>
              <a:rPr lang="en-GB" dirty="0" smtClean="0">
                <a:solidFill>
                  <a:schemeClr val="tx1"/>
                </a:solidFill>
                <a:latin typeface="+mn-lt"/>
                <a:cs typeface="+mn-cs"/>
              </a:rPr>
              <a:t>capabilities</a:t>
            </a:r>
            <a:endParaRPr lang="en-US" dirty="0" smtClean="0">
              <a:cs typeface="+mn-cs"/>
            </a:endParaRPr>
          </a:p>
          <a:p>
            <a:pPr marL="825492" lvl="1" indent="-317497" eaLnBrk="1" hangingPunct="1">
              <a:buFont typeface="Arial" charset="0"/>
              <a:buChar char="–"/>
              <a:defRPr/>
            </a:pPr>
            <a:r>
              <a:rPr lang="en-GB" dirty="0" smtClean="0">
                <a:solidFill>
                  <a:schemeClr val="tx1"/>
                </a:solidFill>
                <a:latin typeface="+mn-lt"/>
                <a:cs typeface="+mn-cs"/>
              </a:rPr>
              <a:t>Establishing </a:t>
            </a:r>
            <a:r>
              <a:rPr lang="en-GB" dirty="0">
                <a:solidFill>
                  <a:schemeClr val="tx1"/>
                </a:solidFill>
                <a:latin typeface="+mn-lt"/>
                <a:cs typeface="+mn-cs"/>
              </a:rPr>
              <a:t>feedback </a:t>
            </a:r>
            <a:r>
              <a:rPr lang="en-GB" dirty="0" smtClean="0">
                <a:solidFill>
                  <a:schemeClr val="tx1"/>
                </a:solidFill>
                <a:latin typeface="+mn-lt"/>
                <a:cs typeface="+mn-cs"/>
              </a:rPr>
              <a:t>mechanisms with users</a:t>
            </a:r>
            <a:endParaRPr lang="en-US" dirty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/>
          <a:srcRect t="19771"/>
          <a:stretch>
            <a:fillRect/>
          </a:stretch>
        </p:blipFill>
        <p:spPr bwMode="auto">
          <a:xfrm>
            <a:off x="1803400" y="3733801"/>
            <a:ext cx="7135192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152400"/>
            <a:ext cx="86360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SCOPE-CM Global Surface Albedo</a:t>
            </a:r>
            <a:br>
              <a:rPr lang="en-US" dirty="0" smtClean="0"/>
            </a:br>
            <a:r>
              <a:rPr lang="en-US" dirty="0" smtClean="0"/>
              <a:t>High Volume, Distributed Processing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3200" y="4572000"/>
            <a:ext cx="9753600" cy="2201863"/>
          </a:xfrm>
        </p:spPr>
        <p:txBody>
          <a:bodyPr/>
          <a:lstStyle/>
          <a:p>
            <a:pPr marL="380996" indent="-380996" algn="just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Global Surface Albedo software from EUMETSAT (JRC) successfully ported and implemented at JMA and NOAA NCDC</a:t>
            </a:r>
          </a:p>
          <a:p>
            <a:pPr marL="380996" indent="-380996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Collaborative, distributed processing of high volume Geostationary data at operational centers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1143000"/>
            <a:ext cx="6781800" cy="338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SCOPE-CM Global Cloudiness Coordinated Processing of AVHRR data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79467" y="5029200"/>
            <a:ext cx="9601067" cy="1901146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Phase 1 concentrated on processing of polar orbiter satellites (20 years AVHRR record)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Phase 2: collaboration in providing the Fundamental Climate Data Records (Radiances)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1" y="1066801"/>
            <a:ext cx="6858000" cy="39456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Sustained Applications Drive the </a:t>
            </a:r>
            <a:br>
              <a:rPr lang="en-US" smtClean="0"/>
            </a:br>
            <a:r>
              <a:rPr lang="en-US" smtClean="0"/>
              <a:t>Climate Architecture Required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 t="16246"/>
          <a:stretch>
            <a:fillRect/>
          </a:stretch>
        </p:blipFill>
        <p:spPr bwMode="auto">
          <a:xfrm>
            <a:off x="431799" y="1219200"/>
            <a:ext cx="9186143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7564.tmp">
  <a:themeElements>
    <a:clrScheme name="SCOPE">
      <a:dk1>
        <a:srgbClr val="003B69"/>
      </a:dk1>
      <a:lt1>
        <a:sysClr val="window" lastClr="FFFFFF"/>
      </a:lt1>
      <a:dk2>
        <a:srgbClr val="003B69"/>
      </a:dk2>
      <a:lt2>
        <a:srgbClr val="DDD9D5"/>
      </a:lt2>
      <a:accent1>
        <a:srgbClr val="6990C6"/>
      </a:accent1>
      <a:accent2>
        <a:srgbClr val="9D2132"/>
      </a:accent2>
      <a:accent3>
        <a:srgbClr val="8E9122"/>
      </a:accent3>
      <a:accent4>
        <a:srgbClr val="E3A716"/>
      </a:accent4>
      <a:accent5>
        <a:srgbClr val="C15B1E"/>
      </a:accent5>
      <a:accent6>
        <a:srgbClr val="E0E1DF"/>
      </a:accent6>
      <a:hlink>
        <a:srgbClr val="E3A716"/>
      </a:hlink>
      <a:folHlink>
        <a:srgbClr val="C15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6540.tmp">
  <a:themeElements>
    <a:clrScheme name="SCOPE">
      <a:dk1>
        <a:srgbClr val="003B69"/>
      </a:dk1>
      <a:lt1>
        <a:sysClr val="window" lastClr="FFFFFF"/>
      </a:lt1>
      <a:dk2>
        <a:srgbClr val="003B69"/>
      </a:dk2>
      <a:lt2>
        <a:srgbClr val="DDD9D5"/>
      </a:lt2>
      <a:accent1>
        <a:srgbClr val="6990C6"/>
      </a:accent1>
      <a:accent2>
        <a:srgbClr val="9D2132"/>
      </a:accent2>
      <a:accent3>
        <a:srgbClr val="8E9122"/>
      </a:accent3>
      <a:accent4>
        <a:srgbClr val="E3A716"/>
      </a:accent4>
      <a:accent5>
        <a:srgbClr val="C15B1E"/>
      </a:accent5>
      <a:accent6>
        <a:srgbClr val="E0E1DF"/>
      </a:accent6>
      <a:hlink>
        <a:srgbClr val="E3A716"/>
      </a:hlink>
      <a:folHlink>
        <a:srgbClr val="C15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ppt7564.tmp</Template>
  <TotalTime>1699</TotalTime>
  <Words>887</Words>
  <Application>Microsoft Office PowerPoint</Application>
  <PresentationFormat>Custom</PresentationFormat>
  <Paragraphs>115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ppt7564.tmp</vt:lpstr>
      <vt:lpstr>ppt6540.tmp</vt:lpstr>
      <vt:lpstr>Microsoft Office Visio Drawing</vt:lpstr>
      <vt:lpstr>SCOPE-CM Sustained, Co-Ordinated Processing of Environmental Satellite Data  for Climate Monitoring</vt:lpstr>
      <vt:lpstr>Outline</vt:lpstr>
      <vt:lpstr>Background</vt:lpstr>
      <vt:lpstr>WMO’s SCOPE-CM Initiative</vt:lpstr>
      <vt:lpstr>Background  SCOPE-CM Conceptual Framework</vt:lpstr>
      <vt:lpstr>SCOPE-CM Phase 1  Establishing International Collaborations </vt:lpstr>
      <vt:lpstr>SCOPE-CM Global Surface Albedo High Volume, Distributed Processing</vt:lpstr>
      <vt:lpstr>SCOPE-CM Global Cloudiness Coordinated Processing of AVHRR data</vt:lpstr>
      <vt:lpstr>Sustained Applications Drive the  Climate Architecture Required</vt:lpstr>
      <vt:lpstr>SCOPE-CM Phase 2 -Sustained Production of Climate Data Records (CDRs) </vt:lpstr>
      <vt:lpstr>A Maturity Matrix for Assessing the Completeness of Climate Data Records</vt:lpstr>
      <vt:lpstr>Maturity Matrix Model</vt:lpstr>
      <vt:lpstr>SCOPE-CM Climate Data Record Life Cycle Based on Maturity Matrix</vt:lpstr>
      <vt:lpstr>SCOPE-CM Climate Data Record Life Cycle Based on Maturity Matrix</vt:lpstr>
      <vt:lpstr>SCOPE-CM Climate Data Record Life Cycle Based on Maturity Matrix</vt:lpstr>
      <vt:lpstr>SCOPE-CM Climate Data Record Life Cycle Based on Maturity Matrix</vt:lpstr>
      <vt:lpstr>SCOPE-CM Climate Data Record Life Cycle Based on Maturity Matrix</vt:lpstr>
      <vt:lpstr>Invitation to Participate in SCOPE-CM Phase 2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Lothar Schueller</cp:lastModifiedBy>
  <cp:revision>37</cp:revision>
  <dcterms:created xsi:type="dcterms:W3CDTF">2004-05-06T09:28:21Z</dcterms:created>
  <dcterms:modified xsi:type="dcterms:W3CDTF">2012-09-04T09:15:17Z</dcterms:modified>
</cp:coreProperties>
</file>