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21" r:id="rId1"/>
    <p:sldMasterId id="2147483977" r:id="rId2"/>
    <p:sldMasterId id="2147483990" r:id="rId3"/>
    <p:sldMasterId id="2147484375" r:id="rId4"/>
    <p:sldMasterId id="2147484383" r:id="rId5"/>
    <p:sldMasterId id="2147484640" r:id="rId6"/>
  </p:sldMasterIdLst>
  <p:notesMasterIdLst>
    <p:notesMasterId r:id="rId41"/>
  </p:notesMasterIdLst>
  <p:handoutMasterIdLst>
    <p:handoutMasterId r:id="rId42"/>
  </p:handoutMasterIdLst>
  <p:sldIdLst>
    <p:sldId id="256" r:id="rId7"/>
    <p:sldId id="485" r:id="rId8"/>
    <p:sldId id="486" r:id="rId9"/>
    <p:sldId id="487" r:id="rId10"/>
    <p:sldId id="480" r:id="rId11"/>
    <p:sldId id="488" r:id="rId12"/>
    <p:sldId id="483" r:id="rId13"/>
    <p:sldId id="525" r:id="rId14"/>
    <p:sldId id="424" r:id="rId15"/>
    <p:sldId id="459" r:id="rId16"/>
    <p:sldId id="460" r:id="rId17"/>
    <p:sldId id="514" r:id="rId18"/>
    <p:sldId id="442" r:id="rId19"/>
    <p:sldId id="441" r:id="rId20"/>
    <p:sldId id="474" r:id="rId21"/>
    <p:sldId id="475" r:id="rId22"/>
    <p:sldId id="518" r:id="rId23"/>
    <p:sldId id="519" r:id="rId24"/>
    <p:sldId id="467" r:id="rId25"/>
    <p:sldId id="468" r:id="rId26"/>
    <p:sldId id="469" r:id="rId27"/>
    <p:sldId id="472" r:id="rId28"/>
    <p:sldId id="473" r:id="rId29"/>
    <p:sldId id="466" r:id="rId30"/>
    <p:sldId id="517" r:id="rId31"/>
    <p:sldId id="444" r:id="rId32"/>
    <p:sldId id="497" r:id="rId33"/>
    <p:sldId id="501" r:id="rId34"/>
    <p:sldId id="515" r:id="rId35"/>
    <p:sldId id="521" r:id="rId36"/>
    <p:sldId id="522" r:id="rId37"/>
    <p:sldId id="524" r:id="rId38"/>
    <p:sldId id="425" r:id="rId39"/>
    <p:sldId id="479" r:id="rId40"/>
  </p:sldIdLst>
  <p:sldSz cx="9906000" cy="6858000" type="A4"/>
  <p:notesSz cx="6794500" cy="9906000"/>
  <p:defaultTextStyle>
    <a:defPPr>
      <a:defRPr lang="en-GB"/>
    </a:defPPr>
    <a:lvl1pPr algn="l" rtl="0" fontAlgn="base">
      <a:spcBef>
        <a:spcPct val="0"/>
      </a:spcBef>
      <a:spcAft>
        <a:spcPct val="0"/>
      </a:spcAft>
      <a:defRPr sz="900" b="1" kern="1200">
        <a:solidFill>
          <a:schemeClr val="bg1"/>
        </a:solidFill>
        <a:latin typeface="Tahoma" pitchFamily="34" charset="0"/>
        <a:ea typeface="MS PGothic" pitchFamily="34" charset="-128"/>
        <a:cs typeface="+mn-cs"/>
      </a:defRPr>
    </a:lvl1pPr>
    <a:lvl2pPr marL="457200" algn="l" rtl="0" fontAlgn="base">
      <a:spcBef>
        <a:spcPct val="0"/>
      </a:spcBef>
      <a:spcAft>
        <a:spcPct val="0"/>
      </a:spcAft>
      <a:defRPr sz="900" b="1" kern="1200">
        <a:solidFill>
          <a:schemeClr val="bg1"/>
        </a:solidFill>
        <a:latin typeface="Tahoma" pitchFamily="34" charset="0"/>
        <a:ea typeface="MS PGothic" pitchFamily="34" charset="-128"/>
        <a:cs typeface="+mn-cs"/>
      </a:defRPr>
    </a:lvl2pPr>
    <a:lvl3pPr marL="914400" algn="l" rtl="0" fontAlgn="base">
      <a:spcBef>
        <a:spcPct val="0"/>
      </a:spcBef>
      <a:spcAft>
        <a:spcPct val="0"/>
      </a:spcAft>
      <a:defRPr sz="900" b="1" kern="1200">
        <a:solidFill>
          <a:schemeClr val="bg1"/>
        </a:solidFill>
        <a:latin typeface="Tahoma" pitchFamily="34" charset="0"/>
        <a:ea typeface="MS PGothic" pitchFamily="34" charset="-128"/>
        <a:cs typeface="+mn-cs"/>
      </a:defRPr>
    </a:lvl3pPr>
    <a:lvl4pPr marL="1371600" algn="l" rtl="0" fontAlgn="base">
      <a:spcBef>
        <a:spcPct val="0"/>
      </a:spcBef>
      <a:spcAft>
        <a:spcPct val="0"/>
      </a:spcAft>
      <a:defRPr sz="900" b="1" kern="1200">
        <a:solidFill>
          <a:schemeClr val="bg1"/>
        </a:solidFill>
        <a:latin typeface="Tahoma" pitchFamily="34" charset="0"/>
        <a:ea typeface="MS PGothic" pitchFamily="34" charset="-128"/>
        <a:cs typeface="+mn-cs"/>
      </a:defRPr>
    </a:lvl4pPr>
    <a:lvl5pPr marL="1828800" algn="l" rtl="0" fontAlgn="base">
      <a:spcBef>
        <a:spcPct val="0"/>
      </a:spcBef>
      <a:spcAft>
        <a:spcPct val="0"/>
      </a:spcAft>
      <a:defRPr sz="900" b="1" kern="1200">
        <a:solidFill>
          <a:schemeClr val="bg1"/>
        </a:solidFill>
        <a:latin typeface="Tahoma" pitchFamily="34" charset="0"/>
        <a:ea typeface="MS PGothic" pitchFamily="34" charset="-128"/>
        <a:cs typeface="+mn-cs"/>
      </a:defRPr>
    </a:lvl5pPr>
    <a:lvl6pPr marL="2286000" algn="l" defTabSz="914400" rtl="0" eaLnBrk="1" latinLnBrk="0" hangingPunct="1">
      <a:defRPr sz="900" b="1" kern="1200">
        <a:solidFill>
          <a:schemeClr val="bg1"/>
        </a:solidFill>
        <a:latin typeface="Tahoma" pitchFamily="34" charset="0"/>
        <a:ea typeface="MS PGothic" pitchFamily="34" charset="-128"/>
        <a:cs typeface="+mn-cs"/>
      </a:defRPr>
    </a:lvl6pPr>
    <a:lvl7pPr marL="2743200" algn="l" defTabSz="914400" rtl="0" eaLnBrk="1" latinLnBrk="0" hangingPunct="1">
      <a:defRPr sz="900" b="1" kern="1200">
        <a:solidFill>
          <a:schemeClr val="bg1"/>
        </a:solidFill>
        <a:latin typeface="Tahoma" pitchFamily="34" charset="0"/>
        <a:ea typeface="MS PGothic" pitchFamily="34" charset="-128"/>
        <a:cs typeface="+mn-cs"/>
      </a:defRPr>
    </a:lvl7pPr>
    <a:lvl8pPr marL="3200400" algn="l" defTabSz="914400" rtl="0" eaLnBrk="1" latinLnBrk="0" hangingPunct="1">
      <a:defRPr sz="900" b="1" kern="1200">
        <a:solidFill>
          <a:schemeClr val="bg1"/>
        </a:solidFill>
        <a:latin typeface="Tahoma" pitchFamily="34" charset="0"/>
        <a:ea typeface="MS PGothic" pitchFamily="34" charset="-128"/>
        <a:cs typeface="+mn-cs"/>
      </a:defRPr>
    </a:lvl8pPr>
    <a:lvl9pPr marL="3657600" algn="l" defTabSz="914400" rtl="0" eaLnBrk="1" latinLnBrk="0" hangingPunct="1">
      <a:defRPr sz="900" b="1" kern="1200">
        <a:solidFill>
          <a:schemeClr val="bg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4E0B55"/>
    <a:srgbClr val="A2DADE"/>
    <a:srgbClr val="EE2D24"/>
    <a:srgbClr val="C7A775"/>
    <a:srgbClr val="00B5EF"/>
    <a:srgbClr val="CDE3A0"/>
    <a:srgbClr val="EFC8DF"/>
    <a:srgbClr val="FFF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00" d="100"/>
          <a:sy n="100" d="100"/>
        </p:scale>
        <p:origin x="-192" y="666"/>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varScale="1">
        <p:scale>
          <a:sx n="52" d="100"/>
          <a:sy n="52" d="100"/>
        </p:scale>
        <p:origin x="-1848" y="-78"/>
      </p:cViewPr>
      <p:guideLst>
        <p:guide orient="horz" pos="3120"/>
        <p:guide pos="2139"/>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5730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defRPr sz="1200" b="0" smtClean="0">
                <a:solidFill>
                  <a:srgbClr val="000000"/>
                </a:solidFill>
                <a:latin typeface="Helvetica" pitchFamily="-84" charset="0"/>
              </a:defRPr>
            </a:lvl1pPr>
          </a:lstStyle>
          <a:p>
            <a:pPr>
              <a:defRPr/>
            </a:pPr>
            <a:endParaRPr lang="de-DE"/>
          </a:p>
        </p:txBody>
      </p:sp>
      <p:sp>
        <p:nvSpPr>
          <p:cNvPr id="126979" name="Rectangle 3"/>
          <p:cNvSpPr>
            <a:spLocks noGrp="1" noChangeArrowheads="1"/>
          </p:cNvSpPr>
          <p:nvPr>
            <p:ph type="dt" sz="quarter" idx="1"/>
          </p:nvPr>
        </p:nvSpPr>
        <p:spPr bwMode="auto">
          <a:xfrm>
            <a:off x="6097588" y="0"/>
            <a:ext cx="7318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defRPr sz="1200" b="0" smtClean="0">
                <a:solidFill>
                  <a:srgbClr val="000000"/>
                </a:solidFill>
                <a:latin typeface="Helvetica" pitchFamily="-84" charset="0"/>
              </a:defRPr>
            </a:lvl1pPr>
          </a:lstStyle>
          <a:p>
            <a:pPr>
              <a:defRPr/>
            </a:pPr>
            <a:endParaRPr lang="de-DE"/>
          </a:p>
        </p:txBody>
      </p:sp>
      <p:sp>
        <p:nvSpPr>
          <p:cNvPr id="126980" name="Rectangle 4"/>
          <p:cNvSpPr>
            <a:spLocks noGrp="1" noChangeArrowheads="1"/>
          </p:cNvSpPr>
          <p:nvPr>
            <p:ph type="ftr" sz="quarter" idx="2"/>
          </p:nvPr>
        </p:nvSpPr>
        <p:spPr bwMode="auto">
          <a:xfrm>
            <a:off x="0" y="9715500"/>
            <a:ext cx="49212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defRPr sz="1200" b="0" smtClean="0">
                <a:solidFill>
                  <a:srgbClr val="000000"/>
                </a:solidFill>
                <a:latin typeface="Helvetica" pitchFamily="-84" charset="0"/>
              </a:defRPr>
            </a:lvl1pPr>
          </a:lstStyle>
          <a:p>
            <a:pPr>
              <a:defRPr/>
            </a:pPr>
            <a:endParaRPr lang="de-DE"/>
          </a:p>
        </p:txBody>
      </p:sp>
      <p:sp>
        <p:nvSpPr>
          <p:cNvPr id="126981" name="Rectangle 5"/>
          <p:cNvSpPr>
            <a:spLocks noGrp="1" noChangeArrowheads="1"/>
          </p:cNvSpPr>
          <p:nvPr>
            <p:ph type="sldNum" sz="quarter" idx="3"/>
          </p:nvPr>
        </p:nvSpPr>
        <p:spPr bwMode="auto">
          <a:xfrm>
            <a:off x="6643688" y="9715500"/>
            <a:ext cx="185737"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defRPr sz="1200" b="0" smtClean="0">
                <a:solidFill>
                  <a:srgbClr val="000000"/>
                </a:solidFill>
                <a:latin typeface="Helvetica" pitchFamily="-84" charset="0"/>
              </a:defRPr>
            </a:lvl1pPr>
          </a:lstStyle>
          <a:p>
            <a:pPr>
              <a:defRPr/>
            </a:pPr>
            <a:fld id="{2731BA80-3A5C-4FD1-BD14-BF8CE520667F}"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defRPr sz="1200" b="0" smtClean="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defRPr sz="1200" b="0" smtClean="0">
                <a:solidFill>
                  <a:schemeClr val="tx1"/>
                </a:solidFill>
                <a:latin typeface="Times New Roman" pitchFamily="18" charset="0"/>
              </a:defRPr>
            </a:lvl1pPr>
          </a:lstStyle>
          <a:p>
            <a:pPr>
              <a:defRPr/>
            </a:pPr>
            <a:endParaRPr lang="de-DE"/>
          </a:p>
        </p:txBody>
      </p:sp>
      <p:sp>
        <p:nvSpPr>
          <p:cNvPr id="96260" name="Rectangle 4"/>
          <p:cNvSpPr>
            <a:spLocks noGrp="1" noRot="1" noChangeAspect="1" noChangeArrowheads="1" noTextEdit="1"/>
          </p:cNvSpPr>
          <p:nvPr>
            <p:ph type="sldImg" idx="2"/>
          </p:nvPr>
        </p:nvSpPr>
        <p:spPr bwMode="auto">
          <a:xfrm>
            <a:off x="714375" y="741363"/>
            <a:ext cx="536575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03763"/>
            <a:ext cx="4984750" cy="4460875"/>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defRPr sz="1200" b="0" smtClean="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defRPr sz="1200" b="0" smtClean="0">
                <a:solidFill>
                  <a:schemeClr val="tx1"/>
                </a:solidFill>
                <a:latin typeface="Times New Roman" pitchFamily="18" charset="0"/>
              </a:defRPr>
            </a:lvl1pPr>
          </a:lstStyle>
          <a:p>
            <a:pPr>
              <a:defRPr/>
            </a:pPr>
            <a:fld id="{6193561E-80BA-4B14-945D-B27087237F9C}"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AE35C7E-CB2D-4788-83C3-DD3CF34F1DEA}" type="slidenum">
              <a:rPr lang="de-DE"/>
              <a:pPr/>
              <a:t>1</a:t>
            </a:fld>
            <a:endParaRPr lang="de-DE"/>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mtClean="0"/>
              <a:t>Visible Infrared Scanner (VIRS) on the Tropical Rainfall Measuring Mission (TRMM) is used as the reference instrument. </a:t>
            </a:r>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714375" y="742950"/>
            <a:ext cx="5365750" cy="3714750"/>
          </a:xfrm>
          <a:ln/>
        </p:spPr>
      </p:sp>
      <p:sp>
        <p:nvSpPr>
          <p:cNvPr id="106499" name="Notes Placeholder 2"/>
          <p:cNvSpPr>
            <a:spLocks noGrp="1"/>
          </p:cNvSpPr>
          <p:nvPr>
            <p:ph type="body" idx="1"/>
          </p:nvPr>
        </p:nvSpPr>
        <p:spPr>
          <a:noFill/>
          <a:ln/>
        </p:spPr>
        <p:txBody>
          <a:bodyPr/>
          <a:lstStyle/>
          <a:p>
            <a:r>
              <a:rPr lang="en-US" smtClean="0"/>
              <a:t>The red circle is included for two reasons. First, the Schreiner-GSICS version tends to be more "smooth" less high clouds embedded in this low level cloud bank. As will be noted in the second circle, this tends to be one of the strengths of the GSICS Bias Coefficients over the "Simple Bias Correction" and the "Dynamic Bias Correction" methods. One curiosity in the red circle region is the large "donut hole" in the northern region of the circle for the "GSICS". None of the other two GOES-15 derived products demonstrate this "hole", and the LWW and VIS show no obvious reason for the hole either. </a:t>
            </a:r>
          </a:p>
          <a:p>
            <a:endParaRPr lang="en-US" smtClean="0"/>
          </a:p>
          <a:p>
            <a:r>
              <a:rPr lang="en-US" smtClean="0"/>
              <a:t>The white circle in large part also demonstrates the "smooth" nature of the GOES Sounder Cloud Product using the "GSICS" compared to the other two GOES-15 Sounder derived Products. Yet the "Schreiner-GSICS" still keeps the lone high cloud in the south-southwestern sector of the white circle. This "high cloud" is also indicated in the LWW image. </a:t>
            </a:r>
          </a:p>
        </p:txBody>
      </p:sp>
      <p:sp>
        <p:nvSpPr>
          <p:cNvPr id="106500" name="Slide Number Placeholder 3"/>
          <p:cNvSpPr>
            <a:spLocks noGrp="1"/>
          </p:cNvSpPr>
          <p:nvPr>
            <p:ph type="sldNum" sz="quarter" idx="5"/>
          </p:nvPr>
        </p:nvSpPr>
        <p:spPr>
          <a:noFill/>
        </p:spPr>
        <p:txBody>
          <a:bodyPr/>
          <a:lstStyle/>
          <a:p>
            <a:fld id="{59D1305D-7DC2-4AC1-94ED-607444B018BC}" type="slidenum">
              <a:rPr lang="en-US">
                <a:solidFill>
                  <a:srgbClr val="000000"/>
                </a:solidFill>
                <a:latin typeface="Calibri" pitchFamily="34" charset="0"/>
              </a:rPr>
              <a:pPr/>
              <a:t>21</a:t>
            </a:fld>
            <a:endParaRPr lang="en-US">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714375" y="742950"/>
            <a:ext cx="5365750" cy="3714750"/>
          </a:xfrm>
          <a:ln/>
        </p:spPr>
      </p:sp>
      <p:sp>
        <p:nvSpPr>
          <p:cNvPr id="107523" name="Notes Placeholder 2"/>
          <p:cNvSpPr>
            <a:spLocks noGrp="1"/>
          </p:cNvSpPr>
          <p:nvPr>
            <p:ph type="body" idx="1"/>
          </p:nvPr>
        </p:nvSpPr>
        <p:spPr>
          <a:noFill/>
          <a:ln/>
        </p:spPr>
        <p:txBody>
          <a:bodyPr/>
          <a:lstStyle/>
          <a:p>
            <a:r>
              <a:rPr lang="en-US" smtClean="0"/>
              <a:t>Dynamic bias correction is the current NOAA NESDIS version. </a:t>
            </a:r>
          </a:p>
        </p:txBody>
      </p:sp>
      <p:sp>
        <p:nvSpPr>
          <p:cNvPr id="107524" name="Slide Number Placeholder 3"/>
          <p:cNvSpPr>
            <a:spLocks noGrp="1"/>
          </p:cNvSpPr>
          <p:nvPr>
            <p:ph type="sldNum" sz="quarter" idx="5"/>
          </p:nvPr>
        </p:nvSpPr>
        <p:spPr>
          <a:noFill/>
        </p:spPr>
        <p:txBody>
          <a:bodyPr/>
          <a:lstStyle/>
          <a:p>
            <a:fld id="{0628B367-6A68-43DF-9C27-C246E4776FA6}" type="slidenum">
              <a:rPr lang="en-US">
                <a:solidFill>
                  <a:srgbClr val="000000"/>
                </a:solidFill>
                <a:latin typeface="Calibri" pitchFamily="34" charset="0"/>
              </a:rPr>
              <a:pPr/>
              <a:t>22</a:t>
            </a:fld>
            <a:endParaRPr lang="en-US">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p>
            <a:r>
              <a:rPr lang="en-US">
                <a:solidFill>
                  <a:srgbClr val="000000"/>
                </a:solidFill>
                <a:latin typeface="Arial" pitchFamily="34" charset="0"/>
              </a:rPr>
              <a:t>ECMWF Meeting, Reading UK</a:t>
            </a:r>
          </a:p>
        </p:txBody>
      </p:sp>
      <p:sp>
        <p:nvSpPr>
          <p:cNvPr id="108547" name="Rectangle 3"/>
          <p:cNvSpPr>
            <a:spLocks noGrp="1" noChangeArrowheads="1"/>
          </p:cNvSpPr>
          <p:nvPr>
            <p:ph type="dt" sz="quarter" idx="1"/>
          </p:nvPr>
        </p:nvSpPr>
        <p:spPr>
          <a:noFill/>
        </p:spPr>
        <p:txBody>
          <a:bodyPr/>
          <a:lstStyle/>
          <a:p>
            <a:r>
              <a:rPr lang="en-US">
                <a:solidFill>
                  <a:srgbClr val="000000"/>
                </a:solidFill>
                <a:latin typeface="Arial" pitchFamily="34" charset="0"/>
              </a:rPr>
              <a:t>June 22, 2001</a:t>
            </a:r>
          </a:p>
        </p:txBody>
      </p:sp>
      <p:sp>
        <p:nvSpPr>
          <p:cNvPr id="108548" name="Rectangle 6"/>
          <p:cNvSpPr>
            <a:spLocks noGrp="1" noChangeArrowheads="1"/>
          </p:cNvSpPr>
          <p:nvPr>
            <p:ph type="ftr" sz="quarter" idx="4"/>
          </p:nvPr>
        </p:nvSpPr>
        <p:spPr>
          <a:noFill/>
        </p:spPr>
        <p:txBody>
          <a:bodyPr/>
          <a:lstStyle/>
          <a:p>
            <a:r>
              <a:rPr lang="en-US">
                <a:solidFill>
                  <a:srgbClr val="000000"/>
                </a:solidFill>
                <a:latin typeface="Arial" pitchFamily="34" charset="0"/>
              </a:rPr>
              <a:t>N:\Briefings\International\ECMWF June 22 2001\ECMWF Jun_22_2001.ppt</a:t>
            </a:r>
          </a:p>
        </p:txBody>
      </p:sp>
      <p:sp>
        <p:nvSpPr>
          <p:cNvPr id="108549" name="Rectangle 7"/>
          <p:cNvSpPr>
            <a:spLocks noGrp="1" noChangeArrowheads="1"/>
          </p:cNvSpPr>
          <p:nvPr>
            <p:ph type="sldNum" sz="quarter" idx="5"/>
          </p:nvPr>
        </p:nvSpPr>
        <p:spPr>
          <a:noFill/>
        </p:spPr>
        <p:txBody>
          <a:bodyPr/>
          <a:lstStyle/>
          <a:p>
            <a:fld id="{C693BBAB-72DE-429B-9029-ECC147A7F9DF}" type="slidenum">
              <a:rPr lang="en-US">
                <a:solidFill>
                  <a:srgbClr val="000000"/>
                </a:solidFill>
              </a:rPr>
              <a:pPr/>
              <a:t>25</a:t>
            </a:fld>
            <a:endParaRPr lang="en-US">
              <a:solidFill>
                <a:srgbClr val="000000"/>
              </a:solidFill>
            </a:endParaRPr>
          </a:p>
        </p:txBody>
      </p:sp>
      <p:sp>
        <p:nvSpPr>
          <p:cNvPr id="108550" name="Rectangle 7"/>
          <p:cNvSpPr txBox="1">
            <a:spLocks noGrp="1" noChangeArrowheads="1"/>
          </p:cNvSpPr>
          <p:nvPr/>
        </p:nvSpPr>
        <p:spPr bwMode="auto">
          <a:xfrm>
            <a:off x="3848100" y="9410700"/>
            <a:ext cx="2944813" cy="493713"/>
          </a:xfrm>
          <a:prstGeom prst="rect">
            <a:avLst/>
          </a:prstGeom>
          <a:noFill/>
          <a:ln w="9525">
            <a:noFill/>
            <a:miter lim="800000"/>
            <a:headEnd/>
            <a:tailEnd/>
          </a:ln>
        </p:spPr>
        <p:txBody>
          <a:bodyPr lIns="94080" tIns="47039" rIns="94080" bIns="47039" anchor="b"/>
          <a:lstStyle/>
          <a:p>
            <a:pPr algn="r" defTabSz="941388"/>
            <a:fld id="{6DF62003-5B51-4038-ADE7-C09A086DF878}" type="slidenum">
              <a:rPr lang="en-US" sz="1200">
                <a:solidFill>
                  <a:srgbClr val="FFFFFF"/>
                </a:solidFill>
                <a:cs typeface="Arial" pitchFamily="34" charset="0"/>
              </a:rPr>
              <a:pPr algn="r" defTabSz="941388"/>
              <a:t>25</a:t>
            </a:fld>
            <a:endParaRPr lang="en-US" sz="1200">
              <a:solidFill>
                <a:srgbClr val="FFFFFF"/>
              </a:solidFill>
              <a:cs typeface="Arial" pitchFamily="34" charset="0"/>
            </a:endParaRPr>
          </a:p>
        </p:txBody>
      </p:sp>
      <p:sp>
        <p:nvSpPr>
          <p:cNvPr id="108551" name="Rectangle 2"/>
          <p:cNvSpPr>
            <a:spLocks noGrp="1" noRot="1" noChangeAspect="1" noChangeArrowheads="1" noTextEdit="1"/>
          </p:cNvSpPr>
          <p:nvPr>
            <p:ph type="sldImg"/>
          </p:nvPr>
        </p:nvSpPr>
        <p:spPr>
          <a:xfrm>
            <a:off x="714375" y="742950"/>
            <a:ext cx="5367338" cy="3716338"/>
          </a:xfrm>
          <a:ln/>
        </p:spPr>
      </p:sp>
      <p:sp>
        <p:nvSpPr>
          <p:cNvPr id="108552" name="Rectangle 3"/>
          <p:cNvSpPr>
            <a:spLocks noGrp="1" noChangeArrowheads="1"/>
          </p:cNvSpPr>
          <p:nvPr>
            <p:ph type="body" idx="1"/>
          </p:nvPr>
        </p:nvSpPr>
        <p:spPr>
          <a:xfrm>
            <a:off x="681038" y="4706938"/>
            <a:ext cx="5432425" cy="4456112"/>
          </a:xfrm>
          <a:noFill/>
          <a:ln/>
        </p:spPr>
        <p:txBody>
          <a:bodyPr lIns="94080" tIns="47039" rIns="94080" bIns="47039"/>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22338" eaLnBrk="1" hangingPunct="1"/>
            <a:fld id="{D75047DA-E651-4D2D-BAB2-9DD0E50A78D2}" type="slidenum">
              <a:rPr lang="en-US">
                <a:latin typeface="Arial" pitchFamily="34" charset="0"/>
              </a:rPr>
              <a:pPr defTabSz="922338" eaLnBrk="1" hangingPunct="1"/>
              <a:t>27</a:t>
            </a:fld>
            <a:endParaRPr lang="en-US">
              <a:latin typeface="Arial" pitchFamily="34"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lIns="92382" tIns="46191" rIns="92382" bIns="46191" anchor="b"/>
          <a:lstStyle/>
          <a:p>
            <a:pPr algn="r"/>
            <a:fld id="{9B0AA6E9-D309-4F23-A527-32D68964510B}" type="slidenum">
              <a:rPr lang="en-US" sz="1200" b="0">
                <a:solidFill>
                  <a:srgbClr val="000000"/>
                </a:solidFill>
                <a:latin typeface="Arial" pitchFamily="34" charset="0"/>
              </a:rPr>
              <a:pPr algn="r"/>
              <a:t>28</a:t>
            </a:fld>
            <a:endParaRPr lang="en-US" sz="1200" b="0">
              <a:solidFill>
                <a:srgbClr val="000000"/>
              </a:solidFill>
              <a:latin typeface="Arial" pitchFamily="34" charset="0"/>
            </a:endParaRPr>
          </a:p>
        </p:txBody>
      </p:sp>
      <p:sp>
        <p:nvSpPr>
          <p:cNvPr id="110595" name="Rectangle 2"/>
          <p:cNvSpPr>
            <a:spLocks noGrp="1" noRot="1" noChangeAspect="1" noChangeArrowheads="1" noTextEdit="1"/>
          </p:cNvSpPr>
          <p:nvPr>
            <p:ph type="sldImg"/>
          </p:nvPr>
        </p:nvSpPr>
        <p:spPr>
          <a:xfrm>
            <a:off x="715963" y="742950"/>
            <a:ext cx="5365750" cy="3714750"/>
          </a:xfrm>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To better support the operations, we have developed comprehensive on-orbit verification for newly launched satellites and an integrated cal/val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714375" y="742950"/>
            <a:ext cx="5365750" cy="3714750"/>
          </a:xfrm>
          <a:ln cap="flat"/>
        </p:spPr>
      </p:sp>
      <p:sp>
        <p:nvSpPr>
          <p:cNvPr id="111619" name="Rectangle 3"/>
          <p:cNvSpPr>
            <a:spLocks noGrp="1" noChangeArrowheads="1"/>
          </p:cNvSpPr>
          <p:nvPr>
            <p:ph type="body" idx="1"/>
          </p:nvPr>
        </p:nvSpPr>
        <p:spPr>
          <a:xfrm>
            <a:off x="906463" y="4703763"/>
            <a:ext cx="5035550" cy="4872037"/>
          </a:xfrm>
          <a:noFill/>
          <a:ln/>
        </p:spPr>
        <p:txBody>
          <a:bodyPr/>
          <a:lstStyle/>
          <a:p>
            <a:r>
              <a:rPr lang="en-US" altLang="zh-CN" sz="1600" smtClean="0">
                <a:latin typeface="Arial" pitchFamily="34" charset="0"/>
                <a:ea typeface="SimSun" pitchFamily="2" charset="-122"/>
              </a:rPr>
              <a:t>This slides show  atmospheric temperature trends derived using our well-merged 5-day averaged global mean MSU/AMSU time series. TMT show are warming trend of ~0.15 K/dec,  very little trend was observation in TTS, which large cooling trend exist for TLS.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pPr defTabSz="942975" eaLnBrk="1" hangingPunct="1"/>
            <a:r>
              <a:rPr lang="en-US">
                <a:latin typeface="Arial" pitchFamily="34" charset="0"/>
              </a:rPr>
              <a:t>ECMWF Meeting, Reading UK</a:t>
            </a:r>
          </a:p>
        </p:txBody>
      </p:sp>
      <p:sp>
        <p:nvSpPr>
          <p:cNvPr id="98307" name="Rectangle 3"/>
          <p:cNvSpPr>
            <a:spLocks noGrp="1" noChangeArrowheads="1"/>
          </p:cNvSpPr>
          <p:nvPr>
            <p:ph type="dt" sz="quarter" idx="1"/>
          </p:nvPr>
        </p:nvSpPr>
        <p:spPr>
          <a:noFill/>
        </p:spPr>
        <p:txBody>
          <a:bodyPr/>
          <a:lstStyle/>
          <a:p>
            <a:pPr defTabSz="942975" eaLnBrk="1" hangingPunct="1"/>
            <a:r>
              <a:rPr lang="en-US">
                <a:latin typeface="Arial" pitchFamily="34" charset="0"/>
              </a:rPr>
              <a:t>June 22, 2001</a:t>
            </a:r>
          </a:p>
        </p:txBody>
      </p:sp>
      <p:sp>
        <p:nvSpPr>
          <p:cNvPr id="98308" name="Rectangle 6"/>
          <p:cNvSpPr>
            <a:spLocks noGrp="1" noChangeArrowheads="1"/>
          </p:cNvSpPr>
          <p:nvPr>
            <p:ph type="ftr" sz="quarter" idx="4"/>
          </p:nvPr>
        </p:nvSpPr>
        <p:spPr>
          <a:noFill/>
        </p:spPr>
        <p:txBody>
          <a:bodyPr/>
          <a:lstStyle/>
          <a:p>
            <a:pPr defTabSz="942975" eaLnBrk="1" hangingPunct="1"/>
            <a:r>
              <a:rPr lang="en-US">
                <a:latin typeface="Arial" pitchFamily="34" charset="0"/>
              </a:rPr>
              <a:t>N:\Briefings\International\ECMWF June 22 2001\ECMWF Jun_22_2001.ppt</a:t>
            </a:r>
          </a:p>
        </p:txBody>
      </p:sp>
      <p:sp>
        <p:nvSpPr>
          <p:cNvPr id="98309" name="Rectangle 7"/>
          <p:cNvSpPr>
            <a:spLocks noGrp="1" noChangeArrowheads="1"/>
          </p:cNvSpPr>
          <p:nvPr>
            <p:ph type="sldNum" sz="quarter" idx="5"/>
          </p:nvPr>
        </p:nvSpPr>
        <p:spPr>
          <a:noFill/>
        </p:spPr>
        <p:txBody>
          <a:bodyPr/>
          <a:lstStyle/>
          <a:p>
            <a:pPr defTabSz="942975" eaLnBrk="1" hangingPunct="1"/>
            <a:fld id="{DED5A256-A20F-43E0-BCF0-13D27EAB4525}" type="slidenum">
              <a:rPr lang="en-US">
                <a:latin typeface="Arial" pitchFamily="34" charset="0"/>
              </a:rPr>
              <a:pPr defTabSz="942975" eaLnBrk="1" hangingPunct="1"/>
              <a:t>2</a:t>
            </a:fld>
            <a:endParaRPr lang="en-US">
              <a:latin typeface="Arial" pitchFamily="34" charset="0"/>
            </a:endParaRPr>
          </a:p>
        </p:txBody>
      </p:sp>
      <p:sp>
        <p:nvSpPr>
          <p:cNvPr id="98310" name="Rectangle 2"/>
          <p:cNvSpPr>
            <a:spLocks noGrp="1" noRot="1" noChangeAspect="1" noChangeArrowheads="1" noTextEdit="1"/>
          </p:cNvSpPr>
          <p:nvPr>
            <p:ph type="sldImg"/>
          </p:nvPr>
        </p:nvSpPr>
        <p:spPr>
          <a:xfrm>
            <a:off x="714375" y="742950"/>
            <a:ext cx="5367338" cy="3716338"/>
          </a:xfrm>
          <a:ln/>
        </p:spPr>
      </p:sp>
      <p:sp>
        <p:nvSpPr>
          <p:cNvPr id="98311" name="Rectangle 3"/>
          <p:cNvSpPr>
            <a:spLocks noGrp="1" noChangeArrowheads="1"/>
          </p:cNvSpPr>
          <p:nvPr>
            <p:ph type="body" idx="1"/>
          </p:nvPr>
        </p:nvSpPr>
        <p:spPr>
          <a:xfrm>
            <a:off x="681038" y="4706938"/>
            <a:ext cx="5432425" cy="4456112"/>
          </a:xfrm>
          <a:noFill/>
          <a:ln/>
        </p:spPr>
        <p:txBody>
          <a:bodyPr lIns="94080" tIns="47039" rIns="94080" bIns="47039"/>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pPr defTabSz="942975" eaLnBrk="1" hangingPunct="1"/>
            <a:r>
              <a:rPr lang="en-US">
                <a:latin typeface="Arial" pitchFamily="34" charset="0"/>
              </a:rPr>
              <a:t>ECMWF Meeting, Reading UK</a:t>
            </a:r>
          </a:p>
        </p:txBody>
      </p:sp>
      <p:sp>
        <p:nvSpPr>
          <p:cNvPr id="99331" name="Rectangle 3"/>
          <p:cNvSpPr>
            <a:spLocks noGrp="1" noChangeArrowheads="1"/>
          </p:cNvSpPr>
          <p:nvPr>
            <p:ph type="dt" sz="quarter" idx="1"/>
          </p:nvPr>
        </p:nvSpPr>
        <p:spPr>
          <a:noFill/>
        </p:spPr>
        <p:txBody>
          <a:bodyPr/>
          <a:lstStyle/>
          <a:p>
            <a:pPr defTabSz="942975" eaLnBrk="1" hangingPunct="1"/>
            <a:r>
              <a:rPr lang="en-US">
                <a:latin typeface="Arial" pitchFamily="34" charset="0"/>
              </a:rPr>
              <a:t>June 22, 2001</a:t>
            </a:r>
          </a:p>
        </p:txBody>
      </p:sp>
      <p:sp>
        <p:nvSpPr>
          <p:cNvPr id="99332" name="Rectangle 6"/>
          <p:cNvSpPr>
            <a:spLocks noGrp="1" noChangeArrowheads="1"/>
          </p:cNvSpPr>
          <p:nvPr>
            <p:ph type="ftr" sz="quarter" idx="4"/>
          </p:nvPr>
        </p:nvSpPr>
        <p:spPr>
          <a:noFill/>
        </p:spPr>
        <p:txBody>
          <a:bodyPr/>
          <a:lstStyle/>
          <a:p>
            <a:pPr defTabSz="942975" eaLnBrk="1" hangingPunct="1"/>
            <a:r>
              <a:rPr lang="en-US">
                <a:latin typeface="Arial" pitchFamily="34" charset="0"/>
              </a:rPr>
              <a:t>N:\Briefings\International\ECMWF June 22 2001\ECMWF Jun_22_2001.ppt</a:t>
            </a:r>
          </a:p>
        </p:txBody>
      </p:sp>
      <p:sp>
        <p:nvSpPr>
          <p:cNvPr id="99333" name="Rectangle 7"/>
          <p:cNvSpPr>
            <a:spLocks noGrp="1" noChangeArrowheads="1"/>
          </p:cNvSpPr>
          <p:nvPr>
            <p:ph type="sldNum" sz="quarter" idx="5"/>
          </p:nvPr>
        </p:nvSpPr>
        <p:spPr>
          <a:noFill/>
        </p:spPr>
        <p:txBody>
          <a:bodyPr/>
          <a:lstStyle/>
          <a:p>
            <a:pPr defTabSz="942975" eaLnBrk="1" hangingPunct="1"/>
            <a:fld id="{6BCA61D9-294A-4A31-9029-AE8472ED00BD}" type="slidenum">
              <a:rPr lang="en-US">
                <a:latin typeface="Arial" pitchFamily="34" charset="0"/>
              </a:rPr>
              <a:pPr defTabSz="942975" eaLnBrk="1" hangingPunct="1"/>
              <a:t>5</a:t>
            </a:fld>
            <a:endParaRPr lang="en-US">
              <a:latin typeface="Arial" pitchFamily="34" charset="0"/>
            </a:endParaRPr>
          </a:p>
        </p:txBody>
      </p:sp>
      <p:sp>
        <p:nvSpPr>
          <p:cNvPr id="99334" name="Rectangle 2"/>
          <p:cNvSpPr>
            <a:spLocks noGrp="1" noRot="1" noChangeAspect="1" noChangeArrowheads="1" noTextEdit="1"/>
          </p:cNvSpPr>
          <p:nvPr>
            <p:ph type="sldImg"/>
          </p:nvPr>
        </p:nvSpPr>
        <p:spPr>
          <a:xfrm>
            <a:off x="714375" y="742950"/>
            <a:ext cx="5367338" cy="3716338"/>
          </a:xfrm>
          <a:ln/>
        </p:spPr>
      </p:sp>
      <p:sp>
        <p:nvSpPr>
          <p:cNvPr id="99335" name="Rectangle 3"/>
          <p:cNvSpPr>
            <a:spLocks noGrp="1" noChangeArrowheads="1"/>
          </p:cNvSpPr>
          <p:nvPr>
            <p:ph type="body" idx="1"/>
          </p:nvPr>
        </p:nvSpPr>
        <p:spPr>
          <a:xfrm>
            <a:off x="681038" y="4706938"/>
            <a:ext cx="5432425" cy="4456112"/>
          </a:xfrm>
          <a:noFill/>
          <a:ln/>
        </p:spPr>
        <p:txBody>
          <a:bodyPr lIns="94080" tIns="47039" rIns="94080" bIns="47039"/>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pPr defTabSz="942975" eaLnBrk="1" hangingPunct="1"/>
            <a:r>
              <a:rPr lang="en-US">
                <a:latin typeface="Arial" pitchFamily="34" charset="0"/>
              </a:rPr>
              <a:t>ECMWF Meeting, Reading UK</a:t>
            </a:r>
          </a:p>
        </p:txBody>
      </p:sp>
      <p:sp>
        <p:nvSpPr>
          <p:cNvPr id="100355" name="Rectangle 3"/>
          <p:cNvSpPr>
            <a:spLocks noGrp="1" noChangeArrowheads="1"/>
          </p:cNvSpPr>
          <p:nvPr>
            <p:ph type="dt" sz="quarter" idx="1"/>
          </p:nvPr>
        </p:nvSpPr>
        <p:spPr>
          <a:noFill/>
        </p:spPr>
        <p:txBody>
          <a:bodyPr/>
          <a:lstStyle/>
          <a:p>
            <a:pPr defTabSz="942975" eaLnBrk="1" hangingPunct="1"/>
            <a:r>
              <a:rPr lang="en-US">
                <a:latin typeface="Arial" pitchFamily="34" charset="0"/>
              </a:rPr>
              <a:t>June 22, 2001</a:t>
            </a:r>
          </a:p>
        </p:txBody>
      </p:sp>
      <p:sp>
        <p:nvSpPr>
          <p:cNvPr id="100356" name="Rectangle 6"/>
          <p:cNvSpPr>
            <a:spLocks noGrp="1" noChangeArrowheads="1"/>
          </p:cNvSpPr>
          <p:nvPr>
            <p:ph type="ftr" sz="quarter" idx="4"/>
          </p:nvPr>
        </p:nvSpPr>
        <p:spPr>
          <a:noFill/>
        </p:spPr>
        <p:txBody>
          <a:bodyPr/>
          <a:lstStyle/>
          <a:p>
            <a:pPr defTabSz="942975" eaLnBrk="1" hangingPunct="1"/>
            <a:r>
              <a:rPr lang="en-US">
                <a:latin typeface="Arial" pitchFamily="34" charset="0"/>
              </a:rPr>
              <a:t>N:\Briefings\International\ECMWF June 22 2001\ECMWF Jun_22_2001.ppt</a:t>
            </a:r>
          </a:p>
        </p:txBody>
      </p:sp>
      <p:sp>
        <p:nvSpPr>
          <p:cNvPr id="100357" name="Rectangle 7"/>
          <p:cNvSpPr>
            <a:spLocks noGrp="1" noChangeArrowheads="1"/>
          </p:cNvSpPr>
          <p:nvPr>
            <p:ph type="sldNum" sz="quarter" idx="5"/>
          </p:nvPr>
        </p:nvSpPr>
        <p:spPr>
          <a:noFill/>
        </p:spPr>
        <p:txBody>
          <a:bodyPr/>
          <a:lstStyle/>
          <a:p>
            <a:pPr defTabSz="942975" eaLnBrk="1" hangingPunct="1"/>
            <a:fld id="{9CDA2A9F-BB70-444E-821C-C0543BD54A12}" type="slidenum">
              <a:rPr lang="en-US">
                <a:latin typeface="Arial" pitchFamily="34" charset="0"/>
              </a:rPr>
              <a:pPr defTabSz="942975" eaLnBrk="1" hangingPunct="1"/>
              <a:t>7</a:t>
            </a:fld>
            <a:endParaRPr lang="en-US">
              <a:latin typeface="Arial" pitchFamily="34" charset="0"/>
            </a:endParaRPr>
          </a:p>
        </p:txBody>
      </p:sp>
      <p:sp>
        <p:nvSpPr>
          <p:cNvPr id="100358" name="Rectangle 7"/>
          <p:cNvSpPr txBox="1">
            <a:spLocks noGrp="1" noChangeArrowheads="1"/>
          </p:cNvSpPr>
          <p:nvPr/>
        </p:nvSpPr>
        <p:spPr bwMode="auto">
          <a:xfrm>
            <a:off x="3848100" y="9410700"/>
            <a:ext cx="2944813" cy="493713"/>
          </a:xfrm>
          <a:prstGeom prst="rect">
            <a:avLst/>
          </a:prstGeom>
          <a:noFill/>
          <a:ln w="9525">
            <a:noFill/>
            <a:miter lim="800000"/>
            <a:headEnd/>
            <a:tailEnd/>
          </a:ln>
        </p:spPr>
        <p:txBody>
          <a:bodyPr lIns="94080" tIns="47039" rIns="94080" bIns="47039" anchor="b"/>
          <a:lstStyle/>
          <a:p>
            <a:pPr algn="r" defTabSz="941388"/>
            <a:fld id="{7A991565-B000-429E-B4BF-BD323A9D89A4}" type="slidenum">
              <a:rPr lang="en-US" sz="1200">
                <a:solidFill>
                  <a:schemeClr val="tx1"/>
                </a:solidFill>
                <a:latin typeface="Arial" pitchFamily="34" charset="0"/>
                <a:cs typeface="Arial" pitchFamily="34" charset="0"/>
              </a:rPr>
              <a:pPr algn="r" defTabSz="941388"/>
              <a:t>7</a:t>
            </a:fld>
            <a:endParaRPr lang="en-US" sz="1200">
              <a:solidFill>
                <a:schemeClr val="tx1"/>
              </a:solidFill>
              <a:latin typeface="Arial" pitchFamily="34" charset="0"/>
              <a:cs typeface="Arial" pitchFamily="34" charset="0"/>
            </a:endParaRPr>
          </a:p>
        </p:txBody>
      </p:sp>
      <p:sp>
        <p:nvSpPr>
          <p:cNvPr id="100359" name="Rectangle 2"/>
          <p:cNvSpPr>
            <a:spLocks noGrp="1" noRot="1" noChangeAspect="1" noChangeArrowheads="1" noTextEdit="1"/>
          </p:cNvSpPr>
          <p:nvPr>
            <p:ph type="sldImg"/>
          </p:nvPr>
        </p:nvSpPr>
        <p:spPr>
          <a:xfrm>
            <a:off x="714375" y="742950"/>
            <a:ext cx="5367338" cy="3716338"/>
          </a:xfrm>
          <a:ln/>
        </p:spPr>
      </p:sp>
      <p:sp>
        <p:nvSpPr>
          <p:cNvPr id="100360" name="Rectangle 3"/>
          <p:cNvSpPr>
            <a:spLocks noGrp="1" noChangeArrowheads="1"/>
          </p:cNvSpPr>
          <p:nvPr>
            <p:ph type="body" idx="1"/>
          </p:nvPr>
        </p:nvSpPr>
        <p:spPr>
          <a:xfrm>
            <a:off x="681038" y="4706938"/>
            <a:ext cx="5432425" cy="4456112"/>
          </a:xfrm>
          <a:noFill/>
          <a:ln/>
        </p:spPr>
        <p:txBody>
          <a:bodyPr lIns="94080" tIns="47039" rIns="94080" bIns="47039"/>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eaLnBrk="1" hangingPunct="1"/>
            <a:fld id="{2CE45D83-B736-46A9-84B2-DB943C17791A}" type="slidenum">
              <a:rPr lang="en-US" altLang="zh-CN">
                <a:solidFill>
                  <a:srgbClr val="000000"/>
                </a:solidFill>
                <a:latin typeface="Arial" pitchFamily="34" charset="0"/>
                <a:ea typeface="SimSun" pitchFamily="2" charset="-122"/>
              </a:rPr>
              <a:pPr eaLnBrk="1" hangingPunct="1"/>
              <a:t>8</a:t>
            </a:fld>
            <a:endParaRPr lang="en-US" altLang="zh-CN">
              <a:solidFill>
                <a:srgbClr val="000000"/>
              </a:solidFill>
              <a:latin typeface="Arial" pitchFamily="34" charset="0"/>
              <a:ea typeface="SimSun" pitchFamily="2" charset="-122"/>
            </a:endParaRPr>
          </a:p>
        </p:txBody>
      </p:sp>
      <p:sp>
        <p:nvSpPr>
          <p:cNvPr id="101379" name="Rectangle 2"/>
          <p:cNvSpPr>
            <a:spLocks noRot="1" noChangeArrowheads="1" noTextEdit="1"/>
          </p:cNvSpPr>
          <p:nvPr>
            <p:ph type="sldImg"/>
          </p:nvPr>
        </p:nvSpPr>
        <p:spPr>
          <a:xfrm>
            <a:off x="714375" y="742950"/>
            <a:ext cx="5365750" cy="3714750"/>
          </a:xfrm>
          <a:ln/>
        </p:spPr>
      </p:sp>
      <p:sp>
        <p:nvSpPr>
          <p:cNvPr id="101380" name="Rectangle 3"/>
          <p:cNvSpPr>
            <a:spLocks noGrp="1" noChangeArrowheads="1"/>
          </p:cNvSpPr>
          <p:nvPr>
            <p:ph type="body" idx="1"/>
          </p:nvPr>
        </p:nvSpPr>
        <p:spPr>
          <a:noFill/>
          <a:ln/>
        </p:spPr>
        <p:txBody>
          <a:bodyPr/>
          <a:lstStyle/>
          <a:p>
            <a:endParaRPr lang="zh-CN"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F99F529-6C77-4580-BBBD-3359DC6E03FB}" type="slidenum">
              <a:rPr lang="en-GB"/>
              <a:pPr/>
              <a:t>9</a:t>
            </a:fld>
            <a:endParaRPr lang="en-GB"/>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GB" smtClean="0"/>
              <a:t>GSICS activities rely on a GSICS Coordination Centre (GCC) operated by NOAA/NESDIS, several GSICS Processing and Research Centres (GPRC) operated by each satellite operator, and will benefit of Calibration Support Segments including field sites and laboratories. </a:t>
            </a:r>
          </a:p>
          <a:p>
            <a:endParaRPr lang="en-GB" smtClean="0"/>
          </a:p>
          <a:p>
            <a:r>
              <a:rPr lang="en-GB" smtClean="0"/>
              <a:t>Activities are overseen by a GSICS Executive Panel assisted by a Research Working Group and a Data management Working Group.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a:latin typeface="Arial" pitchFamily="34" charset="0"/>
              </a:rPr>
              <a:t>ECMWF Meeting, Reading UK</a:t>
            </a:r>
          </a:p>
        </p:txBody>
      </p:sp>
      <p:sp>
        <p:nvSpPr>
          <p:cNvPr id="103427" name="Rectangle 3"/>
          <p:cNvSpPr>
            <a:spLocks noGrp="1" noChangeArrowheads="1"/>
          </p:cNvSpPr>
          <p:nvPr>
            <p:ph type="dt" sz="quarter" idx="1"/>
          </p:nvPr>
        </p:nvSpPr>
        <p:spPr>
          <a:noFill/>
        </p:spPr>
        <p:txBody>
          <a:bodyPr/>
          <a:lstStyle/>
          <a:p>
            <a:r>
              <a:rPr lang="en-US">
                <a:latin typeface="Arial" pitchFamily="34" charset="0"/>
              </a:rPr>
              <a:t>June 22, 2001</a:t>
            </a:r>
          </a:p>
        </p:txBody>
      </p:sp>
      <p:sp>
        <p:nvSpPr>
          <p:cNvPr id="103428" name="Rectangle 6"/>
          <p:cNvSpPr>
            <a:spLocks noGrp="1" noChangeArrowheads="1"/>
          </p:cNvSpPr>
          <p:nvPr>
            <p:ph type="ftr" sz="quarter" idx="4"/>
          </p:nvPr>
        </p:nvSpPr>
        <p:spPr>
          <a:noFill/>
        </p:spPr>
        <p:txBody>
          <a:bodyPr/>
          <a:lstStyle/>
          <a:p>
            <a:r>
              <a:rPr lang="en-US">
                <a:latin typeface="Arial" pitchFamily="34" charset="0"/>
              </a:rPr>
              <a:t>N:\Briefings\International\ECMWF June 22 2001\ECMWF Jun_22_2001.ppt</a:t>
            </a:r>
          </a:p>
        </p:txBody>
      </p:sp>
      <p:sp>
        <p:nvSpPr>
          <p:cNvPr id="103429" name="Rectangle 7"/>
          <p:cNvSpPr>
            <a:spLocks noGrp="1" noChangeArrowheads="1"/>
          </p:cNvSpPr>
          <p:nvPr>
            <p:ph type="sldNum" sz="quarter" idx="5"/>
          </p:nvPr>
        </p:nvSpPr>
        <p:spPr>
          <a:noFill/>
        </p:spPr>
        <p:txBody>
          <a:bodyPr/>
          <a:lstStyle/>
          <a:p>
            <a:fld id="{B061244B-2FEB-4F77-8E9D-37B8F5B2D291}" type="slidenum">
              <a:rPr lang="en-US"/>
              <a:pPr/>
              <a:t>10</a:t>
            </a:fld>
            <a:endParaRPr lang="en-US"/>
          </a:p>
        </p:txBody>
      </p:sp>
      <p:sp>
        <p:nvSpPr>
          <p:cNvPr id="103430" name="Rectangle 7"/>
          <p:cNvSpPr txBox="1">
            <a:spLocks noGrp="1" noChangeArrowheads="1"/>
          </p:cNvSpPr>
          <p:nvPr/>
        </p:nvSpPr>
        <p:spPr bwMode="auto">
          <a:xfrm>
            <a:off x="3848100" y="9410700"/>
            <a:ext cx="2944813" cy="493713"/>
          </a:xfrm>
          <a:prstGeom prst="rect">
            <a:avLst/>
          </a:prstGeom>
          <a:noFill/>
          <a:ln w="9525">
            <a:noFill/>
            <a:miter lim="800000"/>
            <a:headEnd/>
            <a:tailEnd/>
          </a:ln>
        </p:spPr>
        <p:txBody>
          <a:bodyPr lIns="94080" tIns="47039" rIns="94080" bIns="47039" anchor="b"/>
          <a:lstStyle/>
          <a:p>
            <a:pPr algn="r" defTabSz="941388"/>
            <a:fld id="{DA23368F-216B-4605-921A-409833D73C85}" type="slidenum">
              <a:rPr lang="en-US" sz="1200">
                <a:cs typeface="Arial" pitchFamily="34" charset="0"/>
              </a:rPr>
              <a:pPr algn="r" defTabSz="941388"/>
              <a:t>10</a:t>
            </a:fld>
            <a:endParaRPr lang="en-US" sz="1200">
              <a:cs typeface="Arial" pitchFamily="34" charset="0"/>
            </a:endParaRPr>
          </a:p>
        </p:txBody>
      </p:sp>
      <p:sp>
        <p:nvSpPr>
          <p:cNvPr id="103431" name="Rectangle 2"/>
          <p:cNvSpPr>
            <a:spLocks noGrp="1" noRot="1" noChangeAspect="1" noChangeArrowheads="1" noTextEdit="1"/>
          </p:cNvSpPr>
          <p:nvPr>
            <p:ph type="sldImg"/>
          </p:nvPr>
        </p:nvSpPr>
        <p:spPr>
          <a:xfrm>
            <a:off x="714375" y="742950"/>
            <a:ext cx="5367338" cy="3716338"/>
          </a:xfrm>
          <a:ln/>
        </p:spPr>
      </p:sp>
      <p:sp>
        <p:nvSpPr>
          <p:cNvPr id="103432" name="Rectangle 3"/>
          <p:cNvSpPr>
            <a:spLocks noGrp="1" noChangeArrowheads="1"/>
          </p:cNvSpPr>
          <p:nvPr>
            <p:ph type="body" idx="1"/>
          </p:nvPr>
        </p:nvSpPr>
        <p:spPr>
          <a:xfrm>
            <a:off x="681038" y="4706938"/>
            <a:ext cx="5432425" cy="4456112"/>
          </a:xfrm>
          <a:noFill/>
          <a:ln/>
        </p:spPr>
        <p:txBody>
          <a:bodyPr lIns="94080" tIns="47039" rIns="94080" bIns="47039"/>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a:solidFill>
                  <a:srgbClr val="000000"/>
                </a:solidFill>
              </a:rPr>
              <a:t>ECMWF Meeting, Reading UK</a:t>
            </a:r>
          </a:p>
        </p:txBody>
      </p:sp>
      <p:sp>
        <p:nvSpPr>
          <p:cNvPr id="104451" name="Rectangle 3"/>
          <p:cNvSpPr>
            <a:spLocks noGrp="1" noChangeArrowheads="1"/>
          </p:cNvSpPr>
          <p:nvPr>
            <p:ph type="dt" sz="quarter" idx="1"/>
          </p:nvPr>
        </p:nvSpPr>
        <p:spPr>
          <a:noFill/>
        </p:spPr>
        <p:txBody>
          <a:bodyPr/>
          <a:lstStyle/>
          <a:p>
            <a:r>
              <a:rPr lang="en-US">
                <a:solidFill>
                  <a:srgbClr val="000000"/>
                </a:solidFill>
              </a:rPr>
              <a:t>June 22, 2001</a:t>
            </a:r>
          </a:p>
        </p:txBody>
      </p:sp>
      <p:sp>
        <p:nvSpPr>
          <p:cNvPr id="104452" name="Rectangle 6"/>
          <p:cNvSpPr>
            <a:spLocks noGrp="1" noChangeArrowheads="1"/>
          </p:cNvSpPr>
          <p:nvPr>
            <p:ph type="ftr" sz="quarter" idx="4"/>
          </p:nvPr>
        </p:nvSpPr>
        <p:spPr>
          <a:noFill/>
        </p:spPr>
        <p:txBody>
          <a:bodyPr/>
          <a:lstStyle/>
          <a:p>
            <a:r>
              <a:rPr lang="en-US">
                <a:solidFill>
                  <a:srgbClr val="000000"/>
                </a:solidFill>
              </a:rPr>
              <a:t>N:\Briefings\International\ECMWF June 22 2001\ECMWF Jun_22_2001.ppt</a:t>
            </a:r>
          </a:p>
        </p:txBody>
      </p:sp>
      <p:sp>
        <p:nvSpPr>
          <p:cNvPr id="104453" name="Rectangle 7"/>
          <p:cNvSpPr>
            <a:spLocks noGrp="1" noChangeArrowheads="1"/>
          </p:cNvSpPr>
          <p:nvPr>
            <p:ph type="sldNum" sz="quarter" idx="5"/>
          </p:nvPr>
        </p:nvSpPr>
        <p:spPr>
          <a:noFill/>
        </p:spPr>
        <p:txBody>
          <a:bodyPr/>
          <a:lstStyle/>
          <a:p>
            <a:fld id="{21F3D7DF-0687-4904-B488-EF080BFC1453}" type="slidenum">
              <a:rPr lang="en-US">
                <a:solidFill>
                  <a:srgbClr val="000000"/>
                </a:solidFill>
              </a:rPr>
              <a:pPr/>
              <a:t>11</a:t>
            </a:fld>
            <a:endParaRPr lang="en-US">
              <a:solidFill>
                <a:srgbClr val="000000"/>
              </a:solidFill>
            </a:endParaRPr>
          </a:p>
        </p:txBody>
      </p:sp>
      <p:sp>
        <p:nvSpPr>
          <p:cNvPr id="104454" name="Rectangle 2"/>
          <p:cNvSpPr>
            <a:spLocks noGrp="1" noRot="1" noChangeAspect="1" noChangeArrowheads="1" noTextEdit="1"/>
          </p:cNvSpPr>
          <p:nvPr>
            <p:ph type="sldImg"/>
          </p:nvPr>
        </p:nvSpPr>
        <p:spPr>
          <a:xfrm>
            <a:off x="714375" y="742950"/>
            <a:ext cx="5367338" cy="3716338"/>
          </a:xfrm>
          <a:ln/>
        </p:spPr>
      </p:sp>
      <p:sp>
        <p:nvSpPr>
          <p:cNvPr id="104455" name="Rectangle 3"/>
          <p:cNvSpPr>
            <a:spLocks noGrp="1" noChangeArrowheads="1"/>
          </p:cNvSpPr>
          <p:nvPr>
            <p:ph type="body" idx="1"/>
          </p:nvPr>
        </p:nvSpPr>
        <p:spPr>
          <a:xfrm>
            <a:off x="681038" y="4706938"/>
            <a:ext cx="5432425" cy="4456112"/>
          </a:xfrm>
          <a:noFill/>
          <a:ln/>
        </p:spPr>
        <p:txBody>
          <a:bodyPr lIns="94741" tIns="47370" rIns="94741" bIns="47370"/>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슬라이드 이미지 개체 틀 1"/>
          <p:cNvSpPr>
            <a:spLocks noGrp="1" noRot="1" noChangeAspect="1" noTextEdit="1"/>
          </p:cNvSpPr>
          <p:nvPr>
            <p:ph type="sldImg"/>
          </p:nvPr>
        </p:nvSpPr>
        <p:spPr>
          <a:ln/>
        </p:spPr>
      </p:sp>
      <p:sp>
        <p:nvSpPr>
          <p:cNvPr id="105475" name="슬라이드 노트 개체 틀 2"/>
          <p:cNvSpPr>
            <a:spLocks noGrp="1"/>
          </p:cNvSpPr>
          <p:nvPr>
            <p:ph type="body" idx="1"/>
          </p:nvPr>
        </p:nvSpPr>
        <p:spPr>
          <a:noFill/>
          <a:ln/>
        </p:spPr>
        <p:txBody>
          <a:bodyPr/>
          <a:lstStyle/>
          <a:p>
            <a:pPr eaLnBrk="1" hangingPunct="1"/>
            <a:r>
              <a:rPr lang="en-US" altLang="ko-KR" smtClean="0">
                <a:latin typeface="Calibri" pitchFamily="34" charset="0"/>
                <a:cs typeface="Arial" pitchFamily="34" charset="0"/>
              </a:rPr>
              <a:t>KMA has provided the GSICS activity via </a:t>
            </a:r>
            <a:r>
              <a:rPr lang="en-US" altLang="ko-KR" u="sng" smtClean="0">
                <a:latin typeface="Calibri" pitchFamily="34" charset="0"/>
                <a:cs typeface="Arial" pitchFamily="34" charset="0"/>
              </a:rPr>
              <a:t>the following NMSC website address</a:t>
            </a:r>
            <a:r>
              <a:rPr lang="en-US" altLang="ko-KR" smtClean="0">
                <a:latin typeface="Calibri" pitchFamily="34" charset="0"/>
                <a:cs typeface="Arial" pitchFamily="34" charset="0"/>
              </a:rPr>
              <a:t>.</a:t>
            </a:r>
            <a:r>
              <a:rPr lang="en-US" altLang="ko-KR" smtClean="0">
                <a:latin typeface="Calibri" pitchFamily="34" charset="0"/>
              </a:rPr>
              <a:t> (</a:t>
            </a:r>
            <a:r>
              <a:rPr lang="en-US" altLang="ko-KR" smtClean="0">
                <a:latin typeface="Calibri" pitchFamily="34" charset="0"/>
                <a:sym typeface="Wingdings" pitchFamily="2" charset="2"/>
              </a:rPr>
              <a:t> </a:t>
            </a:r>
            <a:r>
              <a:rPr lang="en-US" altLang="ko-KR" smtClean="0">
                <a:latin typeface="Calibri" pitchFamily="34" charset="0"/>
              </a:rPr>
              <a:t>pointing homepage address box)</a:t>
            </a:r>
            <a:endParaRPr lang="en-US" altLang="ko-KR" smtClean="0">
              <a:latin typeface="Calibri" pitchFamily="34" charset="0"/>
              <a:cs typeface="Arial" pitchFamily="34" charset="0"/>
            </a:endParaRPr>
          </a:p>
          <a:p>
            <a:pPr eaLnBrk="1" hangingPunct="1"/>
            <a:r>
              <a:rPr lang="en-US" altLang="ko-KR" smtClean="0">
                <a:latin typeface="Calibri" pitchFamily="34" charset="0"/>
                <a:cs typeface="Arial" pitchFamily="34" charset="0"/>
              </a:rPr>
              <a:t>You can find the time sequence, regression coefficients between COMS radiance and IASI radiance, scatter plot on our website in near real time.</a:t>
            </a:r>
          </a:p>
        </p:txBody>
      </p:sp>
      <p:sp>
        <p:nvSpPr>
          <p:cNvPr id="105476" name="슬라이드 번호 개체 틀 3"/>
          <p:cNvSpPr>
            <a:spLocks noGrp="1"/>
          </p:cNvSpPr>
          <p:nvPr>
            <p:ph type="sldNum" sz="quarter" idx="5"/>
          </p:nvPr>
        </p:nvSpPr>
        <p:spPr>
          <a:noFill/>
        </p:spPr>
        <p:txBody>
          <a:bodyPr/>
          <a:lstStyle/>
          <a:p>
            <a:fld id="{97956086-EE3F-41F0-987A-81FFDC51852C}" type="slidenum">
              <a:rPr lang="ko-KR" altLang="en-US"/>
              <a:pPr/>
              <a:t>17</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1" smtClean="0"/>
            </a:lvl1pPr>
          </a:lstStyle>
          <a:p>
            <a:pPr>
              <a:defRPr/>
            </a:pPr>
            <a:fld id="{1565E772-F759-4840-88A9-3F65C3F78768}" type="datetime1">
              <a:rPr lang="en-US"/>
              <a:pPr>
                <a:defRPr/>
              </a:pPr>
              <a:t>4/6/2013</a:t>
            </a:fld>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434DF5AC-8D73-400F-A790-847139714E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smtClean="0"/>
            </a:lvl1pPr>
          </a:lstStyle>
          <a:p>
            <a:pPr>
              <a:defRPr/>
            </a:pPr>
            <a:fld id="{F8DDAD41-68D6-4A70-9CC8-727087925A4E}" type="datetime1">
              <a:rPr lang="en-US"/>
              <a:pPr>
                <a:defRPr/>
              </a:pPr>
              <a:t>4/6/2013</a:t>
            </a:fld>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6C7391E0-7720-432F-AC7D-10E5691E49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6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smtClean="0"/>
            </a:lvl1pPr>
          </a:lstStyle>
          <a:p>
            <a:pPr>
              <a:defRPr/>
            </a:pPr>
            <a:fld id="{B27DC512-AF11-4C46-8581-1AC4113A47F8}" type="datetime1">
              <a:rPr lang="en-US"/>
              <a:pPr>
                <a:defRPr/>
              </a:pPr>
              <a:t>4/6/2013</a:t>
            </a:fld>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473669C0-76DD-4671-B3EF-CA11F53597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12A53247-5340-4E47-B233-B46BD63F0EA2}" type="datetime1">
              <a:rPr lang="en-US"/>
              <a:pPr>
                <a:defRPr/>
              </a:pPr>
              <a:t>4/6/2013</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FEAC1F7-4DE2-4D07-A0A5-F9B41FA7FC11}" type="slidenum">
              <a:rPr lang="en-US"/>
              <a:pPr>
                <a:defRPr/>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smtClean="0"/>
            </a:lvl1pPr>
          </a:lstStyle>
          <a:p>
            <a:pPr>
              <a:defRPr/>
            </a:pPr>
            <a:fld id="{F15F6E03-DCF8-4298-8F0C-7B53C37DB5F6}" type="datetime1">
              <a:rPr lang="en-US"/>
              <a:pPr>
                <a:defRPr/>
              </a:pPr>
              <a:t>4/6/2013</a:t>
            </a:fld>
            <a:endParaRPr lang="en-US"/>
          </a:p>
        </p:txBody>
      </p:sp>
      <p:sp>
        <p:nvSpPr>
          <p:cNvPr id="11" name="Footer Placeholder 4"/>
          <p:cNvSpPr>
            <a:spLocks noGrp="1"/>
          </p:cNvSpPr>
          <p:nvPr>
            <p:ph type="ftr" sz="quarter" idx="11"/>
          </p:nvPr>
        </p:nvSpPr>
        <p:spPr/>
        <p:txBody>
          <a:bodyPr/>
          <a:lstStyle>
            <a:lvl1pPr>
              <a:defRPr smtClean="0"/>
            </a:lvl1pPr>
          </a:lstStyle>
          <a:p>
            <a:pPr>
              <a:defRPr/>
            </a:pPr>
            <a:endParaRPr lang="en-US"/>
          </a:p>
        </p:txBody>
      </p:sp>
      <p:sp>
        <p:nvSpPr>
          <p:cNvPr id="12" name="Slide Number Placeholder 5"/>
          <p:cNvSpPr>
            <a:spLocks noGrp="1"/>
          </p:cNvSpPr>
          <p:nvPr>
            <p:ph type="sldNum" sz="quarter" idx="12"/>
          </p:nvPr>
        </p:nvSpPr>
        <p:spPr/>
        <p:txBody>
          <a:bodyPr/>
          <a:lstStyle>
            <a:lvl1pPr>
              <a:defRPr smtClean="0"/>
            </a:lvl1pPr>
          </a:lstStyle>
          <a:p>
            <a:pPr>
              <a:defRPr/>
            </a:pPr>
            <a:fld id="{D6941C9A-3150-4266-9805-4E93E5FA71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7B1B8-BB7B-46A2-81F9-34B6B38733D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75433A9-1269-444C-B09F-FC45D3C7A17C}" type="datetime1">
              <a:rPr lang="en-US"/>
              <a:pPr>
                <a:defRPr/>
              </a:pPr>
              <a:t>4/6/2013</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786198F-C0BA-4367-89EB-0C141B0A09C8}" type="slidenum">
              <a:rPr lang="en-US"/>
              <a:pPr>
                <a:defRPr/>
              </a:pPr>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AD47CB-2D26-467D-93E2-E4324B96A92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p:txBody>
          <a:bodyPr/>
          <a:lstStyle>
            <a:lvl1pPr>
              <a:defRPr smtClean="0"/>
            </a:lvl1pPr>
          </a:lstStyle>
          <a:p>
            <a:pPr>
              <a:defRPr/>
            </a:pPr>
            <a:fld id="{76DC1844-CDE5-419A-849A-57247A39F020}" type="datetime1">
              <a:rPr lang="en-US"/>
              <a:pPr>
                <a:defRPr/>
              </a:pPr>
              <a:t>4/6/2013</a:t>
            </a:fld>
            <a:endParaRPr lang="en-US"/>
          </a:p>
        </p:txBody>
      </p:sp>
      <p:sp>
        <p:nvSpPr>
          <p:cNvPr id="10" name="Footer Placeholder 3"/>
          <p:cNvSpPr>
            <a:spLocks noGrp="1"/>
          </p:cNvSpPr>
          <p:nvPr>
            <p:ph type="ftr" sz="quarter" idx="11"/>
          </p:nvPr>
        </p:nvSpPr>
        <p:spPr/>
        <p:txBody>
          <a:bodyPr/>
          <a:lstStyle>
            <a:lvl1pPr>
              <a:defRPr smtClean="0"/>
            </a:lvl1pPr>
          </a:lstStyle>
          <a:p>
            <a:pPr>
              <a:defRPr/>
            </a:pPr>
            <a:endParaRPr lang="en-US"/>
          </a:p>
        </p:txBody>
      </p:sp>
      <p:sp>
        <p:nvSpPr>
          <p:cNvPr id="11" name="Slide Number Placeholder 4"/>
          <p:cNvSpPr>
            <a:spLocks noGrp="1"/>
          </p:cNvSpPr>
          <p:nvPr>
            <p:ph type="sldNum" sz="quarter" idx="12"/>
          </p:nvPr>
        </p:nvSpPr>
        <p:spPr/>
        <p:txBody>
          <a:bodyPr/>
          <a:lstStyle>
            <a:lvl1pPr>
              <a:defRPr smtClean="0"/>
            </a:lvl1pPr>
          </a:lstStyle>
          <a:p>
            <a:pPr>
              <a:defRPr/>
            </a:pPr>
            <a:fld id="{F1727D20-3747-4CA5-A007-04DD83341ED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281B12-E823-4356-BABB-7C014098C9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4844E-4593-45B9-BA40-F408480185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smtClean="0"/>
            </a:lvl1pPr>
          </a:lstStyle>
          <a:p>
            <a:pPr>
              <a:defRPr/>
            </a:pPr>
            <a:fld id="{D2F481AE-A2D7-4A2A-A337-B0CEE149D90F}" type="datetime1">
              <a:rPr lang="en-US"/>
              <a:pPr>
                <a:defRPr/>
              </a:pPr>
              <a:t>4/6/2013</a:t>
            </a:fld>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FC22A3CD-8995-4666-88ED-87B51B612BE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979CF-6B2A-4DE5-9B89-2BA7D5BE953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0136E-7262-4429-AF91-9FEBA9F7E7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5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2381FD-2152-456B-BA26-5134981A98A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5300" y="1600206"/>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35550" y="3938613"/>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631950"/>
            <a:ext cx="8592079" cy="882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1234" y="2557468"/>
            <a:ext cx="4206610" cy="353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2941" y="2557468"/>
            <a:ext cx="4208330" cy="3538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smtClean="0"/>
            </a:lvl1pPr>
          </a:lstStyle>
          <a:p>
            <a:pPr>
              <a:defRPr/>
            </a:pPr>
            <a:r>
              <a:rPr lang="fr-FR"/>
              <a:t>GSICS  – Feb 2008 – Claire Tinel / CNES</a:t>
            </a:r>
          </a:p>
        </p:txBody>
      </p:sp>
      <p:sp>
        <p:nvSpPr>
          <p:cNvPr id="6" name="Rectangle 5"/>
          <p:cNvSpPr>
            <a:spLocks noGrp="1" noChangeArrowheads="1"/>
          </p:cNvSpPr>
          <p:nvPr>
            <p:ph type="sldNum" sz="quarter" idx="11"/>
          </p:nvPr>
        </p:nvSpPr>
        <p:spPr/>
        <p:txBody>
          <a:bodyPr/>
          <a:lstStyle>
            <a:lvl1pPr>
              <a:defRPr smtClean="0"/>
            </a:lvl1pPr>
          </a:lstStyle>
          <a:p>
            <a:pPr>
              <a:defRPr/>
            </a:pPr>
            <a:fld id="{A4E7239E-49E9-4B6A-9D21-3B9AD1B38CD1}"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b="1" smtClean="0"/>
            </a:lvl1pPr>
          </a:lstStyle>
          <a:p>
            <a:pPr>
              <a:defRPr/>
            </a:pPr>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atin typeface="Tahoma" pitchFamily="34" charset="0"/>
              </a:defRPr>
            </a:lvl1pPr>
          </a:lstStyle>
          <a:p>
            <a:pPr>
              <a:defRPr/>
            </a:pPr>
            <a:fld id="{3BD594AA-5308-480B-BB46-441AFB7A78A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b="1" smtClean="0"/>
            </a:lvl1pPr>
          </a:lstStyle>
          <a:p>
            <a:pPr>
              <a:defRPr/>
            </a:pPr>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atin typeface="Tahoma" pitchFamily="34" charset="0"/>
              </a:defRPr>
            </a:lvl1pPr>
          </a:lstStyle>
          <a:p>
            <a:pPr>
              <a:defRPr/>
            </a:pPr>
            <a:fld id="{F19816B8-2D49-451E-8DAC-0FC8669773A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b="1" smtClean="0"/>
            </a:lvl1pPr>
          </a:lstStyle>
          <a:p>
            <a:pPr>
              <a:defRPr/>
            </a:pPr>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atin typeface="Tahoma" pitchFamily="34" charset="0"/>
              </a:defRPr>
            </a:lvl1pPr>
          </a:lstStyle>
          <a:p>
            <a:pPr>
              <a:defRPr/>
            </a:pPr>
            <a:fld id="{66EE046F-773F-4F4B-808F-2F7D3EE392D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b="1" smtClean="0"/>
            </a:lvl1pPr>
          </a:lstStyle>
          <a:p>
            <a:pPr>
              <a:defRPr/>
            </a:pPr>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atin typeface="Tahoma" pitchFamily="34" charset="0"/>
              </a:defRPr>
            </a:lvl1pPr>
          </a:lstStyle>
          <a:p>
            <a:pPr>
              <a:defRPr/>
            </a:pPr>
            <a:fld id="{5DCFB9CA-A0B5-4B0A-BBB8-B102313713B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b="1" smtClean="0"/>
            </a:lvl1pPr>
          </a:lstStyle>
          <a:p>
            <a:pPr>
              <a:defRPr/>
            </a:pPr>
            <a:endParaRPr lang="en-US"/>
          </a:p>
        </p:txBody>
      </p:sp>
      <p:sp>
        <p:nvSpPr>
          <p:cNvPr id="8" name="Footer Placeholder 7"/>
          <p:cNvSpPr>
            <a:spLocks noGrp="1"/>
          </p:cNvSpPr>
          <p:nvPr>
            <p:ph type="ftr" sz="quarter" idx="11"/>
          </p:nvPr>
        </p:nvSpPr>
        <p:spPr/>
        <p:txBody>
          <a:bodyPr/>
          <a:lstStyle>
            <a:lvl1pPr>
              <a:defRPr b="1" smtClean="0"/>
            </a:lvl1pPr>
          </a:lstStyle>
          <a:p>
            <a:pPr>
              <a:defRPr/>
            </a:pPr>
            <a:endParaRPr lang="en-US"/>
          </a:p>
        </p:txBody>
      </p:sp>
      <p:sp>
        <p:nvSpPr>
          <p:cNvPr id="9" name="Slide Number Placeholder 8"/>
          <p:cNvSpPr>
            <a:spLocks noGrp="1"/>
          </p:cNvSpPr>
          <p:nvPr>
            <p:ph type="sldNum" sz="quarter" idx="12"/>
          </p:nvPr>
        </p:nvSpPr>
        <p:spPr/>
        <p:txBody>
          <a:bodyPr/>
          <a:lstStyle>
            <a:lvl1pPr>
              <a:defRPr b="1" smtClean="0">
                <a:latin typeface="Tahoma" pitchFamily="34" charset="0"/>
              </a:defRPr>
            </a:lvl1pPr>
          </a:lstStyle>
          <a:p>
            <a:pPr>
              <a:defRPr/>
            </a:pPr>
            <a:fld id="{E6ADA06A-6F05-4043-818A-E149029F32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smtClean="0"/>
            </a:lvl1pPr>
          </a:lstStyle>
          <a:p>
            <a:pPr>
              <a:defRPr/>
            </a:pPr>
            <a:fld id="{7333964F-8E1B-4239-8103-556E5DC905FF}" type="datetime1">
              <a:rPr lang="en-US"/>
              <a:pPr>
                <a:defRPr/>
              </a:pPr>
              <a:t>4/6/2013</a:t>
            </a:fld>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A9F2D5B0-9C08-46C3-A406-6603A2D1410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b="1" smtClean="0"/>
            </a:lvl1pPr>
          </a:lstStyle>
          <a:p>
            <a:pPr>
              <a:defRPr/>
            </a:pPr>
            <a:endParaRPr lang="en-US"/>
          </a:p>
        </p:txBody>
      </p:sp>
      <p:sp>
        <p:nvSpPr>
          <p:cNvPr id="4" name="Footer Placeholder 3"/>
          <p:cNvSpPr>
            <a:spLocks noGrp="1"/>
          </p:cNvSpPr>
          <p:nvPr>
            <p:ph type="ftr" sz="quarter" idx="11"/>
          </p:nvPr>
        </p:nvSpPr>
        <p:spPr/>
        <p:txBody>
          <a:bodyPr/>
          <a:lstStyle>
            <a:lvl1pPr>
              <a:defRPr b="1" smtClean="0"/>
            </a:lvl1pPr>
          </a:lstStyle>
          <a:p>
            <a:pPr>
              <a:defRPr/>
            </a:pPr>
            <a:endParaRPr lang="en-US"/>
          </a:p>
        </p:txBody>
      </p:sp>
      <p:sp>
        <p:nvSpPr>
          <p:cNvPr id="5" name="Slide Number Placeholder 4"/>
          <p:cNvSpPr>
            <a:spLocks noGrp="1"/>
          </p:cNvSpPr>
          <p:nvPr>
            <p:ph type="sldNum" sz="quarter" idx="12"/>
          </p:nvPr>
        </p:nvSpPr>
        <p:spPr/>
        <p:txBody>
          <a:bodyPr/>
          <a:lstStyle>
            <a:lvl1pPr>
              <a:defRPr b="1" smtClean="0">
                <a:latin typeface="Tahoma" pitchFamily="34" charset="0"/>
              </a:defRPr>
            </a:lvl1pPr>
          </a:lstStyle>
          <a:p>
            <a:pPr>
              <a:defRPr/>
            </a:pPr>
            <a:fld id="{03CBED26-4689-4ED7-9E4C-6F4B764315E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b="1" smtClean="0"/>
            </a:lvl1pPr>
          </a:lstStyle>
          <a:p>
            <a:pPr>
              <a:defRPr/>
            </a:pPr>
            <a:endParaRPr lang="en-US"/>
          </a:p>
        </p:txBody>
      </p:sp>
      <p:sp>
        <p:nvSpPr>
          <p:cNvPr id="3" name="Footer Placeholder 2"/>
          <p:cNvSpPr>
            <a:spLocks noGrp="1"/>
          </p:cNvSpPr>
          <p:nvPr>
            <p:ph type="ftr" sz="quarter" idx="11"/>
          </p:nvPr>
        </p:nvSpPr>
        <p:spPr/>
        <p:txBody>
          <a:bodyPr/>
          <a:lstStyle>
            <a:lvl1pPr>
              <a:defRPr b="1" smtClean="0"/>
            </a:lvl1pPr>
          </a:lstStyle>
          <a:p>
            <a:pPr>
              <a:defRPr/>
            </a:pPr>
            <a:endParaRPr lang="en-US"/>
          </a:p>
        </p:txBody>
      </p:sp>
      <p:sp>
        <p:nvSpPr>
          <p:cNvPr id="4" name="Slide Number Placeholder 3"/>
          <p:cNvSpPr>
            <a:spLocks noGrp="1"/>
          </p:cNvSpPr>
          <p:nvPr>
            <p:ph type="sldNum" sz="quarter" idx="12"/>
          </p:nvPr>
        </p:nvSpPr>
        <p:spPr/>
        <p:txBody>
          <a:bodyPr/>
          <a:lstStyle>
            <a:lvl1pPr>
              <a:defRPr b="1" smtClean="0">
                <a:latin typeface="Tahoma" pitchFamily="34" charset="0"/>
              </a:defRPr>
            </a:lvl1pPr>
          </a:lstStyle>
          <a:p>
            <a:pPr>
              <a:defRPr/>
            </a:pPr>
            <a:fld id="{40F69DD4-2953-481B-8D7F-B4298D93F5C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b="1" smtClean="0"/>
            </a:lvl1pPr>
          </a:lstStyle>
          <a:p>
            <a:pPr>
              <a:defRPr/>
            </a:pPr>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atin typeface="Tahoma" pitchFamily="34" charset="0"/>
              </a:defRPr>
            </a:lvl1pPr>
          </a:lstStyle>
          <a:p>
            <a:pPr>
              <a:defRPr/>
            </a:pPr>
            <a:fld id="{CE7469E8-B353-45CA-A193-5DCAE3F6BF6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b="1" smtClean="0"/>
            </a:lvl1pPr>
          </a:lstStyle>
          <a:p>
            <a:pPr>
              <a:defRPr/>
            </a:pPr>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atin typeface="Tahoma" pitchFamily="34" charset="0"/>
              </a:defRPr>
            </a:lvl1pPr>
          </a:lstStyle>
          <a:p>
            <a:pPr>
              <a:defRPr/>
            </a:pPr>
            <a:fld id="{D2886E2A-B7AE-43BC-A368-E78FA17CC8A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b="1" smtClean="0"/>
            </a:lvl1pPr>
          </a:lstStyle>
          <a:p>
            <a:pPr>
              <a:defRPr/>
            </a:pPr>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atin typeface="Tahoma" pitchFamily="34" charset="0"/>
              </a:defRPr>
            </a:lvl1pPr>
          </a:lstStyle>
          <a:p>
            <a:pPr>
              <a:defRPr/>
            </a:pPr>
            <a:fld id="{0F8229CB-EDF0-48D9-92FE-1AB34A7072F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6207"/>
            <a:ext cx="2270125"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6207"/>
            <a:ext cx="6645275"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b="1" smtClean="0"/>
            </a:lvl1pPr>
          </a:lstStyle>
          <a:p>
            <a:pPr>
              <a:defRPr/>
            </a:pPr>
            <a:endParaRPr lang="en-US"/>
          </a:p>
        </p:txBody>
      </p:sp>
      <p:sp>
        <p:nvSpPr>
          <p:cNvPr id="5" name="Footer Placeholder 4"/>
          <p:cNvSpPr>
            <a:spLocks noGrp="1"/>
          </p:cNvSpPr>
          <p:nvPr>
            <p:ph type="ftr" sz="quarter" idx="11"/>
          </p:nvPr>
        </p:nvSpPr>
        <p:spPr/>
        <p:txBody>
          <a:bodyPr/>
          <a:lstStyle>
            <a:lvl1pPr>
              <a:defRPr b="1" smtClean="0"/>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atin typeface="Tahoma" pitchFamily="34" charset="0"/>
              </a:defRPr>
            </a:lvl1pPr>
          </a:lstStyle>
          <a:p>
            <a:pPr>
              <a:defRPr/>
            </a:pPr>
            <a:fld id="{9896CD66-DF26-4C7F-946B-8A90613BB26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6"/>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81850" y="6400800"/>
            <a:ext cx="2311400" cy="323850"/>
          </a:xfrm>
        </p:spPr>
        <p:txBody>
          <a:bodyPr/>
          <a:lstStyle>
            <a:lvl1pPr>
              <a:defRPr b="1" smtClean="0">
                <a:latin typeface="Tahoma" pitchFamily="34" charset="0"/>
              </a:defRPr>
            </a:lvl1pPr>
          </a:lstStyle>
          <a:p>
            <a:pPr>
              <a:defRPr/>
            </a:pPr>
            <a:fld id="{3232ACBB-B66F-4A65-9CE1-8A5F351BB93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165100" y="6248400"/>
            <a:ext cx="3136900" cy="457200"/>
          </a:xfrm>
          <a:prstGeom prst="rect">
            <a:avLst/>
          </a:prstGeom>
          <a:noFill/>
          <a:ln w="9525">
            <a:noFill/>
            <a:miter lim="800000"/>
            <a:headEnd/>
            <a:tailEnd/>
          </a:ln>
          <a:effectLst/>
        </p:spPr>
        <p:txBody>
          <a:bodyPr wrap="none" lIns="92075" tIns="46038" rIns="92075" bIns="46038" anchor="ctr"/>
          <a:lstStyle/>
          <a:p>
            <a:pPr algn="ctr" eaLnBrk="0" hangingPunct="0">
              <a:defRPr/>
            </a:pPr>
            <a:endParaRPr lang="en-US" sz="1400">
              <a:solidFill>
                <a:srgbClr val="C00000"/>
              </a:solidFill>
              <a:latin typeface="Times New Roman" pitchFamily="18" charset="0"/>
              <a:cs typeface="Arial" pitchFamily="34" charset="0"/>
            </a:endParaRPr>
          </a:p>
        </p:txBody>
      </p:sp>
      <p:sp>
        <p:nvSpPr>
          <p:cNvPr id="2" name="Title 1"/>
          <p:cNvSpPr>
            <a:spLocks noGrp="1"/>
          </p:cNvSpPr>
          <p:nvPr>
            <p:ph type="ctrTitle"/>
          </p:nvPr>
        </p:nvSpPr>
        <p:spPr>
          <a:xfrm>
            <a:off x="742950" y="2130426"/>
            <a:ext cx="84201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sldNum" sz="quarter" idx="10"/>
          </p:nvPr>
        </p:nvSpPr>
        <p:spPr/>
        <p:txBody>
          <a:bodyPr/>
          <a:lstStyle>
            <a:lvl1pPr>
              <a:defRPr smtClean="0">
                <a:solidFill>
                  <a:srgbClr val="002060"/>
                </a:solidFill>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100" y="457200"/>
            <a:ext cx="6851650" cy="6096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95300" y="1981200"/>
            <a:ext cx="8915400" cy="4343400"/>
          </a:xfrm>
        </p:spPr>
        <p:txBody>
          <a:bodyPr/>
          <a:lstStyle>
            <a:lvl1pPr>
              <a:buClr>
                <a:srgbClr val="FF0000"/>
              </a:buClr>
              <a:buFont typeface="Wingdings" pitchFamily="2" charset="2"/>
              <a:buChar char="v"/>
              <a:defRPr sz="2400">
                <a:solidFill>
                  <a:srgbClr val="002060"/>
                </a:solidFill>
              </a:defRPr>
            </a:lvl1pPr>
            <a:lvl2pPr>
              <a:buClr>
                <a:schemeClr val="tx2">
                  <a:lumMod val="75000"/>
                  <a:lumOff val="25000"/>
                </a:schemeClr>
              </a:buClr>
              <a:defRPr sz="2000">
                <a:solidFill>
                  <a:srgbClr val="002060"/>
                </a:solidFill>
              </a:defRPr>
            </a:lvl2pPr>
            <a:lvl3pPr>
              <a:buClr>
                <a:schemeClr val="tx2">
                  <a:lumMod val="75000"/>
                  <a:lumOff val="25000"/>
                </a:schemeClr>
              </a:buClr>
              <a:defRPr sz="1600">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xfrm>
            <a:off x="7677150" y="6248400"/>
            <a:ext cx="2063750" cy="457200"/>
          </a:xfrm>
        </p:spPr>
        <p:txBody>
          <a:bodyPr/>
          <a:lstStyle>
            <a:lvl1pPr>
              <a:defRPr smtClean="0">
                <a:solidFill>
                  <a:srgbClr val="002060"/>
                </a:solidFill>
              </a:defRPr>
            </a:lvl1pPr>
          </a:lstStyle>
          <a:p>
            <a:pPr>
              <a:defRPr/>
            </a:pPr>
            <a:fld id="{3D04BB22-52FD-46AD-A69B-3A20C136FF4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ftr" sz="quarter" idx="10"/>
          </p:nvPr>
        </p:nvSpPr>
        <p:spPr/>
        <p:txBody>
          <a:bodyPr/>
          <a:lstStyle>
            <a:lvl1pPr>
              <a:defRPr b="1" smtClean="0">
                <a:solidFill>
                  <a:srgbClr val="C00000"/>
                </a:solidFill>
              </a:defRPr>
            </a:lvl1pPr>
          </a:lstStyle>
          <a:p>
            <a:pPr>
              <a:defRPr/>
            </a:pPr>
            <a:endParaRPr lang="en-US"/>
          </a:p>
        </p:txBody>
      </p:sp>
      <p:sp>
        <p:nvSpPr>
          <p:cNvPr id="5" name="Rectangle 4"/>
          <p:cNvSpPr>
            <a:spLocks noGrp="1" noChangeArrowheads="1"/>
          </p:cNvSpPr>
          <p:nvPr>
            <p:ph type="sldNum" sz="quarter" idx="11"/>
          </p:nvPr>
        </p:nvSpPr>
        <p:spPr/>
        <p:txBody>
          <a:bodyPr/>
          <a:lstStyle>
            <a:lvl1pPr>
              <a:defRPr smtClean="0">
                <a:solidFill>
                  <a:srgbClr val="002060"/>
                </a:solidFill>
              </a:defRPr>
            </a:lvl1pPr>
          </a:lstStyle>
          <a:p>
            <a:pPr>
              <a:defRPr/>
            </a:pPr>
            <a:fld id="{B82C8526-8E4A-471C-9A57-6DA384CE55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smtClean="0"/>
            </a:lvl1pPr>
          </a:lstStyle>
          <a:p>
            <a:pPr>
              <a:defRPr/>
            </a:pPr>
            <a:fld id="{F9D98F5F-B86C-4A75-9439-80B74E188D3E}" type="datetime1">
              <a:rPr lang="en-US"/>
              <a:pPr>
                <a:defRPr/>
              </a:pPr>
              <a:t>4/6/2013</a:t>
            </a:fld>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vl1pPr>
          </a:lstStyle>
          <a:p>
            <a:pPr>
              <a:defRPr/>
            </a:pPr>
            <a:fld id="{B4E94C53-99CF-4441-8B61-3CD7558E114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209800"/>
            <a:ext cx="4168775"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94275" y="2209800"/>
            <a:ext cx="4168775"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ftr" sz="quarter" idx="10"/>
          </p:nvPr>
        </p:nvSpPr>
        <p:spPr/>
        <p:txBody>
          <a:bodyPr/>
          <a:lstStyle>
            <a:lvl1pPr>
              <a:defRPr b="1" smtClean="0">
                <a:solidFill>
                  <a:srgbClr val="C00000"/>
                </a:solidFill>
              </a:defRPr>
            </a:lvl1pPr>
          </a:lstStyle>
          <a:p>
            <a:pPr>
              <a:defRPr/>
            </a:pPr>
            <a:endParaRPr lang="en-US"/>
          </a:p>
        </p:txBody>
      </p:sp>
      <p:sp>
        <p:nvSpPr>
          <p:cNvPr id="6" name="Rectangle 4"/>
          <p:cNvSpPr>
            <a:spLocks noGrp="1" noChangeArrowheads="1"/>
          </p:cNvSpPr>
          <p:nvPr>
            <p:ph type="sldNum" sz="quarter" idx="11"/>
          </p:nvPr>
        </p:nvSpPr>
        <p:spPr/>
        <p:txBody>
          <a:bodyPr/>
          <a:lstStyle>
            <a:lvl1pPr>
              <a:defRPr smtClean="0">
                <a:solidFill>
                  <a:srgbClr val="01186C"/>
                </a:solidFill>
              </a:defRPr>
            </a:lvl1pPr>
          </a:lstStyle>
          <a:p>
            <a:pPr>
              <a:defRPr/>
            </a:pPr>
            <a:fld id="{48A4FA58-1313-47C2-92B4-A92117A511C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defRPr b="1" smtClean="0">
                <a:solidFill>
                  <a:srgbClr val="C00000"/>
                </a:solidFill>
              </a:defRPr>
            </a:lvl1pPr>
          </a:lstStyle>
          <a:p>
            <a:pPr>
              <a:defRPr/>
            </a:pPr>
            <a:endParaRPr lang="en-US"/>
          </a:p>
        </p:txBody>
      </p:sp>
      <p:sp>
        <p:nvSpPr>
          <p:cNvPr id="4" name="Rectangle 4"/>
          <p:cNvSpPr>
            <a:spLocks noGrp="1" noChangeArrowheads="1"/>
          </p:cNvSpPr>
          <p:nvPr>
            <p:ph type="sldNum" sz="quarter" idx="11"/>
          </p:nvPr>
        </p:nvSpPr>
        <p:spPr/>
        <p:txBody>
          <a:bodyPr/>
          <a:lstStyle>
            <a:lvl1pPr>
              <a:defRPr smtClean="0">
                <a:solidFill>
                  <a:srgbClr val="002060"/>
                </a:solidFill>
              </a:defRPr>
            </a:lvl1pPr>
          </a:lstStyle>
          <a:p>
            <a:pPr>
              <a:defRPr/>
            </a:pPr>
            <a:fld id="{8487CBFB-B7AF-4F7B-A51E-89ABDCF1180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b="1" smtClean="0">
                <a:solidFill>
                  <a:srgbClr val="C00000"/>
                </a:solidFill>
              </a:defRPr>
            </a:lvl1pPr>
          </a:lstStyle>
          <a:p>
            <a:pPr>
              <a:defRPr/>
            </a:pPr>
            <a:endParaRPr lang="en-US"/>
          </a:p>
        </p:txBody>
      </p:sp>
      <p:sp>
        <p:nvSpPr>
          <p:cNvPr id="3" name="Rectangle 4"/>
          <p:cNvSpPr>
            <a:spLocks noGrp="1" noChangeArrowheads="1"/>
          </p:cNvSpPr>
          <p:nvPr>
            <p:ph type="sldNum" sz="quarter" idx="11"/>
          </p:nvPr>
        </p:nvSpPr>
        <p:spPr/>
        <p:txBody>
          <a:bodyPr/>
          <a:lstStyle>
            <a:lvl1pPr>
              <a:defRPr smtClean="0">
                <a:solidFill>
                  <a:srgbClr val="002060"/>
                </a:solidFill>
              </a:defRPr>
            </a:lvl1pPr>
          </a:lstStyle>
          <a:p>
            <a:pPr>
              <a:defRPr/>
            </a:pPr>
            <a:fld id="{2F4631CB-0F10-46B6-BA05-D93E2496903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1"/>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5550" y="3938589"/>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95300" y="6245225"/>
            <a:ext cx="2311400" cy="476250"/>
          </a:xfrm>
          <a:prstGeom prst="rect">
            <a:avLst/>
          </a:prstGeom>
        </p:spPr>
        <p:txBody>
          <a:bodyPr vert="horz" wrap="square" lIns="91440" tIns="45720" rIns="91440" bIns="45720" numCol="1" anchor="t" anchorCtr="0" compatLnSpc="1">
            <a:prstTxWarp prst="textNoShape">
              <a:avLst/>
            </a:prstTxWarp>
          </a:bodyPr>
          <a:lstStyle>
            <a:lvl1pPr>
              <a:defRPr sz="1800" b="0" smtClean="0">
                <a:solidFill>
                  <a:srgbClr val="000000"/>
                </a:solidFill>
                <a:latin typeface="Arial" pitchFamily="34" charset="0"/>
              </a:defRPr>
            </a:lvl1pPr>
          </a:lstStyle>
          <a:p>
            <a:pPr>
              <a:defRPr/>
            </a:pPr>
            <a:endParaRPr lang="en-US"/>
          </a:p>
        </p:txBody>
      </p:sp>
      <p:sp>
        <p:nvSpPr>
          <p:cNvPr id="7" name="Footer Placeholder 6"/>
          <p:cNvSpPr>
            <a:spLocks noGrp="1"/>
          </p:cNvSpPr>
          <p:nvPr>
            <p:ph type="ftr" sz="quarter" idx="11"/>
          </p:nvPr>
        </p:nvSpPr>
        <p:spPr>
          <a:xfrm>
            <a:off x="3384550" y="6245225"/>
            <a:ext cx="3136900" cy="476250"/>
          </a:xfrm>
        </p:spPr>
        <p:txBody>
          <a:bodyPr/>
          <a:lstStyle>
            <a:lvl1pPr>
              <a:defRPr b="1" smtClean="0"/>
            </a:lvl1pPr>
          </a:lstStyle>
          <a:p>
            <a:pPr>
              <a:defRPr/>
            </a:pPr>
            <a:endParaRPr lang="en-US"/>
          </a:p>
        </p:txBody>
      </p:sp>
      <p:sp>
        <p:nvSpPr>
          <p:cNvPr id="8" name="Slide Number Placeholder 7"/>
          <p:cNvSpPr>
            <a:spLocks noGrp="1"/>
          </p:cNvSpPr>
          <p:nvPr>
            <p:ph type="sldNum" sz="quarter" idx="12"/>
          </p:nvPr>
        </p:nvSpPr>
        <p:spPr>
          <a:xfrm>
            <a:off x="7099300" y="6245225"/>
            <a:ext cx="2311400" cy="476250"/>
          </a:xfrm>
        </p:spPr>
        <p:txBody>
          <a:bodyPr/>
          <a:lstStyle>
            <a:lvl1pPr>
              <a:defRPr smtClean="0"/>
            </a:lvl1pPr>
          </a:lstStyle>
          <a:p>
            <a:pPr>
              <a:defRPr/>
            </a:pPr>
            <a:fld id="{AA2B91E1-2A23-448F-BC2B-0B2699CA435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E8146388-6B2E-45EE-BDAD-4A303CCE2242}" type="datetime1">
              <a:rPr lang="en-US"/>
              <a:pPr>
                <a:defRPr/>
              </a:pPr>
              <a:t>4/6/2013</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40D081C-C799-487C-A337-AA6E8677F8D1}" type="slidenum">
              <a:rPr lang="en-US"/>
              <a:pPr>
                <a:defRPr/>
              </a:pPr>
              <a:t>‹#›</a:t>
            </a:fld>
            <a:endParaRPr lang="en-US"/>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smtClean="0"/>
            </a:lvl1pPr>
          </a:lstStyle>
          <a:p>
            <a:pPr>
              <a:defRPr/>
            </a:pPr>
            <a:fld id="{19222055-B2DB-4576-86F2-6A268F6772ED}" type="datetime1">
              <a:rPr lang="en-US"/>
              <a:pPr>
                <a:defRPr/>
              </a:pPr>
              <a:t>4/6/2013</a:t>
            </a:fld>
            <a:endParaRPr lang="en-US"/>
          </a:p>
        </p:txBody>
      </p:sp>
      <p:sp>
        <p:nvSpPr>
          <p:cNvPr id="11" name="Footer Placeholder 4"/>
          <p:cNvSpPr>
            <a:spLocks noGrp="1"/>
          </p:cNvSpPr>
          <p:nvPr>
            <p:ph type="ftr" sz="quarter" idx="11"/>
          </p:nvPr>
        </p:nvSpPr>
        <p:spPr/>
        <p:txBody>
          <a:bodyPr/>
          <a:lstStyle>
            <a:lvl1pPr>
              <a:defRPr smtClean="0"/>
            </a:lvl1pPr>
          </a:lstStyle>
          <a:p>
            <a:pPr>
              <a:defRPr/>
            </a:pPr>
            <a:endParaRPr lang="en-US"/>
          </a:p>
        </p:txBody>
      </p:sp>
      <p:sp>
        <p:nvSpPr>
          <p:cNvPr id="12" name="Slide Number Placeholder 5"/>
          <p:cNvSpPr>
            <a:spLocks noGrp="1"/>
          </p:cNvSpPr>
          <p:nvPr>
            <p:ph type="sldNum" sz="quarter" idx="12"/>
          </p:nvPr>
        </p:nvSpPr>
        <p:spPr/>
        <p:txBody>
          <a:bodyPr/>
          <a:lstStyle>
            <a:lvl1pPr>
              <a:defRPr smtClean="0"/>
            </a:lvl1pPr>
          </a:lstStyle>
          <a:p>
            <a:pPr>
              <a:defRPr/>
            </a:pPr>
            <a:fld id="{7FB227A9-0755-414B-9ED1-DFC86AA5C73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B89C1-159D-4B48-9528-97A673218D6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70C5041A-3F85-4338-A137-A8A011779298}" type="datetime1">
              <a:rPr lang="en-US"/>
              <a:pPr>
                <a:defRPr/>
              </a:pPr>
              <a:t>4/6/2013</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E12180E-FE80-487F-9449-13B1A6EF9F32}" type="slidenum">
              <a:rPr lang="en-US"/>
              <a:pPr>
                <a:defRPr/>
              </a:pPr>
              <a:t>‹#›</a:t>
            </a:fld>
            <a:endParaRPr lang="en-US"/>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F05F5E-AD48-4262-8980-83A8888254B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US">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p:txBody>
          <a:bodyPr/>
          <a:lstStyle>
            <a:lvl1pPr>
              <a:defRPr smtClean="0"/>
            </a:lvl1pPr>
          </a:lstStyle>
          <a:p>
            <a:pPr>
              <a:defRPr/>
            </a:pPr>
            <a:fld id="{36C9319D-3B68-4833-A656-DEEC7FE6324C}" type="datetime1">
              <a:rPr lang="en-US"/>
              <a:pPr>
                <a:defRPr/>
              </a:pPr>
              <a:t>4/6/2013</a:t>
            </a:fld>
            <a:endParaRPr lang="en-US"/>
          </a:p>
        </p:txBody>
      </p:sp>
      <p:sp>
        <p:nvSpPr>
          <p:cNvPr id="10" name="Footer Placeholder 3"/>
          <p:cNvSpPr>
            <a:spLocks noGrp="1"/>
          </p:cNvSpPr>
          <p:nvPr>
            <p:ph type="ftr" sz="quarter" idx="11"/>
          </p:nvPr>
        </p:nvSpPr>
        <p:spPr/>
        <p:txBody>
          <a:bodyPr/>
          <a:lstStyle>
            <a:lvl1pPr>
              <a:defRPr smtClean="0"/>
            </a:lvl1pPr>
          </a:lstStyle>
          <a:p>
            <a:pPr>
              <a:defRPr/>
            </a:pPr>
            <a:endParaRPr lang="en-US"/>
          </a:p>
        </p:txBody>
      </p:sp>
      <p:sp>
        <p:nvSpPr>
          <p:cNvPr id="11" name="Slide Number Placeholder 4"/>
          <p:cNvSpPr>
            <a:spLocks noGrp="1"/>
          </p:cNvSpPr>
          <p:nvPr>
            <p:ph type="sldNum" sz="quarter" idx="12"/>
          </p:nvPr>
        </p:nvSpPr>
        <p:spPr/>
        <p:txBody>
          <a:bodyPr/>
          <a:lstStyle>
            <a:lvl1pPr>
              <a:defRPr smtClean="0"/>
            </a:lvl1pPr>
          </a:lstStyle>
          <a:p>
            <a:pPr>
              <a:defRPr/>
            </a:pPr>
            <a:fld id="{493CCC32-DE8C-463F-87F2-67D0A4B626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smtClean="0"/>
            </a:lvl1pPr>
          </a:lstStyle>
          <a:p>
            <a:pPr>
              <a:defRPr/>
            </a:pPr>
            <a:fld id="{BA601B17-9810-45FA-843F-8093C74BCC66}" type="datetime1">
              <a:rPr lang="en-US"/>
              <a:pPr>
                <a:defRPr/>
              </a:pPr>
              <a:t>4/6/2013</a:t>
            </a:fld>
            <a:endParaRPr lang="en-US"/>
          </a:p>
        </p:txBody>
      </p:sp>
      <p:sp>
        <p:nvSpPr>
          <p:cNvPr id="8" name="Footer Placeholder 7"/>
          <p:cNvSpPr>
            <a:spLocks noGrp="1"/>
          </p:cNvSpPr>
          <p:nvPr>
            <p:ph type="ftr" sz="quarter" idx="11"/>
          </p:nvPr>
        </p:nvSpPr>
        <p:spPr/>
        <p:txBody>
          <a:bodyPr/>
          <a:lstStyle>
            <a:lvl1pPr>
              <a:defRPr b="1" smtClean="0"/>
            </a:lvl1pPr>
          </a:lstStyle>
          <a:p>
            <a:pPr>
              <a:defRPr/>
            </a:pPr>
            <a:endParaRPr lang="en-US"/>
          </a:p>
        </p:txBody>
      </p:sp>
      <p:sp>
        <p:nvSpPr>
          <p:cNvPr id="9" name="Slide Number Placeholder 8"/>
          <p:cNvSpPr>
            <a:spLocks noGrp="1"/>
          </p:cNvSpPr>
          <p:nvPr>
            <p:ph type="sldNum" sz="quarter" idx="12"/>
          </p:nvPr>
        </p:nvSpPr>
        <p:spPr/>
        <p:txBody>
          <a:bodyPr/>
          <a:lstStyle>
            <a:lvl1pPr>
              <a:defRPr b="1" smtClean="0"/>
            </a:lvl1pPr>
          </a:lstStyle>
          <a:p>
            <a:pPr>
              <a:defRPr/>
            </a:pPr>
            <a:fld id="{16C3D5F5-F307-44EA-9D00-0A6744318E4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81CB31-3C2A-442A-ADFD-4A88291B2E7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164FE5-25D5-4C53-A324-3DF93591CA0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EE4CD9-BD3A-443F-9D2E-9977D82306E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EA10A-53C9-4D1D-96A2-8358A9AB05F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00216-0AF1-4B45-8861-789FA3D4A0A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5300" y="1600206"/>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35550" y="3938607"/>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6"/>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D686591A-A8DF-4E12-94D5-3A4295705FA8}"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6"/>
          <p:cNvSpPr>
            <a:spLocks noGrp="1"/>
          </p:cNvSpPr>
          <p:nvPr>
            <p:ph type="title"/>
          </p:nvPr>
        </p:nvSpPr>
        <p:spPr/>
        <p:txBody>
          <a:bodyPr/>
          <a:lstStyle/>
          <a:p>
            <a:r>
              <a:rPr lang="zh-CN" altLang="en-US" smtClean="0"/>
              <a:t>单击此处编辑母版标题样式</a:t>
            </a:r>
            <a:endParaRPr lang="zh-CN" altLang="en-US"/>
          </a:p>
        </p:txBody>
      </p:sp>
      <p:sp>
        <p:nvSpPr>
          <p:cNvPr id="4" name="页脚占位符 8"/>
          <p:cNvSpPr>
            <a:spLocks noGrp="1"/>
          </p:cNvSpPr>
          <p:nvPr>
            <p:ph type="ftr" sz="quarter"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灯片编号占位符 9"/>
          <p:cNvSpPr>
            <a:spLocks noGrp="1"/>
          </p:cNvSpPr>
          <p:nvPr>
            <p:ph type="sldNum" sz="quarter" idx="11"/>
          </p:nvPr>
        </p:nvSpPr>
        <p:spPr/>
        <p:txBody>
          <a:bodyPr/>
          <a:lstStyle>
            <a:lvl1pPr>
              <a:defRPr b="1" smtClean="0">
                <a:latin typeface="Tahoma" pitchFamily="34" charset="0"/>
                <a:ea typeface="MS PGothic" pitchFamily="34" charset="-128"/>
              </a:defRPr>
            </a:lvl1pPr>
          </a:lstStyle>
          <a:p>
            <a:pPr>
              <a:defRPr/>
            </a:pPr>
            <a:fld id="{04341108-6D74-4002-AE9B-B5A2A6816F6D}" type="slidenum">
              <a:rPr lang="en-US" altLang="zh-CN"/>
              <a:pPr>
                <a:defRPr/>
              </a:pPr>
              <a:t>‹#›</a:t>
            </a:fld>
            <a:endParaRPr lang="en-US" altLang="zh-CN"/>
          </a:p>
        </p:txBody>
      </p:sp>
      <p:sp>
        <p:nvSpPr>
          <p:cNvPr id="6" name="日期占位符 7"/>
          <p:cNvSpPr>
            <a:spLocks noGrp="1"/>
          </p:cNvSpPr>
          <p:nvPr>
            <p:ph type="dt" sz="half" idx="12"/>
          </p:nvPr>
        </p:nvSpPr>
        <p:spPr>
          <a:xfrm>
            <a:off x="0" y="6619875"/>
            <a:ext cx="5421313" cy="238125"/>
          </a:xfrm>
          <a:solidFill>
            <a:schemeClr val="bg1"/>
          </a:solidFill>
        </p:spPr>
        <p:txBody>
          <a:bodyPr/>
          <a:lstStyle>
            <a:lvl1pPr>
              <a:defRPr b="1">
                <a:solidFill>
                  <a:srgbClr val="990099"/>
                </a:solidFill>
                <a:latin typeface="Tahoma" charset="0"/>
                <a:ea typeface="宋体" pitchFamily="2" charset="-122"/>
                <a:cs typeface="+mn-cs"/>
              </a:defRPr>
            </a:lvl1pPr>
          </a:lstStyle>
          <a:p>
            <a:pPr>
              <a:defRPr/>
            </a:pPr>
            <a:r>
              <a:rPr lang="en-US" altLang="zh-CN"/>
              <a:t>GSICS Annual Meeting, </a:t>
            </a:r>
            <a:r>
              <a:rPr lang="en-US" altLang="zh-CN" err="1"/>
              <a:t>Williamburg</a:t>
            </a:r>
            <a:r>
              <a:rPr lang="en-US" altLang="zh-CN"/>
              <a:t>, March 4-8, 2013</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7"/>
          <p:cNvSpPr txBox="1">
            <a:spLocks/>
          </p:cNvSpPr>
          <p:nvPr userDrawn="1"/>
        </p:nvSpPr>
        <p:spPr bwMode="auto">
          <a:xfrm>
            <a:off x="0" y="6619875"/>
            <a:ext cx="5421313" cy="238125"/>
          </a:xfrm>
          <a:prstGeom prst="rect">
            <a:avLst/>
          </a:prstGeom>
          <a:solidFill>
            <a:schemeClr val="bg1"/>
          </a:solidFill>
          <a:ln w="9525">
            <a:noFill/>
            <a:miter lim="800000"/>
            <a:headEnd/>
            <a:tailEnd/>
          </a:ln>
          <a:effectLst/>
        </p:spPr>
        <p:txBody>
          <a:bodyPr/>
          <a:lstStyle>
            <a:defPPr>
              <a:defRPr lang="zh-CN"/>
            </a:defPPr>
            <a:lvl1pPr algn="l" rtl="0" fontAlgn="base">
              <a:spcBef>
                <a:spcPct val="0"/>
              </a:spcBef>
              <a:spcAft>
                <a:spcPct val="0"/>
              </a:spcAft>
              <a:defRPr sz="1400" kern="1200">
                <a:solidFill>
                  <a:srgbClr val="990099"/>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r>
              <a:rPr lang="en-US" altLang="zh-CN" b="0" dirty="0" smtClean="0"/>
              <a:t>GSICS Annual Meeting, </a:t>
            </a:r>
            <a:r>
              <a:rPr lang="en-US" altLang="zh-CN" b="0" dirty="0" err="1" smtClean="0"/>
              <a:t>Williamburg</a:t>
            </a:r>
            <a:r>
              <a:rPr lang="en-US" altLang="zh-CN" b="0" dirty="0" smtClean="0"/>
              <a:t>, March 4-8, 2013</a:t>
            </a:r>
            <a:endParaRPr lang="en-US" altLang="zh-CN" b="0" dirty="0"/>
          </a:p>
        </p:txBody>
      </p:sp>
      <p:sp>
        <p:nvSpPr>
          <p:cNvPr id="2" name="标题 1"/>
          <p:cNvSpPr>
            <a:spLocks noGrp="1"/>
          </p:cNvSpPr>
          <p:nvPr>
            <p:ph type="title"/>
          </p:nvPr>
        </p:nvSpPr>
        <p:spPr>
          <a:xfrm>
            <a:off x="782506" y="4406901"/>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16232323-E50C-453F-93DB-A2BD2F3E81B2}"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BFB02148-C44C-4186-8018-247428039E00}"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smtClean="0"/>
            </a:lvl1pPr>
          </a:lstStyle>
          <a:p>
            <a:pPr>
              <a:defRPr/>
            </a:pPr>
            <a:fld id="{3F45E824-027E-4619-90FE-382E980F0F5D}" type="datetime1">
              <a:rPr lang="en-US"/>
              <a:pPr>
                <a:defRPr/>
              </a:pPr>
              <a:t>4/6/2013</a:t>
            </a:fld>
            <a:endParaRPr lang="en-US"/>
          </a:p>
        </p:txBody>
      </p:sp>
      <p:sp>
        <p:nvSpPr>
          <p:cNvPr id="4" name="Footer Placeholder 3"/>
          <p:cNvSpPr>
            <a:spLocks noGrp="1"/>
          </p:cNvSpPr>
          <p:nvPr>
            <p:ph type="ftr" sz="quarter" idx="11"/>
          </p:nvPr>
        </p:nvSpPr>
        <p:spPr/>
        <p:txBody>
          <a:bodyPr/>
          <a:lstStyle>
            <a:lvl1pPr>
              <a:defRPr b="1" smtClean="0"/>
            </a:lvl1pPr>
          </a:lstStyle>
          <a:p>
            <a:pPr>
              <a:defRPr/>
            </a:pPr>
            <a:endParaRPr lang="en-US"/>
          </a:p>
        </p:txBody>
      </p:sp>
      <p:sp>
        <p:nvSpPr>
          <p:cNvPr id="5" name="Slide Number Placeholder 4"/>
          <p:cNvSpPr>
            <a:spLocks noGrp="1"/>
          </p:cNvSpPr>
          <p:nvPr>
            <p:ph type="sldNum" sz="quarter" idx="12"/>
          </p:nvPr>
        </p:nvSpPr>
        <p:spPr/>
        <p:txBody>
          <a:bodyPr/>
          <a:lstStyle>
            <a:lvl1pPr>
              <a:defRPr b="1" smtClean="0"/>
            </a:lvl1pPr>
          </a:lstStyle>
          <a:p>
            <a:pPr>
              <a:defRPr/>
            </a:pPr>
            <a:fld id="{E462DBE4-90E2-4CCD-A042-0BE7B905BFC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501B166A-4A3A-45C5-A45F-33CF016175C5}" type="slidenum">
              <a:rPr lang="en-US" altLang="zh-CN"/>
              <a:pPr>
                <a:defRPr/>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57DB50A5-354C-4E40-BF38-DB1D3149C2D3}" type="slidenum">
              <a:rPr lang="en-US" altLang="zh-CN"/>
              <a:pPr>
                <a:defRPr/>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8374FDF9-DF82-408E-9F09-23E935FF9997}" type="slidenum">
              <a:rPr lang="en-US" altLang="zh-CN"/>
              <a:pPr>
                <a:defRPr/>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006"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9124A5A3-F6A8-4AFE-88E2-FFEC02BACF45}" type="slidenum">
              <a:rPr lang="en-US" altLang="zh-CN"/>
              <a:pPr>
                <a:defRPr/>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67C8D7FE-B491-484D-963E-51009B96A45F}" type="slidenum">
              <a:rPr lang="en-US" altLang="zh-CN"/>
              <a:pPr>
                <a:defRPr/>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CA4EF8F4-3389-4485-933E-363130ADD92E}" type="slidenum">
              <a:rPr lang="en-US" altLang="zh-CN"/>
              <a:pPr>
                <a:defRPr/>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188913"/>
            <a:ext cx="222885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88913"/>
            <a:ext cx="6521450"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43A325A5-A045-469C-BE3F-A0382170BE13}" type="slidenum">
              <a:rPr lang="en-US" altLang="zh-CN"/>
              <a:pPr>
                <a:defRPr/>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95300" y="188913"/>
            <a:ext cx="8915400" cy="5937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b="1" smtClean="0">
                <a:latin typeface="Tahoma" pitchFamily="34" charset="0"/>
                <a:ea typeface="MS PGothic" pitchFamily="34" charset="-128"/>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b="1" smtClean="0">
                <a:latin typeface="Tahoma" pitchFamily="34" charset="0"/>
                <a:ea typeface="MS PGothic" pitchFamily="34" charset="-128"/>
              </a:defRPr>
            </a:lvl1pPr>
          </a:lstStyle>
          <a:p>
            <a:pPr>
              <a:defRPr/>
            </a:pPr>
            <a:fld id="{FBE71B1E-B5CC-4437-9979-6685DF82489F}"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smtClean="0"/>
            </a:lvl1pPr>
          </a:lstStyle>
          <a:p>
            <a:pPr>
              <a:defRPr/>
            </a:pPr>
            <a:fld id="{8C49AE80-850F-4760-B3F1-9D016225835A}" type="datetime1">
              <a:rPr lang="en-US"/>
              <a:pPr>
                <a:defRPr/>
              </a:pPr>
              <a:t>4/6/2013</a:t>
            </a:fld>
            <a:endParaRPr lang="en-US"/>
          </a:p>
        </p:txBody>
      </p:sp>
      <p:sp>
        <p:nvSpPr>
          <p:cNvPr id="3" name="Footer Placeholder 2"/>
          <p:cNvSpPr>
            <a:spLocks noGrp="1"/>
          </p:cNvSpPr>
          <p:nvPr>
            <p:ph type="ftr" sz="quarter" idx="11"/>
          </p:nvPr>
        </p:nvSpPr>
        <p:spPr/>
        <p:txBody>
          <a:bodyPr/>
          <a:lstStyle>
            <a:lvl1pPr>
              <a:defRPr b="1" smtClean="0"/>
            </a:lvl1pPr>
          </a:lstStyle>
          <a:p>
            <a:pPr>
              <a:defRPr/>
            </a:pPr>
            <a:endParaRPr lang="en-US"/>
          </a:p>
        </p:txBody>
      </p:sp>
      <p:sp>
        <p:nvSpPr>
          <p:cNvPr id="4" name="Slide Number Placeholder 3"/>
          <p:cNvSpPr>
            <a:spLocks noGrp="1"/>
          </p:cNvSpPr>
          <p:nvPr>
            <p:ph type="sldNum" sz="quarter" idx="12"/>
          </p:nvPr>
        </p:nvSpPr>
        <p:spPr/>
        <p:txBody>
          <a:bodyPr/>
          <a:lstStyle>
            <a:lvl1pPr>
              <a:defRPr b="1" smtClean="0"/>
            </a:lvl1pPr>
          </a:lstStyle>
          <a:p>
            <a:pPr>
              <a:defRPr/>
            </a:pPr>
            <a:fld id="{E49F768F-130A-41A0-A7B2-56974564A7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smtClean="0"/>
            </a:lvl1pPr>
          </a:lstStyle>
          <a:p>
            <a:pPr>
              <a:defRPr/>
            </a:pPr>
            <a:fld id="{287A457D-E8C1-4DF7-AFBA-E9A1BFA31EFA}" type="datetime1">
              <a:rPr lang="en-US"/>
              <a:pPr>
                <a:defRPr/>
              </a:pPr>
              <a:t>4/6/2013</a:t>
            </a:fld>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vl1pPr>
          </a:lstStyle>
          <a:p>
            <a:pPr>
              <a:defRPr/>
            </a:pPr>
            <a:fld id="{E1F29364-DACA-4C7C-B470-71F5123F48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smtClean="0"/>
            </a:lvl1pPr>
          </a:lstStyle>
          <a:p>
            <a:pPr>
              <a:defRPr/>
            </a:pPr>
            <a:fld id="{3720A564-AC0F-4467-8519-D7AACD5AAC2C}" type="datetime1">
              <a:rPr lang="en-US"/>
              <a:pPr>
                <a:defRPr/>
              </a:pPr>
              <a:t>4/6/2013</a:t>
            </a:fld>
            <a:endParaRPr lang="en-US"/>
          </a:p>
        </p:txBody>
      </p:sp>
      <p:sp>
        <p:nvSpPr>
          <p:cNvPr id="6" name="Footer Placeholder 5"/>
          <p:cNvSpPr>
            <a:spLocks noGrp="1"/>
          </p:cNvSpPr>
          <p:nvPr>
            <p:ph type="ftr" sz="quarter" idx="11"/>
          </p:nvPr>
        </p:nvSpPr>
        <p:spPr/>
        <p:txBody>
          <a:bodyPr/>
          <a:lstStyle>
            <a:lvl1pPr>
              <a:defRPr b="1" smtClean="0"/>
            </a:lvl1pPr>
          </a:lstStyle>
          <a:p>
            <a:pPr>
              <a:defRPr/>
            </a:pPr>
            <a:endParaRPr lang="en-US"/>
          </a:p>
        </p:txBody>
      </p:sp>
      <p:sp>
        <p:nvSpPr>
          <p:cNvPr id="7" name="Slide Number Placeholder 6"/>
          <p:cNvSpPr>
            <a:spLocks noGrp="1"/>
          </p:cNvSpPr>
          <p:nvPr>
            <p:ph type="sldNum" sz="quarter" idx="12"/>
          </p:nvPr>
        </p:nvSpPr>
        <p:spPr/>
        <p:txBody>
          <a:bodyPr/>
          <a:lstStyle>
            <a:lvl1pPr>
              <a:defRPr b="1" smtClean="0"/>
            </a:lvl1pPr>
          </a:lstStyle>
          <a:p>
            <a:pPr>
              <a:defRPr/>
            </a:pPr>
            <a:fld id="{E453A5F8-7287-4F14-9D33-D4A4A06EF0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b="0" smtClean="0">
                <a:solidFill>
                  <a:srgbClr val="898989"/>
                </a:solidFill>
                <a:latin typeface="Calibri" pitchFamily="34" charset="0"/>
              </a:defRPr>
            </a:lvl1pPr>
          </a:lstStyle>
          <a:p>
            <a:pPr>
              <a:defRPr/>
            </a:pPr>
            <a:fld id="{42EFED05-BF1A-4222-8541-270E8EC069D8}" type="datetime1">
              <a:rPr lang="en-US"/>
              <a:pPr>
                <a:defRPr/>
              </a:pPr>
              <a:t>4/6/2013</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b="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b="0" smtClean="0">
                <a:solidFill>
                  <a:srgbClr val="898989"/>
                </a:solidFill>
                <a:latin typeface="Calibri" pitchFamily="34" charset="0"/>
              </a:defRPr>
            </a:lvl1pPr>
          </a:lstStyle>
          <a:p>
            <a:pPr>
              <a:defRPr/>
            </a:pPr>
            <a:fld id="{9DC5C017-8492-471A-B494-BBB451BCF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C32FD291-936C-463E-9951-46103972ABA4}" type="slidenum">
              <a:rPr lang="en-US"/>
              <a:pPr>
                <a:defRPr/>
              </a:pPr>
              <a:t>‹#›</a:t>
            </a:fld>
            <a:endParaRPr lang="en-US"/>
          </a:p>
        </p:txBody>
      </p:sp>
      <p:sp>
        <p:nvSpPr>
          <p:cNvPr id="13319" name="Line 8"/>
          <p:cNvSpPr>
            <a:spLocks noChangeShapeType="1"/>
          </p:cNvSpPr>
          <p:nvPr userDrawn="1"/>
        </p:nvSpPr>
        <p:spPr bwMode="auto">
          <a:xfrm>
            <a:off x="165100" y="1219200"/>
            <a:ext cx="9575800" cy="0"/>
          </a:xfrm>
          <a:prstGeom prst="line">
            <a:avLst/>
          </a:prstGeom>
          <a:noFill/>
          <a:ln w="57150" cmpd="thinThick">
            <a:solidFill>
              <a:srgbClr val="A50021"/>
            </a:solidFill>
            <a:round/>
            <a:headEnd/>
            <a:tailEnd/>
          </a:ln>
        </p:spPr>
        <p:txBody>
          <a:bodyPr/>
          <a:lstStyle/>
          <a:p>
            <a:pPr>
              <a:defRPr/>
            </a:pPr>
            <a:endParaRPr lang="en-US"/>
          </a:p>
        </p:txBody>
      </p:sp>
      <p:pic>
        <p:nvPicPr>
          <p:cNvPr id="2056" name="Picture 14" descr="GSICS300px.png"/>
          <p:cNvPicPr>
            <a:picLocks noChangeAspect="1"/>
          </p:cNvPicPr>
          <p:nvPr userDrawn="1"/>
        </p:nvPicPr>
        <p:blipFill>
          <a:blip r:embed="rId15" cstate="print"/>
          <a:srcRect/>
          <a:stretch>
            <a:fillRect/>
          </a:stretch>
        </p:blipFill>
        <p:spPr bwMode="auto">
          <a:xfrm>
            <a:off x="0" y="38100"/>
            <a:ext cx="16859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1" r:id="rId1"/>
    <p:sldLayoutId id="2147484852" r:id="rId2"/>
    <p:sldLayoutId id="2147484826" r:id="rId3"/>
    <p:sldLayoutId id="2147484853" r:id="rId4"/>
    <p:sldLayoutId id="2147484827" r:id="rId5"/>
    <p:sldLayoutId id="2147484854" r:id="rId6"/>
    <p:sldLayoutId id="2147484828" r:id="rId7"/>
    <p:sldLayoutId id="2147484829" r:id="rId8"/>
    <p:sldLayoutId id="2147484830" r:id="rId9"/>
    <p:sldLayoutId id="2147484831" r:id="rId10"/>
    <p:sldLayoutId id="2147484832" r:id="rId11"/>
    <p:sldLayoutId id="2147484855" r:id="rId12"/>
    <p:sldLayoutId id="2147484856"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3150" y="76200"/>
            <a:ext cx="85026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smtClean="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smtClean="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smtClean="0">
                <a:solidFill>
                  <a:srgbClr val="000000"/>
                </a:solidFill>
                <a:latin typeface="Arial" pitchFamily="34" charset="0"/>
              </a:defRPr>
            </a:lvl1pPr>
          </a:lstStyle>
          <a:p>
            <a:pPr>
              <a:defRPr/>
            </a:pPr>
            <a:fld id="{509860A7-FB24-48B5-9890-B5115DFC95D3}" type="slidenum">
              <a:rPr lang="en-US"/>
              <a:pPr>
                <a:defRPr/>
              </a:pPr>
              <a:t>‹#›</a:t>
            </a:fld>
            <a:endParaRPr lang="en-US"/>
          </a:p>
        </p:txBody>
      </p:sp>
      <p:sp>
        <p:nvSpPr>
          <p:cNvPr id="26631" name="Line 8"/>
          <p:cNvSpPr>
            <a:spLocks noChangeShapeType="1"/>
          </p:cNvSpPr>
          <p:nvPr userDrawn="1"/>
        </p:nvSpPr>
        <p:spPr bwMode="auto">
          <a:xfrm>
            <a:off x="165100" y="1219200"/>
            <a:ext cx="9575800" cy="0"/>
          </a:xfrm>
          <a:prstGeom prst="line">
            <a:avLst/>
          </a:prstGeom>
          <a:noFill/>
          <a:ln w="57150" cmpd="thinThick">
            <a:solidFill>
              <a:srgbClr val="A50021"/>
            </a:solidFill>
            <a:round/>
            <a:headEnd/>
            <a:tailEnd/>
          </a:ln>
        </p:spPr>
        <p:txBody>
          <a:bodyPr/>
          <a:lstStyle/>
          <a:p>
            <a:pPr>
              <a:defRPr/>
            </a:pPr>
            <a:endParaRPr lang="en-US"/>
          </a:p>
        </p:txBody>
      </p:sp>
      <p:pic>
        <p:nvPicPr>
          <p:cNvPr id="3080" name="Picture 14" descr="GSICS300px.png"/>
          <p:cNvPicPr>
            <a:picLocks noChangeAspect="1"/>
          </p:cNvPicPr>
          <p:nvPr userDrawn="1"/>
        </p:nvPicPr>
        <p:blipFill>
          <a:blip r:embed="rId14" cstate="print"/>
          <a:srcRect/>
          <a:stretch>
            <a:fillRect/>
          </a:stretch>
        </p:blipFill>
        <p:spPr bwMode="auto">
          <a:xfrm>
            <a:off x="0" y="38100"/>
            <a:ext cx="16859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Lst>
  <p:txStyles>
    <p:titleStyle>
      <a:lvl1pPr algn="ctr" rtl="0" eaLnBrk="0" fontAlgn="base" hangingPunct="0">
        <a:spcBef>
          <a:spcPct val="0"/>
        </a:spcBef>
        <a:spcAft>
          <a:spcPct val="0"/>
        </a:spcAft>
        <a:defRPr sz="3600" b="1">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3600" b="1">
          <a:solidFill>
            <a:schemeClr val="tx2"/>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600" b="1">
          <a:solidFill>
            <a:schemeClr val="tx2"/>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600" b="1">
          <a:solidFill>
            <a:schemeClr val="tx2"/>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600" b="1">
          <a:solidFill>
            <a:schemeClr val="tx2"/>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smtClean="0">
                <a:solidFill>
                  <a:srgbClr val="FFFF00"/>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smtClean="0">
                <a:solidFill>
                  <a:srgbClr val="FFFF00"/>
                </a:solidFill>
                <a:latin typeface="Times New Roman" pitchFamily="18" charset="0"/>
                <a:cs typeface="Arial" pitchFamily="34" charset="0"/>
              </a:defRPr>
            </a:lvl1pPr>
          </a:lstStyle>
          <a:p>
            <a:pPr>
              <a:defRPr/>
            </a:pPr>
            <a:fld id="{B8E2BC47-D34E-4882-924D-998D08850414}" type="slidenum">
              <a:rPr lang="en-US"/>
              <a:pPr>
                <a:defRPr/>
              </a:pPr>
              <a:t>‹#›</a:t>
            </a:fld>
            <a:endParaRPr lang="en-US"/>
          </a:p>
        </p:txBody>
      </p:sp>
      <p:sp>
        <p:nvSpPr>
          <p:cNvPr id="4100" name="Rectangle 8"/>
          <p:cNvSpPr>
            <a:spLocks noGrp="1" noChangeArrowheads="1"/>
          </p:cNvSpPr>
          <p:nvPr>
            <p:ph type="body" idx="1"/>
          </p:nvPr>
        </p:nvSpPr>
        <p:spPr bwMode="auto">
          <a:xfrm>
            <a:off x="660400" y="2209800"/>
            <a:ext cx="85026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ChangeArrowheads="1"/>
          </p:cNvSpPr>
          <p:nvPr/>
        </p:nvSpPr>
        <p:spPr bwMode="auto">
          <a:xfrm>
            <a:off x="0" y="1493838"/>
            <a:ext cx="9906000" cy="5364162"/>
          </a:xfrm>
          <a:prstGeom prst="rect">
            <a:avLst/>
          </a:prstGeom>
          <a:solidFill>
            <a:srgbClr val="FFFFFF"/>
          </a:solidFill>
          <a:ln w="9525">
            <a:solidFill>
              <a:srgbClr val="5B8AF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800" b="0">
              <a:solidFill>
                <a:srgbClr val="063DE8"/>
              </a:solidFill>
              <a:latin typeface="Arial" pitchFamily="34" charset="0"/>
              <a:cs typeface="Arial" pitchFamily="34" charset="0"/>
            </a:endParaRPr>
          </a:p>
        </p:txBody>
      </p:sp>
      <p:sp>
        <p:nvSpPr>
          <p:cNvPr id="4102" name="Rectangle 7"/>
          <p:cNvSpPr>
            <a:spLocks noGrp="1" noChangeArrowheads="1"/>
          </p:cNvSpPr>
          <p:nvPr>
            <p:ph type="title"/>
          </p:nvPr>
        </p:nvSpPr>
        <p:spPr bwMode="auto">
          <a:xfrm>
            <a:off x="1816100" y="381000"/>
            <a:ext cx="685165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cxnSp>
        <p:nvCxnSpPr>
          <p:cNvPr id="20" name="Straight Connector 19"/>
          <p:cNvCxnSpPr>
            <a:cxnSpLocks noChangeShapeType="1"/>
          </p:cNvCxnSpPr>
          <p:nvPr/>
        </p:nvCxnSpPr>
        <p:spPr bwMode="auto">
          <a:xfrm>
            <a:off x="0" y="1574800"/>
            <a:ext cx="9906000" cy="0"/>
          </a:xfrm>
          <a:prstGeom prst="line">
            <a:avLst/>
          </a:prstGeom>
          <a:noFill/>
          <a:ln w="35560">
            <a:solidFill>
              <a:schemeClr val="accent1"/>
            </a:solidFill>
            <a:round/>
            <a:headEnd/>
            <a:tailEnd/>
          </a:ln>
          <a:effectLst>
            <a:outerShdw blurRad="63500" dist="20000" dir="5400000" rotWithShape="0">
              <a:srgbClr val="000000">
                <a:alpha val="37999"/>
              </a:srgbClr>
            </a:outerShdw>
          </a:effectLst>
          <a:extLst>
            <a:ext uri="{909E8E84-426E-40dd-AFC4-6F175D3DCCD1}"/>
          </a:extLst>
        </p:spPr>
      </p:cxnSp>
      <p:pic>
        <p:nvPicPr>
          <p:cNvPr id="4104" name="Picture 14" descr="GSICS300px.png"/>
          <p:cNvPicPr>
            <a:picLocks noChangeAspect="1"/>
          </p:cNvPicPr>
          <p:nvPr/>
        </p:nvPicPr>
        <p:blipFill>
          <a:blip r:embed="rId9" cstate="print"/>
          <a:srcRect/>
          <a:stretch>
            <a:fillRect/>
          </a:stretch>
        </p:blipFill>
        <p:spPr bwMode="auto">
          <a:xfrm>
            <a:off x="0" y="381000"/>
            <a:ext cx="1827213" cy="685800"/>
          </a:xfrm>
          <a:prstGeom prst="rect">
            <a:avLst/>
          </a:prstGeom>
          <a:noFill/>
          <a:ln w="9525">
            <a:noFill/>
            <a:miter lim="800000"/>
            <a:headEnd/>
            <a:tailEnd/>
          </a:ln>
        </p:spPr>
      </p:pic>
      <p:pic>
        <p:nvPicPr>
          <p:cNvPr id="4105" name="Picture 11" descr="468px-NOAA_logo.svg.png"/>
          <p:cNvPicPr>
            <a:picLocks noChangeAspect="1"/>
          </p:cNvPicPr>
          <p:nvPr userDrawn="1"/>
        </p:nvPicPr>
        <p:blipFill>
          <a:blip r:embed="rId10" cstate="print"/>
          <a:srcRect/>
          <a:stretch>
            <a:fillRect/>
          </a:stretch>
        </p:blipFill>
        <p:spPr bwMode="auto">
          <a:xfrm>
            <a:off x="8750300" y="304800"/>
            <a:ext cx="1011238" cy="933450"/>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330200" y="6324600"/>
            <a:ext cx="90805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extLst>
        </p:spPr>
      </p:cxnSp>
      <p:sp>
        <p:nvSpPr>
          <p:cNvPr id="14" name="Rectangle 3"/>
          <p:cNvSpPr txBox="1">
            <a:spLocks noChangeArrowheads="1"/>
          </p:cNvSpPr>
          <p:nvPr userDrawn="1"/>
        </p:nvSpPr>
        <p:spPr>
          <a:xfrm>
            <a:off x="330200" y="6400800"/>
            <a:ext cx="6026150" cy="457200"/>
          </a:xfrm>
          <a:prstGeom prst="rect">
            <a:avLst/>
          </a:prstGeom>
        </p:spPr>
        <p:txBody>
          <a:bodyPr/>
          <a:lstStyle>
            <a:lvl1pPr algn="l">
              <a:defRPr sz="1100" b="1" smtClean="0">
                <a:solidFill>
                  <a:schemeClr val="bg1"/>
                </a:solidFill>
                <a:latin typeface="Times New Roman" pitchFamily="18" charset="0"/>
              </a:defRPr>
            </a:lvl1pPr>
          </a:lstStyle>
          <a:p>
            <a:pPr>
              <a:defRPr/>
            </a:pPr>
            <a:r>
              <a:rPr lang="en-US" dirty="0">
                <a:solidFill>
                  <a:srgbClr val="063DE8"/>
                </a:solidFill>
                <a:ea typeface="ＭＳ Ｐゴシック" charset="0"/>
                <a:cs typeface="Arial" charset="0"/>
              </a:rPr>
              <a:t>10</a:t>
            </a:r>
            <a:r>
              <a:rPr lang="en-US" baseline="30000" dirty="0">
                <a:solidFill>
                  <a:srgbClr val="063DE8"/>
                </a:solidFill>
                <a:ea typeface="ＭＳ Ｐゴシック" charset="0"/>
                <a:cs typeface="Arial" charset="0"/>
              </a:rPr>
              <a:t>th</a:t>
            </a:r>
            <a:r>
              <a:rPr lang="en-US" dirty="0">
                <a:solidFill>
                  <a:srgbClr val="063DE8"/>
                </a:solidFill>
                <a:ea typeface="ＭＳ Ｐゴシック" charset="0"/>
                <a:cs typeface="Arial" charset="0"/>
              </a:rPr>
              <a:t> GSICS EXP Meeting, June 6-8 2011, Geneva</a:t>
            </a:r>
          </a:p>
        </p:txBody>
      </p:sp>
    </p:spTree>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Lst>
  <p:hf hdr="0" ftr="0" dt="0"/>
  <p:txStyles>
    <p:titleStyle>
      <a:lvl1pPr algn="ctr" rtl="0" eaLnBrk="0" fontAlgn="base" hangingPunct="0">
        <a:lnSpc>
          <a:spcPct val="85000"/>
        </a:lnSpc>
        <a:spcBef>
          <a:spcPct val="0"/>
        </a:spcBef>
        <a:spcAft>
          <a:spcPct val="0"/>
        </a:spcAft>
        <a:defRPr sz="3200" b="1">
          <a:solidFill>
            <a:srgbClr val="031F74"/>
          </a:solidFill>
          <a:latin typeface="+mn-lt"/>
          <a:ea typeface="MS PGothic" pitchFamily="34" charset="-128"/>
          <a:cs typeface="MS PGothic" charset="0"/>
        </a:defRPr>
      </a:lvl1pPr>
      <a:lvl2pPr algn="ctr" rtl="0" eaLnBrk="0" fontAlgn="base" hangingPunct="0">
        <a:lnSpc>
          <a:spcPct val="85000"/>
        </a:lnSpc>
        <a:spcBef>
          <a:spcPct val="0"/>
        </a:spcBef>
        <a:spcAft>
          <a:spcPct val="0"/>
        </a:spcAft>
        <a:defRPr sz="3200" b="1">
          <a:solidFill>
            <a:srgbClr val="031F74"/>
          </a:solidFill>
          <a:latin typeface="Arial" charset="0"/>
          <a:ea typeface="MS PGothic" pitchFamily="34" charset="-128"/>
          <a:cs typeface="MS PGothic" charset="0"/>
        </a:defRPr>
      </a:lvl2pPr>
      <a:lvl3pPr algn="ctr" rtl="0" eaLnBrk="0" fontAlgn="base" hangingPunct="0">
        <a:lnSpc>
          <a:spcPct val="85000"/>
        </a:lnSpc>
        <a:spcBef>
          <a:spcPct val="0"/>
        </a:spcBef>
        <a:spcAft>
          <a:spcPct val="0"/>
        </a:spcAft>
        <a:defRPr sz="3200" b="1">
          <a:solidFill>
            <a:srgbClr val="031F74"/>
          </a:solidFill>
          <a:latin typeface="Arial" charset="0"/>
          <a:ea typeface="MS PGothic" pitchFamily="34" charset="-128"/>
          <a:cs typeface="MS PGothic" charset="0"/>
        </a:defRPr>
      </a:lvl3pPr>
      <a:lvl4pPr algn="ctr" rtl="0" eaLnBrk="0" fontAlgn="base" hangingPunct="0">
        <a:lnSpc>
          <a:spcPct val="85000"/>
        </a:lnSpc>
        <a:spcBef>
          <a:spcPct val="0"/>
        </a:spcBef>
        <a:spcAft>
          <a:spcPct val="0"/>
        </a:spcAft>
        <a:defRPr sz="3200" b="1">
          <a:solidFill>
            <a:srgbClr val="031F74"/>
          </a:solidFill>
          <a:latin typeface="Arial" charset="0"/>
          <a:ea typeface="MS PGothic" pitchFamily="34" charset="-128"/>
          <a:cs typeface="MS PGothic" charset="0"/>
        </a:defRPr>
      </a:lvl4pPr>
      <a:lvl5pPr algn="ctr" rtl="0" eaLnBrk="0" fontAlgn="base" hangingPunct="0">
        <a:lnSpc>
          <a:spcPct val="85000"/>
        </a:lnSpc>
        <a:spcBef>
          <a:spcPct val="0"/>
        </a:spcBef>
        <a:spcAft>
          <a:spcPct val="0"/>
        </a:spcAft>
        <a:defRPr sz="3200" b="1">
          <a:solidFill>
            <a:srgbClr val="031F74"/>
          </a:solidFill>
          <a:latin typeface="Arial" charset="0"/>
          <a:ea typeface="MS PGothic" pitchFamily="34" charset="-128"/>
          <a:cs typeface="MS PGothic" charset="0"/>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65000"/>
        <a:buFont typeface="Monotype Sorts" pitchFamily="-84" charset="2"/>
        <a:buChar char="l"/>
        <a:defRPr sz="2000">
          <a:solidFill>
            <a:srgbClr val="F8F8F8"/>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cs typeface="MS PGothic" charset="0"/>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0AE5E867-0A80-4FDF-9585-77E2CBB49078}" type="slidenum">
              <a:rPr lang="en-US"/>
              <a:pPr>
                <a:defRPr/>
              </a:pPr>
              <a:t>‹#›</a:t>
            </a:fld>
            <a:endParaRPr lang="en-US"/>
          </a:p>
        </p:txBody>
      </p:sp>
      <p:sp>
        <p:nvSpPr>
          <p:cNvPr id="48135" name="Line 8"/>
          <p:cNvSpPr>
            <a:spLocks noChangeShapeType="1"/>
          </p:cNvSpPr>
          <p:nvPr userDrawn="1"/>
        </p:nvSpPr>
        <p:spPr bwMode="auto">
          <a:xfrm>
            <a:off x="165100" y="1219200"/>
            <a:ext cx="9575800" cy="0"/>
          </a:xfrm>
          <a:prstGeom prst="line">
            <a:avLst/>
          </a:prstGeom>
          <a:noFill/>
          <a:ln w="57150" cmpd="thinThick">
            <a:solidFill>
              <a:srgbClr val="A50021"/>
            </a:solidFill>
            <a:round/>
            <a:headEnd/>
            <a:tailEnd/>
          </a:ln>
        </p:spPr>
        <p:txBody>
          <a:bodyPr/>
          <a:lstStyle/>
          <a:p>
            <a:pPr>
              <a:defRPr/>
            </a:pPr>
            <a:endParaRPr lang="en-US"/>
          </a:p>
        </p:txBody>
      </p:sp>
      <p:pic>
        <p:nvPicPr>
          <p:cNvPr id="5128" name="Picture 14" descr="GSICS300px.png"/>
          <p:cNvPicPr>
            <a:picLocks noChangeAspect="1"/>
          </p:cNvPicPr>
          <p:nvPr userDrawn="1"/>
        </p:nvPicPr>
        <p:blipFill>
          <a:blip r:embed="rId14" cstate="print"/>
          <a:srcRect/>
          <a:stretch>
            <a:fillRect/>
          </a:stretch>
        </p:blipFill>
        <p:spPr bwMode="auto">
          <a:xfrm>
            <a:off x="0" y="38100"/>
            <a:ext cx="16859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76" r:id="rId1"/>
    <p:sldLayoutId id="2147484877" r:id="rId2"/>
    <p:sldLayoutId id="2147484833" r:id="rId3"/>
    <p:sldLayoutId id="2147484878" r:id="rId4"/>
    <p:sldLayoutId id="2147484834" r:id="rId5"/>
    <p:sldLayoutId id="2147484879" r:id="rId6"/>
    <p:sldLayoutId id="2147484835" r:id="rId7"/>
    <p:sldLayoutId id="2147484836" r:id="rId8"/>
    <p:sldLayoutId id="2147484837" r:id="rId9"/>
    <p:sldLayoutId id="2147484838" r:id="rId10"/>
    <p:sldLayoutId id="2147484839" r:id="rId11"/>
    <p:sldLayoutId id="214748488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188913"/>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rgbClr val="000000"/>
                </a:solidFill>
                <a:latin typeface="Arial" pitchFamily="34" charset="0"/>
                <a:ea typeface="SimSun"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rgbClr val="000000"/>
                </a:solidFill>
                <a:latin typeface="Arial" pitchFamily="34" charset="0"/>
                <a:ea typeface="SimSun"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000000"/>
                </a:solidFill>
                <a:latin typeface="Arial" pitchFamily="34" charset="0"/>
                <a:ea typeface="SimSun" pitchFamily="2" charset="-122"/>
              </a:defRPr>
            </a:lvl1pPr>
          </a:lstStyle>
          <a:p>
            <a:pPr>
              <a:defRPr/>
            </a:pPr>
            <a:fld id="{B0C3E405-64E6-4A06-807B-202E71C5C733}" type="slidenum">
              <a:rPr lang="en-US" altLang="zh-CN"/>
              <a:pPr>
                <a:defRPr/>
              </a:pPr>
              <a:t>‹#›</a:t>
            </a:fld>
            <a:endParaRPr lang="en-US" altLang="zh-CN"/>
          </a:p>
        </p:txBody>
      </p:sp>
      <p:sp>
        <p:nvSpPr>
          <p:cNvPr id="2" name="Rectangle 4"/>
          <p:cNvSpPr>
            <a:spLocks noChangeArrowheads="1"/>
          </p:cNvSpPr>
          <p:nvPr/>
        </p:nvSpPr>
        <p:spPr bwMode="auto">
          <a:xfrm>
            <a:off x="0" y="6553200"/>
            <a:ext cx="4210050" cy="228600"/>
          </a:xfrm>
          <a:prstGeom prst="rect">
            <a:avLst/>
          </a:prstGeom>
          <a:noFill/>
          <a:ln w="9525">
            <a:noFill/>
            <a:miter lim="800000"/>
            <a:headEnd/>
            <a:tailEnd/>
          </a:ln>
        </p:spPr>
        <p:txBody>
          <a:bodyPr/>
          <a:lstStyle/>
          <a:p>
            <a:pPr>
              <a:defRPr/>
            </a:pPr>
            <a:r>
              <a:rPr lang="en-US" altLang="zh-CN" sz="1200" b="0">
                <a:solidFill>
                  <a:srgbClr val="9900CC"/>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GSICS 2012 Annual Meeting, March 4-9, 2012</a:t>
            </a:r>
          </a:p>
        </p:txBody>
      </p:sp>
      <p:pic>
        <p:nvPicPr>
          <p:cNvPr id="6152" name="Picture 7" descr="gsics300px"/>
          <p:cNvPicPr>
            <a:picLocks noChangeAspect="1" noChangeArrowheads="1"/>
          </p:cNvPicPr>
          <p:nvPr userDrawn="1"/>
        </p:nvPicPr>
        <p:blipFill>
          <a:blip r:embed="rId14" cstate="print"/>
          <a:srcRect/>
          <a:stretch>
            <a:fillRect/>
          </a:stretch>
        </p:blipFill>
        <p:spPr bwMode="auto">
          <a:xfrm>
            <a:off x="-82550" y="-76200"/>
            <a:ext cx="1981200" cy="742950"/>
          </a:xfrm>
          <a:prstGeom prst="rect">
            <a:avLst/>
          </a:prstGeom>
          <a:noFill/>
          <a:ln w="9525">
            <a:noFill/>
            <a:miter lim="800000"/>
            <a:headEnd/>
            <a:tailEnd/>
          </a:ln>
        </p:spPr>
      </p:pic>
      <p:pic>
        <p:nvPicPr>
          <p:cNvPr id="6153" name="Picture 8"/>
          <p:cNvPicPr>
            <a:picLocks noChangeAspect="1" noChangeArrowheads="1"/>
          </p:cNvPicPr>
          <p:nvPr userDrawn="1"/>
        </p:nvPicPr>
        <p:blipFill>
          <a:blip r:embed="rId15" cstate="print"/>
          <a:srcRect/>
          <a:stretch>
            <a:fillRect/>
          </a:stretch>
        </p:blipFill>
        <p:spPr bwMode="auto">
          <a:xfrm>
            <a:off x="8083550" y="0"/>
            <a:ext cx="1987550" cy="700088"/>
          </a:xfrm>
          <a:prstGeom prst="rect">
            <a:avLst/>
          </a:prstGeom>
          <a:noFill/>
          <a:ln w="9525">
            <a:noFill/>
            <a:miter lim="800000"/>
            <a:headEnd/>
            <a:tailEnd/>
          </a:ln>
        </p:spPr>
      </p:pic>
      <p:pic>
        <p:nvPicPr>
          <p:cNvPr id="6154" name="Picture 9"/>
          <p:cNvPicPr>
            <a:picLocks noChangeAspect="1" noChangeArrowheads="1"/>
          </p:cNvPicPr>
          <p:nvPr userDrawn="1"/>
        </p:nvPicPr>
        <p:blipFill>
          <a:blip r:embed="rId16" cstate="print"/>
          <a:srcRect/>
          <a:stretch>
            <a:fillRect/>
          </a:stretch>
        </p:blipFill>
        <p:spPr bwMode="auto">
          <a:xfrm>
            <a:off x="8943975" y="0"/>
            <a:ext cx="962025" cy="773113"/>
          </a:xfrm>
          <a:prstGeom prst="rect">
            <a:avLst/>
          </a:prstGeom>
          <a:noFill/>
          <a:ln w="9525">
            <a:noFill/>
            <a:miter lim="800000"/>
            <a:headEnd/>
            <a:tailEnd/>
          </a:ln>
        </p:spPr>
      </p:pic>
      <p:sp>
        <p:nvSpPr>
          <p:cNvPr id="60427" name="Line 11"/>
          <p:cNvSpPr>
            <a:spLocks noChangeShapeType="1"/>
          </p:cNvSpPr>
          <p:nvPr userDrawn="1"/>
        </p:nvSpPr>
        <p:spPr bwMode="auto">
          <a:xfrm>
            <a:off x="508000" y="1052513"/>
            <a:ext cx="8890000" cy="0"/>
          </a:xfrm>
          <a:prstGeom prst="line">
            <a:avLst/>
          </a:prstGeom>
          <a:noFill/>
          <a:ln w="57150">
            <a:solidFill>
              <a:srgbClr val="990099"/>
            </a:solidFill>
            <a:round/>
            <a:headEnd/>
            <a:tailEnd/>
          </a:ln>
        </p:spPr>
        <p:txBody>
          <a:bodyPr/>
          <a:lstStyle/>
          <a:p>
            <a:pPr>
              <a:defRPr/>
            </a:pPr>
            <a:endParaRPr lang="en-US"/>
          </a:p>
        </p:txBody>
      </p:sp>
      <p:sp>
        <p:nvSpPr>
          <p:cNvPr id="60428" name="Line 12"/>
          <p:cNvSpPr>
            <a:spLocks noChangeShapeType="1"/>
          </p:cNvSpPr>
          <p:nvPr userDrawn="1"/>
        </p:nvSpPr>
        <p:spPr bwMode="auto">
          <a:xfrm>
            <a:off x="0" y="6597650"/>
            <a:ext cx="3783013" cy="0"/>
          </a:xfrm>
          <a:prstGeom prst="line">
            <a:avLst/>
          </a:prstGeom>
          <a:noFill/>
          <a:ln w="28575">
            <a:solidFill>
              <a:srgbClr val="990099"/>
            </a:solidFill>
            <a:round/>
            <a:headEnd/>
            <a:tailEnd/>
          </a:ln>
        </p:spPr>
        <p:txBody>
          <a:bodyPr/>
          <a:lstStyle/>
          <a:p>
            <a:pPr>
              <a:defRPr/>
            </a:pPr>
            <a:endParaRPr lang="en-US"/>
          </a:p>
        </p:txBody>
      </p:sp>
      <p:sp>
        <p:nvSpPr>
          <p:cNvPr id="60429" name="Line 13"/>
          <p:cNvSpPr>
            <a:spLocks noChangeShapeType="1"/>
          </p:cNvSpPr>
          <p:nvPr userDrawn="1"/>
        </p:nvSpPr>
        <p:spPr bwMode="auto">
          <a:xfrm>
            <a:off x="9398000" y="3284538"/>
            <a:ext cx="0" cy="3573462"/>
          </a:xfrm>
          <a:prstGeom prst="line">
            <a:avLst/>
          </a:prstGeom>
          <a:noFill/>
          <a:ln w="28575">
            <a:solidFill>
              <a:srgbClr val="990099"/>
            </a:solidFill>
            <a:round/>
            <a:headEnd/>
            <a:tailEnd/>
          </a:ln>
        </p:spPr>
        <p:txBody>
          <a:bodyPr/>
          <a:lstStyle/>
          <a:p>
            <a:pPr>
              <a:defRPr/>
            </a:pPr>
            <a:endParaRPr lang="en-US"/>
          </a:p>
        </p:txBody>
      </p:sp>
      <p:sp>
        <p:nvSpPr>
          <p:cNvPr id="60430" name="Line 14"/>
          <p:cNvSpPr>
            <a:spLocks noChangeShapeType="1"/>
          </p:cNvSpPr>
          <p:nvPr userDrawn="1"/>
        </p:nvSpPr>
        <p:spPr bwMode="auto">
          <a:xfrm>
            <a:off x="8775700" y="6597650"/>
            <a:ext cx="976313" cy="0"/>
          </a:xfrm>
          <a:prstGeom prst="line">
            <a:avLst/>
          </a:prstGeom>
          <a:noFill/>
          <a:ln w="28575">
            <a:solidFill>
              <a:srgbClr val="990099"/>
            </a:solidFill>
            <a:round/>
            <a:headEnd/>
            <a:tailEnd/>
          </a:ln>
        </p:spPr>
        <p:txBody>
          <a:bodyPr/>
          <a:lstStyle/>
          <a:p>
            <a:pPr>
              <a:defRPr/>
            </a:pPr>
            <a:endParaRPr lang="en-US"/>
          </a:p>
        </p:txBody>
      </p:sp>
      <p:sp>
        <p:nvSpPr>
          <p:cNvPr id="60431" name="Line 15"/>
          <p:cNvSpPr>
            <a:spLocks noChangeShapeType="1"/>
          </p:cNvSpPr>
          <p:nvPr userDrawn="1"/>
        </p:nvSpPr>
        <p:spPr bwMode="auto">
          <a:xfrm>
            <a:off x="741363" y="692150"/>
            <a:ext cx="0" cy="649288"/>
          </a:xfrm>
          <a:prstGeom prst="line">
            <a:avLst/>
          </a:prstGeom>
          <a:noFill/>
          <a:ln w="57150">
            <a:solidFill>
              <a:srgbClr val="990099"/>
            </a:solidFill>
            <a:round/>
            <a:headEnd/>
            <a:tailEnd/>
          </a:ln>
        </p:spPr>
        <p:txBody>
          <a:bodyPr/>
          <a:lstStyle/>
          <a:p>
            <a:pPr>
              <a:defRPr/>
            </a:pPr>
            <a:endParaRPr lang="en-US"/>
          </a:p>
        </p:txBody>
      </p:sp>
      <p:sp>
        <p:nvSpPr>
          <p:cNvPr id="16" name="日期占位符 7"/>
          <p:cNvSpPr txBox="1">
            <a:spLocks/>
          </p:cNvSpPr>
          <p:nvPr userDrawn="1"/>
        </p:nvSpPr>
        <p:spPr>
          <a:xfrm>
            <a:off x="0" y="6619875"/>
            <a:ext cx="5421313" cy="238125"/>
          </a:xfrm>
          <a:prstGeom prst="rect">
            <a:avLst/>
          </a:prstGeom>
          <a:solidFill>
            <a:schemeClr val="bg1"/>
          </a:solidFill>
        </p:spPr>
        <p:txBody>
          <a:bodyPr/>
          <a:lstStyle>
            <a:defPPr>
              <a:defRPr lang="zh-CN"/>
            </a:defPPr>
            <a:lvl1pPr algn="l" rtl="0" fontAlgn="base">
              <a:spcBef>
                <a:spcPct val="0"/>
              </a:spcBef>
              <a:spcAft>
                <a:spcPct val="0"/>
              </a:spcAft>
              <a:defRPr kern="1200">
                <a:solidFill>
                  <a:srgbClr val="990099"/>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r>
              <a:rPr lang="en-US" altLang="zh-CN" sz="1200" b="0" dirty="0" smtClean="0"/>
              <a:t>GSICS Annual Meeting, </a:t>
            </a:r>
            <a:r>
              <a:rPr lang="en-US" altLang="zh-CN" sz="1200" b="0" dirty="0" err="1" smtClean="0"/>
              <a:t>Williamburg</a:t>
            </a:r>
            <a:r>
              <a:rPr lang="en-US" altLang="zh-CN" sz="1200" b="0" dirty="0" smtClean="0"/>
              <a:t>, March 4-8, 2013</a:t>
            </a:r>
            <a:endParaRPr lang="en-US" altLang="zh-CN" sz="1200" b="0" dirty="0"/>
          </a:p>
        </p:txBody>
      </p:sp>
    </p:spTree>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S PGothic" pitchFamily="34" charset="-128"/>
          <a:cs typeface="SimSun" pitchFamily="2" charset="-122"/>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MS PGothic" pitchFamily="34" charset="-128"/>
          <a:cs typeface="SimSun"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MS PGothic" pitchFamily="34" charset="-128"/>
          <a:cs typeface="SimSun"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MS PGothic" pitchFamily="34" charset="-128"/>
          <a:cs typeface="SimSun"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MS PGothic" pitchFamily="34" charset="-128"/>
          <a:cs typeface="SimSun" pitchFamily="2" charset="-122"/>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宋体" pitchFamily="2" charset="-122"/>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宋体" pitchFamily="2" charset="-122"/>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宋体" pitchFamily="2" charset="-122"/>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Britannic Bold" pitchFamily="34" charset="0"/>
          <a:ea typeface="宋体" pitchFamily="2" charset="-122"/>
        </a:defRPr>
      </a:lvl9pPr>
    </p:titleStyle>
    <p:bodyStyle>
      <a:lvl1pPr marL="342900" indent="-342900" algn="l" rtl="0" eaLnBrk="0" fontAlgn="base" hangingPunct="0">
        <a:spcBef>
          <a:spcPct val="20000"/>
        </a:spcBef>
        <a:spcAft>
          <a:spcPct val="0"/>
        </a:spcAft>
        <a:buClr>
          <a:srgbClr val="990099"/>
        </a:buClr>
        <a:buFont typeface="Wingdings" pitchFamily="2" charset="2"/>
        <a:buChar char="p"/>
        <a:defRPr>
          <a:solidFill>
            <a:schemeClr val="tx1"/>
          </a:solidFill>
          <a:latin typeface="+mn-lt"/>
          <a:ea typeface="Microsoft YaHei" pitchFamily="34" charset="-122"/>
          <a:cs typeface="微软雅黑" charset="0"/>
        </a:defRPr>
      </a:lvl1pPr>
      <a:lvl2pPr marL="742950" indent="-285750" algn="l" rtl="0" eaLnBrk="0" fontAlgn="base" hangingPunct="0">
        <a:spcBef>
          <a:spcPct val="20000"/>
        </a:spcBef>
        <a:spcAft>
          <a:spcPct val="0"/>
        </a:spcAft>
        <a:buClr>
          <a:srgbClr val="990099"/>
        </a:buClr>
        <a:buFont typeface="Wingdings" pitchFamily="2" charset="2"/>
        <a:buChar char="p"/>
        <a:defRPr>
          <a:solidFill>
            <a:schemeClr val="tx1"/>
          </a:solidFill>
          <a:latin typeface="+mn-lt"/>
          <a:ea typeface="Microsoft YaHei" pitchFamily="34" charset="-122"/>
          <a:cs typeface="微软雅黑" charset="0"/>
        </a:defRPr>
      </a:lvl2pPr>
      <a:lvl3pPr marL="1143000" indent="-228600" algn="l" rtl="0" eaLnBrk="0" fontAlgn="base" hangingPunct="0">
        <a:spcBef>
          <a:spcPct val="20000"/>
        </a:spcBef>
        <a:spcAft>
          <a:spcPct val="0"/>
        </a:spcAft>
        <a:buClr>
          <a:srgbClr val="990099"/>
        </a:buClr>
        <a:buFont typeface="Wingdings" pitchFamily="2" charset="2"/>
        <a:buChar char="p"/>
        <a:defRPr>
          <a:solidFill>
            <a:schemeClr val="tx1"/>
          </a:solidFill>
          <a:latin typeface="+mn-lt"/>
          <a:ea typeface="Microsoft YaHei" pitchFamily="34" charset="-122"/>
          <a:cs typeface="微软雅黑" charset="0"/>
        </a:defRPr>
      </a:lvl3pPr>
      <a:lvl4pPr marL="1600200" indent="-228600" algn="l" rtl="0" eaLnBrk="0" fontAlgn="base" hangingPunct="0">
        <a:spcBef>
          <a:spcPct val="20000"/>
        </a:spcBef>
        <a:spcAft>
          <a:spcPct val="0"/>
        </a:spcAft>
        <a:buClr>
          <a:srgbClr val="990099"/>
        </a:buClr>
        <a:buFont typeface="Wingdings" pitchFamily="2" charset="2"/>
        <a:buChar char="p"/>
        <a:defRPr>
          <a:solidFill>
            <a:schemeClr val="tx1"/>
          </a:solidFill>
          <a:latin typeface="+mn-lt"/>
          <a:ea typeface="Microsoft YaHei" pitchFamily="34" charset="-122"/>
          <a:cs typeface="微软雅黑" charset="0"/>
        </a:defRPr>
      </a:lvl4pPr>
      <a:lvl5pPr marL="2057400" indent="-228600" algn="l" rtl="0" eaLnBrk="0" fontAlgn="base" hangingPunct="0">
        <a:spcBef>
          <a:spcPct val="20000"/>
        </a:spcBef>
        <a:spcAft>
          <a:spcPct val="0"/>
        </a:spcAft>
        <a:buClr>
          <a:srgbClr val="990099"/>
        </a:buClr>
        <a:buFont typeface="Wingdings" pitchFamily="2" charset="2"/>
        <a:buChar char="p"/>
        <a:defRPr>
          <a:solidFill>
            <a:schemeClr val="tx1"/>
          </a:solidFill>
          <a:latin typeface="+mn-lt"/>
          <a:ea typeface="Microsoft YaHei" pitchFamily="34" charset="-122"/>
          <a:cs typeface="微软雅黑" charset="0"/>
        </a:defRPr>
      </a:lvl5pPr>
      <a:lvl6pPr marL="2514600" indent="-228600" algn="l" rtl="0" fontAlgn="base">
        <a:spcBef>
          <a:spcPct val="20000"/>
        </a:spcBef>
        <a:spcAft>
          <a:spcPct val="0"/>
        </a:spcAft>
        <a:buClr>
          <a:srgbClr val="990099"/>
        </a:buClr>
        <a:buFont typeface="Wingdings" pitchFamily="2" charset="2"/>
        <a:buChar char="p"/>
        <a:defRPr>
          <a:solidFill>
            <a:schemeClr val="tx1"/>
          </a:solidFill>
          <a:latin typeface="+mn-lt"/>
          <a:ea typeface="+mn-ea"/>
        </a:defRPr>
      </a:lvl6pPr>
      <a:lvl7pPr marL="2971800" indent="-228600" algn="l" rtl="0" fontAlgn="base">
        <a:spcBef>
          <a:spcPct val="20000"/>
        </a:spcBef>
        <a:spcAft>
          <a:spcPct val="0"/>
        </a:spcAft>
        <a:buClr>
          <a:srgbClr val="990099"/>
        </a:buClr>
        <a:buFont typeface="Wingdings" pitchFamily="2" charset="2"/>
        <a:buChar char="p"/>
        <a:defRPr>
          <a:solidFill>
            <a:schemeClr val="tx1"/>
          </a:solidFill>
          <a:latin typeface="+mn-lt"/>
          <a:ea typeface="+mn-ea"/>
        </a:defRPr>
      </a:lvl7pPr>
      <a:lvl8pPr marL="3429000" indent="-228600" algn="l" rtl="0" fontAlgn="base">
        <a:spcBef>
          <a:spcPct val="20000"/>
        </a:spcBef>
        <a:spcAft>
          <a:spcPct val="0"/>
        </a:spcAft>
        <a:buClr>
          <a:srgbClr val="990099"/>
        </a:buClr>
        <a:buFont typeface="Wingdings" pitchFamily="2" charset="2"/>
        <a:buChar char="p"/>
        <a:defRPr>
          <a:solidFill>
            <a:schemeClr val="tx1"/>
          </a:solidFill>
          <a:latin typeface="+mn-lt"/>
          <a:ea typeface="+mn-ea"/>
        </a:defRPr>
      </a:lvl8pPr>
      <a:lvl9pPr marL="3886200" indent="-228600" algn="l" rtl="0" fontAlgn="base">
        <a:spcBef>
          <a:spcPct val="20000"/>
        </a:spcBef>
        <a:spcAft>
          <a:spcPct val="0"/>
        </a:spcAft>
        <a:buClr>
          <a:srgbClr val="990099"/>
        </a:buClr>
        <a:buFont typeface="Wingdings" pitchFamily="2" charset="2"/>
        <a:buChar char="p"/>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alvalportal.ceos.org/cvp/c/document_library/get_file?uuid=2b4007bf-7a47-4fc9-a63e-b5318b4ab2c9&amp;groupId=10136"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4"/>
          <p:cNvSpPr>
            <a:spLocks noGrp="1" noChangeArrowheads="1"/>
          </p:cNvSpPr>
          <p:nvPr>
            <p:ph type="ctrTitle"/>
          </p:nvPr>
        </p:nvSpPr>
        <p:spPr>
          <a:xfrm>
            <a:off x="742950" y="1651000"/>
            <a:ext cx="8420100" cy="1470025"/>
          </a:xfrm>
        </p:spPr>
        <p:txBody>
          <a:bodyPr/>
          <a:lstStyle/>
          <a:p>
            <a:pPr eaLnBrk="1" hangingPunct="1"/>
            <a:r>
              <a:rPr lang="en-US" sz="4000" smtClean="0"/>
              <a:t>Overview of the WMO Global Space-based Inter-Calibration System (GSICS):</a:t>
            </a:r>
            <a:br>
              <a:rPr lang="en-US" sz="4000" smtClean="0"/>
            </a:br>
            <a:r>
              <a:rPr lang="en-US" sz="4000" smtClean="0"/>
              <a:t>Strategy, Implementation, and Benefits</a:t>
            </a:r>
            <a:br>
              <a:rPr lang="en-US" sz="4000" smtClean="0"/>
            </a:br>
            <a:endParaRPr lang="en-US" sz="4000" smtClean="0"/>
          </a:p>
        </p:txBody>
      </p:sp>
      <p:sp>
        <p:nvSpPr>
          <p:cNvPr id="61443" name="Rectangle 43"/>
          <p:cNvSpPr txBox="1">
            <a:spLocks noChangeArrowheads="1"/>
          </p:cNvSpPr>
          <p:nvPr/>
        </p:nvSpPr>
        <p:spPr bwMode="auto">
          <a:xfrm>
            <a:off x="2209800" y="3886200"/>
            <a:ext cx="5934075" cy="1093788"/>
          </a:xfrm>
          <a:prstGeom prst="rect">
            <a:avLst/>
          </a:prstGeom>
          <a:noFill/>
          <a:ln w="9525">
            <a:noFill/>
            <a:miter lim="800000"/>
            <a:headEnd/>
            <a:tailEnd/>
          </a:ln>
        </p:spPr>
        <p:txBody>
          <a:bodyPr/>
          <a:lstStyle/>
          <a:p>
            <a:pPr algn="ctr" eaLnBrk="0" hangingPunct="0">
              <a:spcBef>
                <a:spcPct val="20000"/>
              </a:spcBef>
            </a:pPr>
            <a:endParaRPr lang="en-US" sz="1800" b="0">
              <a:solidFill>
                <a:schemeClr val="tx1"/>
              </a:solidFill>
              <a:latin typeface="Century Gothic" pitchFamily="34" charset="0"/>
            </a:endParaRPr>
          </a:p>
          <a:p>
            <a:pPr algn="ctr" eaLnBrk="0" hangingPunct="0">
              <a:spcBef>
                <a:spcPct val="20000"/>
              </a:spcBef>
            </a:pPr>
            <a:r>
              <a:rPr lang="en-US" sz="1800" b="0">
                <a:solidFill>
                  <a:schemeClr val="tx1"/>
                </a:solidFill>
                <a:latin typeface="Century Gothic" pitchFamily="34" charset="0"/>
              </a:rPr>
              <a:t>Mitch Goldberg, NOAA/NESDIS</a:t>
            </a:r>
          </a:p>
          <a:p>
            <a:pPr algn="ctr" eaLnBrk="0" hangingPunct="0">
              <a:spcBef>
                <a:spcPct val="20000"/>
              </a:spcBef>
            </a:pPr>
            <a:r>
              <a:rPr lang="en-US" sz="1800" b="0">
                <a:solidFill>
                  <a:schemeClr val="tx1"/>
                </a:solidFill>
                <a:latin typeface="Century Gothic" pitchFamily="34" charset="0"/>
              </a:rPr>
              <a:t> GSICS Executive Panel chair</a:t>
            </a:r>
          </a:p>
          <a:p>
            <a:pPr algn="ctr" eaLnBrk="0" hangingPunct="0">
              <a:spcBef>
                <a:spcPct val="20000"/>
              </a:spcBef>
            </a:pPr>
            <a:r>
              <a:rPr lang="en-US" sz="1800" b="0">
                <a:solidFill>
                  <a:schemeClr val="tx1"/>
                </a:solidFill>
                <a:latin typeface="Century Gothic" pitchFamily="34" charset="0"/>
              </a:rPr>
              <a:t>NOAA/NESDIS</a:t>
            </a:r>
          </a:p>
          <a:p>
            <a:pPr algn="ctr" eaLnBrk="0" hangingPunct="0">
              <a:spcBef>
                <a:spcPct val="20000"/>
              </a:spcBef>
            </a:pPr>
            <a:endParaRPr lang="en-US" sz="1800" b="0">
              <a:solidFill>
                <a:schemeClr val="tx1"/>
              </a:solidFill>
              <a:latin typeface="Century Gothic" pitchFamily="34" charset="0"/>
            </a:endParaRPr>
          </a:p>
          <a:p>
            <a:pPr algn="ctr" eaLnBrk="0" hangingPunct="0">
              <a:spcBef>
                <a:spcPct val="20000"/>
              </a:spcBef>
            </a:pPr>
            <a:r>
              <a:rPr lang="en-US" sz="1800" b="0">
                <a:solidFill>
                  <a:schemeClr val="tx1"/>
                </a:solidFill>
                <a:latin typeface="Century Gothic" pitchFamily="34" charset="0"/>
              </a:rPr>
              <a:t>2013 GSICS Users Workshop</a:t>
            </a:r>
          </a:p>
          <a:p>
            <a:pPr algn="ctr" eaLnBrk="0" hangingPunct="0">
              <a:spcBef>
                <a:spcPct val="20000"/>
              </a:spcBef>
            </a:pPr>
            <a:r>
              <a:rPr lang="en-US" sz="1800" b="0">
                <a:solidFill>
                  <a:schemeClr val="tx1"/>
                </a:solidFill>
                <a:latin typeface="Century Gothic" pitchFamily="34" charset="0"/>
              </a:rPr>
              <a:t>NCWCP, College Park, MD</a:t>
            </a:r>
          </a:p>
          <a:p>
            <a:pPr algn="ctr" eaLnBrk="0" hangingPunct="0">
              <a:spcBef>
                <a:spcPct val="20000"/>
              </a:spcBef>
            </a:pPr>
            <a:endParaRPr lang="en-US" sz="1800" b="0">
              <a:solidFill>
                <a:schemeClr val="tx1"/>
              </a:solidFill>
              <a:latin typeface="Century Gothic" pitchFamily="34" charset="0"/>
            </a:endParaRPr>
          </a:p>
          <a:p>
            <a:pPr algn="ctr" eaLnBrk="0" hangingPunct="0">
              <a:spcBef>
                <a:spcPct val="20000"/>
              </a:spcBef>
            </a:pPr>
            <a:endParaRPr lang="en-US" sz="1800" b="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46572D9B-CE11-4D66-B566-B3125A4CD7ED}" type="slidenum">
              <a:rPr lang="en-US" sz="1400">
                <a:cs typeface="Arial" pitchFamily="34" charset="0"/>
              </a:rPr>
              <a:pPr algn="r"/>
              <a:t>10</a:t>
            </a:fld>
            <a:endParaRPr lang="en-US" sz="1400">
              <a:cs typeface="Arial" pitchFamily="34" charset="0"/>
            </a:endParaRPr>
          </a:p>
        </p:txBody>
      </p:sp>
      <p:sp>
        <p:nvSpPr>
          <p:cNvPr id="70659" name="Rectangle 6"/>
          <p:cNvSpPr txBox="1">
            <a:spLocks noGrp="1" noChangeArrowheads="1"/>
          </p:cNvSpPr>
          <p:nvPr/>
        </p:nvSpPr>
        <p:spPr bwMode="auto">
          <a:xfrm>
            <a:off x="7099300" y="6400800"/>
            <a:ext cx="2311400" cy="320675"/>
          </a:xfrm>
          <a:prstGeom prst="rect">
            <a:avLst/>
          </a:prstGeom>
          <a:noFill/>
          <a:ln w="9525">
            <a:noFill/>
            <a:miter lim="800000"/>
            <a:headEnd/>
            <a:tailEnd/>
          </a:ln>
        </p:spPr>
        <p:txBody>
          <a:bodyPr/>
          <a:lstStyle/>
          <a:p>
            <a:pPr algn="r"/>
            <a:fld id="{D0991102-A472-4F15-847B-5F2FE4B7711D}" type="slidenum">
              <a:rPr lang="en-US" sz="1000">
                <a:cs typeface="Arial" pitchFamily="34" charset="0"/>
              </a:rPr>
              <a:pPr algn="r"/>
              <a:t>10</a:t>
            </a:fld>
            <a:endParaRPr lang="en-US" sz="1000">
              <a:cs typeface="Arial" pitchFamily="34" charset="0"/>
            </a:endParaRPr>
          </a:p>
        </p:txBody>
      </p:sp>
      <p:sp>
        <p:nvSpPr>
          <p:cNvPr id="70660" name="Line 2"/>
          <p:cNvSpPr>
            <a:spLocks noChangeShapeType="1"/>
          </p:cNvSpPr>
          <p:nvPr/>
        </p:nvSpPr>
        <p:spPr bwMode="auto">
          <a:xfrm flipV="1">
            <a:off x="2724150" y="3352800"/>
            <a:ext cx="412750" cy="1447800"/>
          </a:xfrm>
          <a:prstGeom prst="line">
            <a:avLst/>
          </a:prstGeom>
          <a:noFill/>
          <a:ln w="9525">
            <a:noFill/>
            <a:round/>
            <a:headEnd/>
            <a:tailEnd type="triangle" w="med" len="med"/>
          </a:ln>
        </p:spPr>
        <p:txBody>
          <a:bodyPr anchor="ctr"/>
          <a:lstStyle/>
          <a:p>
            <a:endParaRPr lang="en-US"/>
          </a:p>
        </p:txBody>
      </p:sp>
      <p:sp>
        <p:nvSpPr>
          <p:cNvPr id="70661" name="Line 3"/>
          <p:cNvSpPr>
            <a:spLocks noChangeShapeType="1"/>
          </p:cNvSpPr>
          <p:nvPr/>
        </p:nvSpPr>
        <p:spPr bwMode="auto">
          <a:xfrm flipV="1">
            <a:off x="2311400" y="4724400"/>
            <a:ext cx="577850" cy="685800"/>
          </a:xfrm>
          <a:prstGeom prst="line">
            <a:avLst/>
          </a:prstGeom>
          <a:noFill/>
          <a:ln w="9525">
            <a:noFill/>
            <a:round/>
            <a:headEnd/>
            <a:tailEnd type="triangle" w="med" len="med"/>
          </a:ln>
        </p:spPr>
        <p:txBody>
          <a:bodyPr anchor="ctr"/>
          <a:lstStyle/>
          <a:p>
            <a:endParaRPr lang="en-US"/>
          </a:p>
        </p:txBody>
      </p:sp>
      <p:pic>
        <p:nvPicPr>
          <p:cNvPr id="70662" name="Picture 5" descr="CH4"/>
          <p:cNvPicPr>
            <a:picLocks noChangeAspect="1" noChangeArrowheads="1"/>
          </p:cNvPicPr>
          <p:nvPr/>
        </p:nvPicPr>
        <p:blipFill>
          <a:blip r:embed="rId3" cstate="print"/>
          <a:srcRect/>
          <a:stretch>
            <a:fillRect/>
          </a:stretch>
        </p:blipFill>
        <p:spPr bwMode="auto">
          <a:xfrm>
            <a:off x="495300" y="1524000"/>
            <a:ext cx="3467100" cy="2400300"/>
          </a:xfrm>
          <a:prstGeom prst="rect">
            <a:avLst/>
          </a:prstGeom>
          <a:noFill/>
          <a:ln w="9525">
            <a:noFill/>
            <a:miter lim="800000"/>
            <a:headEnd/>
            <a:tailEnd/>
          </a:ln>
        </p:spPr>
      </p:pic>
      <p:pic>
        <p:nvPicPr>
          <p:cNvPr id="70663" name="Picture 6" descr="1"/>
          <p:cNvPicPr>
            <a:picLocks noChangeAspect="1" noChangeArrowheads="1"/>
          </p:cNvPicPr>
          <p:nvPr/>
        </p:nvPicPr>
        <p:blipFill>
          <a:blip r:embed="rId4" cstate="print"/>
          <a:srcRect/>
          <a:stretch>
            <a:fillRect/>
          </a:stretch>
        </p:blipFill>
        <p:spPr bwMode="auto">
          <a:xfrm>
            <a:off x="1568450" y="4038600"/>
            <a:ext cx="6008688" cy="2819400"/>
          </a:xfrm>
          <a:prstGeom prst="rect">
            <a:avLst/>
          </a:prstGeom>
          <a:noFill/>
          <a:ln w="9525">
            <a:noFill/>
            <a:miter lim="800000"/>
            <a:headEnd/>
            <a:tailEnd/>
          </a:ln>
        </p:spPr>
      </p:pic>
      <p:grpSp>
        <p:nvGrpSpPr>
          <p:cNvPr id="70664" name="Group 7"/>
          <p:cNvGrpSpPr>
            <a:grpSpLocks/>
          </p:cNvGrpSpPr>
          <p:nvPr/>
        </p:nvGrpSpPr>
        <p:grpSpPr bwMode="auto">
          <a:xfrm>
            <a:off x="4705350" y="1524000"/>
            <a:ext cx="4329113" cy="2109788"/>
            <a:chOff x="469" y="895"/>
            <a:chExt cx="5013" cy="2961"/>
          </a:xfrm>
        </p:grpSpPr>
        <p:pic>
          <p:nvPicPr>
            <p:cNvPr id="70668" name="Picture 8" descr="airs_iasi_goes11_yaping"/>
            <p:cNvPicPr>
              <a:picLocks noChangeAspect="1" noChangeArrowheads="1"/>
            </p:cNvPicPr>
            <p:nvPr/>
          </p:nvPicPr>
          <p:blipFill>
            <a:blip r:embed="rId5" cstate="print"/>
            <a:srcRect/>
            <a:stretch>
              <a:fillRect/>
            </a:stretch>
          </p:blipFill>
          <p:spPr bwMode="auto">
            <a:xfrm>
              <a:off x="469" y="895"/>
              <a:ext cx="5013" cy="2961"/>
            </a:xfrm>
            <a:prstGeom prst="rect">
              <a:avLst/>
            </a:prstGeom>
            <a:noFill/>
            <a:ln w="9525">
              <a:noFill/>
              <a:miter lim="800000"/>
              <a:headEnd/>
              <a:tailEnd/>
            </a:ln>
          </p:spPr>
        </p:pic>
        <p:sp>
          <p:nvSpPr>
            <p:cNvPr id="70669" name="Text Box 9"/>
            <p:cNvSpPr txBox="1">
              <a:spLocks noChangeArrowheads="1"/>
            </p:cNvSpPr>
            <p:nvPr/>
          </p:nvSpPr>
          <p:spPr bwMode="auto">
            <a:xfrm>
              <a:off x="911" y="2689"/>
              <a:ext cx="742"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latin typeface="Times New Roman" pitchFamily="18" charset="0"/>
                  <a:cs typeface="Arial" pitchFamily="34" charset="0"/>
                </a:rPr>
                <a:t>Ch6</a:t>
              </a:r>
            </a:p>
          </p:txBody>
        </p:sp>
        <p:sp>
          <p:nvSpPr>
            <p:cNvPr id="70670" name="Text Box 10"/>
            <p:cNvSpPr txBox="1">
              <a:spLocks noChangeArrowheads="1"/>
            </p:cNvSpPr>
            <p:nvPr/>
          </p:nvSpPr>
          <p:spPr bwMode="auto">
            <a:xfrm>
              <a:off x="1574" y="2392"/>
              <a:ext cx="742"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latin typeface="Times New Roman" pitchFamily="18" charset="0"/>
                  <a:cs typeface="Arial" pitchFamily="34" charset="0"/>
                </a:rPr>
                <a:t>Ch4</a:t>
              </a:r>
            </a:p>
          </p:txBody>
        </p:sp>
        <p:sp>
          <p:nvSpPr>
            <p:cNvPr id="70671" name="Text Box 11"/>
            <p:cNvSpPr txBox="1">
              <a:spLocks noChangeArrowheads="1"/>
            </p:cNvSpPr>
            <p:nvPr/>
          </p:nvSpPr>
          <p:spPr bwMode="auto">
            <a:xfrm>
              <a:off x="2976" y="2544"/>
              <a:ext cx="742"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latin typeface="Times New Roman" pitchFamily="18" charset="0"/>
                  <a:cs typeface="Arial" pitchFamily="34" charset="0"/>
                </a:rPr>
                <a:t>Ch3</a:t>
              </a:r>
            </a:p>
          </p:txBody>
        </p:sp>
        <p:sp>
          <p:nvSpPr>
            <p:cNvPr id="70672" name="Text Box 12"/>
            <p:cNvSpPr txBox="1">
              <a:spLocks noChangeArrowheads="1"/>
            </p:cNvSpPr>
            <p:nvPr/>
          </p:nvSpPr>
          <p:spPr bwMode="auto">
            <a:xfrm>
              <a:off x="4502" y="2247"/>
              <a:ext cx="748"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latin typeface="Times New Roman" pitchFamily="18" charset="0"/>
                  <a:cs typeface="Arial" pitchFamily="34" charset="0"/>
                </a:rPr>
                <a:t>Ch2</a:t>
              </a:r>
            </a:p>
          </p:txBody>
        </p:sp>
        <p:sp>
          <p:nvSpPr>
            <p:cNvPr id="70673" name="Text Box 13"/>
            <p:cNvSpPr txBox="1">
              <a:spLocks noChangeArrowheads="1"/>
            </p:cNvSpPr>
            <p:nvPr/>
          </p:nvSpPr>
          <p:spPr bwMode="auto">
            <a:xfrm>
              <a:off x="3494" y="1287"/>
              <a:ext cx="825"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solidFill>
                    <a:srgbClr val="0000FF"/>
                  </a:solidFill>
                  <a:latin typeface="Times New Roman" pitchFamily="18" charset="0"/>
                  <a:cs typeface="Arial" pitchFamily="34" charset="0"/>
                </a:rPr>
                <a:t>IASI</a:t>
              </a:r>
            </a:p>
          </p:txBody>
        </p:sp>
        <p:sp>
          <p:nvSpPr>
            <p:cNvPr id="70674" name="Text Box 14"/>
            <p:cNvSpPr txBox="1">
              <a:spLocks noChangeArrowheads="1"/>
            </p:cNvSpPr>
            <p:nvPr/>
          </p:nvSpPr>
          <p:spPr bwMode="auto">
            <a:xfrm>
              <a:off x="3504" y="1853"/>
              <a:ext cx="938" cy="490"/>
            </a:xfrm>
            <a:prstGeom prst="rect">
              <a:avLst/>
            </a:prstGeom>
            <a:noFill/>
            <a:ln w="9525">
              <a:noFill/>
              <a:miter lim="800000"/>
              <a:headEnd/>
              <a:tailEnd/>
            </a:ln>
          </p:spPr>
          <p:txBody>
            <a:bodyPr wrap="none">
              <a:spAutoFit/>
            </a:bodyPr>
            <a:lstStyle/>
            <a:p>
              <a:pPr>
                <a:lnSpc>
                  <a:spcPct val="80000"/>
                </a:lnSpc>
                <a:spcBef>
                  <a:spcPct val="20000"/>
                </a:spcBef>
                <a:buSzPct val="100000"/>
                <a:buFont typeface="Wingdings" pitchFamily="2" charset="2"/>
                <a:buNone/>
              </a:pPr>
              <a:r>
                <a:rPr lang="en-US" sz="2000">
                  <a:solidFill>
                    <a:srgbClr val="0000FF"/>
                  </a:solidFill>
                  <a:latin typeface="Times New Roman" pitchFamily="18" charset="0"/>
                  <a:cs typeface="Arial" pitchFamily="34" charset="0"/>
                </a:rPr>
                <a:t>AIRS</a:t>
              </a:r>
            </a:p>
          </p:txBody>
        </p:sp>
      </p:grpSp>
      <p:sp>
        <p:nvSpPr>
          <p:cNvPr id="70665" name="Text Box 15"/>
          <p:cNvSpPr txBox="1">
            <a:spLocks noChangeArrowheads="1"/>
          </p:cNvSpPr>
          <p:nvPr/>
        </p:nvSpPr>
        <p:spPr bwMode="auto">
          <a:xfrm>
            <a:off x="2789238" y="271463"/>
            <a:ext cx="184150" cy="615950"/>
          </a:xfrm>
          <a:prstGeom prst="rect">
            <a:avLst/>
          </a:prstGeom>
          <a:noFill/>
          <a:ln w="9525">
            <a:noFill/>
            <a:miter lim="800000"/>
            <a:headEnd/>
            <a:tailEnd/>
          </a:ln>
        </p:spPr>
        <p:txBody>
          <a:bodyPr wrap="none">
            <a:spAutoFit/>
          </a:bodyPr>
          <a:lstStyle/>
          <a:p>
            <a:endParaRPr lang="en-US" sz="3400">
              <a:solidFill>
                <a:schemeClr val="tx2"/>
              </a:solidFill>
              <a:cs typeface="Arial" pitchFamily="34" charset="0"/>
            </a:endParaRPr>
          </a:p>
        </p:txBody>
      </p:sp>
      <p:sp>
        <p:nvSpPr>
          <p:cNvPr id="70666" name="Rectangle 16"/>
          <p:cNvSpPr>
            <a:spLocks noChangeArrowheads="1"/>
          </p:cNvSpPr>
          <p:nvPr/>
        </p:nvSpPr>
        <p:spPr bwMode="auto">
          <a:xfrm>
            <a:off x="2117725" y="188913"/>
            <a:ext cx="9328150" cy="963612"/>
          </a:xfrm>
          <a:prstGeom prst="rect">
            <a:avLst/>
          </a:prstGeom>
          <a:noFill/>
          <a:ln w="9525">
            <a:noFill/>
            <a:miter lim="800000"/>
            <a:headEnd/>
            <a:tailEnd/>
          </a:ln>
        </p:spPr>
        <p:txBody>
          <a:bodyPr>
            <a:spAutoFit/>
          </a:bodyPr>
          <a:lstStyle/>
          <a:p>
            <a:pPr>
              <a:lnSpc>
                <a:spcPct val="80000"/>
              </a:lnSpc>
              <a:spcBef>
                <a:spcPct val="20000"/>
              </a:spcBef>
            </a:pPr>
            <a:r>
              <a:rPr lang="en-US" sz="2000">
                <a:solidFill>
                  <a:srgbClr val="1F497D"/>
                </a:solidFill>
                <a:cs typeface="Arial" pitchFamily="34" charset="0"/>
              </a:rPr>
              <a:t>First international coordinated GSICS project is the</a:t>
            </a:r>
          </a:p>
          <a:p>
            <a:pPr>
              <a:lnSpc>
                <a:spcPct val="80000"/>
              </a:lnSpc>
              <a:spcBef>
                <a:spcPct val="20000"/>
              </a:spcBef>
            </a:pPr>
            <a:r>
              <a:rPr lang="en-US" sz="2000">
                <a:solidFill>
                  <a:srgbClr val="1F497D"/>
                </a:solidFill>
                <a:cs typeface="Arial" pitchFamily="34" charset="0"/>
              </a:rPr>
              <a:t>intercalibration of geostationary infrared channels </a:t>
            </a:r>
          </a:p>
          <a:p>
            <a:pPr>
              <a:lnSpc>
                <a:spcPct val="80000"/>
              </a:lnSpc>
              <a:spcBef>
                <a:spcPct val="20000"/>
              </a:spcBef>
            </a:pPr>
            <a:r>
              <a:rPr lang="en-US" sz="2000">
                <a:solidFill>
                  <a:srgbClr val="1F497D"/>
                </a:solidFill>
                <a:cs typeface="Arial" pitchFamily="34" charset="0"/>
              </a:rPr>
              <a:t>with IASI and AIRS</a:t>
            </a:r>
          </a:p>
        </p:txBody>
      </p:sp>
      <p:sp>
        <p:nvSpPr>
          <p:cNvPr id="70667" name="TextBox 16"/>
          <p:cNvSpPr txBox="1">
            <a:spLocks noChangeArrowheads="1"/>
          </p:cNvSpPr>
          <p:nvPr/>
        </p:nvSpPr>
        <p:spPr bwMode="auto">
          <a:xfrm>
            <a:off x="7945438" y="4953000"/>
            <a:ext cx="684212" cy="169863"/>
          </a:xfrm>
          <a:prstGeom prst="rect">
            <a:avLst/>
          </a:prstGeom>
          <a:noFill/>
          <a:ln w="9525">
            <a:noFill/>
            <a:miter lim="800000"/>
            <a:headEnd/>
            <a:tailEnd/>
          </a:ln>
        </p:spPr>
        <p:txBody>
          <a:bodyPr wrap="none">
            <a:spAutoFit/>
          </a:bodyPr>
          <a:lstStyle/>
          <a:p>
            <a:r>
              <a:rPr lang="en-US" sz="500">
                <a:cs typeface="Arial" pitchFamily="34" charset="0"/>
              </a:rPr>
              <a:t>Web Accessible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538C5189-939A-4A56-9AD1-10DB44007B17}" type="slidenum">
              <a:rPr lang="en-US" sz="1400" b="0">
                <a:solidFill>
                  <a:srgbClr val="000000"/>
                </a:solidFill>
                <a:latin typeface="Arial" pitchFamily="34" charset="0"/>
                <a:cs typeface="Arial" pitchFamily="34" charset="0"/>
              </a:rPr>
              <a:pPr algn="r"/>
              <a:t>11</a:t>
            </a:fld>
            <a:endParaRPr lang="en-US" sz="1400" b="0">
              <a:solidFill>
                <a:srgbClr val="000000"/>
              </a:solidFill>
              <a:latin typeface="Arial" pitchFamily="34" charset="0"/>
              <a:cs typeface="Arial" pitchFamily="34" charset="0"/>
            </a:endParaRPr>
          </a:p>
        </p:txBody>
      </p:sp>
      <p:sp>
        <p:nvSpPr>
          <p:cNvPr id="71683" name="Rectangle 2"/>
          <p:cNvSpPr>
            <a:spLocks noChangeArrowheads="1"/>
          </p:cNvSpPr>
          <p:nvPr/>
        </p:nvSpPr>
        <p:spPr bwMode="auto">
          <a:xfrm>
            <a:off x="992188" y="-327025"/>
            <a:ext cx="9575800" cy="1414463"/>
          </a:xfrm>
          <a:prstGeom prst="rect">
            <a:avLst/>
          </a:prstGeom>
          <a:noFill/>
          <a:ln w="9525">
            <a:noFill/>
            <a:miter lim="800000"/>
            <a:headEnd/>
            <a:tailEnd/>
          </a:ln>
        </p:spPr>
        <p:txBody>
          <a:bodyPr anchor="ctr">
            <a:spAutoFit/>
          </a:bodyPr>
          <a:lstStyle/>
          <a:p>
            <a:pPr algn="ctr"/>
            <a:endParaRPr lang="en-US" sz="2000">
              <a:solidFill>
                <a:srgbClr val="000000"/>
              </a:solidFill>
              <a:latin typeface="Arial" pitchFamily="34" charset="0"/>
              <a:cs typeface="Arial" pitchFamily="34" charset="0"/>
            </a:endParaRPr>
          </a:p>
          <a:p>
            <a:pPr algn="ctr"/>
            <a:r>
              <a:rPr lang="en-US" sz="2000">
                <a:solidFill>
                  <a:srgbClr val="000000"/>
                </a:solidFill>
                <a:latin typeface="Arial" pitchFamily="34" charset="0"/>
                <a:cs typeface="Arial" pitchFamily="34" charset="0"/>
              </a:rPr>
              <a:t>GSICS Correction Algorithm for Geostationary Infrared Imagers</a:t>
            </a:r>
            <a:r>
              <a:rPr lang="en-US" sz="2400">
                <a:solidFill>
                  <a:srgbClr val="000000"/>
                </a:solidFill>
                <a:latin typeface="Arial" pitchFamily="34" charset="0"/>
                <a:cs typeface="Arial" pitchFamily="34" charset="0"/>
              </a:rPr>
              <a:t> </a:t>
            </a:r>
          </a:p>
          <a:p>
            <a:pPr algn="ctr"/>
            <a:r>
              <a:rPr lang="en-US" sz="1800">
                <a:solidFill>
                  <a:srgbClr val="333399"/>
                </a:solidFill>
                <a:latin typeface="Arial" pitchFamily="34" charset="0"/>
                <a:cs typeface="Arial" pitchFamily="34" charset="0"/>
              </a:rPr>
              <a:t>GSICS will provide correction coefficients for all GEOs</a:t>
            </a:r>
          </a:p>
          <a:p>
            <a:pPr algn="ctr"/>
            <a:r>
              <a:rPr lang="en-US" sz="1800">
                <a:solidFill>
                  <a:srgbClr val="333399"/>
                </a:solidFill>
                <a:latin typeface="Arial" pitchFamily="34" charset="0"/>
                <a:cs typeface="Arial" pitchFamily="34" charset="0"/>
              </a:rPr>
              <a:t> from 2003 (beginning of AIRS record) to present</a:t>
            </a:r>
            <a:r>
              <a:rPr lang="en-US" sz="2400">
                <a:solidFill>
                  <a:srgbClr val="333399"/>
                </a:solidFill>
                <a:latin typeface="Arial" pitchFamily="34" charset="0"/>
                <a:cs typeface="Arial" pitchFamily="34" charset="0"/>
              </a:rPr>
              <a:t> </a:t>
            </a:r>
          </a:p>
        </p:txBody>
      </p:sp>
      <p:pic>
        <p:nvPicPr>
          <p:cNvPr id="71684" name="Picture 3" descr="sea265k"/>
          <p:cNvPicPr>
            <a:picLocks noChangeAspect="1" noChangeArrowheads="1"/>
          </p:cNvPicPr>
          <p:nvPr/>
        </p:nvPicPr>
        <p:blipFill>
          <a:blip r:embed="rId3" cstate="print"/>
          <a:srcRect/>
          <a:stretch>
            <a:fillRect/>
          </a:stretch>
        </p:blipFill>
        <p:spPr bwMode="auto">
          <a:xfrm>
            <a:off x="412750" y="1371600"/>
            <a:ext cx="3038475" cy="2743200"/>
          </a:xfrm>
          <a:prstGeom prst="rect">
            <a:avLst/>
          </a:prstGeom>
          <a:noFill/>
          <a:ln w="9525">
            <a:noFill/>
            <a:miter lim="800000"/>
            <a:headEnd/>
            <a:tailEnd/>
          </a:ln>
        </p:spPr>
      </p:pic>
      <p:pic>
        <p:nvPicPr>
          <p:cNvPr id="71685" name="Picture 4" descr="sea265k"/>
          <p:cNvPicPr>
            <a:picLocks noChangeAspect="1" noChangeArrowheads="1"/>
          </p:cNvPicPr>
          <p:nvPr/>
        </p:nvPicPr>
        <p:blipFill>
          <a:blip r:embed="rId4" cstate="print"/>
          <a:srcRect/>
          <a:stretch>
            <a:fillRect/>
          </a:stretch>
        </p:blipFill>
        <p:spPr bwMode="auto">
          <a:xfrm>
            <a:off x="330200" y="4114800"/>
            <a:ext cx="2971800" cy="2743200"/>
          </a:xfrm>
          <a:prstGeom prst="rect">
            <a:avLst/>
          </a:prstGeom>
          <a:noFill/>
          <a:ln w="9525">
            <a:noFill/>
            <a:miter lim="800000"/>
            <a:headEnd/>
            <a:tailEnd/>
          </a:ln>
        </p:spPr>
      </p:pic>
      <p:sp>
        <p:nvSpPr>
          <p:cNvPr id="71686" name="Text Box 5"/>
          <p:cNvSpPr txBox="1">
            <a:spLocks noChangeArrowheads="1"/>
          </p:cNvSpPr>
          <p:nvPr/>
        </p:nvSpPr>
        <p:spPr bwMode="auto">
          <a:xfrm>
            <a:off x="3467100" y="1349375"/>
            <a:ext cx="6054725" cy="4894263"/>
          </a:xfrm>
          <a:prstGeom prst="rect">
            <a:avLst/>
          </a:prstGeom>
          <a:noFill/>
          <a:ln w="9525">
            <a:noFill/>
            <a:miter lim="800000"/>
            <a:headEnd/>
            <a:tailEnd/>
          </a:ln>
        </p:spPr>
        <p:txBody>
          <a:bodyPr>
            <a:spAutoFit/>
          </a:bodyPr>
          <a:lstStyle/>
          <a:p>
            <a:pPr defTabSz="868363"/>
            <a:r>
              <a:rPr lang="en-US" sz="2000" b="0">
                <a:solidFill>
                  <a:srgbClr val="000000"/>
                </a:solidFill>
                <a:latin typeface="Arial" pitchFamily="34" charset="0"/>
                <a:cs typeface="Arial" pitchFamily="34" charset="0"/>
              </a:rPr>
              <a:t>The first major deliverable to the user community is the GSICS correction algorithm for geostationary satellites.    </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user applies the correction to the original data using GSICS provided software and coefficients.   </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correction adjusts the GOES data to be consistent with IASI and AIRS.</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figures to the left show the difference between observed and calculated brightness temperatures (from NCEP analysis) before and after correction</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bias is reduced from 3 K to nearly zero. </a:t>
            </a:r>
          </a:p>
          <a:p>
            <a:pPr defTabSz="868363"/>
            <a:r>
              <a:rPr lang="en-US" sz="1200" b="0">
                <a:solidFill>
                  <a:srgbClr val="000000"/>
                </a:solidFill>
                <a:latin typeface="Arial" pitchFamily="34" charset="0"/>
                <a:cs typeface="Arial" pitchFamily="34" charset="0"/>
              </a:rPr>
              <a:t> </a:t>
            </a:r>
          </a:p>
        </p:txBody>
      </p:sp>
      <p:sp>
        <p:nvSpPr>
          <p:cNvPr id="71687" name="Text Box 6"/>
          <p:cNvSpPr txBox="1">
            <a:spLocks noChangeArrowheads="1"/>
          </p:cNvSpPr>
          <p:nvPr/>
        </p:nvSpPr>
        <p:spPr bwMode="auto">
          <a:xfrm>
            <a:off x="0" y="3048000"/>
            <a:ext cx="1789113" cy="369888"/>
          </a:xfrm>
          <a:prstGeom prst="rect">
            <a:avLst/>
          </a:prstGeom>
          <a:solidFill>
            <a:schemeClr val="bg1"/>
          </a:solid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Before  3K Bias</a:t>
            </a:r>
          </a:p>
        </p:txBody>
      </p:sp>
      <p:sp>
        <p:nvSpPr>
          <p:cNvPr id="71688" name="TextBox 9"/>
          <p:cNvSpPr txBox="1">
            <a:spLocks noChangeArrowheads="1"/>
          </p:cNvSpPr>
          <p:nvPr/>
        </p:nvSpPr>
        <p:spPr bwMode="auto">
          <a:xfrm>
            <a:off x="0" y="5791200"/>
            <a:ext cx="1871663" cy="369888"/>
          </a:xfrm>
          <a:prstGeom prst="rect">
            <a:avLst/>
          </a:prstGeom>
          <a:no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After:  ~ 0K Bias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bwMode="auto">
          <a:noFill/>
          <a:ln>
            <a:miter lim="800000"/>
            <a:headEnd/>
            <a:tailEnd/>
          </a:ln>
        </p:spPr>
        <p:txBody>
          <a:bodyPr/>
          <a:lstStyle/>
          <a:p>
            <a:fld id="{A051349D-0006-49B9-94DD-72C4160B4A9C}" type="slidenum">
              <a:rPr lang="en-US" sz="1400" b="0">
                <a:solidFill>
                  <a:srgbClr val="000000"/>
                </a:solidFill>
                <a:latin typeface="Arial" pitchFamily="34" charset="0"/>
              </a:rPr>
              <a:pPr/>
              <a:t>12</a:t>
            </a:fld>
            <a:endParaRPr lang="en-US" sz="1400" b="0">
              <a:solidFill>
                <a:srgbClr val="000000"/>
              </a:solidFill>
              <a:latin typeface="Arial" pitchFamily="34" charset="0"/>
            </a:endParaRPr>
          </a:p>
        </p:txBody>
      </p:sp>
      <p:sp>
        <p:nvSpPr>
          <p:cNvPr id="72707" name="Footer Placeholder 4"/>
          <p:cNvSpPr>
            <a:spLocks noGrp="1"/>
          </p:cNvSpPr>
          <p:nvPr>
            <p:ph type="ftr" sz="quarter" idx="11"/>
          </p:nvPr>
        </p:nvSpPr>
        <p:spPr bwMode="auto">
          <a:noFill/>
          <a:ln>
            <a:miter lim="800000"/>
            <a:headEnd/>
            <a:tailEnd/>
          </a:ln>
        </p:spPr>
        <p:txBody>
          <a:bodyPr/>
          <a:lstStyle/>
          <a:p>
            <a:r>
              <a:rPr lang="en-US" sz="1400" b="0">
                <a:solidFill>
                  <a:srgbClr val="000000"/>
                </a:solidFill>
                <a:latin typeface="Arial" pitchFamily="34" charset="0"/>
              </a:rPr>
              <a:t>GSICS Executive Panel Meeting</a:t>
            </a:r>
          </a:p>
        </p:txBody>
      </p:sp>
      <p:sp>
        <p:nvSpPr>
          <p:cNvPr id="72708" name="Rectangle 2"/>
          <p:cNvSpPr>
            <a:spLocks noGrp="1" noChangeArrowheads="1"/>
          </p:cNvSpPr>
          <p:nvPr>
            <p:ph type="title"/>
          </p:nvPr>
        </p:nvSpPr>
        <p:spPr/>
        <p:txBody>
          <a:bodyPr/>
          <a:lstStyle/>
          <a:p>
            <a:pPr eaLnBrk="1" hangingPunct="1"/>
            <a:r>
              <a:rPr lang="en-US" sz="1800" smtClean="0">
                <a:latin typeface="Arial" pitchFamily="34" charset="0"/>
              </a:rPr>
              <a:t/>
            </a:r>
            <a:br>
              <a:rPr lang="en-US" sz="1800" smtClean="0">
                <a:latin typeface="Arial" pitchFamily="34" charset="0"/>
              </a:rPr>
            </a:br>
            <a:r>
              <a:rPr lang="en-US" sz="1800" smtClean="0">
                <a:latin typeface="Arial" pitchFamily="34" charset="0"/>
              </a:rPr>
              <a:t>Characterization of Midnight Blackbody Calibration Anomaly</a:t>
            </a:r>
          </a:p>
        </p:txBody>
      </p:sp>
      <p:sp>
        <p:nvSpPr>
          <p:cNvPr id="72709" name="Rectangle 6"/>
          <p:cNvSpPr>
            <a:spLocks noChangeArrowheads="1"/>
          </p:cNvSpPr>
          <p:nvPr/>
        </p:nvSpPr>
        <p:spPr bwMode="auto">
          <a:xfrm>
            <a:off x="-1779588" y="590550"/>
            <a:ext cx="9906001" cy="231775"/>
          </a:xfrm>
          <a:prstGeom prst="rect">
            <a:avLst/>
          </a:prstGeom>
          <a:noFill/>
          <a:ln w="9525">
            <a:noFill/>
            <a:miter lim="800000"/>
            <a:headEnd/>
            <a:tailEnd/>
          </a:ln>
        </p:spPr>
        <p:txBody>
          <a:bodyPr anchor="ctr">
            <a:spAutoFit/>
          </a:bodyPr>
          <a:lstStyle/>
          <a:p>
            <a:endParaRPr lang="en-US"/>
          </a:p>
        </p:txBody>
      </p:sp>
      <p:pic>
        <p:nvPicPr>
          <p:cNvPr id="72710" name="Picture 5"/>
          <p:cNvPicPr>
            <a:picLocks noChangeAspect="1" noChangeArrowheads="1"/>
          </p:cNvPicPr>
          <p:nvPr/>
        </p:nvPicPr>
        <p:blipFill>
          <a:blip r:embed="rId2" cstate="print"/>
          <a:srcRect/>
          <a:stretch>
            <a:fillRect/>
          </a:stretch>
        </p:blipFill>
        <p:spPr bwMode="auto">
          <a:xfrm>
            <a:off x="1666875" y="1219200"/>
            <a:ext cx="7924800" cy="5497513"/>
          </a:xfrm>
          <a:prstGeom prst="rect">
            <a:avLst/>
          </a:prstGeom>
          <a:noFill/>
          <a:ln w="9525">
            <a:noFill/>
            <a:miter lim="800000"/>
            <a:headEnd/>
            <a:tailEnd/>
          </a:ln>
        </p:spPr>
      </p:pic>
      <p:sp>
        <p:nvSpPr>
          <p:cNvPr id="72711" name="TextBox 1"/>
          <p:cNvSpPr txBox="1">
            <a:spLocks noChangeArrowheads="1"/>
          </p:cNvSpPr>
          <p:nvPr/>
        </p:nvSpPr>
        <p:spPr bwMode="auto">
          <a:xfrm>
            <a:off x="4187825" y="4149725"/>
            <a:ext cx="441325" cy="230188"/>
          </a:xfrm>
          <a:prstGeom prst="rect">
            <a:avLst/>
          </a:prstGeom>
          <a:noFill/>
          <a:ln w="9525">
            <a:noFill/>
            <a:miter lim="800000"/>
            <a:headEnd/>
            <a:tailEnd/>
          </a:ln>
        </p:spPr>
        <p:txBody>
          <a:bodyPr wrap="none">
            <a:spAutoFit/>
          </a:bodyPr>
          <a:lstStyle/>
          <a:p>
            <a:r>
              <a:rPr lang="en-US">
                <a:solidFill>
                  <a:schemeClr val="tx1"/>
                </a:solidFill>
              </a:rPr>
              <a:t>10.7</a:t>
            </a:r>
          </a:p>
        </p:txBody>
      </p:sp>
      <p:sp>
        <p:nvSpPr>
          <p:cNvPr id="72712" name="TextBox 2"/>
          <p:cNvSpPr txBox="1">
            <a:spLocks noChangeArrowheads="1"/>
          </p:cNvSpPr>
          <p:nvPr/>
        </p:nvSpPr>
        <p:spPr bwMode="auto">
          <a:xfrm flipH="1">
            <a:off x="7902575" y="4149725"/>
            <a:ext cx="381000" cy="230188"/>
          </a:xfrm>
          <a:prstGeom prst="rect">
            <a:avLst/>
          </a:prstGeom>
          <a:noFill/>
          <a:ln w="9525">
            <a:noFill/>
            <a:miter lim="800000"/>
            <a:headEnd/>
            <a:tailEnd/>
          </a:ln>
        </p:spPr>
        <p:txBody>
          <a:bodyPr>
            <a:spAutoFit/>
          </a:bodyPr>
          <a:lstStyle/>
          <a:p>
            <a:r>
              <a:rPr lang="en-US">
                <a:solidFill>
                  <a:schemeClr val="tx1"/>
                </a:solidFill>
              </a:rPr>
              <a:t>12</a:t>
            </a:r>
          </a:p>
        </p:txBody>
      </p:sp>
      <p:sp>
        <p:nvSpPr>
          <p:cNvPr id="72713" name="TextBox 3"/>
          <p:cNvSpPr txBox="1">
            <a:spLocks noChangeArrowheads="1"/>
          </p:cNvSpPr>
          <p:nvPr/>
        </p:nvSpPr>
        <p:spPr bwMode="auto">
          <a:xfrm>
            <a:off x="3648075" y="1898650"/>
            <a:ext cx="376238" cy="231775"/>
          </a:xfrm>
          <a:prstGeom prst="rect">
            <a:avLst/>
          </a:prstGeom>
          <a:noFill/>
          <a:ln w="9525">
            <a:noFill/>
            <a:miter lim="800000"/>
            <a:headEnd/>
            <a:tailEnd/>
          </a:ln>
        </p:spPr>
        <p:txBody>
          <a:bodyPr wrap="none">
            <a:spAutoFit/>
          </a:bodyPr>
          <a:lstStyle/>
          <a:p>
            <a:r>
              <a:rPr lang="en-US">
                <a:solidFill>
                  <a:schemeClr val="tx1"/>
                </a:solidFill>
              </a:rPr>
              <a:t>3.9</a:t>
            </a:r>
          </a:p>
        </p:txBody>
      </p:sp>
      <p:sp>
        <p:nvSpPr>
          <p:cNvPr id="72714" name="TextBox 4"/>
          <p:cNvSpPr txBox="1">
            <a:spLocks noChangeArrowheads="1"/>
          </p:cNvSpPr>
          <p:nvPr/>
        </p:nvSpPr>
        <p:spPr bwMode="auto">
          <a:xfrm>
            <a:off x="8053388" y="1898650"/>
            <a:ext cx="376237" cy="231775"/>
          </a:xfrm>
          <a:prstGeom prst="rect">
            <a:avLst/>
          </a:prstGeom>
          <a:noFill/>
          <a:ln w="9525">
            <a:noFill/>
            <a:miter lim="800000"/>
            <a:headEnd/>
            <a:tailEnd/>
          </a:ln>
        </p:spPr>
        <p:txBody>
          <a:bodyPr wrap="none">
            <a:spAutoFit/>
          </a:bodyPr>
          <a:lstStyle/>
          <a:p>
            <a:r>
              <a:rPr lang="en-US">
                <a:solidFill>
                  <a:schemeClr val="tx1"/>
                </a:solidFill>
              </a:rPr>
              <a:t>6.7</a:t>
            </a:r>
          </a:p>
        </p:txBody>
      </p:sp>
      <p:sp>
        <p:nvSpPr>
          <p:cNvPr id="72715" name="TextBox 5"/>
          <p:cNvSpPr txBox="1">
            <a:spLocks noChangeArrowheads="1"/>
          </p:cNvSpPr>
          <p:nvPr/>
        </p:nvSpPr>
        <p:spPr bwMode="auto">
          <a:xfrm>
            <a:off x="3384550" y="5273675"/>
            <a:ext cx="1146175" cy="231775"/>
          </a:xfrm>
          <a:prstGeom prst="rect">
            <a:avLst/>
          </a:prstGeom>
          <a:noFill/>
          <a:ln w="9525">
            <a:noFill/>
            <a:miter lim="800000"/>
            <a:headEnd/>
            <a:tailEnd/>
          </a:ln>
        </p:spPr>
        <p:txBody>
          <a:bodyPr wrap="none">
            <a:spAutoFit/>
          </a:bodyPr>
          <a:lstStyle/>
          <a:p>
            <a:r>
              <a:rPr lang="en-US">
                <a:solidFill>
                  <a:schemeClr val="tx1"/>
                </a:solidFill>
              </a:rPr>
              <a:t>IASI            AIRS</a:t>
            </a:r>
          </a:p>
        </p:txBody>
      </p:sp>
      <p:pic>
        <p:nvPicPr>
          <p:cNvPr id="72716" name="Content Placeholder 3" descr="CH2_06255_0510.GIF"/>
          <p:cNvPicPr>
            <a:picLocks noGrp="1" noChangeAspect="1"/>
          </p:cNvPicPr>
          <p:nvPr>
            <p:ph idx="1"/>
          </p:nvPr>
        </p:nvPicPr>
        <p:blipFill>
          <a:blip r:embed="rId3" cstate="print"/>
          <a:srcRect/>
          <a:stretch>
            <a:fillRect/>
          </a:stretch>
        </p:blipFill>
        <p:spPr>
          <a:xfrm>
            <a:off x="3175" y="1676400"/>
            <a:ext cx="2038350" cy="15287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txBox="1">
            <a:spLocks noChangeArrowheads="1"/>
          </p:cNvSpPr>
          <p:nvPr/>
        </p:nvSpPr>
        <p:spPr bwMode="auto">
          <a:xfrm>
            <a:off x="1574800" y="238125"/>
            <a:ext cx="9150350" cy="839788"/>
          </a:xfrm>
          <a:prstGeom prst="rect">
            <a:avLst/>
          </a:prstGeom>
          <a:noFill/>
          <a:ln w="9525">
            <a:noFill/>
            <a:miter lim="800000"/>
            <a:headEnd/>
            <a:tailEnd/>
          </a:ln>
        </p:spPr>
        <p:txBody>
          <a:bodyPr/>
          <a:lstStyle/>
          <a:p>
            <a:pPr eaLnBrk="0" hangingPunct="0"/>
            <a:r>
              <a:rPr lang="en-GB" sz="2800">
                <a:solidFill>
                  <a:srgbClr val="002060"/>
                </a:solidFill>
                <a:latin typeface="Calibri" pitchFamily="34" charset="0"/>
              </a:rPr>
              <a:t>Example of GSICS Bias Monitoring</a:t>
            </a:r>
          </a:p>
          <a:p>
            <a:pPr eaLnBrk="0" hangingPunct="0"/>
            <a:r>
              <a:rPr lang="en-GB" sz="2000">
                <a:solidFill>
                  <a:srgbClr val="002060"/>
                </a:solidFill>
                <a:latin typeface="Calibri" pitchFamily="34" charset="0"/>
              </a:rPr>
              <a:t>From CMA: Time Series of FY2D-IASI Standard Biases [K]</a:t>
            </a:r>
            <a:endParaRPr lang="en-GB" sz="2800">
              <a:solidFill>
                <a:srgbClr val="002060"/>
              </a:solidFill>
              <a:latin typeface="Calibri" pitchFamily="34" charset="0"/>
            </a:endParaRPr>
          </a:p>
        </p:txBody>
      </p:sp>
      <p:pic>
        <p:nvPicPr>
          <p:cNvPr id="73731" name="Picture 2"/>
          <p:cNvPicPr>
            <a:picLocks noChangeAspect="1" noChangeArrowheads="1"/>
          </p:cNvPicPr>
          <p:nvPr/>
        </p:nvPicPr>
        <p:blipFill>
          <a:blip r:embed="rId2" cstate="print"/>
          <a:srcRect/>
          <a:stretch>
            <a:fillRect/>
          </a:stretch>
        </p:blipFill>
        <p:spPr bwMode="auto">
          <a:xfrm>
            <a:off x="508000" y="1077913"/>
            <a:ext cx="9398000" cy="578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349500" y="1524000"/>
            <a:ext cx="7556500" cy="5334000"/>
          </a:xfrm>
          <a:prstGeom prst="rect">
            <a:avLst/>
          </a:prstGeom>
          <a:noFill/>
          <a:ln w="9525">
            <a:noFill/>
            <a:miter lim="800000"/>
            <a:headEnd/>
            <a:tailEnd/>
          </a:ln>
        </p:spPr>
      </p:pic>
      <p:sp>
        <p:nvSpPr>
          <p:cNvPr id="74755" name="Rectangle 4"/>
          <p:cNvSpPr txBox="1">
            <a:spLocks noChangeArrowheads="1"/>
          </p:cNvSpPr>
          <p:nvPr/>
        </p:nvSpPr>
        <p:spPr bwMode="auto">
          <a:xfrm>
            <a:off x="1619250" y="238125"/>
            <a:ext cx="9150350" cy="839788"/>
          </a:xfrm>
          <a:prstGeom prst="rect">
            <a:avLst/>
          </a:prstGeom>
          <a:noFill/>
          <a:ln w="9525">
            <a:noFill/>
            <a:miter lim="800000"/>
            <a:headEnd/>
            <a:tailEnd/>
          </a:ln>
        </p:spPr>
        <p:txBody>
          <a:bodyPr/>
          <a:lstStyle/>
          <a:p>
            <a:pPr eaLnBrk="0" hangingPunct="0"/>
            <a:r>
              <a:rPr lang="en-GB" sz="2800">
                <a:solidFill>
                  <a:srgbClr val="002060"/>
                </a:solidFill>
                <a:latin typeface="Calibri" pitchFamily="34" charset="0"/>
              </a:rPr>
              <a:t>Example of GSICS Bias Monitoring</a:t>
            </a:r>
          </a:p>
          <a:p>
            <a:pPr eaLnBrk="0" hangingPunct="0"/>
            <a:r>
              <a:rPr lang="en-GB" sz="2000">
                <a:solidFill>
                  <a:srgbClr val="002060"/>
                </a:solidFill>
                <a:latin typeface="Calibri" pitchFamily="34" charset="0"/>
              </a:rPr>
              <a:t>From JMA: Time Series of MTSAT-1R-IASI/AIRS Standard Biases [K]</a:t>
            </a:r>
            <a:endParaRPr lang="en-GB" sz="2800">
              <a:solidFill>
                <a:srgbClr val="002060"/>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txBox="1">
            <a:spLocks noChangeArrowheads="1"/>
          </p:cNvSpPr>
          <p:nvPr/>
        </p:nvSpPr>
        <p:spPr bwMode="auto">
          <a:xfrm>
            <a:off x="1400175" y="222250"/>
            <a:ext cx="8505825" cy="839788"/>
          </a:xfrm>
          <a:prstGeom prst="rect">
            <a:avLst/>
          </a:prstGeom>
          <a:noFill/>
          <a:ln w="9525">
            <a:noFill/>
            <a:miter lim="800000"/>
            <a:headEnd/>
            <a:tailEnd/>
          </a:ln>
        </p:spPr>
        <p:txBody>
          <a:bodyPr/>
          <a:lstStyle/>
          <a:p>
            <a:pPr algn="ctr" eaLnBrk="0" hangingPunct="0"/>
            <a:r>
              <a:rPr lang="en-GB" sz="2800">
                <a:solidFill>
                  <a:srgbClr val="002060"/>
                </a:solidFill>
                <a:latin typeface="Calibri" pitchFamily="34" charset="0"/>
              </a:rPr>
              <a:t>Example of GSICS Bias Monitoring</a:t>
            </a:r>
          </a:p>
          <a:p>
            <a:pPr algn="ctr" eaLnBrk="0" hangingPunct="0"/>
            <a:r>
              <a:rPr lang="en-GB" sz="2000">
                <a:solidFill>
                  <a:srgbClr val="002060"/>
                </a:solidFill>
                <a:latin typeface="Calibri" pitchFamily="34" charset="0"/>
              </a:rPr>
              <a:t>From EUMETSAT: Time Series of Meteosat9-IASI Standard Biases [K]</a:t>
            </a:r>
            <a:endParaRPr lang="en-GB" sz="2800">
              <a:solidFill>
                <a:srgbClr val="002060"/>
              </a:solidFill>
              <a:latin typeface="Calibri" pitchFamily="34" charset="0"/>
            </a:endParaRPr>
          </a:p>
        </p:txBody>
      </p:sp>
      <p:pic>
        <p:nvPicPr>
          <p:cNvPr id="75779" name="Picture 2"/>
          <p:cNvPicPr>
            <a:picLocks noChangeAspect="1" noChangeArrowheads="1"/>
          </p:cNvPicPr>
          <p:nvPr/>
        </p:nvPicPr>
        <p:blipFill>
          <a:blip r:embed="rId2" cstate="print"/>
          <a:srcRect/>
          <a:stretch>
            <a:fillRect/>
          </a:stretch>
        </p:blipFill>
        <p:spPr bwMode="auto">
          <a:xfrm>
            <a:off x="1292225" y="1301750"/>
            <a:ext cx="7778750" cy="555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850900" y="1319213"/>
            <a:ext cx="8408988" cy="5538787"/>
          </a:xfrm>
          <a:prstGeom prst="rect">
            <a:avLst/>
          </a:prstGeom>
          <a:noFill/>
          <a:ln w="9525">
            <a:noFill/>
            <a:miter lim="800000"/>
            <a:headEnd/>
            <a:tailEnd/>
          </a:ln>
        </p:spPr>
      </p:pic>
      <p:sp>
        <p:nvSpPr>
          <p:cNvPr id="76803" name="Rectangle 4"/>
          <p:cNvSpPr txBox="1">
            <a:spLocks noChangeArrowheads="1"/>
          </p:cNvSpPr>
          <p:nvPr/>
        </p:nvSpPr>
        <p:spPr bwMode="auto">
          <a:xfrm>
            <a:off x="1528763" y="190500"/>
            <a:ext cx="8032750" cy="839788"/>
          </a:xfrm>
          <a:prstGeom prst="rect">
            <a:avLst/>
          </a:prstGeom>
          <a:noFill/>
          <a:ln w="9525">
            <a:noFill/>
            <a:miter lim="800000"/>
            <a:headEnd/>
            <a:tailEnd/>
          </a:ln>
        </p:spPr>
        <p:txBody>
          <a:bodyPr/>
          <a:lstStyle/>
          <a:p>
            <a:pPr algn="ctr" eaLnBrk="0" hangingPunct="0"/>
            <a:r>
              <a:rPr lang="en-GB" sz="2800">
                <a:solidFill>
                  <a:srgbClr val="002060"/>
                </a:solidFill>
                <a:latin typeface="Calibri" pitchFamily="34" charset="0"/>
              </a:rPr>
              <a:t>Example of GSICS Bias Monitoring</a:t>
            </a:r>
          </a:p>
          <a:p>
            <a:pPr algn="ctr" eaLnBrk="0" hangingPunct="0"/>
            <a:r>
              <a:rPr lang="en-GB" sz="2000">
                <a:solidFill>
                  <a:srgbClr val="002060"/>
                </a:solidFill>
                <a:latin typeface="Calibri" pitchFamily="34" charset="0"/>
              </a:rPr>
              <a:t>From NOAA: Time Series of GOES12-AIRS Standard Biases [K]</a:t>
            </a:r>
            <a:endParaRPr lang="en-GB" sz="2800">
              <a:solidFill>
                <a:srgbClr val="002060"/>
              </a:solidFill>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cstate="print"/>
          <a:srcRect/>
          <a:stretch>
            <a:fillRect/>
          </a:stretch>
        </p:blipFill>
        <p:spPr bwMode="auto">
          <a:xfrm>
            <a:off x="0" y="1074738"/>
            <a:ext cx="9906000" cy="5667375"/>
          </a:xfrm>
          <a:prstGeom prst="rect">
            <a:avLst/>
          </a:prstGeom>
          <a:noFill/>
          <a:ln w="9525">
            <a:noFill/>
            <a:miter lim="800000"/>
            <a:headEnd/>
            <a:tailEnd/>
          </a:ln>
        </p:spPr>
      </p:pic>
      <p:sp>
        <p:nvSpPr>
          <p:cNvPr id="77827" name="Text Box 1026"/>
          <p:cNvSpPr txBox="1">
            <a:spLocks noChangeArrowheads="1"/>
          </p:cNvSpPr>
          <p:nvPr/>
        </p:nvSpPr>
        <p:spPr bwMode="auto">
          <a:xfrm>
            <a:off x="368300" y="306388"/>
            <a:ext cx="8953500" cy="598487"/>
          </a:xfrm>
          <a:prstGeom prst="rect">
            <a:avLst/>
          </a:prstGeom>
          <a:noFill/>
          <a:ln w="9525">
            <a:noFill/>
            <a:miter lim="800000"/>
            <a:headEnd/>
            <a:tailEnd/>
          </a:ln>
        </p:spPr>
        <p:txBody>
          <a:bodyPr lIns="104287" tIns="52144" rIns="104287" bIns="52144">
            <a:spAutoFit/>
          </a:bodyPr>
          <a:lstStyle/>
          <a:p>
            <a:pPr>
              <a:spcBef>
                <a:spcPct val="50000"/>
              </a:spcBef>
            </a:pPr>
            <a:r>
              <a:rPr lang="en-US" altLang="ko-KR" sz="3200">
                <a:cs typeface="Tahoma" pitchFamily="34" charset="0"/>
              </a:rPr>
              <a:t>GSICS </a:t>
            </a:r>
            <a:r>
              <a:rPr lang="en-US" altLang="ko-KR" sz="3200">
                <a:solidFill>
                  <a:srgbClr val="000000"/>
                </a:solidFill>
                <a:cs typeface="Tahoma" pitchFamily="34" charset="0"/>
              </a:rPr>
              <a:t>KMA</a:t>
            </a:r>
          </a:p>
        </p:txBody>
      </p:sp>
      <p:sp>
        <p:nvSpPr>
          <p:cNvPr id="4" name="직사각형 3"/>
          <p:cNvSpPr/>
          <p:nvPr/>
        </p:nvSpPr>
        <p:spPr>
          <a:xfrm>
            <a:off x="7292975" y="382588"/>
            <a:ext cx="1327150" cy="454025"/>
          </a:xfrm>
          <a:prstGeom prst="rect">
            <a:avLst/>
          </a:prstGeom>
          <a:solidFill>
            <a:srgbClr val="1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sp>
        <p:nvSpPr>
          <p:cNvPr id="77829" name="TextBox 1"/>
          <p:cNvSpPr txBox="1">
            <a:spLocks noChangeArrowheads="1"/>
          </p:cNvSpPr>
          <p:nvPr/>
        </p:nvSpPr>
        <p:spPr bwMode="auto">
          <a:xfrm>
            <a:off x="38100" y="3716338"/>
            <a:ext cx="2965450" cy="2447925"/>
          </a:xfrm>
          <a:prstGeom prst="rect">
            <a:avLst/>
          </a:prstGeom>
          <a:noFill/>
          <a:ln w="9525">
            <a:noFill/>
            <a:miter lim="800000"/>
            <a:headEnd/>
            <a:tailEnd/>
          </a:ln>
        </p:spPr>
        <p:txBody>
          <a:bodyPr>
            <a:spAutoFit/>
          </a:bodyPr>
          <a:lstStyle/>
          <a:p>
            <a:pPr marL="285750" indent="-285750">
              <a:buFont typeface="Wingdings" pitchFamily="2" charset="2"/>
              <a:buChar char="§"/>
            </a:pPr>
            <a:r>
              <a:rPr lang="en-US" altLang="ko-KR" sz="1700" i="1">
                <a:solidFill>
                  <a:srgbClr val="376092"/>
                </a:solidFill>
                <a:latin typeface="Arial" pitchFamily="34" charset="0"/>
                <a:cs typeface="Arial" pitchFamily="34" charset="0"/>
              </a:rPr>
              <a:t>Time sequence (TB difference)</a:t>
            </a:r>
          </a:p>
          <a:p>
            <a:pPr marL="285750" indent="-285750">
              <a:buFont typeface="Wingdings" pitchFamily="2" charset="2"/>
              <a:buChar char="§"/>
            </a:pPr>
            <a:r>
              <a:rPr lang="en-US" altLang="ko-KR" sz="1700" i="1">
                <a:solidFill>
                  <a:srgbClr val="376092"/>
                </a:solidFill>
                <a:latin typeface="Arial" pitchFamily="34" charset="0"/>
                <a:cs typeface="Arial" pitchFamily="34" charset="0"/>
              </a:rPr>
              <a:t>Regression coefficients between COMS radiance and IASI radiance</a:t>
            </a:r>
          </a:p>
          <a:p>
            <a:pPr marL="285750" indent="-285750">
              <a:buFont typeface="Wingdings" pitchFamily="2" charset="2"/>
              <a:buChar char="§"/>
            </a:pPr>
            <a:r>
              <a:rPr lang="en-US" altLang="ko-KR" sz="1700" i="1">
                <a:solidFill>
                  <a:srgbClr val="376092"/>
                </a:solidFill>
                <a:latin typeface="Arial" pitchFamily="34" charset="0"/>
                <a:cs typeface="Arial" pitchFamily="34" charset="0"/>
              </a:rPr>
              <a:t>Scatter plot (COMS rad. vs. IASI rad. and IASI TB – COMS TB)</a:t>
            </a:r>
            <a:endParaRPr lang="ko-KR" altLang="en-US" sz="1700" i="1">
              <a:solidFill>
                <a:srgbClr val="376092"/>
              </a:solidFill>
              <a:latin typeface="Arial" pitchFamily="34" charset="0"/>
              <a:cs typeface="Arial" pitchFamily="34" charset="0"/>
            </a:endParaRPr>
          </a:p>
        </p:txBody>
      </p:sp>
      <p:sp>
        <p:nvSpPr>
          <p:cNvPr id="77830" name="TextBox 2"/>
          <p:cNvSpPr txBox="1">
            <a:spLocks noChangeArrowheads="1"/>
          </p:cNvSpPr>
          <p:nvPr/>
        </p:nvSpPr>
        <p:spPr bwMode="auto">
          <a:xfrm>
            <a:off x="0" y="1052513"/>
            <a:ext cx="9906000" cy="523875"/>
          </a:xfrm>
          <a:prstGeom prst="rect">
            <a:avLst/>
          </a:prstGeom>
          <a:solidFill>
            <a:srgbClr val="FFFF00"/>
          </a:solidFill>
          <a:ln w="9525">
            <a:solidFill>
              <a:schemeClr val="accent1"/>
            </a:solidFill>
            <a:miter lim="800000"/>
            <a:headEnd/>
            <a:tailEnd/>
          </a:ln>
        </p:spPr>
        <p:txBody>
          <a:bodyPr>
            <a:spAutoFit/>
          </a:bodyPr>
          <a:lstStyle/>
          <a:p>
            <a:pPr algn="ctr"/>
            <a:r>
              <a:rPr lang="en-US" altLang="ko-KR" sz="2800" i="1">
                <a:solidFill>
                  <a:srgbClr val="FF0000"/>
                </a:solidFill>
                <a:latin typeface="Arial Narrow" pitchFamily="34" charset="0"/>
                <a:cs typeface="Arial" pitchFamily="34" charset="0"/>
              </a:rPr>
              <a:t>http://nmsc.kma.go.kr/html/homepage/en/testoperate/gsicsIR.do</a:t>
            </a:r>
            <a:endParaRPr lang="ko-KR" altLang="en-US" sz="2800" i="1">
              <a:solidFill>
                <a:srgbClr val="FF0000"/>
              </a:solidFill>
              <a:latin typeface="Arial Narrow"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US" smtClean="0"/>
          </a:p>
        </p:txBody>
      </p:sp>
      <p:pic>
        <p:nvPicPr>
          <p:cNvPr id="78851" name="Picture 3" descr="SafariScreenSnapz053.png"/>
          <p:cNvPicPr>
            <a:picLocks noChangeAspect="1"/>
          </p:cNvPicPr>
          <p:nvPr/>
        </p:nvPicPr>
        <p:blipFill>
          <a:blip r:embed="rId2" cstate="print"/>
          <a:srcRect/>
          <a:stretch>
            <a:fillRect/>
          </a:stretch>
        </p:blipFill>
        <p:spPr bwMode="auto">
          <a:xfrm>
            <a:off x="622300" y="0"/>
            <a:ext cx="8645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before gsics.png"/>
          <p:cNvPicPr>
            <a:picLocks noChangeAspect="1"/>
          </p:cNvPicPr>
          <p:nvPr/>
        </p:nvPicPr>
        <p:blipFill>
          <a:blip r:embed="rId2" cstate="print"/>
          <a:srcRect/>
          <a:stretch>
            <a:fillRect/>
          </a:stretch>
        </p:blipFill>
        <p:spPr bwMode="auto">
          <a:xfrm>
            <a:off x="357188" y="2047875"/>
            <a:ext cx="4595812" cy="2762250"/>
          </a:xfrm>
          <a:prstGeom prst="rect">
            <a:avLst/>
          </a:prstGeom>
          <a:noFill/>
          <a:ln w="9525">
            <a:noFill/>
            <a:miter lim="800000"/>
            <a:headEnd/>
            <a:tailEnd/>
          </a:ln>
        </p:spPr>
      </p:pic>
      <p:pic>
        <p:nvPicPr>
          <p:cNvPr id="79875" name="Picture 5" descr="after gsics.png"/>
          <p:cNvPicPr>
            <a:picLocks noChangeAspect="1"/>
          </p:cNvPicPr>
          <p:nvPr/>
        </p:nvPicPr>
        <p:blipFill>
          <a:blip r:embed="rId3" cstate="print"/>
          <a:srcRect/>
          <a:stretch>
            <a:fillRect/>
          </a:stretch>
        </p:blipFill>
        <p:spPr bwMode="auto">
          <a:xfrm>
            <a:off x="4953000" y="2047875"/>
            <a:ext cx="4595813" cy="2762250"/>
          </a:xfrm>
          <a:prstGeom prst="rect">
            <a:avLst/>
          </a:prstGeom>
          <a:noFill/>
          <a:ln w="9525">
            <a:noFill/>
            <a:miter lim="800000"/>
            <a:headEnd/>
            <a:tailEnd/>
          </a:ln>
        </p:spPr>
      </p:pic>
      <p:sp>
        <p:nvSpPr>
          <p:cNvPr id="79876" name="TextBox 6"/>
          <p:cNvSpPr txBox="1">
            <a:spLocks noChangeArrowheads="1"/>
          </p:cNvSpPr>
          <p:nvPr/>
        </p:nvSpPr>
        <p:spPr bwMode="auto">
          <a:xfrm>
            <a:off x="914400" y="1581150"/>
            <a:ext cx="3303588" cy="400050"/>
          </a:xfrm>
          <a:prstGeom prst="rect">
            <a:avLst/>
          </a:prstGeom>
          <a:noFill/>
          <a:ln w="9525">
            <a:noFill/>
            <a:miter lim="800000"/>
            <a:headEnd/>
            <a:tailEnd/>
          </a:ln>
        </p:spPr>
        <p:txBody>
          <a:bodyPr wrap="none">
            <a:spAutoFit/>
          </a:bodyPr>
          <a:lstStyle/>
          <a:p>
            <a:r>
              <a:rPr lang="en-US" sz="2000">
                <a:solidFill>
                  <a:schemeClr val="tx1"/>
                </a:solidFill>
              </a:rPr>
              <a:t>Before GSICS correction</a:t>
            </a:r>
          </a:p>
        </p:txBody>
      </p:sp>
      <p:sp>
        <p:nvSpPr>
          <p:cNvPr id="79877" name="TextBox 7"/>
          <p:cNvSpPr txBox="1">
            <a:spLocks noChangeArrowheads="1"/>
          </p:cNvSpPr>
          <p:nvPr/>
        </p:nvSpPr>
        <p:spPr bwMode="auto">
          <a:xfrm>
            <a:off x="5562600" y="1581150"/>
            <a:ext cx="3100388" cy="400050"/>
          </a:xfrm>
          <a:prstGeom prst="rect">
            <a:avLst/>
          </a:prstGeom>
          <a:noFill/>
          <a:ln w="9525">
            <a:noFill/>
            <a:miter lim="800000"/>
            <a:headEnd/>
            <a:tailEnd/>
          </a:ln>
        </p:spPr>
        <p:txBody>
          <a:bodyPr wrap="none">
            <a:spAutoFit/>
          </a:bodyPr>
          <a:lstStyle/>
          <a:p>
            <a:r>
              <a:rPr lang="en-US" sz="2000">
                <a:solidFill>
                  <a:schemeClr val="tx1"/>
                </a:solidFill>
              </a:rPr>
              <a:t>After GSICS correction</a:t>
            </a:r>
          </a:p>
        </p:txBody>
      </p:sp>
      <p:sp>
        <p:nvSpPr>
          <p:cNvPr id="79878" name="Title 8"/>
          <p:cNvSpPr>
            <a:spLocks noGrp="1"/>
          </p:cNvSpPr>
          <p:nvPr>
            <p:ph type="title"/>
          </p:nvPr>
        </p:nvSpPr>
        <p:spPr/>
        <p:txBody>
          <a:bodyPr/>
          <a:lstStyle/>
          <a:p>
            <a:pPr eaLnBrk="1" hangingPunct="1"/>
            <a:r>
              <a:rPr lang="en-US" sz="2400" smtClean="0"/>
              <a:t>IMPACT on Cloud Coverage Classification</a:t>
            </a:r>
            <a:br>
              <a:rPr lang="en-US" sz="2400" smtClean="0"/>
            </a:br>
            <a:r>
              <a:rPr lang="en-US" sz="2400" smtClean="0"/>
              <a:t>MSG   March 2009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F503139B-96D4-4D55-8E0E-F1F589CF0864}" type="slidenum">
              <a:rPr lang="en-US" sz="1400">
                <a:solidFill>
                  <a:schemeClr val="tx1"/>
                </a:solidFill>
                <a:latin typeface="Arial" pitchFamily="34" charset="0"/>
                <a:cs typeface="Arial" pitchFamily="34" charset="0"/>
              </a:rPr>
              <a:pPr algn="r"/>
              <a:t>2</a:t>
            </a:fld>
            <a:endParaRPr lang="en-US" sz="1400">
              <a:solidFill>
                <a:schemeClr val="tx1"/>
              </a:solidFill>
              <a:latin typeface="Arial" pitchFamily="34" charset="0"/>
              <a:cs typeface="Arial" pitchFamily="34" charset="0"/>
            </a:endParaRPr>
          </a:p>
        </p:txBody>
      </p:sp>
      <p:sp>
        <p:nvSpPr>
          <p:cNvPr id="62467" name="Rectangle 2"/>
          <p:cNvSpPr>
            <a:spLocks noGrp="1" noChangeArrowheads="1"/>
          </p:cNvSpPr>
          <p:nvPr>
            <p:ph type="title" idx="4294967295"/>
          </p:nvPr>
        </p:nvSpPr>
        <p:spPr/>
        <p:txBody>
          <a:bodyPr/>
          <a:lstStyle/>
          <a:p>
            <a:pPr eaLnBrk="1" hangingPunct="1"/>
            <a:r>
              <a:rPr lang="en-US" smtClean="0">
                <a:latin typeface="Arial" pitchFamily="34" charset="0"/>
              </a:rPr>
              <a:t>GSICS Overall Objective</a:t>
            </a:r>
          </a:p>
        </p:txBody>
      </p:sp>
      <p:sp>
        <p:nvSpPr>
          <p:cNvPr id="62468" name="Rectangle 3"/>
          <p:cNvSpPr>
            <a:spLocks noGrp="1" noChangeArrowheads="1"/>
          </p:cNvSpPr>
          <p:nvPr>
            <p:ph type="body" idx="4294967295"/>
          </p:nvPr>
        </p:nvSpPr>
        <p:spPr>
          <a:xfrm>
            <a:off x="742950" y="1511300"/>
            <a:ext cx="8420100" cy="4114800"/>
          </a:xfrm>
        </p:spPr>
        <p:txBody>
          <a:bodyPr/>
          <a:lstStyle/>
          <a:p>
            <a:pPr eaLnBrk="1" hangingPunct="1"/>
            <a:endParaRPr lang="en-US" sz="2800" smtClean="0">
              <a:latin typeface="Arial" pitchFamily="34" charset="0"/>
            </a:endParaRPr>
          </a:p>
          <a:p>
            <a:pPr eaLnBrk="1" hangingPunct="1"/>
            <a:r>
              <a:rPr lang="en-US" sz="2800" smtClean="0">
                <a:latin typeface="Arial" pitchFamily="34" charset="0"/>
              </a:rPr>
              <a:t>To intercalibrate critical components of the global observing system to climate quality benchmark observations and/or reference sites </a:t>
            </a:r>
          </a:p>
          <a:p>
            <a:pPr eaLnBrk="1" hangingPunct="1"/>
            <a:endParaRPr lang="en-US" sz="2800" smtClean="0">
              <a:latin typeface="Arial" pitchFamily="34" charset="0"/>
            </a:endParaRPr>
          </a:p>
          <a:p>
            <a:pPr eaLnBrk="1" hangingPunct="1"/>
            <a:endParaRPr lang="en-US" sz="2800" smtClean="0">
              <a:latin typeface="Arial" pitchFamily="34" charset="0"/>
            </a:endParaRPr>
          </a:p>
          <a:p>
            <a:pPr eaLnBrk="1" hangingPunct="1"/>
            <a:r>
              <a:rPr lang="en-US" sz="2800" smtClean="0">
                <a:latin typeface="Arial" pitchFamily="34" charset="0"/>
              </a:rPr>
              <a:t>Why??  Supports a much more encompassing strategy for Earth Observations.</a:t>
            </a:r>
          </a:p>
          <a:p>
            <a:pPr eaLnBrk="1" hangingPunct="1">
              <a:buFontTx/>
              <a:buNone/>
            </a:pPr>
            <a:endParaRPr lang="en-US" sz="2400" smtClean="0">
              <a:latin typeface="Arial" pitchFamily="34" charset="0"/>
            </a:endParaRPr>
          </a:p>
          <a:p>
            <a:pPr eaLnBrk="1" hangingPunct="1"/>
            <a:endParaRPr lang="en-US" sz="2800" smtClean="0">
              <a:latin typeface="Arial" pitchFamily="34" charset="0"/>
            </a:endParaRPr>
          </a:p>
          <a:p>
            <a:pPr lvl="1" eaLnBrk="1" hangingPunct="1"/>
            <a:endParaRPr lang="en-US" sz="2400"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p:cNvPicPr>
          <p:nvPr/>
        </p:nvPicPr>
        <p:blipFill>
          <a:blip r:embed="rId2" cstate="print"/>
          <a:srcRect/>
          <a:stretch>
            <a:fillRect/>
          </a:stretch>
        </p:blipFill>
        <p:spPr bwMode="auto">
          <a:xfrm>
            <a:off x="825500" y="571500"/>
            <a:ext cx="8255000" cy="5715000"/>
          </a:xfrm>
          <a:prstGeom prst="rect">
            <a:avLst/>
          </a:prstGeom>
          <a:noFill/>
          <a:ln w="9525">
            <a:noFill/>
            <a:miter lim="800000"/>
            <a:headEnd/>
            <a:tailEnd/>
          </a:ln>
        </p:spPr>
      </p:pic>
      <p:sp>
        <p:nvSpPr>
          <p:cNvPr id="3" name="TextBox 2"/>
          <p:cNvSpPr txBox="1"/>
          <p:nvPr/>
        </p:nvSpPr>
        <p:spPr>
          <a:xfrm>
            <a:off x="3054350" y="152400"/>
            <a:ext cx="2736850" cy="369888"/>
          </a:xfrm>
          <a:prstGeom prst="rect">
            <a:avLst/>
          </a:prstGeom>
          <a:noFill/>
        </p:spPr>
        <p:txBody>
          <a:bodyPr wrap="none">
            <a:spAutoFit/>
          </a:bodyPr>
          <a:lstStyle/>
          <a:p>
            <a:pPr fontAlgn="auto">
              <a:spcBef>
                <a:spcPts val="0"/>
              </a:spcBef>
              <a:spcAft>
                <a:spcPts val="0"/>
              </a:spcAft>
              <a:defRPr/>
            </a:pPr>
            <a:r>
              <a:rPr lang="en-US" sz="1800" b="0" dirty="0">
                <a:solidFill>
                  <a:prstClr val="black"/>
                </a:solidFill>
                <a:latin typeface="Calibri"/>
                <a:ea typeface="+mn-ea"/>
              </a:rPr>
              <a:t>GOES Sounder Visible band</a:t>
            </a:r>
          </a:p>
        </p:txBody>
      </p:sp>
      <p:sp>
        <p:nvSpPr>
          <p:cNvPr id="80900" name="Slide Number Placeholder 1"/>
          <p:cNvSpPr>
            <a:spLocks noGrp="1"/>
          </p:cNvSpPr>
          <p:nvPr>
            <p:ph type="sldNum" sz="quarter" idx="12"/>
          </p:nvPr>
        </p:nvSpPr>
        <p:spPr bwMode="auto">
          <a:noFill/>
          <a:ln>
            <a:miter lim="800000"/>
            <a:headEnd/>
            <a:tailEnd/>
          </a:ln>
        </p:spPr>
        <p:txBody>
          <a:bodyPr/>
          <a:lstStyle/>
          <a:p>
            <a:fld id="{C0AD9CFA-60FB-4765-AEA2-BE7FC5FF752C}" type="slidenum">
              <a:rPr lang="en-US"/>
              <a:pPr/>
              <a:t>20</a:t>
            </a:fld>
            <a:endParaRPr lang="en-US"/>
          </a:p>
        </p:txBody>
      </p:sp>
      <p:sp>
        <p:nvSpPr>
          <p:cNvPr id="5" name="Oval 4"/>
          <p:cNvSpPr/>
          <p:nvPr/>
        </p:nvSpPr>
        <p:spPr>
          <a:xfrm rot="3978474">
            <a:off x="6619875" y="2252663"/>
            <a:ext cx="762000" cy="266700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6" name="TextBox 5"/>
          <p:cNvSpPr txBox="1"/>
          <p:nvPr/>
        </p:nvSpPr>
        <p:spPr>
          <a:xfrm>
            <a:off x="5548313" y="2590800"/>
            <a:ext cx="2789237" cy="369888"/>
          </a:xfrm>
          <a:prstGeom prst="rect">
            <a:avLst/>
          </a:prstGeom>
          <a:noFill/>
        </p:spPr>
        <p:txBody>
          <a:bodyPr>
            <a:spAutoFit/>
          </a:bodyPr>
          <a:lstStyle/>
          <a:p>
            <a:pPr fontAlgn="auto">
              <a:spcBef>
                <a:spcPts val="0"/>
              </a:spcBef>
              <a:spcAft>
                <a:spcPts val="0"/>
              </a:spcAft>
              <a:defRPr/>
            </a:pPr>
            <a:r>
              <a:rPr lang="en-US" sz="1800" b="0" dirty="0">
                <a:solidFill>
                  <a:srgbClr val="FFFF00"/>
                </a:solidFill>
                <a:latin typeface="Calibri"/>
                <a:ea typeface="+mn-ea"/>
              </a:rPr>
              <a:t>Low cloud coverage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p:cNvPicPr>
          <p:nvPr/>
        </p:nvPicPr>
        <p:blipFill>
          <a:blip r:embed="rId3" cstate="print"/>
          <a:srcRect/>
          <a:stretch>
            <a:fillRect/>
          </a:stretch>
        </p:blipFill>
        <p:spPr bwMode="auto">
          <a:xfrm>
            <a:off x="825500" y="571500"/>
            <a:ext cx="8255000" cy="5715000"/>
          </a:xfrm>
          <a:prstGeom prst="rect">
            <a:avLst/>
          </a:prstGeom>
          <a:noFill/>
          <a:ln w="9525">
            <a:noFill/>
            <a:miter lim="800000"/>
            <a:headEnd/>
            <a:tailEnd/>
          </a:ln>
        </p:spPr>
      </p:pic>
      <p:sp>
        <p:nvSpPr>
          <p:cNvPr id="3" name="Oval 2"/>
          <p:cNvSpPr/>
          <p:nvPr/>
        </p:nvSpPr>
        <p:spPr>
          <a:xfrm rot="3978474">
            <a:off x="6619875" y="2252663"/>
            <a:ext cx="762000" cy="266700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4" name="Oval 3"/>
          <p:cNvSpPr/>
          <p:nvPr/>
        </p:nvSpPr>
        <p:spPr>
          <a:xfrm rot="4857962">
            <a:off x="2257425" y="1366838"/>
            <a:ext cx="914400" cy="20891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5" name="TextBox 4"/>
          <p:cNvSpPr txBox="1"/>
          <p:nvPr/>
        </p:nvSpPr>
        <p:spPr>
          <a:xfrm>
            <a:off x="3054350" y="152400"/>
            <a:ext cx="3346450" cy="369888"/>
          </a:xfrm>
          <a:prstGeom prst="rect">
            <a:avLst/>
          </a:prstGeom>
          <a:noFill/>
        </p:spPr>
        <p:txBody>
          <a:bodyPr wrap="none">
            <a:spAutoFit/>
          </a:bodyPr>
          <a:lstStyle/>
          <a:p>
            <a:pPr fontAlgn="auto">
              <a:spcBef>
                <a:spcPts val="0"/>
              </a:spcBef>
              <a:spcAft>
                <a:spcPts val="0"/>
              </a:spcAft>
              <a:defRPr/>
            </a:pPr>
            <a:r>
              <a:rPr lang="en-US" sz="1800" b="0" dirty="0">
                <a:solidFill>
                  <a:prstClr val="black"/>
                </a:solidFill>
                <a:latin typeface="Calibri"/>
                <a:ea typeface="+mn-ea"/>
              </a:rPr>
              <a:t>GOES Sounder </a:t>
            </a:r>
            <a:r>
              <a:rPr lang="en-US" sz="1800" b="0" dirty="0" err="1">
                <a:solidFill>
                  <a:prstClr val="black"/>
                </a:solidFill>
                <a:latin typeface="Calibri"/>
                <a:ea typeface="+mn-ea"/>
              </a:rPr>
              <a:t>Longwave</a:t>
            </a:r>
            <a:r>
              <a:rPr lang="en-US" sz="1800" b="0" dirty="0">
                <a:solidFill>
                  <a:prstClr val="black"/>
                </a:solidFill>
                <a:latin typeface="Calibri"/>
                <a:ea typeface="+mn-ea"/>
              </a:rPr>
              <a:t> Infrared</a:t>
            </a:r>
          </a:p>
        </p:txBody>
      </p:sp>
      <p:sp>
        <p:nvSpPr>
          <p:cNvPr id="81926" name="Slide Number Placeholder 5"/>
          <p:cNvSpPr>
            <a:spLocks noGrp="1"/>
          </p:cNvSpPr>
          <p:nvPr>
            <p:ph type="sldNum" sz="quarter" idx="12"/>
          </p:nvPr>
        </p:nvSpPr>
        <p:spPr bwMode="auto">
          <a:noFill/>
          <a:ln>
            <a:miter lim="800000"/>
            <a:headEnd/>
            <a:tailEnd/>
          </a:ln>
        </p:spPr>
        <p:txBody>
          <a:bodyPr/>
          <a:lstStyle/>
          <a:p>
            <a:fld id="{38C2C89A-74E4-42E8-AACF-19621CED4CCF}" type="slidenum">
              <a:rPr lang="en-US"/>
              <a:pPr/>
              <a:t>21</a:t>
            </a:fld>
            <a:endParaRPr lang="en-US"/>
          </a:p>
        </p:txBody>
      </p:sp>
      <p:sp>
        <p:nvSpPr>
          <p:cNvPr id="7" name="TextBox 6"/>
          <p:cNvSpPr txBox="1"/>
          <p:nvPr/>
        </p:nvSpPr>
        <p:spPr>
          <a:xfrm>
            <a:off x="1403350" y="2940050"/>
            <a:ext cx="2789238" cy="646113"/>
          </a:xfrm>
          <a:prstGeom prst="rect">
            <a:avLst/>
          </a:prstGeom>
          <a:noFill/>
        </p:spPr>
        <p:txBody>
          <a:bodyPr>
            <a:spAutoFit/>
          </a:bodyPr>
          <a:lstStyle/>
          <a:p>
            <a:pPr fontAlgn="auto">
              <a:spcBef>
                <a:spcPts val="0"/>
              </a:spcBef>
              <a:spcAft>
                <a:spcPts val="0"/>
              </a:spcAft>
              <a:defRPr/>
            </a:pPr>
            <a:r>
              <a:rPr lang="en-US" sz="1800" b="0" dirty="0">
                <a:solidFill>
                  <a:srgbClr val="FFFF00"/>
                </a:solidFill>
                <a:latin typeface="Calibri"/>
                <a:ea typeface="+mn-ea"/>
              </a:rPr>
              <a:t>High clouds embedded in this low level cloud bank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p:cNvPicPr>
          <p:nvPr/>
        </p:nvPicPr>
        <p:blipFill>
          <a:blip r:embed="rId3" cstate="print"/>
          <a:srcRect/>
          <a:stretch>
            <a:fillRect/>
          </a:stretch>
        </p:blipFill>
        <p:spPr bwMode="auto">
          <a:xfrm>
            <a:off x="825500" y="571500"/>
            <a:ext cx="8255000" cy="5715000"/>
          </a:xfrm>
          <a:prstGeom prst="rect">
            <a:avLst/>
          </a:prstGeom>
          <a:noFill/>
          <a:ln w="9525">
            <a:noFill/>
            <a:miter lim="800000"/>
            <a:headEnd/>
            <a:tailEnd/>
          </a:ln>
        </p:spPr>
      </p:pic>
      <p:sp>
        <p:nvSpPr>
          <p:cNvPr id="3" name="Oval 2"/>
          <p:cNvSpPr/>
          <p:nvPr/>
        </p:nvSpPr>
        <p:spPr>
          <a:xfrm rot="3978474">
            <a:off x="6619875" y="2252663"/>
            <a:ext cx="762000" cy="266700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4" name="Oval 3"/>
          <p:cNvSpPr/>
          <p:nvPr/>
        </p:nvSpPr>
        <p:spPr>
          <a:xfrm rot="4857962">
            <a:off x="2257425" y="1366838"/>
            <a:ext cx="914400" cy="20891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5" name="TextBox 4"/>
          <p:cNvSpPr txBox="1"/>
          <p:nvPr/>
        </p:nvSpPr>
        <p:spPr>
          <a:xfrm>
            <a:off x="3054350" y="152400"/>
            <a:ext cx="3390900" cy="369888"/>
          </a:xfrm>
          <a:prstGeom prst="rect">
            <a:avLst/>
          </a:prstGeom>
          <a:noFill/>
        </p:spPr>
        <p:txBody>
          <a:bodyPr wrap="none">
            <a:spAutoFit/>
          </a:bodyPr>
          <a:lstStyle/>
          <a:p>
            <a:pPr fontAlgn="auto">
              <a:spcBef>
                <a:spcPts val="0"/>
              </a:spcBef>
              <a:spcAft>
                <a:spcPts val="0"/>
              </a:spcAft>
              <a:defRPr/>
            </a:pPr>
            <a:r>
              <a:rPr lang="en-US" sz="1800" b="0" dirty="0">
                <a:solidFill>
                  <a:prstClr val="black"/>
                </a:solidFill>
                <a:latin typeface="Calibri"/>
                <a:ea typeface="+mn-ea"/>
              </a:rPr>
              <a:t>GOES Sounder Cloud-top pressure</a:t>
            </a:r>
          </a:p>
        </p:txBody>
      </p:sp>
      <p:sp>
        <p:nvSpPr>
          <p:cNvPr id="82950" name="Slide Number Placeholder 5"/>
          <p:cNvSpPr>
            <a:spLocks noGrp="1"/>
          </p:cNvSpPr>
          <p:nvPr>
            <p:ph type="sldNum" sz="quarter" idx="12"/>
          </p:nvPr>
        </p:nvSpPr>
        <p:spPr bwMode="auto">
          <a:noFill/>
          <a:ln>
            <a:miter lim="800000"/>
            <a:headEnd/>
            <a:tailEnd/>
          </a:ln>
        </p:spPr>
        <p:txBody>
          <a:bodyPr/>
          <a:lstStyle/>
          <a:p>
            <a:fld id="{8AF93973-A555-4717-BA18-B9231B02A796}" type="slidenum">
              <a:rPr lang="en-US"/>
              <a:pPr/>
              <a:t>22</a:t>
            </a:fld>
            <a:endParaRPr lang="en-US"/>
          </a:p>
        </p:txBody>
      </p:sp>
      <p:sp>
        <p:nvSpPr>
          <p:cNvPr id="8" name="TextBox 7"/>
          <p:cNvSpPr txBox="1"/>
          <p:nvPr/>
        </p:nvSpPr>
        <p:spPr>
          <a:xfrm>
            <a:off x="165100" y="6335713"/>
            <a:ext cx="8775700" cy="369887"/>
          </a:xfrm>
          <a:prstGeom prst="rect">
            <a:avLst/>
          </a:prstGeom>
          <a:noFill/>
        </p:spPr>
        <p:txBody>
          <a:bodyPr wrap="none">
            <a:spAutoFit/>
          </a:bodyPr>
          <a:lstStyle/>
          <a:p>
            <a:pPr fontAlgn="auto">
              <a:spcBef>
                <a:spcPts val="0"/>
              </a:spcBef>
              <a:spcAft>
                <a:spcPts val="0"/>
              </a:spcAft>
              <a:defRPr/>
            </a:pPr>
            <a:r>
              <a:rPr lang="en-US" sz="1800" b="0" dirty="0">
                <a:solidFill>
                  <a:prstClr val="black"/>
                </a:solidFill>
                <a:latin typeface="Calibri"/>
                <a:ea typeface="+mn-ea"/>
              </a:rPr>
              <a:t>GSICS seems to improve (less noise) upon the dynamic bias correction method for this case.</a:t>
            </a:r>
          </a:p>
        </p:txBody>
      </p:sp>
      <p:sp>
        <p:nvSpPr>
          <p:cNvPr id="9" name="TextBox 8"/>
          <p:cNvSpPr txBox="1"/>
          <p:nvPr/>
        </p:nvSpPr>
        <p:spPr>
          <a:xfrm>
            <a:off x="3467100" y="2906713"/>
            <a:ext cx="3549650" cy="646112"/>
          </a:xfrm>
          <a:prstGeom prst="rect">
            <a:avLst/>
          </a:prstGeom>
          <a:noFill/>
        </p:spPr>
        <p:txBody>
          <a:bodyPr>
            <a:spAutoFit/>
          </a:bodyPr>
          <a:lstStyle/>
          <a:p>
            <a:pPr fontAlgn="auto">
              <a:spcBef>
                <a:spcPts val="0"/>
              </a:spcBef>
              <a:spcAft>
                <a:spcPts val="0"/>
              </a:spcAft>
              <a:defRPr/>
            </a:pPr>
            <a:r>
              <a:rPr lang="en-US" sz="1800" b="0" dirty="0">
                <a:solidFill>
                  <a:srgbClr val="FFFF00"/>
                </a:solidFill>
                <a:latin typeface="Calibri"/>
                <a:ea typeface="+mn-ea"/>
              </a:rPr>
              <a:t>Fairly noisy higher cloud pixels and missing clouds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spect="1"/>
          </p:cNvPicPr>
          <p:nvPr/>
        </p:nvPicPr>
        <p:blipFill>
          <a:blip r:embed="rId2" cstate="print"/>
          <a:srcRect/>
          <a:stretch>
            <a:fillRect/>
          </a:stretch>
        </p:blipFill>
        <p:spPr bwMode="auto">
          <a:xfrm>
            <a:off x="825500" y="571500"/>
            <a:ext cx="8255000" cy="5715000"/>
          </a:xfrm>
          <a:prstGeom prst="rect">
            <a:avLst/>
          </a:prstGeom>
          <a:noFill/>
          <a:ln w="9525">
            <a:noFill/>
            <a:miter lim="800000"/>
            <a:headEnd/>
            <a:tailEnd/>
          </a:ln>
        </p:spPr>
      </p:pic>
      <p:sp>
        <p:nvSpPr>
          <p:cNvPr id="3" name="Oval 2"/>
          <p:cNvSpPr/>
          <p:nvPr/>
        </p:nvSpPr>
        <p:spPr>
          <a:xfrm rot="3978474">
            <a:off x="6619875" y="2252663"/>
            <a:ext cx="762000" cy="266700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4" name="Oval 3"/>
          <p:cNvSpPr/>
          <p:nvPr/>
        </p:nvSpPr>
        <p:spPr>
          <a:xfrm rot="4857962">
            <a:off x="2257425" y="1366838"/>
            <a:ext cx="914400" cy="20891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a typeface="MS PGothic" pitchFamily="34" charset="-128"/>
            </a:endParaRPr>
          </a:p>
        </p:txBody>
      </p:sp>
      <p:sp>
        <p:nvSpPr>
          <p:cNvPr id="5" name="TextBox 4"/>
          <p:cNvSpPr txBox="1"/>
          <p:nvPr/>
        </p:nvSpPr>
        <p:spPr>
          <a:xfrm>
            <a:off x="3054350" y="152400"/>
            <a:ext cx="3390900" cy="369888"/>
          </a:xfrm>
          <a:prstGeom prst="rect">
            <a:avLst/>
          </a:prstGeom>
          <a:noFill/>
        </p:spPr>
        <p:txBody>
          <a:bodyPr wrap="none">
            <a:spAutoFit/>
          </a:bodyPr>
          <a:lstStyle/>
          <a:p>
            <a:pPr fontAlgn="auto">
              <a:spcBef>
                <a:spcPts val="0"/>
              </a:spcBef>
              <a:spcAft>
                <a:spcPts val="0"/>
              </a:spcAft>
              <a:defRPr/>
            </a:pPr>
            <a:r>
              <a:rPr lang="en-US" sz="1800" b="0" dirty="0">
                <a:solidFill>
                  <a:prstClr val="black"/>
                </a:solidFill>
                <a:latin typeface="Calibri"/>
                <a:ea typeface="+mn-ea"/>
              </a:rPr>
              <a:t>GOES Sounder Cloud-top pressure</a:t>
            </a:r>
          </a:p>
        </p:txBody>
      </p:sp>
      <p:sp>
        <p:nvSpPr>
          <p:cNvPr id="83974" name="Slide Number Placeholder 5"/>
          <p:cNvSpPr>
            <a:spLocks noGrp="1"/>
          </p:cNvSpPr>
          <p:nvPr>
            <p:ph type="sldNum" sz="quarter" idx="12"/>
          </p:nvPr>
        </p:nvSpPr>
        <p:spPr bwMode="auto">
          <a:noFill/>
          <a:ln>
            <a:miter lim="800000"/>
            <a:headEnd/>
            <a:tailEnd/>
          </a:ln>
        </p:spPr>
        <p:txBody>
          <a:bodyPr/>
          <a:lstStyle/>
          <a:p>
            <a:fld id="{18DCDF9A-4A73-4CEA-919C-8A7E662D424B}" type="slidenum">
              <a:rPr lang="en-US"/>
              <a:pPr/>
              <a:t>23</a:t>
            </a:fld>
            <a:endParaRPr lang="en-US"/>
          </a:p>
        </p:txBody>
      </p:sp>
      <p:sp>
        <p:nvSpPr>
          <p:cNvPr id="8" name="TextBox 7"/>
          <p:cNvSpPr txBox="1"/>
          <p:nvPr/>
        </p:nvSpPr>
        <p:spPr>
          <a:xfrm>
            <a:off x="3962400" y="2819400"/>
            <a:ext cx="3549650" cy="646113"/>
          </a:xfrm>
          <a:prstGeom prst="rect">
            <a:avLst/>
          </a:prstGeom>
          <a:noFill/>
        </p:spPr>
        <p:txBody>
          <a:bodyPr>
            <a:spAutoFit/>
          </a:bodyPr>
          <a:lstStyle/>
          <a:p>
            <a:pPr fontAlgn="auto">
              <a:spcBef>
                <a:spcPts val="0"/>
              </a:spcBef>
              <a:spcAft>
                <a:spcPts val="0"/>
              </a:spcAft>
              <a:defRPr/>
            </a:pPr>
            <a:r>
              <a:rPr lang="en-US" sz="1800" b="0" dirty="0">
                <a:solidFill>
                  <a:srgbClr val="FFFF00"/>
                </a:solidFill>
                <a:latin typeface="Calibri"/>
                <a:ea typeface="+mn-ea"/>
              </a:rPr>
              <a:t>More uniform cloud pixels and more low cloud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9"/>
          <p:cNvSpPr txBox="1">
            <a:spLocks noChangeArrowheads="1"/>
          </p:cNvSpPr>
          <p:nvPr/>
        </p:nvSpPr>
        <p:spPr bwMode="auto">
          <a:xfrm>
            <a:off x="501650" y="1533525"/>
            <a:ext cx="8942388" cy="646113"/>
          </a:xfrm>
          <a:prstGeom prst="rect">
            <a:avLst/>
          </a:prstGeom>
          <a:noFill/>
          <a:ln w="9525">
            <a:noFill/>
            <a:miter lim="800000"/>
            <a:headEnd/>
            <a:tailEnd/>
          </a:ln>
        </p:spPr>
        <p:txBody>
          <a:bodyPr>
            <a:spAutoFit/>
          </a:bodyPr>
          <a:lstStyle/>
          <a:p>
            <a:pPr algn="ctr"/>
            <a:r>
              <a:rPr lang="en-US" sz="1800" b="0">
                <a:solidFill>
                  <a:srgbClr val="000000"/>
                </a:solidFill>
                <a:latin typeface="Arial" pitchFamily="34" charset="0"/>
              </a:rPr>
              <a:t>MSG SEVIRI CSR </a:t>
            </a:r>
            <a:r>
              <a:rPr lang="en-US" sz="1800" u="sng">
                <a:solidFill>
                  <a:srgbClr val="FF0000"/>
                </a:solidFill>
                <a:latin typeface="Arial" pitchFamily="34" charset="0"/>
              </a:rPr>
              <a:t>with</a:t>
            </a:r>
            <a:r>
              <a:rPr lang="en-US" sz="1800" b="0">
                <a:solidFill>
                  <a:srgbClr val="FF0000"/>
                </a:solidFill>
                <a:latin typeface="Arial" pitchFamily="34" charset="0"/>
              </a:rPr>
              <a:t> </a:t>
            </a:r>
            <a:r>
              <a:rPr lang="en-US" sz="1800" b="0">
                <a:solidFill>
                  <a:srgbClr val="000000"/>
                </a:solidFill>
                <a:latin typeface="Arial" pitchFamily="34" charset="0"/>
              </a:rPr>
              <a:t>and </a:t>
            </a:r>
            <a:r>
              <a:rPr lang="en-US" sz="1800" u="sng">
                <a:solidFill>
                  <a:srgbClr val="000000"/>
                </a:solidFill>
                <a:latin typeface="Arial" pitchFamily="34" charset="0"/>
              </a:rPr>
              <a:t>without</a:t>
            </a:r>
            <a:r>
              <a:rPr lang="en-US" sz="1800" b="0">
                <a:solidFill>
                  <a:srgbClr val="000000"/>
                </a:solidFill>
                <a:latin typeface="Arial" pitchFamily="34" charset="0"/>
              </a:rPr>
              <a:t> GSICS bias correction</a:t>
            </a:r>
          </a:p>
          <a:p>
            <a:pPr algn="ctr"/>
            <a:r>
              <a:rPr lang="en-US" sz="1800" b="0">
                <a:solidFill>
                  <a:srgbClr val="000000"/>
                </a:solidFill>
                <a:latin typeface="Arial" pitchFamily="34" charset="0"/>
              </a:rPr>
              <a:t>500 mb Anomaly Correlation fover NH </a:t>
            </a:r>
          </a:p>
        </p:txBody>
      </p:sp>
      <p:sp>
        <p:nvSpPr>
          <p:cNvPr id="84995" name="Title 1"/>
          <p:cNvSpPr>
            <a:spLocks noGrp="1"/>
          </p:cNvSpPr>
          <p:nvPr>
            <p:ph type="ctrTitle"/>
          </p:nvPr>
        </p:nvSpPr>
        <p:spPr>
          <a:xfrm>
            <a:off x="2027238" y="38100"/>
            <a:ext cx="6934200" cy="1219200"/>
          </a:xfrm>
        </p:spPr>
        <p:txBody>
          <a:bodyPr/>
          <a:lstStyle/>
          <a:p>
            <a:pPr eaLnBrk="1" hangingPunct="1">
              <a:spcBef>
                <a:spcPct val="20000"/>
              </a:spcBef>
            </a:pPr>
            <a:r>
              <a:rPr lang="en-US" sz="2800" smtClean="0"/>
              <a:t>Impacts of GSICS Correction for SEVIRI on GFS Forecast</a:t>
            </a:r>
          </a:p>
        </p:txBody>
      </p:sp>
      <p:pic>
        <p:nvPicPr>
          <p:cNvPr id="84996" name="Picture 7" descr="cordieoff_WIND_P500_G2_00Z.gif"/>
          <p:cNvPicPr>
            <a:picLocks noChangeAspect="1"/>
          </p:cNvPicPr>
          <p:nvPr/>
        </p:nvPicPr>
        <p:blipFill>
          <a:blip r:embed="rId2" cstate="print"/>
          <a:srcRect t="4114"/>
          <a:stretch>
            <a:fillRect/>
          </a:stretch>
        </p:blipFill>
        <p:spPr bwMode="auto">
          <a:xfrm>
            <a:off x="2522538" y="2305050"/>
            <a:ext cx="4443412" cy="393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0069C270-B802-452D-9BE3-8C7E79E803BF}" type="slidenum">
              <a:rPr lang="en-US" sz="1400">
                <a:solidFill>
                  <a:srgbClr val="FFFFFF"/>
                </a:solidFill>
                <a:cs typeface="Arial" pitchFamily="34" charset="0"/>
              </a:rPr>
              <a:pPr algn="r"/>
              <a:t>25</a:t>
            </a:fld>
            <a:endParaRPr lang="en-US" sz="1400">
              <a:solidFill>
                <a:srgbClr val="FFFFFF"/>
              </a:solidFill>
              <a:cs typeface="Arial" pitchFamily="34" charset="0"/>
            </a:endParaRPr>
          </a:p>
        </p:txBody>
      </p:sp>
      <p:sp>
        <p:nvSpPr>
          <p:cNvPr id="86019" name="Slide Number Placeholder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B50959E3-9197-43B6-9058-6C495A071DA5}" type="slidenum">
              <a:rPr lang="en-US" sz="1400">
                <a:solidFill>
                  <a:srgbClr val="FFFFFF"/>
                </a:solidFill>
                <a:cs typeface="Arial" pitchFamily="34" charset="0"/>
              </a:rPr>
              <a:pPr algn="r"/>
              <a:t>25</a:t>
            </a:fld>
            <a:endParaRPr lang="en-US" sz="1400">
              <a:solidFill>
                <a:srgbClr val="FFFFFF"/>
              </a:solidFill>
              <a:cs typeface="Arial" pitchFamily="34" charset="0"/>
            </a:endParaRPr>
          </a:p>
        </p:txBody>
      </p:sp>
      <p:sp>
        <p:nvSpPr>
          <p:cNvPr id="86020" name="Rectangle 2"/>
          <p:cNvSpPr>
            <a:spLocks noGrp="1" noChangeArrowheads="1"/>
          </p:cNvSpPr>
          <p:nvPr>
            <p:ph type="title" idx="4294967295"/>
          </p:nvPr>
        </p:nvSpPr>
        <p:spPr>
          <a:xfrm>
            <a:off x="0" y="274638"/>
            <a:ext cx="8915400" cy="1143000"/>
          </a:xfrm>
        </p:spPr>
        <p:txBody>
          <a:bodyPr/>
          <a:lstStyle/>
          <a:p>
            <a:pPr eaLnBrk="1" hangingPunct="1"/>
            <a:r>
              <a:rPr lang="en-US" smtClean="0"/>
              <a:t>Current focus of GSICS</a:t>
            </a:r>
          </a:p>
        </p:txBody>
      </p:sp>
      <p:sp>
        <p:nvSpPr>
          <p:cNvPr id="86021" name="Rectangle 3"/>
          <p:cNvSpPr>
            <a:spLocks noGrp="1" noChangeArrowheads="1"/>
          </p:cNvSpPr>
          <p:nvPr>
            <p:ph type="body" idx="4294967295"/>
          </p:nvPr>
        </p:nvSpPr>
        <p:spPr>
          <a:xfrm>
            <a:off x="0" y="1089025"/>
            <a:ext cx="8915400" cy="4525963"/>
          </a:xfrm>
        </p:spPr>
        <p:txBody>
          <a:bodyPr/>
          <a:lstStyle/>
          <a:p>
            <a:pPr eaLnBrk="1" hangingPunct="1">
              <a:lnSpc>
                <a:spcPct val="60000"/>
              </a:lnSpc>
            </a:pPr>
            <a:endParaRPr lang="en-US" sz="1900" smtClean="0"/>
          </a:p>
          <a:p>
            <a:pPr eaLnBrk="1" hangingPunct="1">
              <a:lnSpc>
                <a:spcPct val="80000"/>
              </a:lnSpc>
            </a:pPr>
            <a:r>
              <a:rPr lang="en-US" sz="1800" smtClean="0"/>
              <a:t>Interagency collaboration on algorithms   (GRWG) and data exchange and formats(GDWG)</a:t>
            </a:r>
          </a:p>
          <a:p>
            <a:pPr eaLnBrk="1" hangingPunct="1">
              <a:lnSpc>
                <a:spcPct val="80000"/>
              </a:lnSpc>
            </a:pPr>
            <a:endParaRPr lang="en-US" sz="1800" smtClean="0"/>
          </a:p>
          <a:p>
            <a:pPr eaLnBrk="1" hangingPunct="1">
              <a:lnSpc>
                <a:spcPct val="80000"/>
              </a:lnSpc>
            </a:pPr>
            <a:r>
              <a:rPr lang="en-US" sz="1800" smtClean="0"/>
              <a:t>Product acceptance and documentation requirements,  metadata standards,   data formats, website standards</a:t>
            </a:r>
          </a:p>
          <a:p>
            <a:pPr eaLnBrk="1" hangingPunct="1">
              <a:lnSpc>
                <a:spcPct val="80000"/>
              </a:lnSpc>
            </a:pPr>
            <a:endParaRPr lang="en-US" sz="1800" smtClean="0"/>
          </a:p>
          <a:p>
            <a:pPr eaLnBrk="1" hangingPunct="1">
              <a:lnSpc>
                <a:spcPct val="80000"/>
              </a:lnSpc>
            </a:pPr>
            <a:r>
              <a:rPr lang="en-US" sz="1800" smtClean="0"/>
              <a:t>Routine intercalibration (monitor and correct) of all operational GEO Infrared imagers using IASI and AIRS  </a:t>
            </a:r>
          </a:p>
          <a:p>
            <a:pPr lvl="1" eaLnBrk="1" hangingPunct="1">
              <a:lnSpc>
                <a:spcPct val="80000"/>
              </a:lnSpc>
            </a:pPr>
            <a:r>
              <a:rPr lang="en-US" sz="1800" smtClean="0"/>
              <a:t>MODIS,  Deep Convective Clouds, Moon, STARs for visible channels</a:t>
            </a:r>
          </a:p>
          <a:p>
            <a:pPr lvl="1" eaLnBrk="1" hangingPunct="1">
              <a:lnSpc>
                <a:spcPct val="80000"/>
              </a:lnSpc>
            </a:pPr>
            <a:endParaRPr lang="en-US" sz="1800" smtClean="0"/>
          </a:p>
          <a:p>
            <a:pPr eaLnBrk="1" hangingPunct="1">
              <a:lnSpc>
                <a:spcPct val="80000"/>
              </a:lnSpc>
            </a:pPr>
            <a:r>
              <a:rPr lang="en-US" sz="1800" smtClean="0"/>
              <a:t>Intercalibration of LEO instruments  </a:t>
            </a:r>
          </a:p>
          <a:p>
            <a:pPr lvl="1" eaLnBrk="1" hangingPunct="1">
              <a:lnSpc>
                <a:spcPct val="80000"/>
              </a:lnSpc>
            </a:pPr>
            <a:r>
              <a:rPr lang="en-US" sz="1800" smtClean="0"/>
              <a:t>HIRS, SSMI, AMSU, MHS, AVHRR, AIRS, IASI, FY3, </a:t>
            </a:r>
          </a:p>
          <a:p>
            <a:pPr lvl="1" eaLnBrk="1" hangingPunct="1">
              <a:lnSpc>
                <a:spcPct val="80000"/>
              </a:lnSpc>
            </a:pPr>
            <a:r>
              <a:rPr lang="en-US" sz="1800" smtClean="0"/>
              <a:t>GOME-2, OMI, SBUV</a:t>
            </a:r>
          </a:p>
          <a:p>
            <a:pPr lvl="1" eaLnBrk="1" hangingPunct="1">
              <a:lnSpc>
                <a:spcPct val="80000"/>
              </a:lnSpc>
            </a:pPr>
            <a:r>
              <a:rPr lang="en-US" sz="1800" smtClean="0"/>
              <a:t>Expanding to include NPP</a:t>
            </a:r>
          </a:p>
          <a:p>
            <a:pPr lvl="1" eaLnBrk="1" hangingPunct="1">
              <a:lnSpc>
                <a:spcPct val="80000"/>
              </a:lnSpc>
            </a:pPr>
            <a:endParaRPr lang="en-US" sz="1800" smtClean="0"/>
          </a:p>
          <a:p>
            <a:pPr eaLnBrk="1" hangingPunct="1">
              <a:lnSpc>
                <a:spcPct val="80000"/>
              </a:lnSpc>
            </a:pPr>
            <a:r>
              <a:rPr lang="en-US" sz="1800" smtClean="0"/>
              <a:t>Traceability</a:t>
            </a:r>
          </a:p>
          <a:p>
            <a:pPr lvl="1" eaLnBrk="1" hangingPunct="1">
              <a:lnSpc>
                <a:spcPct val="80000"/>
              </a:lnSpc>
            </a:pPr>
            <a:r>
              <a:rPr lang="en-US" sz="1800" smtClean="0"/>
              <a:t>Campaigns </a:t>
            </a:r>
          </a:p>
          <a:p>
            <a:pPr lvl="1" eaLnBrk="1" hangingPunct="1">
              <a:lnSpc>
                <a:spcPct val="80000"/>
              </a:lnSpc>
            </a:pPr>
            <a:r>
              <a:rPr lang="en-US" sz="1800" smtClean="0"/>
              <a:t>Key collocation datasets</a:t>
            </a:r>
          </a:p>
          <a:p>
            <a:pPr lvl="1" eaLnBrk="1" hangingPunct="1">
              <a:lnSpc>
                <a:spcPct val="80000"/>
              </a:lnSpc>
            </a:pPr>
            <a:r>
              <a:rPr lang="en-US" sz="1800" smtClean="0"/>
              <a:t>Requirements for pre-launch calibration</a:t>
            </a:r>
          </a:p>
          <a:p>
            <a:pPr lvl="1" eaLnBrk="1" hangingPunct="1">
              <a:lnSpc>
                <a:spcPct val="80000"/>
              </a:lnSpc>
            </a:pPr>
            <a:endParaRPr lang="en-US" sz="1800" smtClean="0"/>
          </a:p>
          <a:p>
            <a:pPr eaLnBrk="1" hangingPunct="1">
              <a:lnSpc>
                <a:spcPct val="80000"/>
              </a:lnSpc>
            </a:pPr>
            <a:r>
              <a:rPr lang="en-US" sz="1800" smtClean="0"/>
              <a:t>Root causes and corrections</a:t>
            </a:r>
          </a:p>
          <a:p>
            <a:pPr eaLnBrk="1" hangingPunct="1">
              <a:lnSpc>
                <a:spcPct val="60000"/>
              </a:lnSpc>
            </a:pPr>
            <a:endParaRPr lang="en-US" sz="500" smtClean="0"/>
          </a:p>
          <a:p>
            <a:pPr eaLnBrk="1" hangingPunct="1">
              <a:lnSpc>
                <a:spcPct val="60000"/>
              </a:lnSpc>
            </a:pPr>
            <a:endParaRPr lang="en-US" sz="200" smtClean="0"/>
          </a:p>
          <a:p>
            <a:pPr lvl="1" eaLnBrk="1" hangingPunct="1">
              <a:lnSpc>
                <a:spcPct val="60000"/>
              </a:lnSpc>
            </a:pPr>
            <a:endParaRPr lang="en-US" sz="300" smtClean="0"/>
          </a:p>
          <a:p>
            <a:pPr lvl="1" eaLnBrk="1" hangingPunct="1">
              <a:lnSpc>
                <a:spcPct val="60000"/>
              </a:lnSpc>
            </a:pPr>
            <a:endParaRPr lang="en-US" sz="300" smtClean="0"/>
          </a:p>
          <a:p>
            <a:pPr eaLnBrk="1" hangingPunct="1">
              <a:lnSpc>
                <a:spcPct val="60000"/>
              </a:lnSpc>
              <a:buFontTx/>
              <a:buNone/>
            </a:pPr>
            <a:endParaRPr lang="en-US" sz="200" smtClean="0"/>
          </a:p>
        </p:txBody>
      </p:sp>
      <p:pic>
        <p:nvPicPr>
          <p:cNvPr id="86022" name="Picture 1" descr="Microsoft PowerPointScreenSnapz040.png"/>
          <p:cNvPicPr>
            <a:picLocks noChangeAspect="1"/>
          </p:cNvPicPr>
          <p:nvPr/>
        </p:nvPicPr>
        <p:blipFill>
          <a:blip r:embed="rId3" cstate="print"/>
          <a:srcRect/>
          <a:stretch>
            <a:fillRect/>
          </a:stretch>
        </p:blipFill>
        <p:spPr bwMode="auto">
          <a:xfrm>
            <a:off x="5402263" y="3519488"/>
            <a:ext cx="4330700" cy="3074987"/>
          </a:xfrm>
          <a:prstGeom prst="rect">
            <a:avLst/>
          </a:prstGeom>
          <a:noFill/>
          <a:ln w="9525">
            <a:noFill/>
            <a:miter lim="800000"/>
            <a:headEnd/>
            <a:tailEnd/>
          </a:ln>
        </p:spPr>
      </p:pic>
      <p:sp>
        <p:nvSpPr>
          <p:cNvPr id="86023" name="TextBox 2"/>
          <p:cNvSpPr txBox="1">
            <a:spLocks noChangeArrowheads="1"/>
          </p:cNvSpPr>
          <p:nvPr/>
        </p:nvSpPr>
        <p:spPr bwMode="auto">
          <a:xfrm>
            <a:off x="7878763" y="5384800"/>
            <a:ext cx="800100" cy="230188"/>
          </a:xfrm>
          <a:prstGeom prst="rect">
            <a:avLst/>
          </a:prstGeom>
          <a:noFill/>
          <a:ln w="9525">
            <a:noFill/>
            <a:miter lim="800000"/>
            <a:headEnd/>
            <a:tailEnd/>
          </a:ln>
        </p:spPr>
        <p:txBody>
          <a:bodyPr wrap="none">
            <a:spAutoFit/>
          </a:bodyPr>
          <a:lstStyle/>
          <a:p>
            <a:r>
              <a:rPr lang="en-US">
                <a:solidFill>
                  <a:srgbClr val="000000"/>
                </a:solidFill>
              </a:rPr>
              <a:t>CriS - IASI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p:cNvSpPr>
          <p:nvPr/>
        </p:nvSpPr>
        <p:spPr bwMode="auto">
          <a:xfrm>
            <a:off x="552450" y="0"/>
            <a:ext cx="4133850" cy="1143000"/>
          </a:xfrm>
          <a:prstGeom prst="rect">
            <a:avLst/>
          </a:prstGeom>
          <a:noFill/>
          <a:ln w="9525">
            <a:noFill/>
            <a:miter lim="800000"/>
            <a:headEnd/>
            <a:tailEnd/>
          </a:ln>
        </p:spPr>
        <p:txBody>
          <a:bodyPr anchor="ctr"/>
          <a:lstStyle/>
          <a:p>
            <a:pPr algn="ctr"/>
            <a:r>
              <a:rPr lang="en-US" sz="2400">
                <a:solidFill>
                  <a:srgbClr val="4E0B55"/>
                </a:solidFill>
              </a:rPr>
              <a:t>First GSICS </a:t>
            </a:r>
            <a:br>
              <a:rPr lang="en-US" sz="2400">
                <a:solidFill>
                  <a:srgbClr val="4E0B55"/>
                </a:solidFill>
              </a:rPr>
            </a:br>
            <a:r>
              <a:rPr lang="en-US" sz="2400">
                <a:solidFill>
                  <a:srgbClr val="4E0B55"/>
                </a:solidFill>
              </a:rPr>
              <a:t>Guideline document</a:t>
            </a:r>
          </a:p>
        </p:txBody>
      </p:sp>
      <p:pic>
        <p:nvPicPr>
          <p:cNvPr id="87043" name="Picture 5">
            <a:hlinkClick r:id="rId2"/>
          </p:cNvPr>
          <p:cNvPicPr>
            <a:picLocks noChangeAspect="1" noChangeArrowheads="1"/>
          </p:cNvPicPr>
          <p:nvPr/>
        </p:nvPicPr>
        <p:blipFill>
          <a:blip r:embed="rId3" cstate="print"/>
          <a:srcRect/>
          <a:stretch>
            <a:fillRect/>
          </a:stretch>
        </p:blipFill>
        <p:spPr bwMode="auto">
          <a:xfrm>
            <a:off x="4686300" y="495300"/>
            <a:ext cx="4756150" cy="6051550"/>
          </a:xfrm>
          <a:prstGeom prst="rect">
            <a:avLst/>
          </a:prstGeom>
          <a:noFill/>
          <a:ln w="9525">
            <a:noFill/>
            <a:miter lim="800000"/>
            <a:headEnd/>
            <a:tailEnd/>
          </a:ln>
        </p:spPr>
      </p:pic>
      <p:sp>
        <p:nvSpPr>
          <p:cNvPr id="87044" name="Rectangle 6"/>
          <p:cNvSpPr>
            <a:spLocks noChangeArrowheads="1"/>
          </p:cNvSpPr>
          <p:nvPr/>
        </p:nvSpPr>
        <p:spPr bwMode="auto">
          <a:xfrm>
            <a:off x="552450" y="1473200"/>
            <a:ext cx="4133850" cy="4770438"/>
          </a:xfrm>
          <a:prstGeom prst="rect">
            <a:avLst/>
          </a:prstGeom>
          <a:noFill/>
          <a:ln w="9525">
            <a:noFill/>
            <a:miter lim="800000"/>
            <a:headEnd/>
            <a:tailEnd/>
          </a:ln>
        </p:spPr>
        <p:txBody>
          <a:bodyPr>
            <a:spAutoFit/>
          </a:bodyPr>
          <a:lstStyle/>
          <a:p>
            <a:r>
              <a:rPr lang="en-GB" sz="2400" b="0">
                <a:solidFill>
                  <a:srgbClr val="4E0B55"/>
                </a:solidFill>
              </a:rPr>
              <a:t>Best Practice Guidelines for Pre-Launch Characterization and Calibration of Instruments for Passive Optical Remote Sensing</a:t>
            </a:r>
          </a:p>
          <a:p>
            <a:endParaRPr lang="en-GB" sz="2400" b="0">
              <a:solidFill>
                <a:srgbClr val="4E0B55"/>
              </a:solidFill>
            </a:endParaRPr>
          </a:p>
          <a:p>
            <a:r>
              <a:rPr lang="en-GB" sz="2000" b="0">
                <a:solidFill>
                  <a:srgbClr val="4E0B55"/>
                </a:solidFill>
              </a:rPr>
              <a:t>Report to GSICS Executive Panel</a:t>
            </a:r>
          </a:p>
          <a:p>
            <a:endParaRPr lang="en-GB" sz="2000" b="0">
              <a:solidFill>
                <a:srgbClr val="4E0B55"/>
              </a:solidFill>
            </a:endParaRPr>
          </a:p>
          <a:p>
            <a:r>
              <a:rPr lang="en-GB" sz="2000" b="0">
                <a:solidFill>
                  <a:srgbClr val="4E0B55"/>
                </a:solidFill>
              </a:rPr>
              <a:t>R.U. Datla, J.P. Rice, K. Lykke and B.C. Johnson (NIST)</a:t>
            </a:r>
          </a:p>
          <a:p>
            <a:endParaRPr lang="en-GB" sz="2000" b="0">
              <a:solidFill>
                <a:srgbClr val="4E0B55"/>
              </a:solidFill>
            </a:endParaRPr>
          </a:p>
          <a:p>
            <a:r>
              <a:rPr lang="en-GB" sz="2000" b="0">
                <a:solidFill>
                  <a:srgbClr val="4E0B55"/>
                </a:solidFill>
              </a:rPr>
              <a:t>J.J. Butler and X. Xiong (NASA)</a:t>
            </a:r>
          </a:p>
          <a:p>
            <a:endParaRPr lang="en-GB" sz="2000" b="0">
              <a:solidFill>
                <a:srgbClr val="4E0B55"/>
              </a:solidFill>
            </a:endParaRPr>
          </a:p>
          <a:p>
            <a:r>
              <a:rPr lang="en-GB" sz="2000" b="0">
                <a:solidFill>
                  <a:srgbClr val="4E0B55"/>
                </a:solidFill>
              </a:rPr>
              <a:t>September 2009</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0"/>
          </p:nvPr>
        </p:nvSpPr>
        <p:spPr bwMode="auto">
          <a:noFill/>
          <a:ln>
            <a:miter lim="800000"/>
            <a:headEnd/>
            <a:tailEnd/>
          </a:ln>
        </p:spPr>
        <p:txBody>
          <a:bodyPr/>
          <a:lstStyle/>
          <a:p>
            <a:pPr eaLnBrk="0" hangingPunct="0"/>
            <a:r>
              <a:rPr lang="fr-FR" sz="1000" b="0">
                <a:solidFill>
                  <a:srgbClr val="09367A"/>
                </a:solidFill>
                <a:latin typeface="Arial" pitchFamily="34" charset="0"/>
                <a:ea typeface="ヒラギノ角ゴ Pro W3" pitchFamily="-84" charset="-128"/>
              </a:rPr>
              <a:t>GSICS  – Feb 2008 – Claire Tinel / CNES</a:t>
            </a:r>
          </a:p>
        </p:txBody>
      </p:sp>
      <p:sp>
        <p:nvSpPr>
          <p:cNvPr id="88067" name="Slide Number Placeholder 5"/>
          <p:cNvSpPr>
            <a:spLocks noGrp="1"/>
          </p:cNvSpPr>
          <p:nvPr>
            <p:ph type="sldNum" sz="quarter" idx="11"/>
          </p:nvPr>
        </p:nvSpPr>
        <p:spPr bwMode="auto">
          <a:noFill/>
          <a:ln>
            <a:miter lim="800000"/>
            <a:headEnd/>
            <a:tailEnd/>
          </a:ln>
        </p:spPr>
        <p:txBody>
          <a:bodyPr/>
          <a:lstStyle/>
          <a:p>
            <a:pPr eaLnBrk="0" hangingPunct="0"/>
            <a:fld id="{5394CAD7-FF2E-4F3B-BD64-C84F45226E29}" type="slidenum">
              <a:rPr lang="fr-FR" sz="1000" b="0">
                <a:solidFill>
                  <a:srgbClr val="09367A"/>
                </a:solidFill>
                <a:latin typeface="Arial" pitchFamily="34" charset="0"/>
                <a:ea typeface="ヒラギノ角ゴ Pro W3" pitchFamily="-84" charset="-128"/>
              </a:rPr>
              <a:pPr eaLnBrk="0" hangingPunct="0"/>
              <a:t>27</a:t>
            </a:fld>
            <a:endParaRPr lang="fr-FR" sz="1000" b="0">
              <a:solidFill>
                <a:srgbClr val="09367A"/>
              </a:solidFill>
              <a:latin typeface="Arial" pitchFamily="34" charset="0"/>
              <a:ea typeface="ヒラギノ角ゴ Pro W3" pitchFamily="-84" charset="-128"/>
            </a:endParaRPr>
          </a:p>
        </p:txBody>
      </p:sp>
      <p:sp>
        <p:nvSpPr>
          <p:cNvPr id="88068" name="Rectangle 3"/>
          <p:cNvSpPr>
            <a:spLocks noGrp="1" noChangeArrowheads="1"/>
          </p:cNvSpPr>
          <p:nvPr>
            <p:ph type="body" sz="half" idx="1"/>
          </p:nvPr>
        </p:nvSpPr>
        <p:spPr>
          <a:xfrm>
            <a:off x="247650" y="5867400"/>
            <a:ext cx="4206875" cy="3538538"/>
          </a:xfrm>
        </p:spPr>
        <p:txBody>
          <a:bodyPr/>
          <a:lstStyle/>
          <a:p>
            <a:pPr algn="ctr" eaLnBrk="1" hangingPunct="1"/>
            <a:r>
              <a:rPr lang="en-US" sz="2000" smtClean="0">
                <a:solidFill>
                  <a:srgbClr val="FF3300"/>
                </a:solidFill>
                <a:latin typeface="Arial" pitchFamily="34" charset="0"/>
                <a:ea typeface="ヒラギノ角ゴ Pro W3" pitchFamily="-84" charset="-128"/>
              </a:rPr>
              <a:t>19 sites selected over North Africa and Arabia</a:t>
            </a:r>
          </a:p>
        </p:txBody>
      </p:sp>
      <p:pic>
        <p:nvPicPr>
          <p:cNvPr id="88069" name="Picture 4" descr="deserts"/>
          <p:cNvPicPr>
            <a:picLocks noChangeAspect="1" noChangeArrowheads="1"/>
          </p:cNvPicPr>
          <p:nvPr/>
        </p:nvPicPr>
        <p:blipFill>
          <a:blip r:embed="rId3" cstate="print"/>
          <a:srcRect/>
          <a:stretch>
            <a:fillRect/>
          </a:stretch>
        </p:blipFill>
        <p:spPr bwMode="auto">
          <a:xfrm>
            <a:off x="577850" y="1447800"/>
            <a:ext cx="3589338" cy="4267200"/>
          </a:xfrm>
          <a:prstGeom prst="rect">
            <a:avLst/>
          </a:prstGeom>
          <a:noFill/>
          <a:ln w="28575">
            <a:solidFill>
              <a:srgbClr val="0038A8"/>
            </a:solidFill>
            <a:miter lim="800000"/>
            <a:headEnd/>
            <a:tailEnd/>
          </a:ln>
        </p:spPr>
      </p:pic>
      <p:sp>
        <p:nvSpPr>
          <p:cNvPr id="88070" name="Rectangle 5"/>
          <p:cNvSpPr>
            <a:spLocks noChangeArrowheads="1"/>
          </p:cNvSpPr>
          <p:nvPr/>
        </p:nvSpPr>
        <p:spPr bwMode="auto">
          <a:xfrm>
            <a:off x="4953000" y="115888"/>
            <a:ext cx="8591550" cy="882650"/>
          </a:xfrm>
          <a:prstGeom prst="rect">
            <a:avLst/>
          </a:prstGeom>
          <a:noFill/>
          <a:ln w="9525">
            <a:noFill/>
            <a:miter lim="800000"/>
            <a:headEnd/>
            <a:tailEnd/>
          </a:ln>
        </p:spPr>
        <p:txBody>
          <a:bodyPr anchor="ctr"/>
          <a:lstStyle/>
          <a:p>
            <a:r>
              <a:rPr lang="fr-FR" sz="2400">
                <a:solidFill>
                  <a:srgbClr val="09367A"/>
                </a:solidFill>
                <a:ea typeface="ヒラギノ角ゴ Pro W3" pitchFamily="-84" charset="-128"/>
              </a:rPr>
              <a:t>CNES SADE Data Base</a:t>
            </a:r>
          </a:p>
        </p:txBody>
      </p:sp>
      <p:sp>
        <p:nvSpPr>
          <p:cNvPr id="88071" name="Rectangle 13"/>
          <p:cNvSpPr>
            <a:spLocks noChangeArrowheads="1"/>
          </p:cNvSpPr>
          <p:nvPr/>
        </p:nvSpPr>
        <p:spPr bwMode="auto">
          <a:xfrm>
            <a:off x="8474075" y="3451225"/>
            <a:ext cx="184150" cy="231775"/>
          </a:xfrm>
          <a:prstGeom prst="rect">
            <a:avLst/>
          </a:prstGeom>
          <a:noFill/>
          <a:ln w="9525">
            <a:noFill/>
            <a:miter lim="800000"/>
            <a:headEnd/>
            <a:tailEnd/>
          </a:ln>
        </p:spPr>
        <p:txBody>
          <a:bodyPr wrap="none" anchor="ctr">
            <a:spAutoFit/>
          </a:bodyPr>
          <a:lstStyle/>
          <a:p>
            <a:endParaRPr lang="en-US">
              <a:ea typeface="ヒラギノ角ゴ Pro W3" pitchFamily="-84" charset="-128"/>
            </a:endParaRPr>
          </a:p>
        </p:txBody>
      </p:sp>
      <p:pic>
        <p:nvPicPr>
          <p:cNvPr id="88072" name="Picture 12" descr="sade"/>
          <p:cNvPicPr>
            <a:picLocks noChangeAspect="1" noChangeArrowheads="1"/>
          </p:cNvPicPr>
          <p:nvPr/>
        </p:nvPicPr>
        <p:blipFill>
          <a:blip r:embed="rId4" cstate="print"/>
          <a:srcRect/>
          <a:stretch>
            <a:fillRect/>
          </a:stretch>
        </p:blipFill>
        <p:spPr bwMode="auto">
          <a:xfrm>
            <a:off x="4457700" y="1981200"/>
            <a:ext cx="5118100" cy="1993900"/>
          </a:xfrm>
          <a:prstGeom prst="rect">
            <a:avLst/>
          </a:prstGeom>
          <a:noFill/>
          <a:ln w="9525">
            <a:noFill/>
            <a:miter lim="800000"/>
            <a:headEnd/>
            <a:tailEnd/>
          </a:ln>
        </p:spPr>
      </p:pic>
      <p:sp>
        <p:nvSpPr>
          <p:cNvPr id="88073" name="Text Box 14"/>
          <p:cNvSpPr txBox="1">
            <a:spLocks noChangeArrowheads="1"/>
          </p:cNvSpPr>
          <p:nvPr/>
        </p:nvSpPr>
        <p:spPr bwMode="auto">
          <a:xfrm>
            <a:off x="4457700" y="4191000"/>
            <a:ext cx="4894263" cy="1816100"/>
          </a:xfrm>
          <a:prstGeom prst="rect">
            <a:avLst/>
          </a:prstGeom>
          <a:noFill/>
          <a:ln w="9525">
            <a:noFill/>
            <a:miter lim="800000"/>
            <a:headEnd/>
            <a:tailEnd/>
          </a:ln>
        </p:spPr>
        <p:txBody>
          <a:bodyPr wrap="none">
            <a:spAutoFit/>
          </a:bodyPr>
          <a:lstStyle/>
          <a:p>
            <a:r>
              <a:rPr lang="en-US" sz="1600">
                <a:solidFill>
                  <a:schemeClr val="tx1"/>
                </a:solidFill>
                <a:latin typeface="Arial" pitchFamily="34" charset="0"/>
                <a:ea typeface="ヒラギノ角ゴ Pro W3" pitchFamily="-84" charset="-128"/>
              </a:rPr>
              <a:t>Time series of the ratio of the ESA MERIS to </a:t>
            </a:r>
          </a:p>
          <a:p>
            <a:r>
              <a:rPr lang="en-US" sz="1600">
                <a:solidFill>
                  <a:schemeClr val="tx1"/>
                </a:solidFill>
                <a:latin typeface="Arial" pitchFamily="34" charset="0"/>
                <a:ea typeface="ヒラギノ角ゴ Pro W3" pitchFamily="-84" charset="-128"/>
              </a:rPr>
              <a:t>NASA MODIS 0.665 micron visible channel</a:t>
            </a:r>
          </a:p>
          <a:p>
            <a:r>
              <a:rPr lang="en-US" sz="1600">
                <a:solidFill>
                  <a:schemeClr val="tx1"/>
                </a:solidFill>
                <a:latin typeface="Arial" pitchFamily="34" charset="0"/>
                <a:ea typeface="ヒラギノ角ゴ Pro W3" pitchFamily="-84" charset="-128"/>
              </a:rPr>
              <a:t> reflectance from observations at 19 desert sites</a:t>
            </a:r>
          </a:p>
          <a:p>
            <a:r>
              <a:rPr lang="en-US" sz="1600">
                <a:solidFill>
                  <a:schemeClr val="tx1"/>
                </a:solidFill>
                <a:latin typeface="Arial" pitchFamily="34" charset="0"/>
                <a:ea typeface="ヒラギノ角ゴ Pro W3" pitchFamily="-84" charset="-128"/>
              </a:rPr>
              <a:t> in North Africa and Saudi Arabia.  </a:t>
            </a:r>
          </a:p>
          <a:p>
            <a:endParaRPr lang="en-US" sz="1600">
              <a:solidFill>
                <a:schemeClr val="tx1"/>
              </a:solidFill>
              <a:latin typeface="Arial" pitchFamily="34" charset="0"/>
              <a:ea typeface="ヒラギノ角ゴ Pro W3" pitchFamily="-84" charset="-128"/>
            </a:endParaRPr>
          </a:p>
          <a:p>
            <a:r>
              <a:rPr lang="en-US" sz="1600">
                <a:solidFill>
                  <a:schemeClr val="tx1"/>
                </a:solidFill>
                <a:latin typeface="Arial" pitchFamily="34" charset="0"/>
                <a:ea typeface="ヒラギノ角ゴ Pro W3" pitchFamily="-84" charset="-128"/>
              </a:rPr>
              <a:t>The results show very good agreement and </a:t>
            </a:r>
          </a:p>
          <a:p>
            <a:r>
              <a:rPr lang="en-US" sz="1600">
                <a:solidFill>
                  <a:schemeClr val="tx1"/>
                </a:solidFill>
                <a:latin typeface="Arial" pitchFamily="34" charset="0"/>
                <a:ea typeface="ヒラギノ角ゴ Pro W3" pitchFamily="-84" charset="-128"/>
              </a:rPr>
              <a:t>stability between the two sensors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60400" y="0"/>
            <a:ext cx="9245600" cy="1066800"/>
          </a:xfrm>
        </p:spPr>
        <p:txBody>
          <a:bodyPr/>
          <a:lstStyle/>
          <a:p>
            <a:pPr eaLnBrk="1" hangingPunct="1"/>
            <a:r>
              <a:rPr lang="en-US" sz="2800" smtClean="0">
                <a:latin typeface="Calibri" pitchFamily="34" charset="0"/>
              </a:rPr>
              <a:t>Promoting access to instrument performance</a:t>
            </a:r>
            <a:br>
              <a:rPr lang="en-US" sz="2800" smtClean="0">
                <a:latin typeface="Calibri" pitchFamily="34" charset="0"/>
              </a:rPr>
            </a:br>
            <a:r>
              <a:rPr lang="en-US" sz="2800" smtClean="0">
                <a:latin typeface="Calibri" pitchFamily="34" charset="0"/>
              </a:rPr>
              <a:t> monitoring is also part of GSICS</a:t>
            </a:r>
          </a:p>
        </p:txBody>
      </p:sp>
      <p:sp>
        <p:nvSpPr>
          <p:cNvPr id="89091" name="Text Box 3"/>
          <p:cNvSpPr txBox="1">
            <a:spLocks noChangeArrowheads="1"/>
          </p:cNvSpPr>
          <p:nvPr/>
        </p:nvSpPr>
        <p:spPr bwMode="auto">
          <a:xfrm>
            <a:off x="5595938" y="5751513"/>
            <a:ext cx="184150" cy="369887"/>
          </a:xfrm>
          <a:prstGeom prst="rect">
            <a:avLst/>
          </a:prstGeom>
          <a:noFill/>
          <a:ln w="9525">
            <a:noFill/>
            <a:miter lim="800000"/>
            <a:headEnd/>
            <a:tailEnd/>
          </a:ln>
        </p:spPr>
        <p:txBody>
          <a:bodyPr wrap="none">
            <a:spAutoFit/>
          </a:bodyPr>
          <a:lstStyle/>
          <a:p>
            <a:endParaRPr lang="en-US" sz="1800" b="0">
              <a:solidFill>
                <a:srgbClr val="000000"/>
              </a:solidFill>
              <a:latin typeface="Arial" pitchFamily="34" charset="0"/>
            </a:endParaRPr>
          </a:p>
        </p:txBody>
      </p:sp>
      <p:sp>
        <p:nvSpPr>
          <p:cNvPr id="89092" name="Rectangle 4"/>
          <p:cNvSpPr>
            <a:spLocks noChangeArrowheads="1"/>
          </p:cNvSpPr>
          <p:nvPr/>
        </p:nvSpPr>
        <p:spPr bwMode="auto">
          <a:xfrm>
            <a:off x="0" y="4343400"/>
            <a:ext cx="9906000" cy="2514600"/>
          </a:xfrm>
          <a:prstGeom prst="rect">
            <a:avLst/>
          </a:prstGeom>
          <a:noFill/>
          <a:ln w="9525">
            <a:noFill/>
            <a:miter lim="800000"/>
            <a:headEnd/>
            <a:tailEnd/>
          </a:ln>
        </p:spPr>
        <p:txBody>
          <a:bodyPr/>
          <a:lstStyle/>
          <a:p>
            <a:pPr marL="342900" indent="-342900">
              <a:spcBef>
                <a:spcPct val="20000"/>
              </a:spcBef>
              <a:buFontTx/>
              <a:buChar char="•"/>
            </a:pPr>
            <a:r>
              <a:rPr lang="en-US" altLang="zh-CN" sz="2000">
                <a:solidFill>
                  <a:srgbClr val="000000"/>
                </a:solidFill>
                <a:latin typeface="Arial" pitchFamily="34" charset="0"/>
                <a:ea typeface="SimSun" pitchFamily="2" charset="-122"/>
              </a:rPr>
              <a:t>GSICS beginning to develop observing system monitoring tools for all GSICS partners.   Above is example of NOAA tool for NOAA-19 OV and long-term monitoring</a:t>
            </a:r>
          </a:p>
          <a:p>
            <a:pPr marL="342900" indent="-342900">
              <a:spcBef>
                <a:spcPct val="20000"/>
              </a:spcBef>
              <a:buFontTx/>
              <a:buChar char="•"/>
            </a:pPr>
            <a:endParaRPr lang="en-US" altLang="zh-CN" sz="2000">
              <a:solidFill>
                <a:srgbClr val="000000"/>
              </a:solidFill>
              <a:latin typeface="Arial" pitchFamily="34" charset="0"/>
              <a:ea typeface="SimSun" pitchFamily="2" charset="-122"/>
            </a:endParaRPr>
          </a:p>
          <a:p>
            <a:pPr marL="342900" indent="-342900">
              <a:spcBef>
                <a:spcPct val="20000"/>
              </a:spcBef>
              <a:buFontTx/>
              <a:buChar char="•"/>
            </a:pPr>
            <a:r>
              <a:rPr lang="en-US" altLang="zh-CN" sz="2000">
                <a:solidFill>
                  <a:srgbClr val="000000"/>
                </a:solidFill>
                <a:latin typeface="Arial" pitchFamily="34" charset="0"/>
                <a:ea typeface="SimSun" pitchFamily="2" charset="-122"/>
              </a:rPr>
              <a:t>The system has detected instrument anomalies, provided an important  tool for diagnoses, data quality assurance, and for short and long term applications</a:t>
            </a:r>
          </a:p>
        </p:txBody>
      </p:sp>
      <p:pic>
        <p:nvPicPr>
          <p:cNvPr id="89093" name="Picture 5"/>
          <p:cNvPicPr>
            <a:picLocks noChangeAspect="1" noChangeArrowheads="1"/>
          </p:cNvPicPr>
          <p:nvPr/>
        </p:nvPicPr>
        <p:blipFill>
          <a:blip r:embed="rId3" cstate="print"/>
          <a:srcRect/>
          <a:stretch>
            <a:fillRect/>
          </a:stretch>
        </p:blipFill>
        <p:spPr bwMode="auto">
          <a:xfrm>
            <a:off x="330200" y="1533525"/>
            <a:ext cx="9575800" cy="2578100"/>
          </a:xfrm>
          <a:prstGeom prst="rect">
            <a:avLst/>
          </a:prstGeom>
          <a:noFill/>
          <a:ln w="9525">
            <a:noFill/>
            <a:miter lim="800000"/>
            <a:headEnd/>
            <a:tailEnd/>
          </a:ln>
        </p:spPr>
      </p:pic>
      <p:sp>
        <p:nvSpPr>
          <p:cNvPr id="89094" name="Text Box 6"/>
          <p:cNvSpPr txBox="1">
            <a:spLocks noChangeArrowheads="1"/>
          </p:cNvSpPr>
          <p:nvPr/>
        </p:nvSpPr>
        <p:spPr bwMode="auto">
          <a:xfrm>
            <a:off x="7759700" y="6248400"/>
            <a:ext cx="2146300" cy="274638"/>
          </a:xfrm>
          <a:prstGeom prst="rect">
            <a:avLst/>
          </a:prstGeom>
          <a:noFill/>
          <a:ln w="9525">
            <a:noFill/>
            <a:miter lim="800000"/>
            <a:headEnd/>
            <a:tailEnd/>
          </a:ln>
        </p:spPr>
        <p:txBody>
          <a:bodyPr>
            <a:spAutoFit/>
          </a:bodyPr>
          <a:lstStyle/>
          <a:p>
            <a:pPr>
              <a:spcBef>
                <a:spcPct val="50000"/>
              </a:spcBef>
            </a:pPr>
            <a:r>
              <a:rPr lang="en-US" sz="1200" b="0">
                <a:solidFill>
                  <a:srgbClr val="FFFFFF"/>
                </a:solidFill>
                <a:latin typeface="Arial" pitchFamily="34" charset="0"/>
              </a:rPr>
              <a:t>Courtesy of F.Weng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1"/>
          <p:cNvSpPr>
            <a:spLocks noGrp="1"/>
          </p:cNvSpPr>
          <p:nvPr>
            <p:ph type="title"/>
          </p:nvPr>
        </p:nvSpPr>
        <p:spPr>
          <a:xfrm>
            <a:off x="592138" y="568325"/>
            <a:ext cx="8915400" cy="785813"/>
          </a:xfrm>
        </p:spPr>
        <p:txBody>
          <a:bodyPr/>
          <a:lstStyle/>
          <a:p>
            <a:pPr eaLnBrk="1" hangingPunct="1"/>
            <a:r>
              <a:rPr lang="en-US" sz="2800" smtClean="0">
                <a:solidFill>
                  <a:srgbClr val="3399FF"/>
                </a:solidFill>
                <a:cs typeface="Arial" pitchFamily="34" charset="0"/>
              </a:rPr>
              <a:t>Monitoring Global Upper-Air Temperature Trends</a:t>
            </a:r>
            <a:endParaRPr lang="en-US" sz="2800" smtClean="0">
              <a:cs typeface="Arial" pitchFamily="34" charset="0"/>
            </a:endParaRPr>
          </a:p>
        </p:txBody>
      </p:sp>
      <p:sp>
        <p:nvSpPr>
          <p:cNvPr id="90115" name="Rectangle 3"/>
          <p:cNvSpPr>
            <a:spLocks noChangeArrowheads="1"/>
          </p:cNvSpPr>
          <p:nvPr/>
        </p:nvSpPr>
        <p:spPr bwMode="auto">
          <a:xfrm>
            <a:off x="3575050" y="3214688"/>
            <a:ext cx="9906000" cy="369887"/>
          </a:xfrm>
          <a:prstGeom prst="rect">
            <a:avLst/>
          </a:prstGeom>
          <a:noFill/>
          <a:ln w="9525">
            <a:noFill/>
            <a:miter lim="800000"/>
            <a:headEnd/>
            <a:tailEnd/>
          </a:ln>
        </p:spPr>
        <p:txBody>
          <a:bodyPr>
            <a:spAutoFit/>
          </a:bodyPr>
          <a:lstStyle/>
          <a:p>
            <a:pPr eaLnBrk="0" hangingPunct="0"/>
            <a:endParaRPr lang="en-US" sz="1800" b="0">
              <a:solidFill>
                <a:srgbClr val="000000"/>
              </a:solidFill>
              <a:latin typeface="Arial" pitchFamily="34" charset="0"/>
            </a:endParaRPr>
          </a:p>
        </p:txBody>
      </p:sp>
      <p:sp>
        <p:nvSpPr>
          <p:cNvPr id="90116" name="Rectangle 4"/>
          <p:cNvSpPr>
            <a:spLocks noChangeArrowheads="1"/>
          </p:cNvSpPr>
          <p:nvPr/>
        </p:nvSpPr>
        <p:spPr bwMode="auto">
          <a:xfrm>
            <a:off x="3446463" y="3214688"/>
            <a:ext cx="9906000" cy="369887"/>
          </a:xfrm>
          <a:prstGeom prst="rect">
            <a:avLst/>
          </a:prstGeom>
          <a:noFill/>
          <a:ln w="9525">
            <a:noFill/>
            <a:miter lim="800000"/>
            <a:headEnd/>
            <a:tailEnd/>
          </a:ln>
        </p:spPr>
        <p:txBody>
          <a:bodyPr>
            <a:spAutoFit/>
          </a:bodyPr>
          <a:lstStyle/>
          <a:p>
            <a:pPr eaLnBrk="0" hangingPunct="0"/>
            <a:endParaRPr lang="en-US" sz="1800" b="0">
              <a:solidFill>
                <a:srgbClr val="000000"/>
              </a:solidFill>
              <a:latin typeface="Arial" pitchFamily="34" charset="0"/>
            </a:endParaRPr>
          </a:p>
        </p:txBody>
      </p:sp>
      <p:sp>
        <p:nvSpPr>
          <p:cNvPr id="90117" name="Rectangle 5"/>
          <p:cNvSpPr>
            <a:spLocks noChangeArrowheads="1"/>
          </p:cNvSpPr>
          <p:nvPr/>
        </p:nvSpPr>
        <p:spPr bwMode="auto">
          <a:xfrm>
            <a:off x="0" y="3130550"/>
            <a:ext cx="184150" cy="368300"/>
          </a:xfrm>
          <a:prstGeom prst="rect">
            <a:avLst/>
          </a:prstGeom>
          <a:noFill/>
          <a:ln w="9525">
            <a:noFill/>
            <a:miter lim="800000"/>
            <a:headEnd/>
            <a:tailEnd/>
          </a:ln>
        </p:spPr>
        <p:txBody>
          <a:bodyPr wrap="none" anchor="ctr">
            <a:spAutoFit/>
          </a:bodyPr>
          <a:lstStyle/>
          <a:p>
            <a:pPr eaLnBrk="0" hangingPunct="0"/>
            <a:endParaRPr lang="en-US" sz="1800" b="0">
              <a:solidFill>
                <a:srgbClr val="000000"/>
              </a:solidFill>
              <a:latin typeface="Arial" pitchFamily="34" charset="0"/>
            </a:endParaRPr>
          </a:p>
        </p:txBody>
      </p:sp>
      <p:sp>
        <p:nvSpPr>
          <p:cNvPr id="90118" name="Rectangle 6"/>
          <p:cNvSpPr>
            <a:spLocks noChangeArrowheads="1"/>
          </p:cNvSpPr>
          <p:nvPr/>
        </p:nvSpPr>
        <p:spPr bwMode="auto">
          <a:xfrm>
            <a:off x="0" y="3130550"/>
            <a:ext cx="184150" cy="368300"/>
          </a:xfrm>
          <a:prstGeom prst="rect">
            <a:avLst/>
          </a:prstGeom>
          <a:noFill/>
          <a:ln w="9525">
            <a:noFill/>
            <a:miter lim="800000"/>
            <a:headEnd/>
            <a:tailEnd/>
          </a:ln>
        </p:spPr>
        <p:txBody>
          <a:bodyPr wrap="none" anchor="ctr">
            <a:spAutoFit/>
          </a:bodyPr>
          <a:lstStyle/>
          <a:p>
            <a:pPr eaLnBrk="0" hangingPunct="0"/>
            <a:endParaRPr lang="en-US" sz="1800" b="0">
              <a:solidFill>
                <a:srgbClr val="000000"/>
              </a:solidFill>
              <a:latin typeface="Arial" pitchFamily="34" charset="0"/>
            </a:endParaRPr>
          </a:p>
        </p:txBody>
      </p:sp>
      <p:sp>
        <p:nvSpPr>
          <p:cNvPr id="90119" name="Rectangle 7"/>
          <p:cNvSpPr>
            <a:spLocks noChangeArrowheads="1"/>
          </p:cNvSpPr>
          <p:nvPr/>
        </p:nvSpPr>
        <p:spPr bwMode="auto">
          <a:xfrm>
            <a:off x="0" y="3135313"/>
            <a:ext cx="184150" cy="368300"/>
          </a:xfrm>
          <a:prstGeom prst="rect">
            <a:avLst/>
          </a:prstGeom>
          <a:noFill/>
          <a:ln w="9525">
            <a:noFill/>
            <a:miter lim="800000"/>
            <a:headEnd/>
            <a:tailEnd/>
          </a:ln>
        </p:spPr>
        <p:txBody>
          <a:bodyPr wrap="none" anchor="ctr">
            <a:spAutoFit/>
          </a:bodyPr>
          <a:lstStyle/>
          <a:p>
            <a:pPr eaLnBrk="0" hangingPunct="0"/>
            <a:endParaRPr lang="en-US" sz="1800" b="0">
              <a:solidFill>
                <a:srgbClr val="000000"/>
              </a:solidFill>
              <a:latin typeface="Arial" pitchFamily="34" charset="0"/>
            </a:endParaRPr>
          </a:p>
        </p:txBody>
      </p:sp>
      <p:pic>
        <p:nvPicPr>
          <p:cNvPr id="90120" name="Picture 18" descr="nesdisbanner_left"/>
          <p:cNvPicPr>
            <a:picLocks noChangeAspect="1" noChangeArrowheads="1"/>
          </p:cNvPicPr>
          <p:nvPr/>
        </p:nvPicPr>
        <p:blipFill>
          <a:blip r:embed="rId3" cstate="print"/>
          <a:srcRect/>
          <a:stretch>
            <a:fillRect/>
          </a:stretch>
        </p:blipFill>
        <p:spPr bwMode="auto">
          <a:xfrm>
            <a:off x="5530850" y="0"/>
            <a:ext cx="4375150" cy="458788"/>
          </a:xfrm>
          <a:prstGeom prst="rect">
            <a:avLst/>
          </a:prstGeom>
          <a:solidFill>
            <a:schemeClr val="accent1"/>
          </a:solidFill>
          <a:ln w="9525">
            <a:noFill/>
            <a:miter lim="800000"/>
            <a:headEnd/>
            <a:tailEnd/>
          </a:ln>
        </p:spPr>
      </p:pic>
      <p:sp>
        <p:nvSpPr>
          <p:cNvPr id="90121" name="TextBox 9"/>
          <p:cNvSpPr txBox="1">
            <a:spLocks noChangeArrowheads="1"/>
          </p:cNvSpPr>
          <p:nvPr/>
        </p:nvSpPr>
        <p:spPr bwMode="auto">
          <a:xfrm>
            <a:off x="498475" y="5957888"/>
            <a:ext cx="8342313" cy="554037"/>
          </a:xfrm>
          <a:prstGeom prst="rect">
            <a:avLst/>
          </a:prstGeom>
          <a:noFill/>
          <a:ln w="9525">
            <a:noFill/>
            <a:miter lim="800000"/>
            <a:headEnd/>
            <a:tailEnd/>
          </a:ln>
        </p:spPr>
        <p:txBody>
          <a:bodyPr wrap="none">
            <a:spAutoFit/>
          </a:bodyPr>
          <a:lstStyle/>
          <a:p>
            <a:pPr eaLnBrk="0" hangingPunct="0"/>
            <a:r>
              <a:rPr lang="en-US" sz="1200" b="0">
                <a:solidFill>
                  <a:srgbClr val="000000"/>
                </a:solidFill>
                <a:latin typeface="Arial" pitchFamily="34" charset="0"/>
              </a:rPr>
              <a:t>SSU derived TTS, TUS, and TMS: Temperatures of top stratosphere, upper-stratosphere, and mid-stratosphere</a:t>
            </a:r>
          </a:p>
          <a:p>
            <a:pPr eaLnBrk="0" hangingPunct="0"/>
            <a:r>
              <a:rPr lang="en-US" sz="1200" b="0">
                <a:solidFill>
                  <a:srgbClr val="000000"/>
                </a:solidFill>
                <a:latin typeface="Arial" pitchFamily="34" charset="0"/>
              </a:rPr>
              <a:t>MSU/AMSU derived TLS, TUT, and TMT: Temperatures of lower-stratosphere</a:t>
            </a:r>
            <a:r>
              <a:rPr lang="en-US" sz="1800" b="0">
                <a:solidFill>
                  <a:srgbClr val="000000"/>
                </a:solidFill>
                <a:latin typeface="Arial" pitchFamily="34" charset="0"/>
              </a:rPr>
              <a:t>, </a:t>
            </a:r>
            <a:r>
              <a:rPr lang="en-US" sz="1200" b="0">
                <a:solidFill>
                  <a:srgbClr val="000000"/>
                </a:solidFill>
                <a:latin typeface="Arial" pitchFamily="34" charset="0"/>
              </a:rPr>
              <a:t>upper-troposphere, and mid-troposphere  </a:t>
            </a:r>
          </a:p>
        </p:txBody>
      </p:sp>
      <p:pic>
        <p:nvPicPr>
          <p:cNvPr id="90122" name="Picture 2"/>
          <p:cNvPicPr>
            <a:picLocks noChangeAspect="1" noChangeArrowheads="1"/>
          </p:cNvPicPr>
          <p:nvPr/>
        </p:nvPicPr>
        <p:blipFill>
          <a:blip r:embed="rId4" cstate="print"/>
          <a:srcRect/>
          <a:stretch>
            <a:fillRect/>
          </a:stretch>
        </p:blipFill>
        <p:spPr bwMode="auto">
          <a:xfrm>
            <a:off x="1852613" y="1638300"/>
            <a:ext cx="6084887" cy="4162425"/>
          </a:xfrm>
          <a:prstGeom prst="rect">
            <a:avLst/>
          </a:prstGeom>
          <a:noFill/>
          <a:ln w="12700">
            <a:noFill/>
            <a:miter lim="800000"/>
            <a:headEnd type="none" w="sm" len="sm"/>
            <a:tailEnd type="none" w="sm" len="sm"/>
          </a:ln>
        </p:spPr>
      </p:pic>
      <p:cxnSp>
        <p:nvCxnSpPr>
          <p:cNvPr id="90123" name="Straight Arrow Connector 12"/>
          <p:cNvCxnSpPr>
            <a:cxnSpLocks noChangeShapeType="1"/>
          </p:cNvCxnSpPr>
          <p:nvPr/>
        </p:nvCxnSpPr>
        <p:spPr bwMode="auto">
          <a:xfrm>
            <a:off x="1852613" y="2398713"/>
            <a:ext cx="1270000" cy="128587"/>
          </a:xfrm>
          <a:prstGeom prst="straightConnector1">
            <a:avLst/>
          </a:prstGeom>
          <a:noFill/>
          <a:ln w="12700">
            <a:solidFill>
              <a:schemeClr val="tx1"/>
            </a:solidFill>
            <a:round/>
            <a:headEnd type="none" w="sm" len="sm"/>
            <a:tailEnd type="arrow" w="med" len="med"/>
          </a:ln>
        </p:spPr>
      </p:cxnSp>
      <p:cxnSp>
        <p:nvCxnSpPr>
          <p:cNvPr id="90124" name="Straight Arrow Connector 18"/>
          <p:cNvCxnSpPr>
            <a:cxnSpLocks noChangeShapeType="1"/>
          </p:cNvCxnSpPr>
          <p:nvPr/>
        </p:nvCxnSpPr>
        <p:spPr bwMode="auto">
          <a:xfrm flipV="1">
            <a:off x="1449388" y="3559175"/>
            <a:ext cx="3032125" cy="315913"/>
          </a:xfrm>
          <a:prstGeom prst="straightConnector1">
            <a:avLst/>
          </a:prstGeom>
          <a:noFill/>
          <a:ln w="12700">
            <a:solidFill>
              <a:schemeClr val="tx1"/>
            </a:solidFill>
            <a:round/>
            <a:headEnd type="none" w="sm" len="sm"/>
            <a:tailEnd type="arrow" w="med" len="med"/>
          </a:ln>
        </p:spPr>
      </p:cxnSp>
      <p:cxnSp>
        <p:nvCxnSpPr>
          <p:cNvPr id="90125" name="Straight Arrow Connector 23"/>
          <p:cNvCxnSpPr>
            <a:cxnSpLocks noChangeShapeType="1"/>
            <a:stCxn id="90128" idx="1"/>
          </p:cNvCxnSpPr>
          <p:nvPr/>
        </p:nvCxnSpPr>
        <p:spPr bwMode="auto">
          <a:xfrm flipH="1">
            <a:off x="5372100" y="3754438"/>
            <a:ext cx="2906713" cy="817562"/>
          </a:xfrm>
          <a:prstGeom prst="straightConnector1">
            <a:avLst/>
          </a:prstGeom>
          <a:noFill/>
          <a:ln w="12700">
            <a:solidFill>
              <a:schemeClr val="tx1"/>
            </a:solidFill>
            <a:round/>
            <a:headEnd type="none" w="sm" len="sm"/>
            <a:tailEnd type="arrow" w="med" len="med"/>
          </a:ln>
        </p:spPr>
      </p:cxnSp>
      <p:sp>
        <p:nvSpPr>
          <p:cNvPr id="90126" name="TextBox 25"/>
          <p:cNvSpPr txBox="1">
            <a:spLocks noChangeArrowheads="1"/>
          </p:cNvSpPr>
          <p:nvPr/>
        </p:nvSpPr>
        <p:spPr bwMode="auto">
          <a:xfrm>
            <a:off x="547688" y="2054225"/>
            <a:ext cx="1243012" cy="430213"/>
          </a:xfrm>
          <a:prstGeom prst="rect">
            <a:avLst/>
          </a:prstGeom>
          <a:noFill/>
          <a:ln w="9525">
            <a:noFill/>
            <a:miter lim="800000"/>
            <a:headEnd/>
            <a:tailEnd/>
          </a:ln>
        </p:spPr>
        <p:txBody>
          <a:bodyPr wrap="none">
            <a:spAutoFit/>
          </a:bodyPr>
          <a:lstStyle/>
          <a:p>
            <a:pPr eaLnBrk="0" hangingPunct="0"/>
            <a:r>
              <a:rPr lang="en-US" sz="1100" b="0">
                <a:solidFill>
                  <a:srgbClr val="000000"/>
                </a:solidFill>
                <a:latin typeface="Arial" pitchFamily="34" charset="0"/>
              </a:rPr>
              <a:t>1982 Eruption of </a:t>
            </a:r>
          </a:p>
          <a:p>
            <a:pPr eaLnBrk="0" hangingPunct="0"/>
            <a:r>
              <a:rPr lang="en-US" sz="1100" b="0">
                <a:solidFill>
                  <a:srgbClr val="000000"/>
                </a:solidFill>
                <a:latin typeface="Arial" pitchFamily="34" charset="0"/>
              </a:rPr>
              <a:t>Chichon Volcano</a:t>
            </a:r>
          </a:p>
        </p:txBody>
      </p:sp>
      <p:sp>
        <p:nvSpPr>
          <p:cNvPr id="90127" name="TextBox 30"/>
          <p:cNvSpPr txBox="1">
            <a:spLocks noChangeArrowheads="1"/>
          </p:cNvSpPr>
          <p:nvPr/>
        </p:nvSpPr>
        <p:spPr bwMode="auto">
          <a:xfrm>
            <a:off x="419100" y="3635375"/>
            <a:ext cx="1093788" cy="430213"/>
          </a:xfrm>
          <a:prstGeom prst="rect">
            <a:avLst/>
          </a:prstGeom>
          <a:noFill/>
          <a:ln w="9525">
            <a:noFill/>
            <a:miter lim="800000"/>
            <a:headEnd/>
            <a:tailEnd/>
          </a:ln>
        </p:spPr>
        <p:txBody>
          <a:bodyPr wrap="none">
            <a:spAutoFit/>
          </a:bodyPr>
          <a:lstStyle/>
          <a:p>
            <a:pPr eaLnBrk="0" hangingPunct="0"/>
            <a:r>
              <a:rPr lang="en-US" sz="1100" b="0">
                <a:solidFill>
                  <a:srgbClr val="000000"/>
                </a:solidFill>
                <a:latin typeface="Arial" pitchFamily="34" charset="0"/>
              </a:rPr>
              <a:t>1991 Pinatubo </a:t>
            </a:r>
          </a:p>
          <a:p>
            <a:pPr eaLnBrk="0" hangingPunct="0"/>
            <a:r>
              <a:rPr lang="en-US" sz="1100" b="0">
                <a:solidFill>
                  <a:srgbClr val="000000"/>
                </a:solidFill>
                <a:latin typeface="Arial" pitchFamily="34" charset="0"/>
              </a:rPr>
              <a:t>Eruption</a:t>
            </a:r>
          </a:p>
        </p:txBody>
      </p:sp>
      <p:sp>
        <p:nvSpPr>
          <p:cNvPr id="90128" name="TextBox 35"/>
          <p:cNvSpPr txBox="1">
            <a:spLocks noChangeArrowheads="1"/>
          </p:cNvSpPr>
          <p:nvPr/>
        </p:nvSpPr>
        <p:spPr bwMode="auto">
          <a:xfrm>
            <a:off x="8278813" y="3624263"/>
            <a:ext cx="992187" cy="261937"/>
          </a:xfrm>
          <a:prstGeom prst="rect">
            <a:avLst/>
          </a:prstGeom>
          <a:noFill/>
          <a:ln w="9525">
            <a:noFill/>
            <a:miter lim="800000"/>
            <a:headEnd/>
            <a:tailEnd/>
          </a:ln>
        </p:spPr>
        <p:txBody>
          <a:bodyPr wrap="none">
            <a:spAutoFit/>
          </a:bodyPr>
          <a:lstStyle/>
          <a:p>
            <a:pPr eaLnBrk="0" hangingPunct="0"/>
            <a:r>
              <a:rPr lang="en-US" sz="1100" b="0">
                <a:solidFill>
                  <a:srgbClr val="000000"/>
                </a:solidFill>
                <a:latin typeface="Arial" pitchFamily="34" charset="0"/>
              </a:rPr>
              <a:t>1998 El Nino</a:t>
            </a:r>
          </a:p>
        </p:txBody>
      </p:sp>
      <p:cxnSp>
        <p:nvCxnSpPr>
          <p:cNvPr id="90129" name="Straight Arrow Connector 38"/>
          <p:cNvCxnSpPr>
            <a:cxnSpLocks noChangeShapeType="1"/>
          </p:cNvCxnSpPr>
          <p:nvPr/>
        </p:nvCxnSpPr>
        <p:spPr bwMode="auto">
          <a:xfrm rot="10800000" flipV="1">
            <a:off x="7086600" y="4691063"/>
            <a:ext cx="1109663" cy="315912"/>
          </a:xfrm>
          <a:prstGeom prst="straightConnector1">
            <a:avLst/>
          </a:prstGeom>
          <a:noFill/>
          <a:ln w="12700">
            <a:solidFill>
              <a:schemeClr val="tx1"/>
            </a:solidFill>
            <a:round/>
            <a:headEnd type="none" w="sm" len="sm"/>
            <a:tailEnd type="arrow" w="med" len="med"/>
          </a:ln>
        </p:spPr>
      </p:cxnSp>
      <p:sp>
        <p:nvSpPr>
          <p:cNvPr id="90130" name="TextBox 39"/>
          <p:cNvSpPr txBox="1">
            <a:spLocks noChangeArrowheads="1"/>
          </p:cNvSpPr>
          <p:nvPr/>
        </p:nvSpPr>
        <p:spPr bwMode="auto">
          <a:xfrm>
            <a:off x="8242300" y="4572000"/>
            <a:ext cx="992188" cy="261938"/>
          </a:xfrm>
          <a:prstGeom prst="rect">
            <a:avLst/>
          </a:prstGeom>
          <a:noFill/>
          <a:ln w="9525">
            <a:noFill/>
            <a:miter lim="800000"/>
            <a:headEnd/>
            <a:tailEnd/>
          </a:ln>
        </p:spPr>
        <p:txBody>
          <a:bodyPr wrap="none">
            <a:spAutoFit/>
          </a:bodyPr>
          <a:lstStyle/>
          <a:p>
            <a:pPr eaLnBrk="0" hangingPunct="0"/>
            <a:r>
              <a:rPr lang="en-US" sz="1100" b="0">
                <a:solidFill>
                  <a:srgbClr val="000000"/>
                </a:solidFill>
                <a:latin typeface="Arial" pitchFamily="34" charset="0"/>
              </a:rPr>
              <a:t>2010 El Nino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Larger Strategy</a:t>
            </a:r>
          </a:p>
        </p:txBody>
      </p:sp>
      <p:sp>
        <p:nvSpPr>
          <p:cNvPr id="63491" name="Content Placeholder 2"/>
          <p:cNvSpPr>
            <a:spLocks noGrp="1"/>
          </p:cNvSpPr>
          <p:nvPr>
            <p:ph idx="1"/>
          </p:nvPr>
        </p:nvSpPr>
        <p:spPr/>
        <p:txBody>
          <a:bodyPr/>
          <a:lstStyle/>
          <a:p>
            <a:pPr eaLnBrk="1" hangingPunct="1"/>
            <a:r>
              <a:rPr lang="en-US" smtClean="0"/>
              <a:t>Use Earth Observations for the benefit of mankind by providing essential information needed to make decisions.</a:t>
            </a:r>
          </a:p>
          <a:p>
            <a:pPr eaLnBrk="1" hangingPunct="1"/>
            <a:endParaRPr lang="en-US" smtClean="0"/>
          </a:p>
          <a:p>
            <a:pPr eaLnBrk="1" hangingPunct="1"/>
            <a:r>
              <a:rPr lang="en-US" smtClean="0"/>
              <a:t>To accomplish this:</a:t>
            </a:r>
          </a:p>
          <a:p>
            <a:pPr lvl="1" eaLnBrk="1" hangingPunct="1"/>
            <a:r>
              <a:rPr lang="en-US" smtClean="0"/>
              <a:t>International partnerships because the information needed is on all spatial, temporal, spectral scales.</a:t>
            </a:r>
          </a:p>
          <a:p>
            <a:pPr lvl="1" eaLnBrk="1" hangingPunct="1"/>
            <a:r>
              <a:rPr lang="en-US" smtClean="0"/>
              <a:t>Agencies contribute to this strategy by providing a portion of the needed earth observations.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r>
              <a:rPr lang="en-US" smtClean="0"/>
              <a:t>Current High Level Priorities</a:t>
            </a:r>
          </a:p>
        </p:txBody>
      </p:sp>
      <p:pic>
        <p:nvPicPr>
          <p:cNvPr id="91139" name="Picture 4" descr="Microsoft WordScreenSnapz008.png"/>
          <p:cNvPicPr>
            <a:picLocks noChangeAspect="1"/>
          </p:cNvPicPr>
          <p:nvPr/>
        </p:nvPicPr>
        <p:blipFill>
          <a:blip r:embed="rId2" cstate="print"/>
          <a:srcRect/>
          <a:stretch>
            <a:fillRect/>
          </a:stretch>
        </p:blipFill>
        <p:spPr bwMode="auto">
          <a:xfrm>
            <a:off x="1735138" y="1322388"/>
            <a:ext cx="7075487" cy="553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39713" y="-9525"/>
            <a:ext cx="8915400" cy="1143000"/>
          </a:xfrm>
        </p:spPr>
        <p:txBody>
          <a:bodyPr/>
          <a:lstStyle/>
          <a:p>
            <a:r>
              <a:rPr lang="en-US" sz="1800" smtClean="0"/>
              <a:t>RUSSIA</a:t>
            </a:r>
            <a:r>
              <a:rPr lang="en-US" altLang="en-US" sz="1800" smtClean="0"/>
              <a:t>’</a:t>
            </a:r>
            <a:r>
              <a:rPr lang="en-US" sz="1800" smtClean="0"/>
              <a:t>s ELECTRO-L  </a:t>
            </a:r>
            <a:br>
              <a:rPr lang="en-US" sz="1800" smtClean="0"/>
            </a:br>
            <a:r>
              <a:rPr lang="en-US" sz="1800" smtClean="0"/>
              <a:t>Channel 9  10-11 microns</a:t>
            </a:r>
          </a:p>
        </p:txBody>
      </p:sp>
      <p:pic>
        <p:nvPicPr>
          <p:cNvPr id="92163" name="Picture 3" descr="SafariScreenSnapz041.png"/>
          <p:cNvPicPr>
            <a:picLocks noChangeAspect="1"/>
          </p:cNvPicPr>
          <p:nvPr/>
        </p:nvPicPr>
        <p:blipFill>
          <a:blip r:embed="rId2" cstate="print"/>
          <a:srcRect/>
          <a:stretch>
            <a:fillRect/>
          </a:stretch>
        </p:blipFill>
        <p:spPr bwMode="auto">
          <a:xfrm>
            <a:off x="0" y="1592263"/>
            <a:ext cx="3746500" cy="4735512"/>
          </a:xfrm>
          <a:prstGeom prst="rect">
            <a:avLst/>
          </a:prstGeom>
          <a:noFill/>
          <a:ln w="9525">
            <a:noFill/>
            <a:miter lim="800000"/>
            <a:headEnd/>
            <a:tailEnd/>
          </a:ln>
        </p:spPr>
      </p:pic>
      <p:pic>
        <p:nvPicPr>
          <p:cNvPr id="92164" name="Picture 2" descr="PhotoshopScreenSnapz001.png"/>
          <p:cNvPicPr>
            <a:picLocks noChangeAspect="1"/>
          </p:cNvPicPr>
          <p:nvPr/>
        </p:nvPicPr>
        <p:blipFill>
          <a:blip r:embed="rId3" cstate="print"/>
          <a:srcRect/>
          <a:stretch>
            <a:fillRect/>
          </a:stretch>
        </p:blipFill>
        <p:spPr bwMode="auto">
          <a:xfrm>
            <a:off x="3873500" y="2393950"/>
            <a:ext cx="4683125" cy="4111625"/>
          </a:xfrm>
          <a:prstGeom prst="rect">
            <a:avLst/>
          </a:prstGeom>
          <a:noFill/>
          <a:ln w="9525">
            <a:noFill/>
            <a:miter lim="800000"/>
            <a:headEnd/>
            <a:tailEnd/>
          </a:ln>
        </p:spPr>
      </p:pic>
      <p:pic>
        <p:nvPicPr>
          <p:cNvPr id="92165" name="Picture 4" descr="SafariScreenSnapz055.png"/>
          <p:cNvPicPr>
            <a:picLocks noChangeAspect="1"/>
          </p:cNvPicPr>
          <p:nvPr/>
        </p:nvPicPr>
        <p:blipFill>
          <a:blip r:embed="rId4" cstate="print"/>
          <a:srcRect/>
          <a:stretch>
            <a:fillRect/>
          </a:stretch>
        </p:blipFill>
        <p:spPr bwMode="auto">
          <a:xfrm>
            <a:off x="6396038" y="174625"/>
            <a:ext cx="3397250"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r>
              <a:rPr lang="en-US" smtClean="0">
                <a:solidFill>
                  <a:srgbClr val="A50021"/>
                </a:solidFill>
                <a:latin typeface="Arial Black" pitchFamily="34" charset="0"/>
              </a:rPr>
              <a:t>INDIA   - IMD</a:t>
            </a:r>
            <a:endParaRPr lang="en-IN" smtClean="0">
              <a:solidFill>
                <a:srgbClr val="A50021"/>
              </a:solidFill>
              <a:latin typeface="Arial Black" pitchFamily="34" charset="0"/>
            </a:endParaRPr>
          </a:p>
        </p:txBody>
      </p:sp>
      <p:sp>
        <p:nvSpPr>
          <p:cNvPr id="93187" name="Content Placeholder 2"/>
          <p:cNvSpPr>
            <a:spLocks noGrp="1"/>
          </p:cNvSpPr>
          <p:nvPr>
            <p:ph idx="4294967295"/>
          </p:nvPr>
        </p:nvSpPr>
        <p:spPr>
          <a:xfrm>
            <a:off x="171450" y="684213"/>
            <a:ext cx="4781550" cy="5461000"/>
          </a:xfrm>
        </p:spPr>
        <p:txBody>
          <a:bodyPr/>
          <a:lstStyle/>
          <a:p>
            <a:pPr>
              <a:buFont typeface="Wingdings" pitchFamily="2" charset="2"/>
              <a:buChar char="q"/>
            </a:pPr>
            <a:endParaRPr lang="en-US" sz="1900" smtClean="0">
              <a:solidFill>
                <a:srgbClr val="0B3785"/>
              </a:solidFill>
            </a:endParaRPr>
          </a:p>
          <a:p>
            <a:pPr>
              <a:buFont typeface="Wingdings" pitchFamily="2" charset="2"/>
              <a:buChar char="q"/>
            </a:pPr>
            <a:endParaRPr lang="en-US" sz="1900" smtClean="0">
              <a:solidFill>
                <a:srgbClr val="0B3785"/>
              </a:solidFill>
            </a:endParaRPr>
          </a:p>
          <a:p>
            <a:pPr>
              <a:buFont typeface="Wingdings" pitchFamily="2" charset="2"/>
              <a:buChar char="q"/>
            </a:pPr>
            <a:endParaRPr lang="en-US" sz="1900" smtClean="0">
              <a:solidFill>
                <a:srgbClr val="0B3785"/>
              </a:solidFill>
            </a:endParaRPr>
          </a:p>
          <a:p>
            <a:pPr>
              <a:buFont typeface="Wingdings" pitchFamily="2" charset="2"/>
              <a:buChar char="q"/>
            </a:pPr>
            <a:r>
              <a:rPr lang="en-US" sz="1900" smtClean="0">
                <a:solidFill>
                  <a:srgbClr val="0B3785"/>
                </a:solidFill>
              </a:rPr>
              <a:t>The normalized calibration technique is attempted in order to re-calibrate the Kalpana-1 Infrared data and remove the effect of the temporal non-linearity of sensor response due to degradation of the sensor </a:t>
            </a:r>
            <a:r>
              <a:rPr lang="en-US" sz="1900" smtClean="0">
                <a:solidFill>
                  <a:srgbClr val="0B3785"/>
                </a:solidFill>
                <a:cs typeface="Sakkal Majalla" pitchFamily="2" charset="-78"/>
              </a:rPr>
              <a:t>based on ISCCP (International satellite cloud climatology project) procedure </a:t>
            </a:r>
            <a:r>
              <a:rPr lang="en-US" sz="1900" smtClean="0">
                <a:solidFill>
                  <a:srgbClr val="0B3785"/>
                </a:solidFill>
              </a:rPr>
              <a:t>over the Indian Ocean.</a:t>
            </a:r>
          </a:p>
          <a:p>
            <a:pPr>
              <a:buFont typeface="Wingdings" pitchFamily="2" charset="2"/>
              <a:buChar char="q"/>
            </a:pPr>
            <a:endParaRPr lang="en-US" sz="1900" smtClean="0">
              <a:solidFill>
                <a:srgbClr val="0B3785"/>
              </a:solidFill>
            </a:endParaRPr>
          </a:p>
          <a:p>
            <a:pPr>
              <a:buFont typeface="Wingdings" pitchFamily="2" charset="2"/>
              <a:buChar char="q"/>
            </a:pPr>
            <a:r>
              <a:rPr lang="en-US" sz="1900" smtClean="0">
                <a:solidFill>
                  <a:srgbClr val="0B3785"/>
                </a:solidFill>
              </a:rPr>
              <a:t>Table- KALPANA-1 Satellite Specification</a:t>
            </a:r>
            <a:endParaRPr lang="en-IN" sz="1900" smtClean="0">
              <a:solidFill>
                <a:srgbClr val="0B3785"/>
              </a:solidFill>
            </a:endParaRPr>
          </a:p>
        </p:txBody>
      </p:sp>
      <p:graphicFrame>
        <p:nvGraphicFramePr>
          <p:cNvPr id="4" name="Table 3"/>
          <p:cNvGraphicFramePr>
            <a:graphicFrameLocks noGrp="1"/>
          </p:cNvGraphicFramePr>
          <p:nvPr/>
        </p:nvGraphicFramePr>
        <p:xfrm>
          <a:off x="452438" y="4959350"/>
          <a:ext cx="8086725" cy="1501775"/>
        </p:xfrm>
        <a:graphic>
          <a:graphicData uri="http://schemas.openxmlformats.org/drawingml/2006/table">
            <a:tbl>
              <a:tblPr/>
              <a:tblGrid>
                <a:gridCol w="2844800"/>
                <a:gridCol w="1647825"/>
                <a:gridCol w="2063750"/>
                <a:gridCol w="1530350"/>
              </a:tblGrid>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A50021"/>
                          </a:solidFill>
                          <a:effectLst/>
                          <a:latin typeface="Arial" pitchFamily="34" charset="0"/>
                          <a:ea typeface="MS PGothic" pitchFamily="34" charset="-128"/>
                          <a:cs typeface="Arial" pitchFamily="34" charset="0"/>
                        </a:rPr>
                        <a:t>Payload</a:t>
                      </a:r>
                      <a:endParaRPr kumimoji="0" lang="en-IN" sz="1600" b="1" i="0" u="none" strike="noStrike" cap="none" normalizeH="0" baseline="0" smtClean="0">
                        <a:ln>
                          <a:noFill/>
                        </a:ln>
                        <a:solidFill>
                          <a:srgbClr val="A50021"/>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A50021"/>
                          </a:solidFill>
                          <a:effectLst/>
                          <a:latin typeface="Arial" pitchFamily="34" charset="0"/>
                          <a:ea typeface="MS PGothic" pitchFamily="34" charset="-128"/>
                          <a:cs typeface="Arial" pitchFamily="34" charset="0"/>
                        </a:rPr>
                        <a:t>Channels</a:t>
                      </a:r>
                      <a:endParaRPr kumimoji="0" lang="en-IN" sz="1600" b="1" i="0" u="none" strike="noStrike" cap="none" normalizeH="0" baseline="0" smtClean="0">
                        <a:ln>
                          <a:noFill/>
                        </a:ln>
                        <a:solidFill>
                          <a:srgbClr val="A50021"/>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A50021"/>
                          </a:solidFill>
                          <a:effectLst/>
                          <a:latin typeface="Arial" pitchFamily="34" charset="0"/>
                          <a:ea typeface="MS PGothic" pitchFamily="34" charset="-128"/>
                          <a:cs typeface="Arial" pitchFamily="34" charset="0"/>
                        </a:rPr>
                        <a:t>Bandwidth</a:t>
                      </a:r>
                      <a:endParaRPr kumimoji="0" lang="en-IN" sz="1600" b="1" i="0" u="none" strike="noStrike" cap="none" normalizeH="0" baseline="0" smtClean="0">
                        <a:ln>
                          <a:noFill/>
                        </a:ln>
                        <a:solidFill>
                          <a:srgbClr val="A50021"/>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A50021"/>
                          </a:solidFill>
                          <a:effectLst/>
                          <a:latin typeface="Arial" pitchFamily="34" charset="0"/>
                          <a:ea typeface="MS PGothic" pitchFamily="34" charset="-128"/>
                          <a:cs typeface="Arial" pitchFamily="34" charset="0"/>
                        </a:rPr>
                        <a:t>Resolution</a:t>
                      </a:r>
                      <a:endParaRPr kumimoji="0" lang="en-IN" sz="1600" b="1" i="0" u="none" strike="noStrike" cap="none" normalizeH="0" baseline="0" smtClean="0">
                        <a:ln>
                          <a:noFill/>
                        </a:ln>
                        <a:solidFill>
                          <a:srgbClr val="A50021"/>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830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VHRR </a:t>
                      </a:r>
                      <a:r>
                        <a:rPr kumimoji="0" lang="en-US" sz="1300" b="0" i="0" u="none" strike="noStrike" cap="none" normalizeH="0" baseline="0" smtClean="0">
                          <a:ln>
                            <a:noFill/>
                          </a:ln>
                          <a:solidFill>
                            <a:srgbClr val="0B3785"/>
                          </a:solidFill>
                          <a:effectLst/>
                          <a:latin typeface="Arial" pitchFamily="34" charset="0"/>
                          <a:ea typeface="MS PGothic" pitchFamily="34" charset="-128"/>
                          <a:cs typeface="Arial" pitchFamily="34" charset="0"/>
                        </a:rPr>
                        <a:t>(Very High Resolution Radiometer)</a:t>
                      </a:r>
                      <a:endParaRPr kumimoji="0" lang="en-IN" sz="13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Visible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Infrared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Water vapour</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 0.55µm-0.75µm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10.5µm-12.5µm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 5.7µm-7.1µm</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2km x 2km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8km x 8km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8km X 8km</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DRT </a:t>
                      </a:r>
                      <a:r>
                        <a:rPr kumimoji="0" lang="en-US" sz="1300" b="0" i="0" u="none" strike="noStrike" cap="none" normalizeH="0" baseline="0" smtClean="0">
                          <a:ln>
                            <a:noFill/>
                          </a:ln>
                          <a:solidFill>
                            <a:srgbClr val="0B3785"/>
                          </a:solidFill>
                          <a:effectLst/>
                          <a:latin typeface="Arial" pitchFamily="34" charset="0"/>
                          <a:ea typeface="MS PGothic" pitchFamily="34" charset="-128"/>
                          <a:cs typeface="Arial" pitchFamily="34" charset="0"/>
                        </a:rPr>
                        <a:t>( Data Relay Transponder)</a:t>
                      </a:r>
                      <a:endParaRPr kumimoji="0" lang="en-IN" sz="13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B3785"/>
                          </a:solidFill>
                          <a:effectLst/>
                          <a:latin typeface="Arial" pitchFamily="34" charset="0"/>
                          <a:ea typeface="MS PGothic" pitchFamily="34" charset="-128"/>
                          <a:cs typeface="Arial" pitchFamily="34" charset="0"/>
                        </a:rPr>
                        <a:t>------</a:t>
                      </a:r>
                      <a:endParaRPr kumimoji="0" lang="en-IN" sz="1600" b="0" i="0" u="none" strike="noStrike" cap="none" normalizeH="0" baseline="0" smtClean="0">
                        <a:ln>
                          <a:noFill/>
                        </a:ln>
                        <a:solidFill>
                          <a:srgbClr val="0B3785"/>
                        </a:solidFill>
                        <a:effectLst/>
                        <a:latin typeface="Arial" pitchFamily="34" charset="0"/>
                        <a:ea typeface="MS PGothic" pitchFamily="34" charset="-128"/>
                        <a:cs typeface="Arial" pitchFamily="34" charset="0"/>
                      </a:endParaRPr>
                    </a:p>
                  </a:txBody>
                  <a:tcPr marL="89856" marR="89856" marT="41476" marB="41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pic>
        <p:nvPicPr>
          <p:cNvPr id="93210" name="Picture 1" descr="SafariScreenSnapz054.png"/>
          <p:cNvPicPr>
            <a:picLocks noChangeAspect="1"/>
          </p:cNvPicPr>
          <p:nvPr/>
        </p:nvPicPr>
        <p:blipFill>
          <a:blip r:embed="rId2" cstate="print"/>
          <a:srcRect/>
          <a:stretch>
            <a:fillRect/>
          </a:stretch>
        </p:blipFill>
        <p:spPr bwMode="auto">
          <a:xfrm>
            <a:off x="5548313" y="1493838"/>
            <a:ext cx="346075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GB" smtClean="0"/>
              <a:t>Summary</a:t>
            </a:r>
          </a:p>
        </p:txBody>
      </p:sp>
      <p:sp>
        <p:nvSpPr>
          <p:cNvPr id="94211" name="Content Placeholder 2"/>
          <p:cNvSpPr>
            <a:spLocks noGrp="1"/>
          </p:cNvSpPr>
          <p:nvPr>
            <p:ph idx="1"/>
          </p:nvPr>
        </p:nvSpPr>
        <p:spPr/>
        <p:txBody>
          <a:bodyPr/>
          <a:lstStyle/>
          <a:p>
            <a:pPr eaLnBrk="1" hangingPunct="1">
              <a:lnSpc>
                <a:spcPct val="80000"/>
              </a:lnSpc>
              <a:buFontTx/>
              <a:buChar char="•"/>
            </a:pPr>
            <a:r>
              <a:rPr lang="en-GB" sz="2500" smtClean="0"/>
              <a:t>GSICS is Global Space-based Inter-Calibration System!</a:t>
            </a:r>
          </a:p>
          <a:p>
            <a:pPr lvl="1" eaLnBrk="1" hangingPunct="1">
              <a:lnSpc>
                <a:spcPct val="80000"/>
              </a:lnSpc>
              <a:buFont typeface="Arial" pitchFamily="34" charset="0"/>
              <a:buChar char="•"/>
            </a:pPr>
            <a:r>
              <a:rPr lang="en-GB" sz="2200" smtClean="0"/>
              <a:t>Focuses on Level 1 data =&gt; FCDR</a:t>
            </a:r>
          </a:p>
          <a:p>
            <a:pPr eaLnBrk="1" hangingPunct="1">
              <a:lnSpc>
                <a:spcPct val="80000"/>
              </a:lnSpc>
              <a:buFontTx/>
              <a:buChar char="•"/>
            </a:pPr>
            <a:r>
              <a:rPr lang="en-GB" sz="2500" smtClean="0"/>
              <a:t>GSICS does not (generally) re-calibrate archives of data</a:t>
            </a:r>
          </a:p>
          <a:p>
            <a:pPr lvl="1" eaLnBrk="1" hangingPunct="1">
              <a:lnSpc>
                <a:spcPct val="80000"/>
              </a:lnSpc>
              <a:buFont typeface="Arial" pitchFamily="34" charset="0"/>
              <a:buChar char="•"/>
            </a:pPr>
            <a:r>
              <a:rPr lang="en-GB" sz="2200" smtClean="0"/>
              <a:t>But provides products to correct calibration of real-time and archive data to be consistent with reference instruments</a:t>
            </a:r>
          </a:p>
          <a:p>
            <a:pPr lvl="1" eaLnBrk="1" hangingPunct="1">
              <a:lnSpc>
                <a:spcPct val="80000"/>
              </a:lnSpc>
              <a:buFont typeface="Arial" pitchFamily="34" charset="0"/>
              <a:buChar char="•"/>
            </a:pPr>
            <a:r>
              <a:rPr lang="en-GB" sz="2200" smtClean="0"/>
              <a:t>Also provides tools to monitor biases in near real-time</a:t>
            </a:r>
          </a:p>
          <a:p>
            <a:pPr eaLnBrk="1" hangingPunct="1">
              <a:lnSpc>
                <a:spcPct val="80000"/>
              </a:lnSpc>
              <a:buFontTx/>
              <a:buChar char="•"/>
            </a:pPr>
            <a:r>
              <a:rPr lang="en-GB" sz="2500" smtClean="0"/>
              <a:t>To date, GSICS have concentrated on current GEO imagers</a:t>
            </a:r>
          </a:p>
          <a:p>
            <a:pPr eaLnBrk="1" hangingPunct="1">
              <a:lnSpc>
                <a:spcPct val="80000"/>
              </a:lnSpc>
              <a:buFontTx/>
              <a:buChar char="•"/>
            </a:pPr>
            <a:r>
              <a:rPr lang="en-GB" sz="2500" smtClean="0"/>
              <a:t>Developed Procedure for Product Acceptance</a:t>
            </a:r>
          </a:p>
          <a:p>
            <a:pPr lvl="1" eaLnBrk="1" hangingPunct="1">
              <a:lnSpc>
                <a:spcPct val="80000"/>
              </a:lnSpc>
              <a:buFontTx/>
              <a:buChar char="•"/>
            </a:pPr>
            <a:r>
              <a:rPr lang="en-GB" sz="2200" smtClean="0"/>
              <a:t>Thorough documentation with traceability</a:t>
            </a:r>
          </a:p>
          <a:p>
            <a:pPr lvl="1" eaLnBrk="1" hangingPunct="1">
              <a:lnSpc>
                <a:spcPct val="80000"/>
              </a:lnSpc>
              <a:buFont typeface="Arial" pitchFamily="34" charset="0"/>
              <a:buChar char="•"/>
            </a:pPr>
            <a:r>
              <a:rPr lang="en-GB" sz="2200" smtClean="0"/>
              <a:t>May be applied to 3</a:t>
            </a:r>
            <a:r>
              <a:rPr lang="en-GB" sz="2200" baseline="30000" smtClean="0"/>
              <a:t>rd</a:t>
            </a:r>
            <a:r>
              <a:rPr lang="en-GB" sz="2200" smtClean="0"/>
              <a:t> party products</a:t>
            </a:r>
          </a:p>
          <a:p>
            <a:pPr eaLnBrk="1" hangingPunct="1">
              <a:lnSpc>
                <a:spcPct val="80000"/>
              </a:lnSpc>
              <a:buFontTx/>
              <a:buChar char="•"/>
            </a:pPr>
            <a:r>
              <a:rPr lang="en-GB" sz="2500" smtClean="0"/>
              <a:t>GSICS ensures consistency between products</a:t>
            </a:r>
          </a:p>
          <a:p>
            <a:pPr lvl="1" eaLnBrk="1" hangingPunct="1">
              <a:lnSpc>
                <a:spcPct val="80000"/>
              </a:lnSpc>
              <a:buFont typeface="Arial" pitchFamily="34" charset="0"/>
              <a:buChar char="•"/>
            </a:pPr>
            <a:r>
              <a:rPr lang="en-GB" sz="2200" smtClean="0"/>
              <a:t>For different instruments – contemporary and historic</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3" descr="GSICS BAMS Paper.jpg"/>
          <p:cNvPicPr>
            <a:picLocks noGrp="1" noChangeAspect="1"/>
          </p:cNvPicPr>
          <p:nvPr>
            <p:ph idx="1"/>
          </p:nvPr>
        </p:nvPicPr>
        <p:blipFill>
          <a:blip r:embed="rId2" cstate="print"/>
          <a:srcRect l="-81351" r="-81351"/>
          <a:stretch>
            <a:fillRect/>
          </a:stretch>
        </p:blipFill>
        <p:spPr/>
      </p:pic>
      <p:sp>
        <p:nvSpPr>
          <p:cNvPr id="95235" name="TextBox 5"/>
          <p:cNvSpPr txBox="1">
            <a:spLocks noChangeArrowheads="1"/>
          </p:cNvSpPr>
          <p:nvPr/>
        </p:nvSpPr>
        <p:spPr bwMode="auto">
          <a:xfrm>
            <a:off x="3062288" y="549275"/>
            <a:ext cx="2881312" cy="400050"/>
          </a:xfrm>
          <a:prstGeom prst="rect">
            <a:avLst/>
          </a:prstGeom>
          <a:noFill/>
          <a:ln w="9525">
            <a:noFill/>
            <a:miter lim="800000"/>
            <a:headEnd/>
            <a:tailEnd/>
          </a:ln>
        </p:spPr>
        <p:txBody>
          <a:bodyPr>
            <a:spAutoFit/>
          </a:bodyPr>
          <a:lstStyle/>
          <a:p>
            <a:r>
              <a:rPr lang="en-US" sz="2000">
                <a:solidFill>
                  <a:schemeClr val="tx1"/>
                </a:solidFill>
              </a:rPr>
              <a:t>BAMS  April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90538" y="49213"/>
            <a:ext cx="8915400" cy="1143000"/>
          </a:xfrm>
        </p:spPr>
        <p:txBody>
          <a:bodyPr/>
          <a:lstStyle/>
          <a:p>
            <a:pPr eaLnBrk="1" hangingPunct="1"/>
            <a:r>
              <a:rPr lang="en-US" sz="3600" smtClean="0"/>
              <a:t>Implement this strategy</a:t>
            </a:r>
            <a:r>
              <a:rPr lang="en-US" smtClean="0"/>
              <a:t/>
            </a:r>
            <a:br>
              <a:rPr lang="en-US" smtClean="0"/>
            </a:br>
            <a:r>
              <a:rPr lang="en-US" sz="1400" smtClean="0">
                <a:solidFill>
                  <a:srgbClr val="1F497D"/>
                </a:solidFill>
              </a:rPr>
              <a:t>Use Earth Observations for the benefit of mankind by providing essential information needed to make decisions</a:t>
            </a:r>
          </a:p>
        </p:txBody>
      </p:sp>
      <p:sp>
        <p:nvSpPr>
          <p:cNvPr id="64515" name="Content Placeholder 2"/>
          <p:cNvSpPr>
            <a:spLocks noGrp="1"/>
          </p:cNvSpPr>
          <p:nvPr>
            <p:ph idx="1"/>
          </p:nvPr>
        </p:nvSpPr>
        <p:spPr/>
        <p:txBody>
          <a:bodyPr/>
          <a:lstStyle/>
          <a:p>
            <a:pPr eaLnBrk="1" hangingPunct="1"/>
            <a:r>
              <a:rPr lang="en-US" sz="2400" smtClean="0"/>
              <a:t>Need common capabilities across agencies through capacity building   (learn from each other)</a:t>
            </a:r>
          </a:p>
          <a:p>
            <a:pPr eaLnBrk="1" hangingPunct="1"/>
            <a:r>
              <a:rPr lang="en-US" sz="2400" smtClean="0"/>
              <a:t>Foundation of Earth Observations for any application is the quality of the fundamental observations – calibrated measurements.</a:t>
            </a:r>
          </a:p>
          <a:p>
            <a:pPr eaLnBrk="1" hangingPunct="1"/>
            <a:r>
              <a:rPr lang="en-US" sz="2400" smtClean="0"/>
              <a:t>All Earth Observations are not created equal when it comes to accuracy and long-term stability.</a:t>
            </a:r>
          </a:p>
          <a:p>
            <a:pPr eaLnBrk="1" hangingPunct="1"/>
            <a:r>
              <a:rPr lang="en-US" sz="2400" smtClean="0"/>
              <a:t>Part of the Global Observation System (GOS) must have climate quality sensors</a:t>
            </a:r>
          </a:p>
          <a:p>
            <a:pPr eaLnBrk="1" hangingPunct="1"/>
            <a:r>
              <a:rPr lang="en-US" sz="2400" smtClean="0"/>
              <a:t>Satellite agencies must become experts in calibration and product  development and work with users for application development.</a:t>
            </a:r>
          </a:p>
          <a:p>
            <a:pPr eaLnBrk="1" hangingPunct="1"/>
            <a:r>
              <a:rPr lang="en-US" sz="2400" smtClean="0"/>
              <a:t>Data Democracy – free and open data access,  but we need to foster open application development to benefit all users.</a:t>
            </a:r>
          </a:p>
          <a:p>
            <a:pPr eaLnBrk="1" hangingPunct="1"/>
            <a:endParaRPr lang="en-US" sz="2400"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20D6B552-809B-42A8-9091-490999F628C9}" type="slidenum">
              <a:rPr lang="en-US" sz="1400">
                <a:solidFill>
                  <a:schemeClr val="tx1"/>
                </a:solidFill>
                <a:latin typeface="Arial" pitchFamily="34" charset="0"/>
                <a:cs typeface="Arial" pitchFamily="34" charset="0"/>
              </a:rPr>
              <a:pPr algn="r"/>
              <a:t>5</a:t>
            </a:fld>
            <a:endParaRPr lang="en-US" sz="1400">
              <a:solidFill>
                <a:schemeClr val="tx1"/>
              </a:solidFill>
              <a:latin typeface="Arial" pitchFamily="34" charset="0"/>
              <a:cs typeface="Arial" pitchFamily="34" charset="0"/>
            </a:endParaRPr>
          </a:p>
        </p:txBody>
      </p:sp>
      <p:sp>
        <p:nvSpPr>
          <p:cNvPr id="65539" name="Rectangle 2"/>
          <p:cNvSpPr>
            <a:spLocks noGrp="1" noChangeArrowheads="1"/>
          </p:cNvSpPr>
          <p:nvPr>
            <p:ph type="title" idx="4294967295"/>
          </p:nvPr>
        </p:nvSpPr>
        <p:spPr/>
        <p:txBody>
          <a:bodyPr/>
          <a:lstStyle/>
          <a:p>
            <a:pPr eaLnBrk="1" hangingPunct="1"/>
            <a:r>
              <a:rPr lang="en-US" smtClean="0">
                <a:latin typeface="Arial" pitchFamily="34" charset="0"/>
              </a:rPr>
              <a:t>GSICS Mission</a:t>
            </a:r>
          </a:p>
        </p:txBody>
      </p:sp>
      <p:sp>
        <p:nvSpPr>
          <p:cNvPr id="65540" name="Rectangle 3"/>
          <p:cNvSpPr>
            <a:spLocks noGrp="1" noChangeArrowheads="1"/>
          </p:cNvSpPr>
          <p:nvPr>
            <p:ph type="body" idx="4294967295"/>
          </p:nvPr>
        </p:nvSpPr>
        <p:spPr>
          <a:xfrm>
            <a:off x="742950" y="1511300"/>
            <a:ext cx="8420100" cy="2997200"/>
          </a:xfrm>
        </p:spPr>
        <p:txBody>
          <a:bodyPr/>
          <a:lstStyle/>
          <a:p>
            <a:pPr eaLnBrk="1" hangingPunct="1"/>
            <a:r>
              <a:rPr lang="en-US" sz="2400" smtClean="0">
                <a:latin typeface="Arial" pitchFamily="34" charset="0"/>
              </a:rPr>
              <a:t>To provide sustained calibration and validation of satellite observations</a:t>
            </a:r>
          </a:p>
          <a:p>
            <a:pPr eaLnBrk="1" hangingPunct="1"/>
            <a:endParaRPr lang="en-US" sz="1400" smtClean="0">
              <a:latin typeface="Arial" pitchFamily="34" charset="0"/>
            </a:endParaRPr>
          </a:p>
          <a:p>
            <a:pPr eaLnBrk="1" hangingPunct="1"/>
            <a:r>
              <a:rPr lang="en-US" sz="2400" smtClean="0">
                <a:latin typeface="Arial" pitchFamily="34" charset="0"/>
              </a:rPr>
              <a:t>To intercalibrate critical components of the global observing system to climate quality benchmark observations and/or reference sites </a:t>
            </a:r>
          </a:p>
          <a:p>
            <a:pPr eaLnBrk="1" hangingPunct="1"/>
            <a:endParaRPr lang="en-US" sz="1200" smtClean="0">
              <a:latin typeface="Arial" pitchFamily="34" charset="0"/>
            </a:endParaRPr>
          </a:p>
          <a:p>
            <a:pPr eaLnBrk="1" hangingPunct="1"/>
            <a:r>
              <a:rPr lang="en-US" sz="2400" smtClean="0">
                <a:latin typeface="Arial" pitchFamily="34" charset="0"/>
              </a:rPr>
              <a:t>To provide corrected observations and/or correction algorithms to the user community for current and historical data</a:t>
            </a:r>
          </a:p>
          <a:p>
            <a:pPr eaLnBrk="1" hangingPunct="1"/>
            <a:endParaRPr lang="en-US" sz="2000" smtClean="0">
              <a:latin typeface="Arial" pitchFamily="34" charset="0"/>
            </a:endParaRPr>
          </a:p>
          <a:p>
            <a:pPr eaLnBrk="1" hangingPunct="1">
              <a:buFont typeface="Arial" pitchFamily="34" charset="0"/>
              <a:buNone/>
            </a:pPr>
            <a:endParaRPr lang="en-US" sz="2400" smtClean="0">
              <a:latin typeface="Arial" pitchFamily="34" charset="0"/>
            </a:endParaRPr>
          </a:p>
          <a:p>
            <a:pPr eaLnBrk="1" hangingPunct="1"/>
            <a:endParaRPr lang="en-US" sz="2800" smtClean="0">
              <a:latin typeface="Arial" pitchFamily="34" charset="0"/>
            </a:endParaRPr>
          </a:p>
          <a:p>
            <a:pPr marL="457200" lvl="1" indent="0" eaLnBrk="1" hangingPunct="1">
              <a:buFont typeface="Arial" pitchFamily="34" charset="0"/>
              <a:buNone/>
            </a:pPr>
            <a:endParaRPr lang="en-US" sz="2400" smtClean="0">
              <a:latin typeface="Arial" pitchFamily="34" charset="0"/>
            </a:endParaRPr>
          </a:p>
        </p:txBody>
      </p:sp>
      <p:sp>
        <p:nvSpPr>
          <p:cNvPr id="4" name="TextBox 3"/>
          <p:cNvSpPr txBox="1">
            <a:spLocks noChangeArrowheads="1"/>
          </p:cNvSpPr>
          <p:nvPr/>
        </p:nvSpPr>
        <p:spPr bwMode="auto">
          <a:xfrm>
            <a:off x="317500" y="5408613"/>
            <a:ext cx="8385175" cy="969962"/>
          </a:xfrm>
          <a:prstGeom prst="rect">
            <a:avLst/>
          </a:prstGeom>
          <a:noFill/>
          <a:ln w="9525">
            <a:noFill/>
            <a:miter lim="800000"/>
            <a:headEnd/>
            <a:tailEnd/>
          </a:ln>
        </p:spPr>
        <p:txBody>
          <a:bodyPr wrap="none">
            <a:spAutoFit/>
          </a:bodyPr>
          <a:lstStyle/>
          <a:p>
            <a:r>
              <a:rPr lang="en-US" sz="1600" i="1">
                <a:solidFill>
                  <a:schemeClr val="tx2"/>
                </a:solidFill>
                <a:latin typeface="Arial" pitchFamily="34" charset="0"/>
              </a:rPr>
              <a:t>Goal:  In global framework,   Agency A to provide the best characterized data tied to </a:t>
            </a:r>
          </a:p>
          <a:p>
            <a:r>
              <a:rPr lang="en-US" sz="1600" i="1">
                <a:solidFill>
                  <a:schemeClr val="tx2"/>
                </a:solidFill>
                <a:latin typeface="Arial" pitchFamily="34" charset="0"/>
              </a:rPr>
              <a:t>reference instruments to other Agencies,, enabling immediate consumption for a </a:t>
            </a:r>
          </a:p>
          <a:p>
            <a:r>
              <a:rPr lang="en-US" sz="1600" i="1">
                <a:solidFill>
                  <a:schemeClr val="tx2"/>
                </a:solidFill>
                <a:latin typeface="Arial" pitchFamily="34" charset="0"/>
              </a:rPr>
              <a:t>variety of applications  - Weather, Environmental, Climate</a:t>
            </a:r>
            <a:endParaRPr lang="en-US" i="1">
              <a:solidFill>
                <a:schemeClr val="tx2"/>
              </a:solidFill>
              <a:latin typeface="Arial" pitchFamily="34"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How do you achieve this goal?</a:t>
            </a:r>
          </a:p>
        </p:txBody>
      </p:sp>
      <p:sp>
        <p:nvSpPr>
          <p:cNvPr id="66563" name="Content Placeholder 2"/>
          <p:cNvSpPr>
            <a:spLocks noGrp="1"/>
          </p:cNvSpPr>
          <p:nvPr>
            <p:ph idx="1"/>
          </p:nvPr>
        </p:nvSpPr>
        <p:spPr/>
        <p:txBody>
          <a:bodyPr/>
          <a:lstStyle/>
          <a:p>
            <a:pPr eaLnBrk="1" hangingPunct="1"/>
            <a:r>
              <a:rPr lang="en-US" smtClean="0"/>
              <a:t>Capacity building  - each operator is responsible for implementation of their GSICS correction (intercalibration) algorithms which are developed and vetted within the GSICS community</a:t>
            </a:r>
          </a:p>
          <a:p>
            <a:pPr eaLnBrk="1" hangingPunct="1"/>
            <a:endParaRPr lang="en-US" sz="2000" smtClean="0"/>
          </a:p>
          <a:p>
            <a:pPr eaLnBrk="1" hangingPunct="1"/>
            <a:r>
              <a:rPr lang="en-US" smtClean="0"/>
              <a:t>GSICS has a product acceptance procedure which requires all algorithms to be documented by the developer, and datasets reviewed by the GSICS community and users.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113E8488-BEAC-4E6B-8934-AC1FA164B76C}" type="slidenum">
              <a:rPr lang="en-US" sz="1400">
                <a:solidFill>
                  <a:schemeClr val="tx1"/>
                </a:solidFill>
                <a:latin typeface="Arial" pitchFamily="34" charset="0"/>
                <a:cs typeface="Arial" pitchFamily="34" charset="0"/>
              </a:rPr>
              <a:pPr algn="r"/>
              <a:t>7</a:t>
            </a:fld>
            <a:endParaRPr lang="en-US" sz="1400">
              <a:solidFill>
                <a:schemeClr val="tx1"/>
              </a:solidFill>
              <a:latin typeface="Arial" pitchFamily="34" charset="0"/>
              <a:cs typeface="Arial" pitchFamily="34" charset="0"/>
            </a:endParaRPr>
          </a:p>
        </p:txBody>
      </p:sp>
      <p:sp>
        <p:nvSpPr>
          <p:cNvPr id="67587" name="Rectangle 2"/>
          <p:cNvSpPr>
            <a:spLocks noGrp="1" noChangeArrowheads="1"/>
          </p:cNvSpPr>
          <p:nvPr>
            <p:ph type="title"/>
          </p:nvPr>
        </p:nvSpPr>
        <p:spPr>
          <a:xfrm>
            <a:off x="412750" y="0"/>
            <a:ext cx="9163050" cy="1143000"/>
          </a:xfrm>
        </p:spPr>
        <p:txBody>
          <a:bodyPr/>
          <a:lstStyle/>
          <a:p>
            <a:pPr eaLnBrk="1" hangingPunct="1"/>
            <a:r>
              <a:rPr lang="en-US" sz="2800" smtClean="0">
                <a:latin typeface="Arial" pitchFamily="34" charset="0"/>
              </a:rPr>
              <a:t>GSICS Official Members</a:t>
            </a:r>
            <a:endParaRPr lang="en-US" smtClean="0">
              <a:latin typeface="Arial" pitchFamily="34" charset="0"/>
            </a:endParaRPr>
          </a:p>
        </p:txBody>
      </p:sp>
      <p:sp>
        <p:nvSpPr>
          <p:cNvPr id="67588" name="Rectangle 3"/>
          <p:cNvSpPr>
            <a:spLocks noGrp="1" noChangeArrowheads="1"/>
          </p:cNvSpPr>
          <p:nvPr>
            <p:ph type="body" sz="half" idx="1"/>
          </p:nvPr>
        </p:nvSpPr>
        <p:spPr>
          <a:xfrm>
            <a:off x="723900" y="1341438"/>
            <a:ext cx="4132263" cy="4114800"/>
          </a:xfrm>
        </p:spPr>
        <p:txBody>
          <a:bodyPr/>
          <a:lstStyle/>
          <a:p>
            <a:pPr eaLnBrk="1" hangingPunct="1">
              <a:lnSpc>
                <a:spcPct val="90000"/>
              </a:lnSpc>
            </a:pPr>
            <a:r>
              <a:rPr lang="en-US" sz="2400" smtClean="0">
                <a:latin typeface="Arial" pitchFamily="34" charset="0"/>
              </a:rPr>
              <a:t>NOAA  </a:t>
            </a:r>
          </a:p>
          <a:p>
            <a:pPr eaLnBrk="1" hangingPunct="1">
              <a:lnSpc>
                <a:spcPct val="90000"/>
              </a:lnSpc>
            </a:pPr>
            <a:r>
              <a:rPr lang="en-US" sz="2400" smtClean="0">
                <a:latin typeface="Arial" pitchFamily="34" charset="0"/>
              </a:rPr>
              <a:t>NIST</a:t>
            </a:r>
          </a:p>
          <a:p>
            <a:pPr eaLnBrk="1" hangingPunct="1">
              <a:lnSpc>
                <a:spcPct val="90000"/>
              </a:lnSpc>
            </a:pPr>
            <a:r>
              <a:rPr lang="en-US" sz="2400" smtClean="0">
                <a:latin typeface="Arial" pitchFamily="34" charset="0"/>
              </a:rPr>
              <a:t>NASA</a:t>
            </a:r>
          </a:p>
          <a:p>
            <a:pPr eaLnBrk="1" hangingPunct="1">
              <a:lnSpc>
                <a:spcPct val="90000"/>
              </a:lnSpc>
            </a:pPr>
            <a:r>
              <a:rPr lang="en-US" sz="2400" smtClean="0">
                <a:latin typeface="Arial" pitchFamily="34" charset="0"/>
              </a:rPr>
              <a:t>EUMETSAT</a:t>
            </a:r>
          </a:p>
          <a:p>
            <a:pPr eaLnBrk="1" hangingPunct="1">
              <a:lnSpc>
                <a:spcPct val="90000"/>
              </a:lnSpc>
            </a:pPr>
            <a:r>
              <a:rPr lang="en-US" sz="2400" smtClean="0">
                <a:latin typeface="Arial" pitchFamily="34" charset="0"/>
              </a:rPr>
              <a:t>CNES</a:t>
            </a:r>
          </a:p>
          <a:p>
            <a:pPr eaLnBrk="1" hangingPunct="1">
              <a:lnSpc>
                <a:spcPct val="90000"/>
              </a:lnSpc>
            </a:pPr>
            <a:r>
              <a:rPr lang="en-US" sz="2400" smtClean="0">
                <a:latin typeface="Arial" pitchFamily="34" charset="0"/>
              </a:rPr>
              <a:t>CMA</a:t>
            </a:r>
          </a:p>
          <a:p>
            <a:pPr eaLnBrk="1" hangingPunct="1">
              <a:lnSpc>
                <a:spcPct val="90000"/>
              </a:lnSpc>
            </a:pPr>
            <a:r>
              <a:rPr lang="en-US" sz="2400" smtClean="0">
                <a:latin typeface="Arial" pitchFamily="34" charset="0"/>
              </a:rPr>
              <a:t>JMA</a:t>
            </a:r>
          </a:p>
          <a:p>
            <a:pPr eaLnBrk="1" hangingPunct="1">
              <a:lnSpc>
                <a:spcPct val="90000"/>
              </a:lnSpc>
            </a:pPr>
            <a:r>
              <a:rPr lang="en-US" sz="2400" smtClean="0">
                <a:latin typeface="Arial" pitchFamily="34" charset="0"/>
              </a:rPr>
              <a:t>KMA</a:t>
            </a:r>
          </a:p>
          <a:p>
            <a:pPr eaLnBrk="1" hangingPunct="1">
              <a:lnSpc>
                <a:spcPct val="90000"/>
              </a:lnSpc>
            </a:pPr>
            <a:r>
              <a:rPr lang="en-US" sz="2400" smtClean="0">
                <a:latin typeface="Arial" pitchFamily="34" charset="0"/>
              </a:rPr>
              <a:t>WMO</a:t>
            </a:r>
          </a:p>
          <a:p>
            <a:pPr eaLnBrk="1" hangingPunct="1">
              <a:lnSpc>
                <a:spcPct val="90000"/>
              </a:lnSpc>
            </a:pPr>
            <a:r>
              <a:rPr lang="en-US" sz="2400" smtClean="0">
                <a:latin typeface="Arial" pitchFamily="34" charset="0"/>
              </a:rPr>
              <a:t>ISRO</a:t>
            </a:r>
          </a:p>
          <a:p>
            <a:pPr eaLnBrk="1" hangingPunct="1">
              <a:lnSpc>
                <a:spcPct val="90000"/>
              </a:lnSpc>
            </a:pPr>
            <a:endParaRPr lang="en-US" sz="2400" smtClean="0">
              <a:latin typeface="Arial" pitchFamily="34" charset="0"/>
            </a:endParaRPr>
          </a:p>
        </p:txBody>
      </p:sp>
      <p:sp>
        <p:nvSpPr>
          <p:cNvPr id="67589" name="Rectangle 5"/>
          <p:cNvSpPr>
            <a:spLocks noGrp="1" noChangeArrowheads="1"/>
          </p:cNvSpPr>
          <p:nvPr>
            <p:ph type="body" sz="half" idx="2"/>
          </p:nvPr>
        </p:nvSpPr>
        <p:spPr>
          <a:xfrm>
            <a:off x="4975225" y="1376363"/>
            <a:ext cx="4132263" cy="4114800"/>
          </a:xfrm>
        </p:spPr>
        <p:txBody>
          <a:bodyPr/>
          <a:lstStyle/>
          <a:p>
            <a:pPr marL="57150" indent="0" eaLnBrk="1" hangingPunct="1">
              <a:lnSpc>
                <a:spcPct val="90000"/>
              </a:lnSpc>
              <a:buFont typeface="Arial" pitchFamily="34" charset="0"/>
              <a:buNone/>
            </a:pPr>
            <a:r>
              <a:rPr lang="en-US" sz="2400" smtClean="0">
                <a:latin typeface="Arial" pitchFamily="34" charset="0"/>
              </a:rPr>
              <a:t>IMD</a:t>
            </a:r>
          </a:p>
          <a:p>
            <a:pPr marL="57150" indent="0" eaLnBrk="1" hangingPunct="1">
              <a:lnSpc>
                <a:spcPct val="90000"/>
              </a:lnSpc>
              <a:buFont typeface="Arial" pitchFamily="34" charset="0"/>
              <a:buNone/>
            </a:pPr>
            <a:r>
              <a:rPr lang="en-US" sz="2400" smtClean="0">
                <a:latin typeface="Arial" pitchFamily="34" charset="0"/>
              </a:rPr>
              <a:t>JAXA</a:t>
            </a:r>
          </a:p>
          <a:p>
            <a:pPr marL="57150" indent="0" eaLnBrk="1" hangingPunct="1">
              <a:lnSpc>
                <a:spcPct val="90000"/>
              </a:lnSpc>
              <a:buFont typeface="Arial" pitchFamily="34" charset="0"/>
              <a:buNone/>
            </a:pPr>
            <a:r>
              <a:rPr lang="en-US" sz="2400" smtClean="0">
                <a:latin typeface="Arial" pitchFamily="34" charset="0"/>
              </a:rPr>
              <a:t>USGS</a:t>
            </a:r>
          </a:p>
          <a:p>
            <a:pPr marL="57150" indent="0" eaLnBrk="1" hangingPunct="1">
              <a:lnSpc>
                <a:spcPct val="90000"/>
              </a:lnSpc>
              <a:buFont typeface="Arial" pitchFamily="34" charset="0"/>
              <a:buNone/>
            </a:pPr>
            <a:r>
              <a:rPr lang="en-US" sz="2400" smtClean="0">
                <a:latin typeface="Arial" pitchFamily="34" charset="0"/>
              </a:rPr>
              <a:t>Roshydromet</a:t>
            </a:r>
          </a:p>
          <a:p>
            <a:pPr marL="57150" indent="0" eaLnBrk="1" hangingPunct="1">
              <a:lnSpc>
                <a:spcPct val="90000"/>
              </a:lnSpc>
              <a:buFont typeface="Arial" pitchFamily="34" charset="0"/>
              <a:buNone/>
            </a:pPr>
            <a:r>
              <a:rPr lang="en-US" sz="2400" smtClean="0">
                <a:latin typeface="Arial" pitchFamily="34" charset="0"/>
              </a:rPr>
              <a:t>ESA (observer)</a:t>
            </a:r>
          </a:p>
        </p:txBody>
      </p:sp>
      <p:sp>
        <p:nvSpPr>
          <p:cNvPr id="67590" name="Text Box 4"/>
          <p:cNvSpPr txBox="1">
            <a:spLocks noChangeArrowheads="1"/>
          </p:cNvSpPr>
          <p:nvPr/>
        </p:nvSpPr>
        <p:spPr bwMode="auto">
          <a:xfrm>
            <a:off x="1238250" y="5791200"/>
            <a:ext cx="7132638" cy="830263"/>
          </a:xfrm>
          <a:prstGeom prst="rect">
            <a:avLst/>
          </a:prstGeom>
          <a:solidFill>
            <a:schemeClr val="accent1"/>
          </a:solidFill>
          <a:ln w="9525">
            <a:noFill/>
            <a:miter lim="800000"/>
            <a:headEnd/>
            <a:tailEnd/>
          </a:ln>
        </p:spPr>
        <p:txBody>
          <a:bodyPr wrap="none">
            <a:spAutoFit/>
          </a:bodyPr>
          <a:lstStyle/>
          <a:p>
            <a:r>
              <a:rPr lang="en-US" sz="1600">
                <a:solidFill>
                  <a:schemeClr val="tx1"/>
                </a:solidFill>
                <a:latin typeface="Arial" pitchFamily="34" charset="0"/>
                <a:cs typeface="Arial" pitchFamily="34" charset="0"/>
              </a:rPr>
              <a:t>GSICS current focus is on the intercalibration of operational satellites,</a:t>
            </a:r>
          </a:p>
          <a:p>
            <a:r>
              <a:rPr lang="en-US" sz="1600">
                <a:solidFill>
                  <a:schemeClr val="tx1"/>
                </a:solidFill>
                <a:latin typeface="Arial" pitchFamily="34" charset="0"/>
                <a:cs typeface="Arial" pitchFamily="34" charset="0"/>
              </a:rPr>
              <a:t>   and makes use of key research instruments such as AIRS and MODIS</a:t>
            </a:r>
          </a:p>
          <a:p>
            <a:r>
              <a:rPr lang="en-US" sz="1600">
                <a:solidFill>
                  <a:schemeClr val="tx1"/>
                </a:solidFill>
                <a:latin typeface="Arial" pitchFamily="34" charset="0"/>
                <a:cs typeface="Arial" pitchFamily="34" charset="0"/>
              </a:rPr>
              <a:t>    as reference instruments for the operational instruments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8"/>
          <p:cNvGrpSpPr>
            <a:grpSpLocks/>
          </p:cNvGrpSpPr>
          <p:nvPr/>
        </p:nvGrpSpPr>
        <p:grpSpPr bwMode="auto">
          <a:xfrm>
            <a:off x="-247650" y="1219200"/>
            <a:ext cx="13868400" cy="4419600"/>
            <a:chOff x="0" y="605"/>
            <a:chExt cx="7776" cy="2640"/>
          </a:xfrm>
        </p:grpSpPr>
        <p:pic>
          <p:nvPicPr>
            <p:cNvPr id="68615" name="Picture 2" descr="FY2E_VISSR_VS_IASI_2009_2012_0"/>
            <p:cNvPicPr>
              <a:picLocks noChangeAspect="1" noChangeArrowheads="1"/>
            </p:cNvPicPr>
            <p:nvPr/>
          </p:nvPicPr>
          <p:blipFill>
            <a:blip r:embed="rId3" cstate="print"/>
            <a:srcRect/>
            <a:stretch>
              <a:fillRect/>
            </a:stretch>
          </p:blipFill>
          <p:spPr bwMode="auto">
            <a:xfrm>
              <a:off x="26" y="1926"/>
              <a:ext cx="3958" cy="1319"/>
            </a:xfrm>
            <a:prstGeom prst="rect">
              <a:avLst/>
            </a:prstGeom>
            <a:noFill/>
            <a:ln w="9525">
              <a:noFill/>
              <a:miter lim="800000"/>
              <a:headEnd/>
              <a:tailEnd/>
            </a:ln>
          </p:spPr>
        </p:pic>
        <p:pic>
          <p:nvPicPr>
            <p:cNvPr id="68616" name="Picture 3" descr="FY2D_VISSR_VS_IASI_2007_2012_0"/>
            <p:cNvPicPr>
              <a:picLocks noChangeAspect="1" noChangeArrowheads="1"/>
            </p:cNvPicPr>
            <p:nvPr/>
          </p:nvPicPr>
          <p:blipFill>
            <a:blip r:embed="rId4" cstate="print"/>
            <a:srcRect/>
            <a:stretch>
              <a:fillRect/>
            </a:stretch>
          </p:blipFill>
          <p:spPr bwMode="auto">
            <a:xfrm>
              <a:off x="0" y="605"/>
              <a:ext cx="3974" cy="1322"/>
            </a:xfrm>
            <a:prstGeom prst="rect">
              <a:avLst/>
            </a:prstGeom>
            <a:noFill/>
            <a:ln w="9525">
              <a:noFill/>
              <a:miter lim="800000"/>
              <a:headEnd/>
              <a:tailEnd/>
            </a:ln>
          </p:spPr>
        </p:pic>
        <p:sp>
          <p:nvSpPr>
            <p:cNvPr id="68617" name="Rectangle 5"/>
            <p:cNvSpPr>
              <a:spLocks noChangeArrowheads="1"/>
            </p:cNvSpPr>
            <p:nvPr/>
          </p:nvSpPr>
          <p:spPr bwMode="auto">
            <a:xfrm>
              <a:off x="384" y="749"/>
              <a:ext cx="3121" cy="919"/>
            </a:xfrm>
            <a:prstGeom prst="rect">
              <a:avLst/>
            </a:prstGeom>
            <a:solidFill>
              <a:srgbClr val="CCFFFF">
                <a:alpha val="30196"/>
              </a:srgbClr>
            </a:solidFill>
            <a:ln w="9525">
              <a:noFill/>
              <a:miter lim="800000"/>
              <a:headEnd/>
              <a:tailEnd/>
            </a:ln>
          </p:spPr>
          <p:txBody>
            <a:bodyPr wrap="none" anchor="ctr"/>
            <a:lstStyle/>
            <a:p>
              <a:endParaRPr lang="zh-CN" altLang="en-US" sz="1800" b="0">
                <a:solidFill>
                  <a:srgbClr val="000000"/>
                </a:solidFill>
                <a:latin typeface="Arial" pitchFamily="34" charset="0"/>
                <a:ea typeface="SimSun" pitchFamily="2" charset="-122"/>
              </a:endParaRPr>
            </a:p>
          </p:txBody>
        </p:sp>
        <p:sp>
          <p:nvSpPr>
            <p:cNvPr id="68618" name="Line 6"/>
            <p:cNvSpPr>
              <a:spLocks noChangeShapeType="1"/>
            </p:cNvSpPr>
            <p:nvPr/>
          </p:nvSpPr>
          <p:spPr bwMode="auto">
            <a:xfrm>
              <a:off x="3504" y="749"/>
              <a:ext cx="0" cy="912"/>
            </a:xfrm>
            <a:prstGeom prst="line">
              <a:avLst/>
            </a:prstGeom>
            <a:noFill/>
            <a:ln w="28575">
              <a:solidFill>
                <a:srgbClr val="FF0000"/>
              </a:solidFill>
              <a:round/>
              <a:headEnd/>
              <a:tailEnd/>
            </a:ln>
          </p:spPr>
          <p:txBody>
            <a:bodyPr/>
            <a:lstStyle/>
            <a:p>
              <a:endParaRPr lang="en-US"/>
            </a:p>
          </p:txBody>
        </p:sp>
        <p:sp>
          <p:nvSpPr>
            <p:cNvPr id="68619" name="Rectangle 7"/>
            <p:cNvSpPr>
              <a:spLocks noChangeArrowheads="1"/>
            </p:cNvSpPr>
            <p:nvPr/>
          </p:nvSpPr>
          <p:spPr bwMode="auto">
            <a:xfrm>
              <a:off x="384" y="2045"/>
              <a:ext cx="2353" cy="919"/>
            </a:xfrm>
            <a:prstGeom prst="rect">
              <a:avLst/>
            </a:prstGeom>
            <a:solidFill>
              <a:srgbClr val="CCFFFF">
                <a:alpha val="30196"/>
              </a:srgbClr>
            </a:solidFill>
            <a:ln w="9525">
              <a:noFill/>
              <a:miter lim="800000"/>
              <a:headEnd/>
              <a:tailEnd/>
            </a:ln>
          </p:spPr>
          <p:txBody>
            <a:bodyPr wrap="none" anchor="ctr"/>
            <a:lstStyle/>
            <a:p>
              <a:endParaRPr lang="zh-CN" altLang="en-US" sz="1800" b="0">
                <a:solidFill>
                  <a:srgbClr val="000000"/>
                </a:solidFill>
                <a:latin typeface="Arial" pitchFamily="34" charset="0"/>
                <a:ea typeface="SimSun" pitchFamily="2" charset="-122"/>
              </a:endParaRPr>
            </a:p>
          </p:txBody>
        </p:sp>
        <p:sp>
          <p:nvSpPr>
            <p:cNvPr id="68620" name="Line 8"/>
            <p:cNvSpPr>
              <a:spLocks noChangeShapeType="1"/>
            </p:cNvSpPr>
            <p:nvPr/>
          </p:nvSpPr>
          <p:spPr bwMode="auto">
            <a:xfrm>
              <a:off x="2736" y="2045"/>
              <a:ext cx="0" cy="911"/>
            </a:xfrm>
            <a:prstGeom prst="line">
              <a:avLst/>
            </a:prstGeom>
            <a:noFill/>
            <a:ln w="28575">
              <a:solidFill>
                <a:srgbClr val="FF0000"/>
              </a:solidFill>
              <a:round/>
              <a:headEnd/>
              <a:tailEnd/>
            </a:ln>
          </p:spPr>
          <p:txBody>
            <a:bodyPr/>
            <a:lstStyle/>
            <a:p>
              <a:endParaRPr lang="en-US"/>
            </a:p>
          </p:txBody>
        </p:sp>
        <p:sp>
          <p:nvSpPr>
            <p:cNvPr id="68621" name="Rectangle 9"/>
            <p:cNvSpPr>
              <a:spLocks noChangeArrowheads="1"/>
            </p:cNvSpPr>
            <p:nvPr/>
          </p:nvSpPr>
          <p:spPr bwMode="auto">
            <a:xfrm>
              <a:off x="2016" y="2146"/>
              <a:ext cx="5760" cy="221"/>
            </a:xfrm>
            <a:prstGeom prst="rect">
              <a:avLst/>
            </a:prstGeom>
            <a:noFill/>
            <a:ln w="9525">
              <a:noFill/>
              <a:miter lim="800000"/>
              <a:headEnd/>
              <a:tailEnd/>
            </a:ln>
          </p:spPr>
          <p:txBody>
            <a:bodyPr anchor="ctr">
              <a:spAutoFit/>
            </a:bodyPr>
            <a:lstStyle/>
            <a:p>
              <a:endParaRPr lang="zh-CN" altLang="en-US" sz="1800" b="0">
                <a:solidFill>
                  <a:srgbClr val="000000"/>
                </a:solidFill>
                <a:latin typeface="Arial" pitchFamily="34" charset="0"/>
                <a:ea typeface="SimSun" pitchFamily="2" charset="-122"/>
              </a:endParaRPr>
            </a:p>
          </p:txBody>
        </p:sp>
        <p:sp>
          <p:nvSpPr>
            <p:cNvPr id="68622" name="Rectangle 10"/>
            <p:cNvSpPr>
              <a:spLocks noChangeArrowheads="1"/>
            </p:cNvSpPr>
            <p:nvPr/>
          </p:nvSpPr>
          <p:spPr bwMode="auto">
            <a:xfrm>
              <a:off x="3024" y="2045"/>
              <a:ext cx="144" cy="911"/>
            </a:xfrm>
            <a:prstGeom prst="rect">
              <a:avLst/>
            </a:prstGeom>
            <a:solidFill>
              <a:schemeClr val="accent1">
                <a:alpha val="34117"/>
              </a:schemeClr>
            </a:solidFill>
            <a:ln w="9525">
              <a:noFill/>
              <a:miter lim="800000"/>
              <a:headEnd/>
              <a:tailEnd/>
            </a:ln>
          </p:spPr>
          <p:txBody>
            <a:bodyPr wrap="none" anchor="ctr"/>
            <a:lstStyle/>
            <a:p>
              <a:endParaRPr lang="zh-CN" altLang="en-US" sz="1800" b="0">
                <a:solidFill>
                  <a:srgbClr val="000000"/>
                </a:solidFill>
                <a:latin typeface="Arial" pitchFamily="34" charset="0"/>
                <a:ea typeface="SimSun" pitchFamily="2" charset="-122"/>
              </a:endParaRPr>
            </a:p>
          </p:txBody>
        </p:sp>
        <p:sp>
          <p:nvSpPr>
            <p:cNvPr id="68623" name="Rectangle 11"/>
            <p:cNvSpPr>
              <a:spLocks noChangeArrowheads="1"/>
            </p:cNvSpPr>
            <p:nvPr/>
          </p:nvSpPr>
          <p:spPr bwMode="auto">
            <a:xfrm>
              <a:off x="3360" y="2045"/>
              <a:ext cx="132" cy="911"/>
            </a:xfrm>
            <a:prstGeom prst="rect">
              <a:avLst/>
            </a:prstGeom>
            <a:solidFill>
              <a:schemeClr val="accent1">
                <a:alpha val="34117"/>
              </a:schemeClr>
            </a:solidFill>
            <a:ln w="9525">
              <a:noFill/>
              <a:miter lim="800000"/>
              <a:headEnd/>
              <a:tailEnd/>
            </a:ln>
          </p:spPr>
          <p:txBody>
            <a:bodyPr wrap="none" anchor="ctr"/>
            <a:lstStyle/>
            <a:p>
              <a:endParaRPr lang="zh-CN" altLang="en-US" sz="1800" b="0">
                <a:solidFill>
                  <a:srgbClr val="000000"/>
                </a:solidFill>
                <a:latin typeface="Arial" pitchFamily="34" charset="0"/>
                <a:ea typeface="SimSun" pitchFamily="2" charset="-122"/>
              </a:endParaRPr>
            </a:p>
          </p:txBody>
        </p:sp>
        <p:sp>
          <p:nvSpPr>
            <p:cNvPr id="68624" name="Rectangle 12"/>
            <p:cNvSpPr>
              <a:spLocks noChangeArrowheads="1"/>
            </p:cNvSpPr>
            <p:nvPr/>
          </p:nvSpPr>
          <p:spPr bwMode="auto">
            <a:xfrm>
              <a:off x="3660" y="749"/>
              <a:ext cx="55" cy="912"/>
            </a:xfrm>
            <a:prstGeom prst="rect">
              <a:avLst/>
            </a:prstGeom>
            <a:solidFill>
              <a:schemeClr val="accent1">
                <a:alpha val="34117"/>
              </a:schemeClr>
            </a:solidFill>
            <a:ln w="9525">
              <a:noFill/>
              <a:miter lim="800000"/>
              <a:headEnd/>
              <a:tailEnd/>
            </a:ln>
          </p:spPr>
          <p:txBody>
            <a:bodyPr wrap="none" anchor="ctr"/>
            <a:lstStyle/>
            <a:p>
              <a:endParaRPr lang="zh-CN" altLang="en-US" sz="1800" b="0">
                <a:solidFill>
                  <a:srgbClr val="000000"/>
                </a:solidFill>
                <a:latin typeface="Arial" pitchFamily="34" charset="0"/>
                <a:ea typeface="SimSun" pitchFamily="2" charset="-122"/>
              </a:endParaRPr>
            </a:p>
          </p:txBody>
        </p:sp>
        <p:sp>
          <p:nvSpPr>
            <p:cNvPr id="68625" name="AutoShape 14"/>
            <p:cNvSpPr>
              <a:spLocks noChangeArrowheads="1"/>
            </p:cNvSpPr>
            <p:nvPr/>
          </p:nvSpPr>
          <p:spPr bwMode="auto">
            <a:xfrm>
              <a:off x="2832" y="1757"/>
              <a:ext cx="767" cy="240"/>
            </a:xfrm>
            <a:prstGeom prst="wedgeEllipseCallout">
              <a:avLst>
                <a:gd name="adj1" fmla="val -14060"/>
                <a:gd name="adj2" fmla="val 98750"/>
              </a:avLst>
            </a:prstGeom>
            <a:solidFill>
              <a:schemeClr val="accent1">
                <a:alpha val="74117"/>
              </a:schemeClr>
            </a:solidFill>
            <a:ln w="9525">
              <a:solidFill>
                <a:schemeClr val="tx1"/>
              </a:solidFill>
              <a:miter lim="800000"/>
              <a:headEnd/>
              <a:tailEnd/>
            </a:ln>
          </p:spPr>
          <p:txBody>
            <a:bodyPr lIns="0" tIns="0" rIns="0" bIns="0"/>
            <a:lstStyle/>
            <a:p>
              <a:r>
                <a:rPr lang="en-US" altLang="zh-CN" sz="1000" b="0">
                  <a:solidFill>
                    <a:srgbClr val="0000FF"/>
                  </a:solidFill>
                  <a:latin typeface="Arial" pitchFamily="34" charset="0"/>
                  <a:ea typeface="SimSun" pitchFamily="2" charset="-122"/>
                </a:rPr>
                <a:t>Eclipse Phase</a:t>
              </a:r>
            </a:p>
          </p:txBody>
        </p:sp>
      </p:grpSp>
      <p:sp>
        <p:nvSpPr>
          <p:cNvPr id="68611" name="Rectangle 4"/>
          <p:cNvSpPr>
            <a:spLocks noChangeArrowheads="1"/>
          </p:cNvSpPr>
          <p:nvPr/>
        </p:nvSpPr>
        <p:spPr bwMode="auto">
          <a:xfrm>
            <a:off x="0" y="5715000"/>
            <a:ext cx="6508750" cy="628650"/>
          </a:xfrm>
          <a:prstGeom prst="rect">
            <a:avLst/>
          </a:prstGeom>
          <a:solidFill>
            <a:srgbClr val="FFFF00">
              <a:alpha val="58038"/>
            </a:srgbClr>
          </a:solidFill>
          <a:ln w="9525">
            <a:noFill/>
            <a:miter lim="800000"/>
            <a:headEnd/>
            <a:tailEnd/>
          </a:ln>
        </p:spPr>
        <p:txBody>
          <a:bodyPr wrap="none" anchor="ctr">
            <a:spAutoFit/>
          </a:bodyPr>
          <a:lstStyle/>
          <a:p>
            <a:pPr indent="228600">
              <a:lnSpc>
                <a:spcPct val="110000"/>
              </a:lnSpc>
            </a:pPr>
            <a:r>
              <a:rPr lang="en-US" altLang="zh-CN" sz="1600" b="0">
                <a:solidFill>
                  <a:srgbClr val="000000"/>
                </a:solidFill>
                <a:latin typeface="Arial" pitchFamily="34" charset="0"/>
                <a:ea typeface="SimSun" pitchFamily="2" charset="-122"/>
              </a:rPr>
              <a:t>Time series of calibrated TBB bias for IR1~3 channels vs AQUA/AIRS</a:t>
            </a:r>
          </a:p>
          <a:p>
            <a:pPr indent="228600">
              <a:lnSpc>
                <a:spcPct val="110000"/>
              </a:lnSpc>
            </a:pPr>
            <a:r>
              <a:rPr lang="en-US" altLang="zh-CN" sz="1600" b="0">
                <a:solidFill>
                  <a:srgbClr val="000000"/>
                </a:solidFill>
                <a:latin typeface="Arial" pitchFamily="34" charset="0"/>
                <a:ea typeface="SimSun" pitchFamily="2" charset="-122"/>
              </a:rPr>
              <a:t>reference scenes (290 K for IR1 and IR2, 250 K for IR3).</a:t>
            </a:r>
          </a:p>
        </p:txBody>
      </p:sp>
      <p:sp>
        <p:nvSpPr>
          <p:cNvPr id="68612" name="Text Box 13"/>
          <p:cNvSpPr txBox="1">
            <a:spLocks noChangeArrowheads="1"/>
          </p:cNvSpPr>
          <p:nvPr/>
        </p:nvSpPr>
        <p:spPr bwMode="auto">
          <a:xfrm>
            <a:off x="6604000" y="1066800"/>
            <a:ext cx="3302000" cy="4400550"/>
          </a:xfrm>
          <a:prstGeom prst="rect">
            <a:avLst/>
          </a:prstGeom>
          <a:noFill/>
          <a:ln w="28575">
            <a:solidFill>
              <a:srgbClr val="00FFFF"/>
            </a:solidFill>
            <a:miter lim="800000"/>
            <a:headEnd/>
            <a:tailEnd/>
          </a:ln>
        </p:spPr>
        <p:txBody>
          <a:bodyPr>
            <a:spAutoFit/>
          </a:bodyPr>
          <a:lstStyle/>
          <a:p>
            <a:pPr>
              <a:spcBef>
                <a:spcPct val="50000"/>
              </a:spcBef>
            </a:pPr>
            <a:r>
              <a:rPr lang="en-US" sz="1400" b="0">
                <a:solidFill>
                  <a:srgbClr val="000000"/>
                </a:solidFill>
                <a:latin typeface="Times New Roman" pitchFamily="18" charset="0"/>
              </a:rPr>
              <a:t>Operational calibration of FY-2D/2E was upgraded using GSICS inter-calibration algorithm in 2012-04 and 2012-01 separately. </a:t>
            </a:r>
            <a:r>
              <a:rPr lang="en-US" altLang="zh-CN" sz="1400" b="0">
                <a:solidFill>
                  <a:srgbClr val="000000"/>
                </a:solidFill>
                <a:latin typeface="Times New Roman" pitchFamily="18" charset="0"/>
              </a:rPr>
              <a:t>The</a:t>
            </a:r>
            <a:r>
              <a:rPr lang="en-US" sz="1400" b="0">
                <a:solidFill>
                  <a:srgbClr val="000000"/>
                </a:solidFill>
                <a:latin typeface="Times New Roman" pitchFamily="18" charset="0"/>
              </a:rPr>
              <a:t> calibration bias</a:t>
            </a:r>
            <a:r>
              <a:rPr lang="en-US" altLang="zh-CN" sz="1400" b="0">
                <a:solidFill>
                  <a:srgbClr val="000000"/>
                </a:solidFill>
                <a:latin typeface="Times New Roman" pitchFamily="18" charset="0"/>
              </a:rPr>
              <a:t>es</a:t>
            </a:r>
            <a:r>
              <a:rPr lang="en-US" sz="1400" b="0">
                <a:solidFill>
                  <a:srgbClr val="000000"/>
                </a:solidFill>
                <a:latin typeface="Times New Roman" pitchFamily="18" charset="0"/>
              </a:rPr>
              <a:t> </a:t>
            </a:r>
            <a:r>
              <a:rPr lang="en-US" altLang="zh-CN" sz="1400" b="0">
                <a:solidFill>
                  <a:srgbClr val="000000"/>
                </a:solidFill>
                <a:latin typeface="Times New Roman" pitchFamily="18" charset="0"/>
              </a:rPr>
              <a:t>were</a:t>
            </a:r>
            <a:r>
              <a:rPr lang="en-US" sz="1400" b="0">
                <a:solidFill>
                  <a:srgbClr val="000000"/>
                </a:solidFill>
                <a:latin typeface="Times New Roman" pitchFamily="18" charset="0"/>
              </a:rPr>
              <a:t> sharply decreased</a:t>
            </a:r>
            <a:r>
              <a:rPr lang="en-US" altLang="zh-CN" sz="1400" b="0">
                <a:solidFill>
                  <a:srgbClr val="000000"/>
                </a:solidFill>
                <a:latin typeface="Times New Roman" pitchFamily="18" charset="0"/>
              </a:rPr>
              <a:t>, and reduced to</a:t>
            </a:r>
            <a:r>
              <a:rPr lang="en-US" sz="1400" b="0">
                <a:solidFill>
                  <a:srgbClr val="000000"/>
                </a:solidFill>
                <a:latin typeface="Times New Roman" pitchFamily="18" charset="0"/>
              </a:rPr>
              <a:t> about </a:t>
            </a:r>
            <a:r>
              <a:rPr lang="en-US" altLang="zh-CN" sz="1400" b="0">
                <a:solidFill>
                  <a:srgbClr val="000000"/>
                </a:solidFill>
                <a:latin typeface="Times New Roman" pitchFamily="18" charset="0"/>
              </a:rPr>
              <a:t>0.5~</a:t>
            </a:r>
            <a:r>
              <a:rPr lang="en-US" sz="1400" b="0">
                <a:solidFill>
                  <a:srgbClr val="000000"/>
                </a:solidFill>
                <a:latin typeface="Times New Roman" pitchFamily="18" charset="0"/>
              </a:rPr>
              <a:t>1K@290K</a:t>
            </a:r>
            <a:r>
              <a:rPr lang="en-US" altLang="zh-CN" sz="1400" b="0">
                <a:solidFill>
                  <a:srgbClr val="000000"/>
                </a:solidFill>
                <a:latin typeface="Times New Roman" pitchFamily="18" charset="0"/>
              </a:rPr>
              <a:t> (@250K</a:t>
            </a:r>
            <a:r>
              <a:rPr lang="zh-CN" altLang="en-US" sz="1400" b="0">
                <a:solidFill>
                  <a:srgbClr val="000000"/>
                </a:solidFill>
                <a:latin typeface="Times New Roman" pitchFamily="18" charset="0"/>
              </a:rPr>
              <a:t>）</a:t>
            </a:r>
            <a:r>
              <a:rPr lang="en-US" altLang="zh-CN" sz="1400" b="0">
                <a:solidFill>
                  <a:srgbClr val="000000"/>
                </a:solidFill>
                <a:latin typeface="Times New Roman" pitchFamily="18" charset="0"/>
              </a:rPr>
              <a:t>without eclipse period.</a:t>
            </a:r>
          </a:p>
          <a:p>
            <a:pPr>
              <a:spcBef>
                <a:spcPct val="50000"/>
              </a:spcBef>
            </a:pPr>
            <a:r>
              <a:rPr lang="en-US" sz="1400" b="0">
                <a:solidFill>
                  <a:srgbClr val="000000"/>
                </a:solidFill>
                <a:latin typeface="Times New Roman" pitchFamily="18" charset="0"/>
              </a:rPr>
              <a:t>Before upgrade, calibration bias of FY-2D </a:t>
            </a:r>
            <a:r>
              <a:rPr lang="en-US" altLang="zh-CN" sz="1400" b="0">
                <a:solidFill>
                  <a:srgbClr val="000000"/>
                </a:solidFill>
                <a:latin typeface="Times New Roman" pitchFamily="18" charset="0"/>
              </a:rPr>
              <a:t>was</a:t>
            </a:r>
            <a:r>
              <a:rPr lang="en-US" sz="1400" b="0">
                <a:solidFill>
                  <a:srgbClr val="000000"/>
                </a:solidFill>
                <a:latin typeface="Times New Roman" pitchFamily="18" charset="0"/>
              </a:rPr>
              <a:t> about 1~2K@290K in split window channels, and 3~4K@250K in WV channel. Tbb bias presents a significant cyclical fluctuation ,and reaches 4-6 K every September during the Autumn eclipse phase.</a:t>
            </a:r>
          </a:p>
          <a:p>
            <a:pPr>
              <a:spcBef>
                <a:spcPct val="50000"/>
              </a:spcBef>
            </a:pPr>
            <a:r>
              <a:rPr lang="en-US" sz="1400" b="0">
                <a:solidFill>
                  <a:srgbClr val="000000"/>
                </a:solidFill>
                <a:latin typeface="Times New Roman" pitchFamily="18" charset="0"/>
              </a:rPr>
              <a:t>Before upgrade, calibration bias of FY-2E </a:t>
            </a:r>
            <a:r>
              <a:rPr lang="en-US" altLang="zh-CN" sz="1400" b="0">
                <a:solidFill>
                  <a:srgbClr val="000000"/>
                </a:solidFill>
                <a:latin typeface="Times New Roman" pitchFamily="18" charset="0"/>
              </a:rPr>
              <a:t>was</a:t>
            </a:r>
            <a:r>
              <a:rPr lang="en-US" sz="1400" b="0">
                <a:solidFill>
                  <a:srgbClr val="000000"/>
                </a:solidFill>
                <a:latin typeface="Times New Roman" pitchFamily="18" charset="0"/>
              </a:rPr>
              <a:t> about 1~3K@290K in split window channels (IR2 is larger than IR1). TBB bias in WV channel@250K is similar large as FY-2D  but without seasonal fluctuation.</a:t>
            </a:r>
          </a:p>
        </p:txBody>
      </p:sp>
      <p:sp>
        <p:nvSpPr>
          <p:cNvPr id="68613" name="Text Box 15"/>
          <p:cNvSpPr txBox="1">
            <a:spLocks noChangeArrowheads="1"/>
          </p:cNvSpPr>
          <p:nvPr/>
        </p:nvSpPr>
        <p:spPr bwMode="auto">
          <a:xfrm>
            <a:off x="0" y="990600"/>
            <a:ext cx="2806700" cy="396875"/>
          </a:xfrm>
          <a:prstGeom prst="rect">
            <a:avLst/>
          </a:prstGeom>
          <a:solidFill>
            <a:srgbClr val="FF99CC">
              <a:alpha val="54117"/>
            </a:srgbClr>
          </a:solidFill>
          <a:ln w="9525">
            <a:noFill/>
            <a:miter lim="800000"/>
            <a:headEnd/>
            <a:tailEnd/>
          </a:ln>
        </p:spPr>
        <p:txBody>
          <a:bodyPr>
            <a:spAutoFit/>
          </a:bodyPr>
          <a:lstStyle/>
          <a:p>
            <a:pPr>
              <a:spcBef>
                <a:spcPct val="50000"/>
              </a:spcBef>
            </a:pPr>
            <a:r>
              <a:rPr lang="en-US" altLang="zh-CN" sz="2000" b="0">
                <a:solidFill>
                  <a:srgbClr val="0000FF"/>
                </a:solidFill>
                <a:latin typeface="Arial" pitchFamily="34" charset="0"/>
                <a:ea typeface="SimSun" pitchFamily="2" charset="-122"/>
              </a:rPr>
              <a:t>FY-2 vs AQUA/AIRS</a:t>
            </a:r>
          </a:p>
        </p:txBody>
      </p:sp>
      <p:sp>
        <p:nvSpPr>
          <p:cNvPr id="306193" name="Rectangle 17"/>
          <p:cNvSpPr>
            <a:spLocks noChangeArrowheads="1"/>
          </p:cNvSpPr>
          <p:nvPr/>
        </p:nvSpPr>
        <p:spPr bwMode="auto">
          <a:xfrm>
            <a:off x="1209675" y="439738"/>
            <a:ext cx="8424863" cy="685800"/>
          </a:xfrm>
          <a:prstGeom prst="rect">
            <a:avLst/>
          </a:prstGeom>
          <a:noFill/>
          <a:ln w="9525">
            <a:noFill/>
            <a:miter lim="800000"/>
            <a:headEnd/>
            <a:tailEnd/>
          </a:ln>
          <a:effectLst/>
        </p:spPr>
        <p:txBody>
          <a:bodyPr anchor="ctr"/>
          <a:lstStyle/>
          <a:p>
            <a:pPr>
              <a:defRPr/>
            </a:pPr>
            <a:r>
              <a:rPr lang="en-US" altLang="zh-CN" sz="3600">
                <a:solidFill>
                  <a:srgbClr val="000000"/>
                </a:solidFill>
                <a:effectLst>
                  <a:outerShdw blurRad="38100" dist="38100" dir="2700000" algn="tl">
                    <a:srgbClr val="C0C0C0"/>
                  </a:outerShdw>
                </a:effectLst>
                <a:latin typeface="Britannic Bold" pitchFamily="34" charset="0"/>
                <a:ea typeface="SimSun" pitchFamily="2" charset="-122"/>
              </a:rPr>
              <a:t>GSICS Contribution to FY-2D/2E Cal</a:t>
            </a:r>
            <a:endParaRPr lang="en-US" altLang="zh-CN" sz="2400" b="0">
              <a:solidFill>
                <a:srgbClr val="006600"/>
              </a:solidFill>
              <a:latin typeface="Garamond" pitchFamily="18" charset="0"/>
              <a:ea typeface="隶书"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191125" y="0"/>
            <a:ext cx="4714875" cy="2646363"/>
          </a:xfrm>
          <a:prstGeom prst="rect">
            <a:avLst/>
          </a:prstGeom>
          <a:solidFill>
            <a:schemeClr val="bg1"/>
          </a:solidFill>
          <a:ln w="9525">
            <a:noFill/>
            <a:miter lim="800000"/>
            <a:headEnd/>
            <a:tailEnd/>
          </a:ln>
        </p:spPr>
        <p:txBody>
          <a:bodyPr wrap="none" lIns="90000" tIns="46800" rIns="90000" bIns="46800" anchor="ctr"/>
          <a:lstStyle/>
          <a:p>
            <a:endParaRPr lang="en-US"/>
          </a:p>
        </p:txBody>
      </p:sp>
      <p:sp>
        <p:nvSpPr>
          <p:cNvPr id="69635" name="Rectangle 3"/>
          <p:cNvSpPr>
            <a:spLocks noGrp="1" noChangeArrowheads="1"/>
          </p:cNvSpPr>
          <p:nvPr>
            <p:ph type="title"/>
          </p:nvPr>
        </p:nvSpPr>
        <p:spPr>
          <a:xfrm>
            <a:off x="719138" y="323850"/>
            <a:ext cx="4981575" cy="1143000"/>
          </a:xfrm>
        </p:spPr>
        <p:txBody>
          <a:bodyPr/>
          <a:lstStyle/>
          <a:p>
            <a:pPr eaLnBrk="1" hangingPunct="1"/>
            <a:r>
              <a:rPr lang="en-US" sz="3600" smtClean="0">
                <a:solidFill>
                  <a:srgbClr val="1F497D"/>
                </a:solidFill>
              </a:rPr>
              <a:t>GSICS organization</a:t>
            </a:r>
            <a:endParaRPr lang="en-GB" sz="3600" smtClean="0">
              <a:solidFill>
                <a:srgbClr val="1F497D"/>
              </a:solidFill>
            </a:endParaRPr>
          </a:p>
        </p:txBody>
      </p:sp>
      <p:sp>
        <p:nvSpPr>
          <p:cNvPr id="69636" name="Rectangle 4"/>
          <p:cNvSpPr>
            <a:spLocks noGrp="1" noChangeArrowheads="1"/>
          </p:cNvSpPr>
          <p:nvPr>
            <p:ph type="body" sz="half" idx="1"/>
          </p:nvPr>
        </p:nvSpPr>
        <p:spPr>
          <a:xfrm>
            <a:off x="182563" y="1600200"/>
            <a:ext cx="5008562" cy="4525963"/>
          </a:xfrm>
        </p:spPr>
        <p:txBody>
          <a:bodyPr/>
          <a:lstStyle/>
          <a:p>
            <a:pPr marL="0" indent="0" eaLnBrk="1" hangingPunct="1">
              <a:lnSpc>
                <a:spcPct val="60000"/>
              </a:lnSpc>
              <a:buFont typeface="Wingdings" pitchFamily="2" charset="2"/>
              <a:buChar char="§"/>
            </a:pPr>
            <a:endParaRPr lang="en-GB" sz="1500" smtClean="0"/>
          </a:p>
          <a:p>
            <a:pPr marL="0" indent="0" eaLnBrk="1" hangingPunct="1">
              <a:lnSpc>
                <a:spcPct val="60000"/>
              </a:lnSpc>
              <a:buFontTx/>
              <a:buChar char="•"/>
            </a:pPr>
            <a:r>
              <a:rPr lang="en-GB" sz="1500" smtClean="0"/>
              <a:t> </a:t>
            </a:r>
            <a:r>
              <a:rPr lang="en-GB" sz="1600" smtClean="0"/>
              <a:t>Priorities established by GSICS Executive Panel </a:t>
            </a:r>
          </a:p>
          <a:p>
            <a:pPr marL="0" indent="0" eaLnBrk="1" hangingPunct="1">
              <a:lnSpc>
                <a:spcPct val="60000"/>
              </a:lnSpc>
              <a:buFontTx/>
              <a:buChar char="•"/>
            </a:pPr>
            <a:endParaRPr lang="en-GB" sz="1600" smtClean="0"/>
          </a:p>
          <a:p>
            <a:pPr marL="0" indent="0" eaLnBrk="1" hangingPunct="1">
              <a:lnSpc>
                <a:spcPct val="60000"/>
              </a:lnSpc>
              <a:buFontTx/>
              <a:buChar char="•"/>
            </a:pPr>
            <a:r>
              <a:rPr lang="en-GB" sz="1600" smtClean="0"/>
              <a:t> Algorithms shared, reviewed and developed by the GSICS Research Working Group (GRWG)</a:t>
            </a:r>
          </a:p>
          <a:p>
            <a:pPr marL="0" indent="0" eaLnBrk="1" hangingPunct="1">
              <a:lnSpc>
                <a:spcPct val="60000"/>
              </a:lnSpc>
              <a:buFont typeface="Arial" pitchFamily="34" charset="0"/>
              <a:buNone/>
            </a:pPr>
            <a:r>
              <a:rPr lang="en-GB" sz="1600" i="1" smtClean="0"/>
              <a:t>(Tim Hewison, EUMETSAT </a:t>
            </a:r>
            <a:r>
              <a:rPr lang="en-US" sz="1600" i="1" smtClean="0"/>
              <a:t>–</a:t>
            </a:r>
            <a:r>
              <a:rPr lang="en-GB" sz="1600" i="1" smtClean="0"/>
              <a:t> Chair)</a:t>
            </a:r>
            <a:endParaRPr lang="en-GB" sz="1600" u="sng" smtClean="0"/>
          </a:p>
          <a:p>
            <a:pPr marL="0" indent="0" eaLnBrk="1" hangingPunct="1">
              <a:lnSpc>
                <a:spcPct val="60000"/>
              </a:lnSpc>
              <a:buFontTx/>
              <a:buChar char="•"/>
            </a:pPr>
            <a:endParaRPr lang="en-GB" sz="1600" smtClean="0"/>
          </a:p>
          <a:p>
            <a:pPr marL="0" indent="0" eaLnBrk="1" hangingPunct="1">
              <a:lnSpc>
                <a:spcPct val="60000"/>
              </a:lnSpc>
              <a:buFontTx/>
              <a:buChar char="•"/>
            </a:pPr>
            <a:r>
              <a:rPr lang="en-GB" sz="1600" smtClean="0"/>
              <a:t>  GSICS Data management Working Group</a:t>
            </a:r>
          </a:p>
          <a:p>
            <a:pPr marL="0" indent="0" eaLnBrk="1" hangingPunct="1">
              <a:lnSpc>
                <a:spcPct val="60000"/>
              </a:lnSpc>
              <a:buFont typeface="Arial" pitchFamily="34" charset="0"/>
              <a:buNone/>
            </a:pPr>
            <a:r>
              <a:rPr lang="en-GB" sz="1600" i="1" smtClean="0"/>
              <a:t>(Aleksander Jelenak, NOAA -  Chair)</a:t>
            </a:r>
          </a:p>
          <a:p>
            <a:pPr marL="0" indent="0" eaLnBrk="1" hangingPunct="1">
              <a:lnSpc>
                <a:spcPct val="60000"/>
              </a:lnSpc>
              <a:buFont typeface="Wingdings" pitchFamily="2" charset="2"/>
              <a:buChar char="§"/>
            </a:pPr>
            <a:endParaRPr lang="en-GB" sz="1600" smtClean="0"/>
          </a:p>
          <a:p>
            <a:pPr marL="0" indent="0" eaLnBrk="1" hangingPunct="1">
              <a:lnSpc>
                <a:spcPct val="60000"/>
              </a:lnSpc>
              <a:buFont typeface="Wingdings" pitchFamily="2" charset="2"/>
              <a:buChar char="§"/>
            </a:pPr>
            <a:r>
              <a:rPr lang="en-GB" sz="1600" smtClean="0"/>
              <a:t>  GSICS Coordination Centre (GCC)</a:t>
            </a:r>
          </a:p>
          <a:p>
            <a:pPr marL="457200" lvl="1" indent="0" eaLnBrk="1" hangingPunct="1">
              <a:lnSpc>
                <a:spcPct val="60000"/>
              </a:lnSpc>
            </a:pPr>
            <a:r>
              <a:rPr lang="en-GB" sz="1600" smtClean="0"/>
              <a:t>operated by NOAA/NESDIS </a:t>
            </a:r>
          </a:p>
          <a:p>
            <a:pPr marL="457200" lvl="1" indent="0" eaLnBrk="1" hangingPunct="1">
              <a:lnSpc>
                <a:spcPct val="60000"/>
              </a:lnSpc>
              <a:buFont typeface="Arial" pitchFamily="34" charset="0"/>
              <a:buNone/>
            </a:pPr>
            <a:r>
              <a:rPr lang="en-GB" sz="1600" smtClean="0"/>
              <a:t>(</a:t>
            </a:r>
            <a:r>
              <a:rPr lang="en-GB" sz="1600" i="1" smtClean="0"/>
              <a:t>Fuzhong Weng </a:t>
            </a:r>
            <a:r>
              <a:rPr lang="en-US" sz="1600" i="1" smtClean="0"/>
              <a:t>–</a:t>
            </a:r>
            <a:r>
              <a:rPr lang="en-GB" sz="1600" i="1" smtClean="0"/>
              <a:t> NOAA </a:t>
            </a:r>
            <a:r>
              <a:rPr lang="en-US" sz="1600" i="1" smtClean="0"/>
              <a:t>–</a:t>
            </a:r>
            <a:r>
              <a:rPr lang="en-GB" sz="1600" i="1" smtClean="0"/>
              <a:t> Director)</a:t>
            </a:r>
          </a:p>
          <a:p>
            <a:pPr marL="1200150" lvl="2" indent="-342900" eaLnBrk="1" hangingPunct="1">
              <a:lnSpc>
                <a:spcPct val="60000"/>
              </a:lnSpc>
              <a:buFont typeface="Wingdings" pitchFamily="2" charset="2"/>
              <a:buChar char="ü"/>
            </a:pPr>
            <a:r>
              <a:rPr lang="en-GB" sz="1600" smtClean="0"/>
              <a:t>establish procedures</a:t>
            </a:r>
          </a:p>
          <a:p>
            <a:pPr marL="1200150" lvl="2" indent="-342900" eaLnBrk="1" hangingPunct="1">
              <a:lnSpc>
                <a:spcPct val="60000"/>
              </a:lnSpc>
              <a:buFont typeface="Wingdings" pitchFamily="2" charset="2"/>
              <a:buChar char="ü"/>
            </a:pPr>
            <a:r>
              <a:rPr lang="en-GB" sz="1600" smtClean="0"/>
              <a:t>assist in implementation </a:t>
            </a:r>
          </a:p>
          <a:p>
            <a:pPr marL="1200150" lvl="2" indent="-342900" eaLnBrk="1" hangingPunct="1">
              <a:lnSpc>
                <a:spcPct val="60000"/>
              </a:lnSpc>
              <a:buFont typeface="Wingdings" pitchFamily="2" charset="2"/>
              <a:buChar char="ü"/>
            </a:pPr>
            <a:r>
              <a:rPr lang="en-GB" sz="1600" smtClean="0"/>
              <a:t>configuration management</a:t>
            </a:r>
          </a:p>
          <a:p>
            <a:pPr marL="1200150" lvl="2" indent="-342900" eaLnBrk="1" hangingPunct="1">
              <a:lnSpc>
                <a:spcPct val="60000"/>
              </a:lnSpc>
              <a:buFont typeface="Wingdings" pitchFamily="2" charset="2"/>
              <a:buChar char="ü"/>
            </a:pPr>
            <a:r>
              <a:rPr lang="en-GB" sz="1600" smtClean="0"/>
              <a:t> issue quarterly newsletter</a:t>
            </a:r>
          </a:p>
          <a:p>
            <a:pPr marL="457200" lvl="1" indent="0" eaLnBrk="1" hangingPunct="1">
              <a:lnSpc>
                <a:spcPct val="60000"/>
              </a:lnSpc>
            </a:pPr>
            <a:endParaRPr lang="en-GB" sz="1600" smtClean="0"/>
          </a:p>
          <a:p>
            <a:pPr marL="0" indent="0" eaLnBrk="1" hangingPunct="1">
              <a:lnSpc>
                <a:spcPct val="60000"/>
              </a:lnSpc>
              <a:buFontTx/>
              <a:buChar char="•"/>
            </a:pPr>
            <a:r>
              <a:rPr lang="en-GB" sz="1600" smtClean="0"/>
              <a:t> Processing &amp; Research Centres (GPRC)</a:t>
            </a:r>
          </a:p>
          <a:p>
            <a:pPr marL="457200" lvl="1" indent="0" eaLnBrk="1" hangingPunct="1">
              <a:lnSpc>
                <a:spcPct val="60000"/>
              </a:lnSpc>
            </a:pPr>
            <a:r>
              <a:rPr lang="en-GB" sz="1600" smtClean="0"/>
              <a:t>operated by each satellite operator</a:t>
            </a:r>
          </a:p>
          <a:p>
            <a:pPr marL="457200" lvl="1" indent="0" eaLnBrk="1" hangingPunct="1">
              <a:lnSpc>
                <a:spcPct val="60000"/>
              </a:lnSpc>
            </a:pPr>
            <a:endParaRPr lang="en-GB" sz="1600" smtClean="0"/>
          </a:p>
          <a:p>
            <a:pPr marL="0" indent="0" eaLnBrk="1" hangingPunct="1">
              <a:lnSpc>
                <a:spcPct val="60000"/>
              </a:lnSpc>
              <a:buFontTx/>
              <a:buChar char="•"/>
            </a:pPr>
            <a:r>
              <a:rPr lang="en-GB" sz="1600" smtClean="0"/>
              <a:t> Calibration Support Segments (CSS)</a:t>
            </a:r>
          </a:p>
          <a:p>
            <a:pPr marL="457200" lvl="1" indent="0" eaLnBrk="1" hangingPunct="1">
              <a:lnSpc>
                <a:spcPct val="60000"/>
              </a:lnSpc>
            </a:pPr>
            <a:r>
              <a:rPr lang="en-GB" sz="1600" smtClean="0"/>
              <a:t>including field sites and laboratories</a:t>
            </a:r>
          </a:p>
        </p:txBody>
      </p:sp>
      <p:pic>
        <p:nvPicPr>
          <p:cNvPr id="69637" name="Picture 9" descr="GSICSintheGOS"/>
          <p:cNvPicPr>
            <a:picLocks noGrp="1" noChangeAspect="1" noChangeArrowheads="1"/>
          </p:cNvPicPr>
          <p:nvPr>
            <p:ph sz="quarter" idx="2"/>
          </p:nvPr>
        </p:nvPicPr>
        <p:blipFill>
          <a:blip r:embed="rId3" cstate="print"/>
          <a:srcRect/>
          <a:stretch>
            <a:fillRect/>
          </a:stretch>
        </p:blipFill>
        <p:spPr>
          <a:xfrm>
            <a:off x="5511800" y="173038"/>
            <a:ext cx="3800475" cy="1889125"/>
          </a:xfrm>
          <a:solidFill>
            <a:schemeClr val="bg1"/>
          </a:solidFill>
        </p:spPr>
      </p:pic>
      <p:pic>
        <p:nvPicPr>
          <p:cNvPr id="69638" name="Picture 5" descr="GSICSstructure_001"/>
          <p:cNvPicPr>
            <a:picLocks noGrp="1" noChangeAspect="1" noChangeArrowheads="1"/>
          </p:cNvPicPr>
          <p:nvPr>
            <p:ph sz="quarter" idx="3"/>
          </p:nvPr>
        </p:nvPicPr>
        <p:blipFill>
          <a:blip r:embed="rId4" cstate="print"/>
          <a:srcRect/>
          <a:stretch>
            <a:fillRect/>
          </a:stretch>
        </p:blipFill>
        <p:spPr>
          <a:xfrm>
            <a:off x="5700713" y="3257550"/>
            <a:ext cx="3556000" cy="2495550"/>
          </a:xfrm>
          <a:noFill/>
        </p:spPr>
      </p:pic>
      <p:sp>
        <p:nvSpPr>
          <p:cNvPr id="69639" name="Text Box 6"/>
          <p:cNvSpPr txBox="1">
            <a:spLocks noChangeArrowheads="1"/>
          </p:cNvSpPr>
          <p:nvPr/>
        </p:nvSpPr>
        <p:spPr bwMode="auto">
          <a:xfrm>
            <a:off x="4676775" y="5716588"/>
            <a:ext cx="2686050" cy="830262"/>
          </a:xfrm>
          <a:prstGeom prst="rect">
            <a:avLst/>
          </a:prstGeom>
          <a:noFill/>
          <a:ln w="9525">
            <a:noFill/>
            <a:miter lim="800000"/>
            <a:headEnd/>
            <a:tailEnd/>
          </a:ln>
        </p:spPr>
        <p:txBody>
          <a:bodyPr>
            <a:spAutoFit/>
          </a:bodyPr>
          <a:lstStyle/>
          <a:p>
            <a:r>
              <a:rPr lang="en-US" sz="1200">
                <a:solidFill>
                  <a:schemeClr val="accent2"/>
                </a:solidFill>
              </a:rPr>
              <a:t>Calibration Support Segments </a:t>
            </a:r>
            <a:br>
              <a:rPr lang="en-US" sz="1200">
                <a:solidFill>
                  <a:schemeClr val="accent2"/>
                </a:solidFill>
              </a:rPr>
            </a:br>
            <a:r>
              <a:rPr lang="en-US" sz="1200">
                <a:solidFill>
                  <a:schemeClr val="accent2"/>
                </a:solidFill>
              </a:rPr>
              <a:t>(reference sites, benchmark measurements, aircraft, model simulations)</a:t>
            </a:r>
          </a:p>
        </p:txBody>
      </p:sp>
      <p:sp>
        <p:nvSpPr>
          <p:cNvPr id="69640" name="Text Box 7"/>
          <p:cNvSpPr txBox="1">
            <a:spLocks noChangeArrowheads="1"/>
          </p:cNvSpPr>
          <p:nvPr/>
        </p:nvSpPr>
        <p:spPr bwMode="auto">
          <a:xfrm>
            <a:off x="6597650" y="5441950"/>
            <a:ext cx="1660525" cy="461963"/>
          </a:xfrm>
          <a:prstGeom prst="rect">
            <a:avLst/>
          </a:prstGeom>
          <a:noFill/>
          <a:ln w="9525">
            <a:noFill/>
            <a:miter lim="800000"/>
            <a:headEnd/>
            <a:tailEnd/>
          </a:ln>
        </p:spPr>
        <p:txBody>
          <a:bodyPr>
            <a:spAutoFit/>
          </a:bodyPr>
          <a:lstStyle/>
          <a:p>
            <a:pPr algn="ctr"/>
            <a:r>
              <a:rPr lang="en-US" sz="1200">
                <a:solidFill>
                  <a:schemeClr val="accent2"/>
                </a:solidFill>
              </a:rPr>
              <a:t> Coordination</a:t>
            </a:r>
            <a:r>
              <a:rPr lang="en-US">
                <a:solidFill>
                  <a:schemeClr val="accent2"/>
                </a:solidFill>
              </a:rPr>
              <a:t> </a:t>
            </a:r>
            <a:r>
              <a:rPr lang="en-US" sz="1200">
                <a:solidFill>
                  <a:schemeClr val="accent2"/>
                </a:solidFill>
              </a:rPr>
              <a:t>Center</a:t>
            </a:r>
          </a:p>
        </p:txBody>
      </p:sp>
      <p:sp>
        <p:nvSpPr>
          <p:cNvPr id="69641" name="Text Box 8"/>
          <p:cNvSpPr txBox="1">
            <a:spLocks noChangeArrowheads="1"/>
          </p:cNvSpPr>
          <p:nvPr/>
        </p:nvSpPr>
        <p:spPr bwMode="auto">
          <a:xfrm>
            <a:off x="7962900" y="5716588"/>
            <a:ext cx="1943100" cy="830262"/>
          </a:xfrm>
          <a:prstGeom prst="rect">
            <a:avLst/>
          </a:prstGeom>
          <a:solidFill>
            <a:schemeClr val="bg1"/>
          </a:solidFill>
          <a:ln w="9525">
            <a:noFill/>
            <a:miter lim="800000"/>
            <a:headEnd/>
            <a:tailEnd/>
          </a:ln>
        </p:spPr>
        <p:txBody>
          <a:bodyPr>
            <a:spAutoFit/>
          </a:bodyPr>
          <a:lstStyle/>
          <a:p>
            <a:r>
              <a:rPr lang="en-US" sz="1200">
                <a:solidFill>
                  <a:schemeClr val="accent2"/>
                </a:solidFill>
              </a:rPr>
              <a:t>Regional Processing Research Centers at Operational Space </a:t>
            </a:r>
          </a:p>
          <a:p>
            <a:r>
              <a:rPr lang="en-US" sz="1200">
                <a:solidFill>
                  <a:schemeClr val="accent2"/>
                </a:solidFill>
              </a:rPr>
              <a:t>Agencies</a:t>
            </a:r>
          </a:p>
        </p:txBody>
      </p:sp>
      <p:sp>
        <p:nvSpPr>
          <p:cNvPr id="69642" name="Rectangle 10"/>
          <p:cNvSpPr>
            <a:spLocks noChangeArrowheads="1"/>
          </p:cNvSpPr>
          <p:nvPr/>
        </p:nvSpPr>
        <p:spPr bwMode="auto">
          <a:xfrm>
            <a:off x="5386388" y="2154238"/>
            <a:ext cx="4114800" cy="495300"/>
          </a:xfrm>
          <a:prstGeom prst="rect">
            <a:avLst/>
          </a:prstGeom>
          <a:noFill/>
          <a:ln w="9525">
            <a:noFill/>
            <a:miter lim="800000"/>
            <a:headEnd/>
            <a:tailEnd/>
          </a:ln>
        </p:spPr>
        <p:txBody>
          <a:bodyPr lIns="90000" tIns="46800" rIns="90000" bIns="46800" anchor="ctr">
            <a:spAutoFit/>
          </a:bodyPr>
          <a:lstStyle/>
          <a:p>
            <a:pPr algn="ctr" eaLnBrk="0" hangingPunct="0"/>
            <a:r>
              <a:rPr lang="en-GB" sz="1300" i="1">
                <a:solidFill>
                  <a:srgbClr val="000000"/>
                </a:solidFill>
                <a:latin typeface="Helvetica" pitchFamily="-84" charset="0"/>
              </a:rPr>
              <a:t>GSICS as an element of the space-based component of the Global Observing System</a:t>
            </a:r>
            <a:r>
              <a:rPr lang="en-GB" sz="1300">
                <a:solidFill>
                  <a:srgbClr val="000000"/>
                </a:solidFill>
                <a:latin typeface="Helvetica" pitchFamily="-84" charset="0"/>
              </a:rPr>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Britannic Bold"/>
        <a:ea typeface="宋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26508</TotalTime>
  <Words>2092</Words>
  <Application>Microsoft Office PowerPoint</Application>
  <PresentationFormat>A4 Paper (210x297 mm)</PresentationFormat>
  <Paragraphs>327</Paragraphs>
  <Slides>34</Slides>
  <Notes>15</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34</vt:i4>
      </vt:variant>
    </vt:vector>
  </HeadingPairs>
  <TitlesOfParts>
    <vt:vector size="61" baseType="lpstr">
      <vt:lpstr>Tahoma</vt:lpstr>
      <vt:lpstr>MS PGothic</vt:lpstr>
      <vt:lpstr>Arial</vt:lpstr>
      <vt:lpstr>Calibri</vt:lpstr>
      <vt:lpstr>Times New Roman</vt:lpstr>
      <vt:lpstr>Symbol</vt:lpstr>
      <vt:lpstr>Monotype Sorts</vt:lpstr>
      <vt:lpstr>Britannic Bold</vt:lpstr>
      <vt:lpstr>SimSun</vt:lpstr>
      <vt:lpstr>Microsoft YaHei</vt:lpstr>
      <vt:lpstr>Wingdings</vt:lpstr>
      <vt:lpstr>Arial Unicode MS</vt:lpstr>
      <vt:lpstr>Helvetica</vt:lpstr>
      <vt:lpstr>Century Gothic</vt:lpstr>
      <vt:lpstr>Garamond</vt:lpstr>
      <vt:lpstr>隶书</vt:lpstr>
      <vt:lpstr>Malgun Gothic</vt:lpstr>
      <vt:lpstr>Arial Narrow</vt:lpstr>
      <vt:lpstr>ヒラギノ角ゴ Pro W3</vt:lpstr>
      <vt:lpstr>Arial Black</vt:lpstr>
      <vt:lpstr>Sakkal Majalla</vt:lpstr>
      <vt:lpstr>1_Office Theme</vt:lpstr>
      <vt:lpstr>Office Theme</vt:lpstr>
      <vt:lpstr>Default Design</vt:lpstr>
      <vt:lpstr>2_NOAA</vt:lpstr>
      <vt:lpstr>2_Office Theme</vt:lpstr>
      <vt:lpstr>默认设计模板</vt:lpstr>
      <vt:lpstr>Overview of the WMO Global Space-based Inter-Calibration System (GSICS): Strategy, Implementation, and Benefits </vt:lpstr>
      <vt:lpstr>GSICS Overall Objective</vt:lpstr>
      <vt:lpstr>Larger Strategy</vt:lpstr>
      <vt:lpstr>Implement this strategy Use Earth Observations for the benefit of mankind by providing essential information needed to make decisions</vt:lpstr>
      <vt:lpstr>GSICS Mission</vt:lpstr>
      <vt:lpstr>How do you achieve this goal?</vt:lpstr>
      <vt:lpstr>GSICS Official Members</vt:lpstr>
      <vt:lpstr>Slide 8</vt:lpstr>
      <vt:lpstr>GSICS organization</vt:lpstr>
      <vt:lpstr>Slide 10</vt:lpstr>
      <vt:lpstr>Slide 11</vt:lpstr>
      <vt:lpstr> Characterization of Midnight Blackbody Calibration Anomaly</vt:lpstr>
      <vt:lpstr>Slide 13</vt:lpstr>
      <vt:lpstr>Slide 14</vt:lpstr>
      <vt:lpstr>Slide 15</vt:lpstr>
      <vt:lpstr>Slide 16</vt:lpstr>
      <vt:lpstr>Slide 17</vt:lpstr>
      <vt:lpstr>Slide 18</vt:lpstr>
      <vt:lpstr>IMPACT on Cloud Coverage Classification MSG   March 2009</vt:lpstr>
      <vt:lpstr>Slide 20</vt:lpstr>
      <vt:lpstr>Slide 21</vt:lpstr>
      <vt:lpstr>Slide 22</vt:lpstr>
      <vt:lpstr>Slide 23</vt:lpstr>
      <vt:lpstr>Impacts of GSICS Correction for SEVIRI on GFS Forecast</vt:lpstr>
      <vt:lpstr>Current focus of GSICS</vt:lpstr>
      <vt:lpstr>Slide 26</vt:lpstr>
      <vt:lpstr>Slide 27</vt:lpstr>
      <vt:lpstr>Promoting access to instrument performance  monitoring is also part of GSICS</vt:lpstr>
      <vt:lpstr>Monitoring Global Upper-Air Temperature Trends</vt:lpstr>
      <vt:lpstr>Current High Level Priorities</vt:lpstr>
      <vt:lpstr>RUSSIA’s ELECTRO-L   Channel 9  10-11 microns</vt:lpstr>
      <vt:lpstr>INDIA   - IMD</vt:lpstr>
      <vt:lpstr>Summary</vt:lpstr>
      <vt:lpstr>Slide 34</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fyu</cp:lastModifiedBy>
  <cp:revision>918</cp:revision>
  <cp:lastPrinted>2006-03-06T14:11:17Z</cp:lastPrinted>
  <dcterms:created xsi:type="dcterms:W3CDTF">2010-08-23T13:48:26Z</dcterms:created>
  <dcterms:modified xsi:type="dcterms:W3CDTF">2013-04-06T22:48:19Z</dcterms:modified>
</cp:coreProperties>
</file>