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70" r:id="rId1"/>
  </p:sldMasterIdLst>
  <p:notesMasterIdLst>
    <p:notesMasterId r:id="rId26"/>
  </p:notesMasterIdLst>
  <p:handoutMasterIdLst>
    <p:handoutMasterId r:id="rId27"/>
  </p:handoutMasterIdLst>
  <p:sldIdLst>
    <p:sldId id="462" r:id="rId2"/>
    <p:sldId id="518" r:id="rId3"/>
    <p:sldId id="519" r:id="rId4"/>
    <p:sldId id="522" r:id="rId5"/>
    <p:sldId id="527" r:id="rId6"/>
    <p:sldId id="520" r:id="rId7"/>
    <p:sldId id="490" r:id="rId8"/>
    <p:sldId id="553" r:id="rId9"/>
    <p:sldId id="501" r:id="rId10"/>
    <p:sldId id="502" r:id="rId11"/>
    <p:sldId id="503" r:id="rId12"/>
    <p:sldId id="541" r:id="rId13"/>
    <p:sldId id="493" r:id="rId14"/>
    <p:sldId id="505" r:id="rId15"/>
    <p:sldId id="494" r:id="rId16"/>
    <p:sldId id="495" r:id="rId17"/>
    <p:sldId id="496" r:id="rId18"/>
    <p:sldId id="550" r:id="rId19"/>
    <p:sldId id="543" r:id="rId20"/>
    <p:sldId id="545" r:id="rId21"/>
    <p:sldId id="552" r:id="rId22"/>
    <p:sldId id="551" r:id="rId23"/>
    <p:sldId id="521" r:id="rId24"/>
    <p:sldId id="529" r:id="rId25"/>
  </p:sldIdLst>
  <p:sldSz cx="9906000" cy="6858000" type="A4"/>
  <p:notesSz cx="6669088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FFFF99"/>
    <a:srgbClr val="3333FF"/>
    <a:srgbClr val="A2DADE"/>
    <a:srgbClr val="4E0B55"/>
    <a:srgbClr val="EE2D24"/>
    <a:srgbClr val="C7A775"/>
    <a:srgbClr val="00B5EF"/>
    <a:srgbClr val="CDE3A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73" autoAdjust="0"/>
    <p:restoredTop sz="96384" autoAdjust="0"/>
  </p:normalViewPr>
  <p:slideViewPr>
    <p:cSldViewPr snapToGrid="0" snapToObjects="1">
      <p:cViewPr>
        <p:scale>
          <a:sx n="90" d="100"/>
          <a:sy n="90" d="100"/>
        </p:scale>
        <p:origin x="-624" y="-72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4214"/>
        <p:guide pos="358"/>
        <p:guide pos="912"/>
        <p:guide pos="4879"/>
        <p:guide pos="5556"/>
        <p:guide pos="1424"/>
        <p:guide pos="402"/>
        <p:guide pos="17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690"/>
    </p:cViewPr>
  </p:sorterViewPr>
  <p:notesViewPr>
    <p:cSldViewPr snapToGrid="0" snapToObjects="1">
      <p:cViewPr varScale="1">
        <p:scale>
          <a:sx n="52" d="100"/>
          <a:sy n="52" d="100"/>
        </p:scale>
        <p:origin x="-1848" y="-78"/>
      </p:cViewPr>
      <p:guideLst>
        <p:guide orient="horz" pos="3127"/>
        <p:guide pos="210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704013" y="0"/>
            <a:ext cx="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3DA3F9C8-0B28-49C8-90F6-37279B5C63CE}" type="datetime4">
              <a:rPr lang="en-GB"/>
              <a:pPr>
                <a:defRPr/>
              </a:pPr>
              <a:t>07 April 2013</a:t>
            </a:fld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36138"/>
            <a:ext cx="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515100" y="9736138"/>
            <a:ext cx="1889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4BAAA52F-C7D2-4409-8FFA-77C9C4DB75E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6954F813-65B8-409A-8ABA-FAE7C4CB1567}" type="datetime4">
              <a:rPr lang="en-GB"/>
              <a:pPr>
                <a:defRPr/>
              </a:pPr>
              <a:t>07 April 2013</a:t>
            </a:fld>
            <a:endParaRPr lang="de-DE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46113" y="742950"/>
            <a:ext cx="5376862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7413" y="4714875"/>
            <a:ext cx="4894262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431338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01E8DA88-A2D9-43AA-BE16-95943E3EE3E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8D1E02-ED68-463D-85EF-0F4B2CD448C5}" type="slidenum">
              <a:rPr lang="de-DE" smtClean="0"/>
              <a:pPr/>
              <a:t>1</a:t>
            </a:fld>
            <a:endParaRPr lang="de-DE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23BCC1-3441-476E-9716-EBCE8B9CBF52}" type="slidenum">
              <a:rPr lang="de-DE" smtClean="0"/>
              <a:pPr/>
              <a:t>2</a:t>
            </a:fld>
            <a:endParaRPr lang="de-DE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7700" y="744538"/>
            <a:ext cx="5375275" cy="3722687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8813"/>
          </a:xfrm>
          <a:noFill/>
          <a:ln/>
        </p:spPr>
        <p:txBody>
          <a:bodyPr/>
          <a:lstStyle/>
          <a:p>
            <a:endParaRPr lang="en-GB" smtClean="0"/>
          </a:p>
          <a:p>
            <a:r>
              <a:rPr lang="en-GB" smtClean="0"/>
              <a:t>Well, what is GSICS?</a:t>
            </a:r>
          </a:p>
          <a:p>
            <a:r>
              <a:rPr lang="en-GB" smtClean="0"/>
              <a:t>The Global Space-based Inter-Calibration System (GSICS) is an initiative of CGMS and WMO, which aims to ensure consistent calibration and inter-calibration of operational meteorological satellite instruments. </a:t>
            </a:r>
          </a:p>
          <a:p>
            <a:r>
              <a:rPr lang="en-GB" smtClean="0"/>
              <a:t>One of the basic strategies of GSICS is to develop an integrated on-orbit cal/val system - initially by LEO-GEO Inter-satellite/inter-sensor calibration.</a:t>
            </a:r>
          </a:p>
          <a:p>
            <a:r>
              <a:rPr lang="en-GB" smtClean="0"/>
              <a:t>This will then allow us to provide corrections to improve the consistency between instruments, produce less biased level 1, and therefore, level 2 data, and ultimately, retrospectively re-calibrate archive data, which is of great interest in the climate monitoring community</a:t>
            </a:r>
          </a:p>
          <a:p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61950" indent="-180975">
              <a:buFontTx/>
              <a:buChar char="•"/>
            </a:pPr>
            <a:r>
              <a:rPr lang="en-GB" smtClean="0"/>
              <a:t>GSICS provides corrections (with respect to selected references) that can be applied to generate FCDRs</a:t>
            </a:r>
          </a:p>
          <a:p>
            <a:pPr marL="361950" indent="-180975">
              <a:buFontTx/>
              <a:buChar char="•"/>
            </a:pPr>
            <a:r>
              <a:rPr lang="en-GB" smtClean="0"/>
              <a:t>SCOPE-CM generates FCDRs and related TCDRs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F140F2-79DC-4BBC-B7DC-2EC847BC241F}" type="slidenum">
              <a:rPr lang="de-DE" smtClean="0"/>
              <a:pPr/>
              <a:t>4</a:t>
            </a:fld>
            <a:endParaRPr 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E0B6C8-0A91-43B0-A75E-7378B059B4CD}" type="slidenum">
              <a:rPr lang="de-DE" smtClean="0"/>
              <a:pPr/>
              <a:t>10</a:t>
            </a:fld>
            <a:endParaRPr lang="de-DE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7700" y="744538"/>
            <a:ext cx="5375275" cy="3722687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8813"/>
          </a:xfrm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686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DE1B5492-BAA4-4691-999A-684C4A8C1E49}" type="datetime4">
              <a:rPr lang="en-GB" smtClean="0"/>
              <a:pPr/>
              <a:t>07 April 2013</a:t>
            </a:fld>
            <a:endParaRPr 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682A4F-8BD6-4E8A-8BD4-BA7A79D46068}" type="slidenum">
              <a:rPr lang="de-DE" smtClean="0"/>
              <a:pPr/>
              <a:t>11</a:t>
            </a:fld>
            <a:endParaRPr lang="de-DE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6113" y="741363"/>
            <a:ext cx="5378450" cy="3724275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413" y="4713288"/>
            <a:ext cx="4894262" cy="4473575"/>
          </a:xfrm>
          <a:noFill/>
          <a:ln/>
        </p:spPr>
        <p:txBody>
          <a:bodyPr/>
          <a:lstStyle/>
          <a:p>
            <a:endParaRPr lang="en-GB" smtClean="0"/>
          </a:p>
          <a:p>
            <a:r>
              <a:rPr lang="en-GB" smtClean="0"/>
              <a:t>The next step is to transform the collocated data to allow direct comparisons between the instruments.</a:t>
            </a:r>
          </a:p>
          <a:p>
            <a:endParaRPr lang="en-GB" smtClean="0"/>
          </a:p>
          <a:p>
            <a:r>
              <a:rPr lang="en-GB" smtClean="0"/>
              <a:t>Firstly, the IASI radiance spectra is convolved with the Spectral Response Functions of the Meteosat channels, to calculate the expected radiance in each Meteosat channel.</a:t>
            </a:r>
          </a:p>
          <a:p>
            <a:endParaRPr lang="en-GB" smtClean="0"/>
          </a:p>
          <a:p>
            <a:r>
              <a:rPr lang="en-GB" smtClean="0"/>
              <a:t>Then the Meteosat pixels within each IASI iFoV are averaged. </a:t>
            </a:r>
          </a:p>
          <a:p>
            <a:r>
              <a:rPr lang="en-GB" smtClean="0"/>
              <a:t>Their variance is also calculated to quantify the uncertainty due to spatial variability and</a:t>
            </a:r>
          </a:p>
          <a:p>
            <a:r>
              <a:rPr lang="en-GB" smtClean="0"/>
              <a:t>is used to weight each collocation in a linear regression …</a:t>
            </a:r>
          </a:p>
          <a:p>
            <a:endParaRPr lang="en-GB" smtClean="0"/>
          </a:p>
        </p:txBody>
      </p:sp>
      <p:sp>
        <p:nvSpPr>
          <p:cNvPr id="37893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0D1B1B5-E521-44AE-9855-4532BFCCD89F}" type="datetime4">
              <a:rPr lang="en-GB" smtClean="0"/>
              <a:pPr/>
              <a:t>07 April 2013</a:t>
            </a:fld>
            <a:endParaRPr 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4820" name="Slide Number Placeholder 3"/>
          <p:cNvSpPr txBox="1">
            <a:spLocks noGrp="1"/>
          </p:cNvSpPr>
          <p:nvPr/>
        </p:nvSpPr>
        <p:spPr bwMode="auto">
          <a:xfrm>
            <a:off x="3779838" y="9431338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51" tIns="45926" rIns="91851" bIns="45926" anchor="b"/>
          <a:lstStyle/>
          <a:p>
            <a:pPr algn="r" defTabSz="919163" eaLnBrk="0" hangingPunct="0"/>
            <a:fld id="{9EB1AACC-55D7-4660-B321-30CDEA4D8188}" type="slidenum">
              <a:rPr lang="de-DE" sz="1200" b="0">
                <a:solidFill>
                  <a:schemeClr val="tx1"/>
                </a:solidFill>
                <a:latin typeface="Times New Roman" pitchFamily="18" charset="0"/>
              </a:rPr>
              <a:pPr algn="r" defTabSz="919163" eaLnBrk="0" hangingPunct="0"/>
              <a:t>13</a:t>
            </a:fld>
            <a:endParaRPr lang="de-DE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6D81ED-1AA8-4331-9F78-6936085E7699}" type="slidenum">
              <a:rPr lang="de-DE" smtClean="0"/>
              <a:pPr/>
              <a:t>15</a:t>
            </a:fld>
            <a:endParaRPr 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9DC50B-151C-4406-B607-1DA5EF8656DE}" type="slidenum">
              <a:rPr lang="de-DE" smtClean="0"/>
              <a:pPr/>
              <a:t>24</a:t>
            </a:fld>
            <a:endParaRPr lang="de-DE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MY DOCUMENTS\GSICS\logo\GSICS500px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0" y="185738"/>
            <a:ext cx="47625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693988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429125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45"/>
            <a:ext cx="241458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8" y="274645"/>
            <a:ext cx="70786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438" y="128588"/>
            <a:ext cx="8986837" cy="944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0675" y="1606550"/>
            <a:ext cx="4419600" cy="4478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92675" y="1606550"/>
            <a:ext cx="4419600" cy="216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92675" y="3921125"/>
            <a:ext cx="4419600" cy="2163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488113"/>
            <a:ext cx="6272213" cy="365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Slide: </a:t>
            </a:r>
            <a:fld id="{131FE7DA-3C69-4BA2-A2E8-282E8DD49767}" type="slidenum">
              <a:rPr lang="en-GB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chemeClr val="tx1"/>
              </a:solidFill>
            </a:endParaRPr>
          </a:p>
          <a:p>
            <a:pPr>
              <a:defRPr/>
            </a:pPr>
            <a:fld id="{85C8A98A-0D5C-476A-ACDA-54820DD7185A}" type="datetime4">
              <a:rPr lang="en-GB">
                <a:solidFill>
                  <a:schemeClr val="tx1"/>
                </a:solidFill>
              </a:rPr>
              <a:pPr>
                <a:defRPr/>
              </a:pPr>
              <a:t>07 April 2013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571500" y="1206500"/>
            <a:ext cx="8839200" cy="0"/>
          </a:xfrm>
          <a:prstGeom prst="line">
            <a:avLst/>
          </a:prstGeom>
          <a:noFill/>
          <a:ln w="57150" cmpd="thinThick">
            <a:solidFill>
              <a:srgbClr val="3333FF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8" descr="H:\MY DOCUMENTS\GSICS\logo\GSICS180p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1500" y="6162675"/>
            <a:ext cx="17145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52"/>
          <p:cNvGrpSpPr>
            <a:grpSpLocks/>
          </p:cNvGrpSpPr>
          <p:nvPr userDrawn="1"/>
        </p:nvGrpSpPr>
        <p:grpSpPr bwMode="auto">
          <a:xfrm>
            <a:off x="4763" y="1090613"/>
            <a:ext cx="9901237" cy="128587"/>
            <a:chOff x="3" y="2044"/>
            <a:chExt cx="6237" cy="179"/>
          </a:xfrm>
        </p:grpSpPr>
        <p:sp>
          <p:nvSpPr>
            <p:cNvPr id="8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9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10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11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12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9540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4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4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6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6"/>
            <a:ext cx="39719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2"/>
          <p:cNvGrpSpPr>
            <a:grpSpLocks/>
          </p:cNvGrpSpPr>
          <p:nvPr userDrawn="1"/>
        </p:nvGrpSpPr>
        <p:grpSpPr bwMode="auto">
          <a:xfrm>
            <a:off x="4763" y="1090613"/>
            <a:ext cx="9901237" cy="128587"/>
            <a:chOff x="3" y="2044"/>
            <a:chExt cx="6237" cy="179"/>
          </a:xfrm>
        </p:grpSpPr>
        <p:sp>
          <p:nvSpPr>
            <p:cNvPr id="4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5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8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2"/>
          <p:cNvGrpSpPr>
            <a:grpSpLocks/>
          </p:cNvGrpSpPr>
          <p:nvPr userDrawn="1"/>
        </p:nvGrpSpPr>
        <p:grpSpPr bwMode="auto">
          <a:xfrm>
            <a:off x="4763" y="1090613"/>
            <a:ext cx="9901237" cy="128587"/>
            <a:chOff x="3" y="2044"/>
            <a:chExt cx="6237" cy="179"/>
          </a:xfrm>
        </p:grpSpPr>
        <p:sp>
          <p:nvSpPr>
            <p:cNvPr id="3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4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5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7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altLang="zh-CN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altLang="zh-CN" smtClean="0"/>
          </a:p>
        </p:txBody>
      </p:sp>
      <p:sp>
        <p:nvSpPr>
          <p:cNvPr id="18" name="TextBox 17"/>
          <p:cNvSpPr txBox="1"/>
          <p:nvPr/>
        </p:nvSpPr>
        <p:spPr>
          <a:xfrm>
            <a:off x="0" y="6488113"/>
            <a:ext cx="6272213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Slide: </a:t>
            </a:r>
            <a:fld id="{59FFF736-B03F-4A1C-986E-C86AB949F771}" type="slidenum">
              <a:rPr lang="en-GB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chemeClr val="tx1"/>
              </a:solidFill>
            </a:endParaRPr>
          </a:p>
          <a:p>
            <a:pPr>
              <a:defRPr/>
            </a:pPr>
            <a:fld id="{85C8A98A-0D5C-476A-ACDA-54820DD7185A}" type="datetime4">
              <a:rPr lang="en-GB">
                <a:solidFill>
                  <a:schemeClr val="tx1"/>
                </a:solidFill>
              </a:rPr>
              <a:pPr>
                <a:defRPr/>
              </a:pPr>
              <a:t>07 April 2013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Line 8"/>
          <p:cNvSpPr>
            <a:spLocks noChangeShapeType="1"/>
          </p:cNvSpPr>
          <p:nvPr/>
        </p:nvSpPr>
        <p:spPr bwMode="auto">
          <a:xfrm>
            <a:off x="571500" y="1206500"/>
            <a:ext cx="8839200" cy="0"/>
          </a:xfrm>
          <a:prstGeom prst="line">
            <a:avLst/>
          </a:prstGeom>
          <a:noFill/>
          <a:ln w="57150" cmpd="thinThick">
            <a:solidFill>
              <a:srgbClr val="3333FF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/>
          </a:p>
        </p:txBody>
      </p:sp>
      <p:pic>
        <p:nvPicPr>
          <p:cNvPr id="2054" name="Picture 8" descr="H:\MY DOCUMENTS\GSICS\logo\GSICS180px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191500" y="6162675"/>
            <a:ext cx="17145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92" r:id="rId1"/>
    <p:sldLayoutId id="2147484393" r:id="rId2"/>
    <p:sldLayoutId id="2147484384" r:id="rId3"/>
    <p:sldLayoutId id="2147484385" r:id="rId4"/>
    <p:sldLayoutId id="2147484386" r:id="rId5"/>
    <p:sldLayoutId id="2147484394" r:id="rId6"/>
    <p:sldLayoutId id="2147484395" r:id="rId7"/>
    <p:sldLayoutId id="2147484387" r:id="rId8"/>
    <p:sldLayoutId id="2147484388" r:id="rId9"/>
    <p:sldLayoutId id="2147484389" r:id="rId10"/>
    <p:sldLayoutId id="2147484390" r:id="rId11"/>
    <p:sldLayoutId id="2147484391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package" Target="../embeddings/Microsoft_Office_Word_Document1.docx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ieeexplore.ieee.org/xpl/RecentIssue.jsp?punumber=36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://gsics.wmo.int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ar.nesdis.noaa.gov/smcd/GCC/ProductCatalog.php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altLang="zh-CN" sz="3200" smtClean="0">
                <a:cs typeface="宋体"/>
              </a:rPr>
              <a:t>GSICS Product Development</a:t>
            </a:r>
            <a:br>
              <a:rPr lang="en-GB" altLang="zh-CN" sz="3200" smtClean="0">
                <a:cs typeface="宋体"/>
              </a:rPr>
            </a:br>
            <a:endParaRPr lang="en-US" sz="3200" smtClean="0"/>
          </a:p>
        </p:txBody>
      </p:sp>
      <p:sp>
        <p:nvSpPr>
          <p:cNvPr id="7171" name="Rectangle 4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000" dirty="0" smtClean="0">
                <a:solidFill>
                  <a:srgbClr val="002060"/>
                </a:solidFill>
              </a:rPr>
              <a:t>Tim Hewison</a:t>
            </a:r>
            <a:r>
              <a:rPr lang="en-US" sz="2000" baseline="30000" dirty="0" smtClean="0">
                <a:solidFill>
                  <a:srgbClr val="002060"/>
                </a:solidFill>
              </a:rPr>
              <a:t>1</a:t>
            </a:r>
            <a:endParaRPr lang="en-US" sz="2000" dirty="0" smtClean="0">
              <a:solidFill>
                <a:srgbClr val="002060"/>
              </a:solidFill>
            </a:endParaRPr>
          </a:p>
          <a:p>
            <a:pPr marL="457200" indent="-457200" eaLnBrk="1" hangingPunct="1">
              <a:buFont typeface="Arial" pitchFamily="34" charset="0"/>
              <a:buAutoNum type="arabicParenBoth"/>
              <a:defRPr/>
            </a:pPr>
            <a:r>
              <a:rPr lang="en-US" sz="2000" dirty="0" smtClean="0">
                <a:solidFill>
                  <a:srgbClr val="002060"/>
                </a:solidFill>
              </a:rPr>
              <a:t>EUMETSAT</a:t>
            </a:r>
          </a:p>
          <a:p>
            <a:pPr marL="457200" indent="-457200" eaLnBrk="1" hangingPunct="1">
              <a:defRPr/>
            </a:pPr>
            <a:r>
              <a:rPr lang="en-US" sz="2000" dirty="0" smtClean="0">
                <a:solidFill>
                  <a:srgbClr val="002060"/>
                </a:solidFill>
              </a:rPr>
              <a:t>On behalf of GSICS Research Working Group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600" smtClean="0"/>
              <a:t>Comparison of Collocated GEO-LEO Radiances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552450" y="1360488"/>
            <a:ext cx="4845050" cy="505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GB" sz="2400" b="0">
                <a:solidFill>
                  <a:srgbClr val="2B3461"/>
                </a:solidFill>
                <a:cs typeface="Arial" pitchFamily="34" charset="0"/>
              </a:rPr>
              <a:t>Simultaneous near-Nadir Overpass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GB" sz="2400" b="0">
                <a:solidFill>
                  <a:srgbClr val="2B3461"/>
                </a:solidFill>
                <a:cs typeface="Arial" pitchFamily="34" charset="0"/>
              </a:rPr>
              <a:t>of GEO imager and LEO sounder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GB" sz="2400" b="0">
              <a:solidFill>
                <a:srgbClr val="2B3461"/>
              </a:solidFill>
              <a:cs typeface="Arial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GB" sz="2400" b="0">
                <a:solidFill>
                  <a:srgbClr val="2B3461"/>
                </a:solidFill>
                <a:cs typeface="Arial" pitchFamily="34" charset="0"/>
              </a:rPr>
              <a:t> Collocation Criteria: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GB" sz="2400" b="0">
                <a:solidFill>
                  <a:srgbClr val="2B3461"/>
                </a:solidFill>
                <a:cs typeface="Arial" pitchFamily="34" charset="0"/>
              </a:rPr>
              <a:t> ΔLat&lt;35° ΔLon&lt;35°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GB" sz="2400" b="0">
                <a:solidFill>
                  <a:srgbClr val="2B3461"/>
                </a:solidFill>
                <a:cs typeface="Arial" pitchFamily="34" charset="0"/>
              </a:rPr>
              <a:t> Δ</a:t>
            </a:r>
            <a:r>
              <a:rPr lang="en-GB" sz="2400" b="0" i="1">
                <a:solidFill>
                  <a:srgbClr val="2B3461"/>
                </a:solidFill>
                <a:cs typeface="Arial" pitchFamily="34" charset="0"/>
              </a:rPr>
              <a:t>t</a:t>
            </a:r>
            <a:r>
              <a:rPr lang="en-GB" sz="2400" b="0">
                <a:solidFill>
                  <a:srgbClr val="2B3461"/>
                </a:solidFill>
                <a:cs typeface="Arial" pitchFamily="34" charset="0"/>
              </a:rPr>
              <a:t>  &lt; 5 mins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GB" sz="2400" b="0">
                <a:solidFill>
                  <a:srgbClr val="2B3461"/>
                </a:solidFill>
                <a:cs typeface="Arial" pitchFamily="34" charset="0"/>
              </a:rPr>
              <a:t> Δsec</a:t>
            </a:r>
            <a:r>
              <a:rPr lang="en-GB" sz="2400" b="0" i="1">
                <a:solidFill>
                  <a:srgbClr val="2B3461"/>
                </a:solidFill>
                <a:cs typeface="Arial" pitchFamily="34" charset="0"/>
              </a:rPr>
              <a:t>θ</a:t>
            </a:r>
            <a:r>
              <a:rPr lang="en-GB" sz="2400" b="0">
                <a:solidFill>
                  <a:srgbClr val="2B3461"/>
                </a:solidFill>
                <a:cs typeface="Arial" pitchFamily="34" charset="0"/>
              </a:rPr>
              <a:t> &lt; 0.01 </a:t>
            </a:r>
            <a:br>
              <a:rPr lang="en-GB" sz="2400" b="0">
                <a:solidFill>
                  <a:srgbClr val="2B3461"/>
                </a:solidFill>
                <a:cs typeface="Arial" pitchFamily="34" charset="0"/>
              </a:rPr>
            </a:br>
            <a:r>
              <a:rPr lang="en-GB" sz="2400" b="0">
                <a:solidFill>
                  <a:srgbClr val="2B3461"/>
                </a:solidFill>
                <a:cs typeface="Arial" pitchFamily="34" charset="0"/>
              </a:rPr>
              <a:t>(Atmospheric path diff.)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GB" sz="2400" b="0">
              <a:solidFill>
                <a:srgbClr val="2B3461"/>
              </a:solidFill>
              <a:cs typeface="Arial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GB" sz="2400" b="0">
                <a:solidFill>
                  <a:srgbClr val="2B3461"/>
                </a:solidFill>
                <a:cs typeface="Arial" pitchFamily="34" charset="0"/>
              </a:rPr>
              <a:t> Concentrated in tropics</a:t>
            </a:r>
          </a:p>
          <a:p>
            <a:pPr>
              <a:spcBef>
                <a:spcPct val="20000"/>
              </a:spcBef>
            </a:pPr>
            <a:r>
              <a:rPr lang="en-GB" sz="2400" b="0">
                <a:solidFill>
                  <a:srgbClr val="2B3461"/>
                </a:solidFill>
                <a:cs typeface="Arial" pitchFamily="34" charset="0"/>
              </a:rPr>
              <a:t>~1000 collocations/orbit</a:t>
            </a:r>
          </a:p>
          <a:p>
            <a:pPr>
              <a:spcBef>
                <a:spcPct val="20000"/>
              </a:spcBef>
            </a:pPr>
            <a:r>
              <a:rPr lang="en-GB" sz="2400" b="0">
                <a:solidFill>
                  <a:srgbClr val="2B3461"/>
                </a:solidFill>
                <a:cs typeface="Arial" pitchFamily="34" charset="0"/>
              </a:rPr>
              <a:t>~1 orbit/night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GB" sz="2400" b="0">
              <a:solidFill>
                <a:srgbClr val="2B3461"/>
              </a:solidFill>
              <a:cs typeface="Arial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GB" sz="2400" b="0">
              <a:solidFill>
                <a:srgbClr val="2B3461"/>
              </a:solidFill>
              <a:cs typeface="Arial" pitchFamily="34" charset="0"/>
            </a:endParaRPr>
          </a:p>
        </p:txBody>
      </p:sp>
      <p:pic>
        <p:nvPicPr>
          <p:cNvPr id="19460" name="Picture 4" descr="H:\MY DOCUMENTS\plots\GEO-LEO collocations_V01_2012-02-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7363" y="1428750"/>
            <a:ext cx="4060825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Box 7"/>
          <p:cNvSpPr txBox="1">
            <a:spLocks noChangeArrowheads="1"/>
          </p:cNvSpPr>
          <p:nvPr/>
        </p:nvSpPr>
        <p:spPr bwMode="auto">
          <a:xfrm>
            <a:off x="5657850" y="5048250"/>
            <a:ext cx="41148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>
                <a:solidFill>
                  <a:schemeClr val="tx1"/>
                </a:solidFill>
              </a:rPr>
              <a:t>Schematic illustration of the geostationary orbit (GEO) and polar low Earth orbit (LEO) satellites and distribution of their collocated observations.</a:t>
            </a:r>
            <a:endParaRPr lang="en-GB" sz="11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4000" smtClean="0"/>
              <a:t>Data Transformations </a:t>
            </a:r>
            <a:br>
              <a:rPr lang="en-GB" sz="4000" smtClean="0"/>
            </a:br>
            <a:r>
              <a:rPr lang="en-GB" sz="3200" smtClean="0"/>
              <a:t>(Spectral and Spatial)</a:t>
            </a:r>
            <a:endParaRPr lang="en-GB" sz="400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536575" y="1600200"/>
            <a:ext cx="4746625" cy="4525963"/>
          </a:xfrm>
        </p:spPr>
        <p:txBody>
          <a:bodyPr/>
          <a:lstStyle/>
          <a:p>
            <a:pPr marL="0" indent="0" eaLnBrk="1" hangingPunct="1"/>
            <a:r>
              <a:rPr lang="en-GB" sz="2400" b="1" smtClean="0"/>
              <a:t>Spectral Convolution:</a:t>
            </a:r>
          </a:p>
          <a:p>
            <a:pPr marL="0" indent="0" eaLnBrk="1" hangingPunct="1">
              <a:buFontTx/>
              <a:buChar char="•"/>
            </a:pPr>
            <a:r>
              <a:rPr lang="en-GB" sz="1800" smtClean="0"/>
              <a:t> </a:t>
            </a:r>
            <a:r>
              <a:rPr lang="en-GB" sz="2000" smtClean="0">
                <a:solidFill>
                  <a:srgbClr val="4E0B55"/>
                </a:solidFill>
              </a:rPr>
              <a:t>Convolve LEO Radiance Spectra</a:t>
            </a:r>
            <a:br>
              <a:rPr lang="en-GB" sz="2000" smtClean="0">
                <a:solidFill>
                  <a:srgbClr val="4E0B55"/>
                </a:solidFill>
              </a:rPr>
            </a:br>
            <a:r>
              <a:rPr lang="en-GB" sz="2000" smtClean="0">
                <a:solidFill>
                  <a:srgbClr val="4E0B55"/>
                </a:solidFill>
              </a:rPr>
              <a:t>  with GEO Spectral Response Functions</a:t>
            </a:r>
          </a:p>
          <a:p>
            <a:pPr marL="0" indent="0" eaLnBrk="1" hangingPunct="1">
              <a:buFontTx/>
              <a:buChar char="•"/>
            </a:pPr>
            <a:r>
              <a:rPr lang="en-GB" sz="2000" smtClean="0"/>
              <a:t> to synthesise radiance in GEO channels</a:t>
            </a:r>
          </a:p>
          <a:p>
            <a:pPr marL="0" indent="0" eaLnBrk="1" hangingPunct="1"/>
            <a:endParaRPr lang="en-GB" sz="1800" smtClean="0"/>
          </a:p>
        </p:txBody>
      </p:sp>
      <p:sp>
        <p:nvSpPr>
          <p:cNvPr id="1029" name="Rectangle 2"/>
          <p:cNvSpPr>
            <a:spLocks noGrp="1" noChangeArrowheads="1"/>
          </p:cNvSpPr>
          <p:nvPr>
            <p:ph sz="half" idx="2"/>
          </p:nvPr>
        </p:nvSpPr>
        <p:spPr>
          <a:xfrm>
            <a:off x="5448300" y="1600200"/>
            <a:ext cx="4162425" cy="4525963"/>
          </a:xfrm>
        </p:spPr>
        <p:txBody>
          <a:bodyPr/>
          <a:lstStyle/>
          <a:p>
            <a:pPr marL="0" indent="0" eaLnBrk="1" hangingPunct="1"/>
            <a:r>
              <a:rPr lang="en-GB" sz="2400" b="1" smtClean="0"/>
              <a:t>Spatial Averaging:</a:t>
            </a:r>
          </a:p>
          <a:p>
            <a:pPr marL="0" indent="0" eaLnBrk="1" hangingPunct="1">
              <a:buFontTx/>
              <a:buChar char="•"/>
            </a:pPr>
            <a:r>
              <a:rPr lang="en-GB" sz="2000" smtClean="0"/>
              <a:t> Average GEO pixels in each LEO FoV</a:t>
            </a:r>
          </a:p>
          <a:p>
            <a:pPr marL="0" indent="0" eaLnBrk="1" hangingPunct="1">
              <a:buFontTx/>
              <a:buChar char="•"/>
            </a:pPr>
            <a:r>
              <a:rPr lang="en-GB" sz="2000" smtClean="0"/>
              <a:t> Estimate uncertainty </a:t>
            </a:r>
          </a:p>
          <a:p>
            <a:pPr marL="457200" lvl="1" indent="0" eaLnBrk="1" hangingPunct="1">
              <a:buFontTx/>
              <a:buChar char="–"/>
            </a:pPr>
            <a:r>
              <a:rPr lang="en-GB" sz="1600" smtClean="0"/>
              <a:t>due to spatial variability</a:t>
            </a:r>
          </a:p>
          <a:p>
            <a:pPr marL="457200" lvl="1" indent="0" eaLnBrk="1" hangingPunct="1">
              <a:buFontTx/>
              <a:buChar char="–"/>
            </a:pPr>
            <a:r>
              <a:rPr lang="en-GB" sz="1600" smtClean="0"/>
              <a:t>as Standard Deviation of GEO pixels</a:t>
            </a:r>
          </a:p>
          <a:p>
            <a:pPr marL="0" indent="0" eaLnBrk="1" hangingPunct="1">
              <a:buFontTx/>
              <a:buChar char="•"/>
            </a:pPr>
            <a:r>
              <a:rPr lang="en-GB" sz="2000" smtClean="0"/>
              <a:t> Use in weighted regression</a:t>
            </a:r>
            <a:endParaRPr lang="en-GB" sz="2400" smtClean="0"/>
          </a:p>
          <a:p>
            <a:pPr marL="0" indent="0" eaLnBrk="1" hangingPunct="1"/>
            <a:endParaRPr lang="en-GB" sz="1800" smtClean="0"/>
          </a:p>
        </p:txBody>
      </p:sp>
      <p:sp>
        <p:nvSpPr>
          <p:cNvPr id="1030" name="Text Box 18"/>
          <p:cNvSpPr txBox="1">
            <a:spLocks noChangeArrowheads="1"/>
          </p:cNvSpPr>
          <p:nvPr/>
        </p:nvSpPr>
        <p:spPr bwMode="auto">
          <a:xfrm>
            <a:off x="7065963" y="4354513"/>
            <a:ext cx="23399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700">
                <a:solidFill>
                  <a:srgbClr val="0066FF"/>
                </a:solidFill>
              </a:rPr>
              <a:t>LEO FoV~10km</a:t>
            </a:r>
          </a:p>
        </p:txBody>
      </p:sp>
      <p:sp>
        <p:nvSpPr>
          <p:cNvPr id="1031" name="Text Box 19"/>
          <p:cNvSpPr txBox="1">
            <a:spLocks noChangeArrowheads="1"/>
          </p:cNvSpPr>
          <p:nvPr/>
        </p:nvSpPr>
        <p:spPr bwMode="auto">
          <a:xfrm>
            <a:off x="7134225" y="4803775"/>
            <a:ext cx="2138363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700">
                <a:solidFill>
                  <a:srgbClr val="FF0000"/>
                </a:solidFill>
              </a:rPr>
              <a:t>~ 3x3 GEO pixels</a:t>
            </a:r>
          </a:p>
        </p:txBody>
      </p:sp>
      <p:pic>
        <p:nvPicPr>
          <p:cNvPr id="1032" name="Picture 2" descr="plot_rad_srf_ieee"/>
          <p:cNvPicPr>
            <a:picLocks noChangeAspect="1" noChangeArrowheads="1"/>
          </p:cNvPicPr>
          <p:nvPr/>
        </p:nvPicPr>
        <p:blipFill>
          <a:blip r:embed="rId4" cstate="print"/>
          <a:srcRect l="1501" r="2409"/>
          <a:stretch>
            <a:fillRect/>
          </a:stretch>
        </p:blipFill>
        <p:spPr bwMode="auto">
          <a:xfrm>
            <a:off x="561975" y="3476625"/>
            <a:ext cx="4379913" cy="249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TextBox 20"/>
          <p:cNvSpPr txBox="1">
            <a:spLocks noChangeArrowheads="1"/>
          </p:cNvSpPr>
          <p:nvPr/>
        </p:nvSpPr>
        <p:spPr bwMode="auto">
          <a:xfrm>
            <a:off x="600075" y="5829300"/>
            <a:ext cx="456247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Example radiance spectra measured by IASI (black) and modeled by LBLRTM (grey), convolved with the Spectral Response Functions of SEVIRI channels 3-11 from right to left (colored shaded areas). 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n.b. The IASI observations (645 – 2760 cm</a:t>
            </a:r>
            <a:r>
              <a:rPr lang="en-US" baseline="30000">
                <a:solidFill>
                  <a:schemeClr val="tx1"/>
                </a:solidFill>
              </a:rPr>
              <a:t>-1</a:t>
            </a:r>
            <a:r>
              <a:rPr lang="en-US">
                <a:solidFill>
                  <a:schemeClr val="tx1"/>
                </a:solidFill>
              </a:rPr>
              <a:t>) do not quite cover the full spectrum observed by SEVIRI.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1034" name="Rectangle 6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5362575" y="4086225"/>
          <a:ext cx="1924050" cy="1952625"/>
        </p:xfrm>
        <a:graphic>
          <a:graphicData uri="http://schemas.openxmlformats.org/presentationml/2006/ole">
            <p:oleObj spid="_x0000_s1026" name="Document" r:id="rId5" imgW="1911543" imgH="1947841" progId="Word.Document.12">
              <p:embed/>
            </p:oleObj>
          </a:graphicData>
        </a:graphic>
      </p:graphicFrame>
      <p:sp>
        <p:nvSpPr>
          <p:cNvPr id="1035" name="TextBox 25"/>
          <p:cNvSpPr txBox="1">
            <a:spLocks noChangeArrowheads="1"/>
          </p:cNvSpPr>
          <p:nvPr/>
        </p:nvSpPr>
        <p:spPr bwMode="auto">
          <a:xfrm>
            <a:off x="5657850" y="5705475"/>
            <a:ext cx="40481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Illustration of spatial transformation. Small circles represent the GEO FoVs and the two large circles represent the LEO FoV for the extreme cases of FY2-IASI, where </a:t>
            </a:r>
            <a:r>
              <a:rPr lang="en-US" i="1">
                <a:solidFill>
                  <a:schemeClr val="tx1"/>
                </a:solidFill>
              </a:rPr>
              <a:t>n</a:t>
            </a:r>
            <a:r>
              <a:rPr lang="en-US">
                <a:solidFill>
                  <a:schemeClr val="tx1"/>
                </a:solidFill>
              </a:rPr>
              <a:t>x</a:t>
            </a:r>
            <a:r>
              <a:rPr lang="en-US" i="1">
                <a:solidFill>
                  <a:schemeClr val="tx1"/>
                </a:solidFill>
              </a:rPr>
              <a:t>m</a:t>
            </a:r>
            <a:r>
              <a:rPr lang="en-US">
                <a:solidFill>
                  <a:schemeClr val="tx1"/>
                </a:solidFill>
              </a:rPr>
              <a:t>=3x3 and SEVIRI-IASI, where </a:t>
            </a:r>
            <a:r>
              <a:rPr lang="en-US" i="1">
                <a:solidFill>
                  <a:schemeClr val="tx1"/>
                </a:solidFill>
              </a:rPr>
              <a:t>n</a:t>
            </a:r>
            <a:r>
              <a:rPr lang="en-US">
                <a:solidFill>
                  <a:schemeClr val="tx1"/>
                </a:solidFill>
              </a:rPr>
              <a:t>x</a:t>
            </a:r>
            <a:r>
              <a:rPr lang="en-US" i="1">
                <a:solidFill>
                  <a:schemeClr val="tx1"/>
                </a:solidFill>
              </a:rPr>
              <a:t>m</a:t>
            </a:r>
            <a:r>
              <a:rPr lang="en-US">
                <a:solidFill>
                  <a:schemeClr val="tx1"/>
                </a:solidFill>
              </a:rPr>
              <a:t>=5x5.</a:t>
            </a:r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Comparison by Regression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0"/>
            <a:ext cx="4746625" cy="4525963"/>
          </a:xfrm>
        </p:spPr>
        <p:txBody>
          <a:bodyPr/>
          <a:lstStyle/>
          <a:p>
            <a:r>
              <a:rPr lang="en-GB" smtClean="0"/>
              <a:t>Compare collocated obs:</a:t>
            </a:r>
          </a:p>
          <a:p>
            <a:r>
              <a:rPr lang="en-GB" smtClean="0"/>
              <a:t>GEO radiance</a:t>
            </a:r>
          </a:p>
          <a:p>
            <a:pPr lvl="1"/>
            <a:r>
              <a:rPr lang="en-GB" smtClean="0"/>
              <a:t>Spatially averaged</a:t>
            </a:r>
          </a:p>
          <a:p>
            <a:r>
              <a:rPr lang="en-GB" smtClean="0"/>
              <a:t>Regressed against</a:t>
            </a:r>
          </a:p>
          <a:p>
            <a:r>
              <a:rPr lang="en-GB" smtClean="0"/>
              <a:t>LEO radiance spectra,</a:t>
            </a:r>
          </a:p>
          <a:p>
            <a:pPr lvl="1"/>
            <a:r>
              <a:rPr lang="en-GB" smtClean="0"/>
              <a:t>convolved with GEO SRF</a:t>
            </a:r>
          </a:p>
          <a:p>
            <a:r>
              <a:rPr lang="en-GB" smtClean="0"/>
              <a:t>Using Variance of GEO radiances + Noise </a:t>
            </a:r>
          </a:p>
          <a:p>
            <a:pPr lvl="1"/>
            <a:r>
              <a:rPr lang="en-GB" smtClean="0"/>
              <a:t>to estimate uncertainty on each collocation</a:t>
            </a:r>
          </a:p>
        </p:txBody>
      </p:sp>
      <p:sp>
        <p:nvSpPr>
          <p:cNvPr id="2048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0"/>
            <a:ext cx="3971925" cy="4525963"/>
          </a:xfrm>
        </p:spPr>
        <p:txBody>
          <a:bodyPr/>
          <a:lstStyle/>
          <a:p>
            <a:endParaRPr lang="en-GB" smtClean="0"/>
          </a:p>
          <a:p>
            <a:endParaRPr lang="en-GB" smtClean="0"/>
          </a:p>
          <a:p>
            <a:endParaRPr lang="en-GB" smtClean="0"/>
          </a:p>
          <a:p>
            <a:endParaRPr lang="en-GB" smtClean="0"/>
          </a:p>
          <a:p>
            <a:endParaRPr lang="en-GB" smtClean="0"/>
          </a:p>
          <a:p>
            <a:endParaRPr lang="en-GB" smtClean="0"/>
          </a:p>
          <a:p>
            <a:pPr>
              <a:buFont typeface="Arial" pitchFamily="34" charset="0"/>
              <a:buNone/>
            </a:pPr>
            <a:r>
              <a:rPr lang="en-GB" sz="2000" smtClean="0"/>
              <a:t>Weighted linear regression of </a:t>
            </a:r>
            <a:r>
              <a:rPr lang="en-GB" sz="2000" i="1" smtClean="0"/>
              <a:t>L</a:t>
            </a:r>
            <a:r>
              <a:rPr lang="en-GB" sz="2000" i="1" baseline="-25000" smtClean="0"/>
              <a:t>GEO</a:t>
            </a:r>
            <a:r>
              <a:rPr lang="en-GB" sz="2000" baseline="-25000" smtClean="0"/>
              <a:t>|</a:t>
            </a:r>
            <a:r>
              <a:rPr lang="en-GB" sz="2000" i="1" baseline="-25000" smtClean="0"/>
              <a:t>REF</a:t>
            </a:r>
            <a:r>
              <a:rPr lang="en-GB" sz="2000" smtClean="0"/>
              <a:t> and &lt;</a:t>
            </a:r>
            <a:r>
              <a:rPr lang="en-GB" sz="2000" i="1" smtClean="0"/>
              <a:t>L</a:t>
            </a:r>
            <a:r>
              <a:rPr lang="en-GB" sz="2000" i="1" baseline="-25000" smtClean="0"/>
              <a:t>GEO</a:t>
            </a:r>
            <a:r>
              <a:rPr lang="en-GB" sz="2000" smtClean="0"/>
              <a:t>&gt; </a:t>
            </a:r>
            <a:br>
              <a:rPr lang="en-GB" sz="2000" smtClean="0"/>
            </a:br>
            <a:r>
              <a:rPr lang="en-GB" sz="2000" smtClean="0"/>
              <a:t>for Meteosat-9 13.4</a:t>
            </a:r>
            <a:r>
              <a:rPr lang="el-GR" sz="2000" smtClean="0"/>
              <a:t>μ</a:t>
            </a:r>
            <a:r>
              <a:rPr lang="en-GB" sz="2000" smtClean="0"/>
              <a:t>m channel based on single overpass of IASI</a:t>
            </a:r>
            <a:endParaRPr lang="en-GB" sz="2400" smtClean="0"/>
          </a:p>
        </p:txBody>
      </p:sp>
      <p:pic>
        <p:nvPicPr>
          <p:cNvPr id="20485" name="Picture 2" descr="D:\UserData\HewisonT\H-drive\GSICS\Journal\GEO-LEO IR\msg2-iasi_20111120_2215_scatter_ir13.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3050" y="1600200"/>
            <a:ext cx="4084638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51"/>
          <p:cNvSpPr>
            <a:spLocks noChangeArrowheads="1"/>
          </p:cNvSpPr>
          <p:nvPr/>
        </p:nvSpPr>
        <p:spPr bwMode="auto">
          <a:xfrm>
            <a:off x="5781675" y="1276350"/>
            <a:ext cx="2990850" cy="229552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lIns="36000" tIns="36000" rIns="36000" bIns="36000"/>
          <a:lstStyle/>
          <a:p>
            <a:pPr eaLnBrk="0" hangingPunct="0">
              <a:spcBef>
                <a:spcPct val="50000"/>
              </a:spcBef>
            </a:pPr>
            <a:endParaRPr lang="en-US"/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3" cstate="print"/>
          <a:srcRect l="50101" t="38997" r="3423" b="13011"/>
          <a:stretch>
            <a:fillRect/>
          </a:stretch>
        </p:blipFill>
        <p:spPr bwMode="auto">
          <a:xfrm>
            <a:off x="5797550" y="1287463"/>
            <a:ext cx="2963863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itle 1"/>
          <p:cNvSpPr>
            <a:spLocks noGrp="1"/>
          </p:cNvSpPr>
          <p:nvPr>
            <p:ph type="title" idx="4294967295"/>
          </p:nvPr>
        </p:nvSpPr>
        <p:spPr>
          <a:xfrm>
            <a:off x="325438" y="128588"/>
            <a:ext cx="8986837" cy="944562"/>
          </a:xfrm>
        </p:spPr>
        <p:txBody>
          <a:bodyPr/>
          <a:lstStyle/>
          <a:p>
            <a:pPr eaLnBrk="1" hangingPunct="1"/>
            <a:r>
              <a:rPr lang="en-GB" sz="3600" smtClean="0"/>
              <a:t>GSICS Products: (1/3) Bias Monitoring</a:t>
            </a:r>
          </a:p>
        </p:txBody>
      </p:sp>
      <p:sp>
        <p:nvSpPr>
          <p:cNvPr id="13317" name="Content Placeholder 3"/>
          <p:cNvSpPr>
            <a:spLocks noGrp="1"/>
          </p:cNvSpPr>
          <p:nvPr>
            <p:ph sz="half" idx="4294967295"/>
          </p:nvPr>
        </p:nvSpPr>
        <p:spPr>
          <a:xfrm>
            <a:off x="320675" y="1606550"/>
            <a:ext cx="5410200" cy="4478338"/>
          </a:xfrm>
        </p:spPr>
        <p:txBody>
          <a:bodyPr/>
          <a:lstStyle/>
          <a:p>
            <a:pPr marL="0" indent="0" eaLnBrk="1" hangingPunct="1"/>
            <a:r>
              <a:rPr lang="en-GB" sz="2800" smtClean="0"/>
              <a:t> Comparing samples of </a:t>
            </a:r>
            <a:r>
              <a:rPr lang="en-GB" sz="2800" i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sz="2800" baseline="-25000" smtClean="0">
                <a:latin typeface="Times New Roman" pitchFamily="18" charset="0"/>
                <a:cs typeface="Times New Roman" pitchFamily="18" charset="0"/>
              </a:rPr>
              <a:t>MON</a:t>
            </a:r>
            <a:r>
              <a:rPr lang="en-GB" sz="280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GB" sz="2800" i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sz="2800" baseline="-25000" smtClean="0">
                <a:latin typeface="Times New Roman" pitchFamily="18" charset="0"/>
                <a:cs typeface="Times New Roman" pitchFamily="18" charset="0"/>
              </a:rPr>
              <a:t>REF</a:t>
            </a:r>
            <a:r>
              <a:rPr lang="en-GB" sz="28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lvl="1" indent="0" eaLnBrk="1" hangingPunct="1">
              <a:buFont typeface="Tahoma" pitchFamily="34" charset="0"/>
              <a:buNone/>
            </a:pPr>
            <a:r>
              <a:rPr lang="en-GB" sz="1800" smtClean="0"/>
              <a:t>− Over fixed domain</a:t>
            </a:r>
          </a:p>
          <a:p>
            <a:pPr marL="457200" lvl="1" indent="0" eaLnBrk="1" hangingPunct="1">
              <a:buFont typeface="Tahoma" pitchFamily="34" charset="0"/>
              <a:buNone/>
            </a:pPr>
            <a:r>
              <a:rPr lang="en-GB" sz="1800" smtClean="0"/>
              <a:t>− Period (e.g. 1 orbit/1 day)</a:t>
            </a:r>
          </a:p>
          <a:p>
            <a:pPr marL="457200" lvl="1" indent="0" eaLnBrk="1" hangingPunct="1">
              <a:buFont typeface="Tahoma" pitchFamily="34" charset="0"/>
              <a:buNone/>
            </a:pPr>
            <a:r>
              <a:rPr lang="en-GB" sz="1800" smtClean="0"/>
              <a:t>− Typically ~ 1000 comparable samples/day</a:t>
            </a:r>
          </a:p>
          <a:p>
            <a:pPr marL="0" indent="0" eaLnBrk="1" hangingPunct="1"/>
            <a:r>
              <a:rPr lang="en-GB" sz="2800" smtClean="0"/>
              <a:t> Regression</a:t>
            </a:r>
          </a:p>
          <a:p>
            <a:pPr marL="0" indent="0" eaLnBrk="1" hangingPunct="1"/>
            <a:r>
              <a:rPr lang="en-GB" sz="2800" smtClean="0"/>
              <a:t> Calc bias, </a:t>
            </a:r>
            <a:r>
              <a:rPr lang="en-GB" sz="2800" i="1" smtClean="0">
                <a:latin typeface="Times New Roman" pitchFamily="18" charset="0"/>
                <a:cs typeface="Times New Roman" pitchFamily="18" charset="0"/>
              </a:rPr>
              <a:t>∆x=x</a:t>
            </a:r>
            <a:r>
              <a:rPr lang="en-GB" sz="2800" baseline="-25000" smtClean="0">
                <a:latin typeface="Times New Roman" pitchFamily="18" charset="0"/>
                <a:cs typeface="Times New Roman" pitchFamily="18" charset="0"/>
              </a:rPr>
              <a:t>MON</a:t>
            </a:r>
            <a:r>
              <a:rPr lang="en-GB" sz="280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GB" sz="2800" i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sz="2800" baseline="-25000" smtClean="0">
                <a:latin typeface="Times New Roman" pitchFamily="18" charset="0"/>
                <a:cs typeface="Times New Roman" pitchFamily="18" charset="0"/>
              </a:rPr>
              <a:t>REF</a:t>
            </a:r>
            <a:r>
              <a:rPr lang="en-GB" sz="2800" i="1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2800" baseline="-25000" smtClean="0">
              <a:latin typeface="Times New Roman" pitchFamily="18" charset="0"/>
              <a:cs typeface="Times New Roman" pitchFamily="18" charset="0"/>
            </a:endParaRPr>
          </a:p>
          <a:p>
            <a:pPr marL="457200" lvl="1" indent="0" eaLnBrk="1" hangingPunct="1">
              <a:buFont typeface="Tahoma" pitchFamily="34" charset="0"/>
              <a:buNone/>
            </a:pPr>
            <a:r>
              <a:rPr lang="en-GB" sz="1800" smtClean="0"/>
              <a:t>− </a:t>
            </a:r>
            <a:r>
              <a:rPr lang="en-GB" sz="1800" i="1" smtClean="0">
                <a:latin typeface="Times New Roman" pitchFamily="18" charset="0"/>
                <a:cs typeface="Times New Roman" pitchFamily="18" charset="0"/>
              </a:rPr>
              <a:t>∆x </a:t>
            </a:r>
            <a:r>
              <a:rPr lang="en-GB" sz="1800" smtClean="0"/>
              <a:t>at standard scene, </a:t>
            </a:r>
            <a:r>
              <a:rPr lang="en-GB" sz="1800" i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sz="1800" baseline="-25000" smtClean="0">
                <a:latin typeface="Times New Roman" pitchFamily="18" charset="0"/>
                <a:cs typeface="Times New Roman" pitchFamily="18" charset="0"/>
              </a:rPr>
              <a:t>STD</a:t>
            </a:r>
            <a:endParaRPr lang="en-GB" sz="1800" smtClean="0">
              <a:latin typeface="Times New Roman" pitchFamily="18" charset="0"/>
              <a:cs typeface="Times New Roman" pitchFamily="18" charset="0"/>
            </a:endParaRPr>
          </a:p>
          <a:p>
            <a:pPr marL="457200" lvl="1" indent="0" eaLnBrk="1" hangingPunct="1">
              <a:buFont typeface="Tahoma" pitchFamily="34" charset="0"/>
              <a:buNone/>
            </a:pPr>
            <a:r>
              <a:rPr lang="en-GB" sz="1800" smtClean="0"/>
              <a:t>− with uncertainty</a:t>
            </a:r>
          </a:p>
          <a:p>
            <a:pPr marL="0" indent="0" eaLnBrk="1" hangingPunct="1"/>
            <a:r>
              <a:rPr lang="en-GB" sz="2800" smtClean="0"/>
              <a:t> Plot time series of bias </a:t>
            </a:r>
            <a:r>
              <a:rPr lang="en-GB" sz="2800" i="1" smtClean="0">
                <a:latin typeface="Times New Roman" pitchFamily="18" charset="0"/>
                <a:cs typeface="Times New Roman" pitchFamily="18" charset="0"/>
              </a:rPr>
              <a:t>∆x</a:t>
            </a:r>
          </a:p>
          <a:p>
            <a:pPr marL="457200" lvl="1" indent="0" eaLnBrk="1" hangingPunct="1">
              <a:buFont typeface="Tahoma" pitchFamily="34" charset="0"/>
              <a:buNone/>
            </a:pPr>
            <a:r>
              <a:rPr lang="en-GB" sz="1800" smtClean="0"/>
              <a:t>− Compare recent results with long-term trend</a:t>
            </a:r>
          </a:p>
          <a:p>
            <a:pPr marL="457200" lvl="1" indent="0" eaLnBrk="1" hangingPunct="1">
              <a:buFont typeface="Tahoma" pitchFamily="34" charset="0"/>
              <a:buNone/>
            </a:pPr>
            <a:r>
              <a:rPr lang="en-GB" sz="1800" smtClean="0"/>
              <a:t>− Valuable for instrument monitoring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rot="5400000" flipH="1" flipV="1">
            <a:off x="4651376" y="2414587"/>
            <a:ext cx="2292350" cy="3175"/>
          </a:xfrm>
          <a:prstGeom prst="straightConnector1">
            <a:avLst/>
          </a:prstGeom>
          <a:ln w="25400"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 bwMode="auto">
          <a:xfrm>
            <a:off x="5795963" y="3562350"/>
            <a:ext cx="2936875" cy="1588"/>
          </a:xfrm>
          <a:prstGeom prst="straightConnector1">
            <a:avLst/>
          </a:prstGeom>
          <a:ln w="25400"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320" name="Rectangle 22"/>
          <p:cNvSpPr>
            <a:spLocks noChangeArrowheads="1"/>
          </p:cNvSpPr>
          <p:nvPr/>
        </p:nvSpPr>
        <p:spPr bwMode="auto">
          <a:xfrm>
            <a:off x="8736013" y="3467100"/>
            <a:ext cx="5762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sz="1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REF</a:t>
            </a:r>
            <a:r>
              <a:rPr lang="en-GB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3321" name="Rectangle 23"/>
          <p:cNvSpPr>
            <a:spLocks noChangeArrowheads="1"/>
          </p:cNvSpPr>
          <p:nvPr/>
        </p:nvSpPr>
        <p:spPr bwMode="auto">
          <a:xfrm>
            <a:off x="5221288" y="1270000"/>
            <a:ext cx="6111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sz="1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MON</a:t>
            </a:r>
            <a:r>
              <a:rPr lang="en-GB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cxnSp>
        <p:nvCxnSpPr>
          <p:cNvPr id="13322" name="Straight Arrow Connector 27"/>
          <p:cNvCxnSpPr>
            <a:cxnSpLocks noChangeShapeType="1"/>
          </p:cNvCxnSpPr>
          <p:nvPr/>
        </p:nvCxnSpPr>
        <p:spPr bwMode="auto">
          <a:xfrm>
            <a:off x="5962650" y="3657600"/>
            <a:ext cx="914400" cy="914400"/>
          </a:xfrm>
          <a:prstGeom prst="straightConnector1">
            <a:avLst/>
          </a:prstGeom>
          <a:noFill/>
          <a:ln w="9525" algn="ctr">
            <a:noFill/>
            <a:round/>
            <a:headEnd type="arrow" w="med" len="med"/>
            <a:tailEnd type="arrow" w="med" len="med"/>
          </a:ln>
        </p:spPr>
      </p:cxnSp>
      <p:cxnSp>
        <p:nvCxnSpPr>
          <p:cNvPr id="13323" name="Straight Arrow Connector 29"/>
          <p:cNvCxnSpPr>
            <a:cxnSpLocks noChangeShapeType="1"/>
          </p:cNvCxnSpPr>
          <p:nvPr/>
        </p:nvCxnSpPr>
        <p:spPr bwMode="auto">
          <a:xfrm rot="16200000" flipH="1">
            <a:off x="8034337" y="1838326"/>
            <a:ext cx="111125" cy="0"/>
          </a:xfrm>
          <a:prstGeom prst="straightConnector1">
            <a:avLst/>
          </a:prstGeom>
          <a:noFill/>
          <a:ln w="38100" algn="ctr">
            <a:solidFill>
              <a:srgbClr val="EE2D24"/>
            </a:solidFill>
            <a:round/>
            <a:headEnd type="arrow" w="med" len="med"/>
            <a:tailEnd type="arrow" w="med" len="med"/>
          </a:ln>
        </p:spPr>
      </p:cxnSp>
      <p:sp>
        <p:nvSpPr>
          <p:cNvPr id="13324" name="Rectangle 32"/>
          <p:cNvSpPr>
            <a:spLocks noChangeArrowheads="1"/>
          </p:cNvSpPr>
          <p:nvPr/>
        </p:nvSpPr>
        <p:spPr bwMode="auto">
          <a:xfrm>
            <a:off x="7639050" y="1482725"/>
            <a:ext cx="4302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∆x</a:t>
            </a:r>
            <a:r>
              <a:rPr lang="en-GB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cxnSp>
        <p:nvCxnSpPr>
          <p:cNvPr id="13325" name="Straight Connector 48"/>
          <p:cNvCxnSpPr>
            <a:cxnSpLocks noChangeShapeType="1"/>
          </p:cNvCxnSpPr>
          <p:nvPr/>
        </p:nvCxnSpPr>
        <p:spPr bwMode="auto">
          <a:xfrm>
            <a:off x="5072063" y="3719513"/>
            <a:ext cx="914400" cy="91440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grpSp>
        <p:nvGrpSpPr>
          <p:cNvPr id="13326" name="Group 107"/>
          <p:cNvGrpSpPr>
            <a:grpSpLocks/>
          </p:cNvGrpSpPr>
          <p:nvPr/>
        </p:nvGrpSpPr>
        <p:grpSpPr bwMode="auto">
          <a:xfrm>
            <a:off x="5068888" y="4162425"/>
            <a:ext cx="4754562" cy="2290763"/>
            <a:chOff x="4748213" y="3756025"/>
            <a:chExt cx="4754407" cy="2290763"/>
          </a:xfrm>
        </p:grpSpPr>
        <p:cxnSp>
          <p:nvCxnSpPr>
            <p:cNvPr id="34" name="Straight Arrow Connector 33"/>
            <p:cNvCxnSpPr/>
            <p:nvPr/>
          </p:nvCxnSpPr>
          <p:spPr bwMode="auto">
            <a:xfrm rot="5400000" flipH="1" flipV="1">
              <a:off x="4067160" y="4900613"/>
              <a:ext cx="2290763" cy="1587"/>
            </a:xfrm>
            <a:prstGeom prst="straightConnector1">
              <a:avLst/>
            </a:prstGeom>
            <a:ln w="25400">
              <a:headEnd type="none" w="med" len="med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 bwMode="auto">
            <a:xfrm flipV="1">
              <a:off x="5211748" y="4964113"/>
              <a:ext cx="4090854" cy="1587"/>
            </a:xfrm>
            <a:prstGeom prst="straightConnector1">
              <a:avLst/>
            </a:prstGeom>
            <a:ln w="25400">
              <a:headEnd type="none" w="med" len="med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333" name="Rectangle 35"/>
            <p:cNvSpPr>
              <a:spLocks noChangeArrowheads="1"/>
            </p:cNvSpPr>
            <p:nvPr/>
          </p:nvSpPr>
          <p:spPr bwMode="auto">
            <a:xfrm>
              <a:off x="9224816" y="5010150"/>
              <a:ext cx="277804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400" i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GB" sz="1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13334" name="Rectangle 36"/>
            <p:cNvSpPr>
              <a:spLocks noChangeArrowheads="1"/>
            </p:cNvSpPr>
            <p:nvPr/>
          </p:nvSpPr>
          <p:spPr bwMode="auto">
            <a:xfrm>
              <a:off x="4748213" y="3756025"/>
              <a:ext cx="42702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400" i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∆x</a:t>
              </a:r>
              <a:r>
                <a:rPr lang="en-GB" sz="1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grpSp>
          <p:nvGrpSpPr>
            <p:cNvPr id="13335" name="Group 64"/>
            <p:cNvGrpSpPr>
              <a:grpSpLocks/>
            </p:cNvGrpSpPr>
            <p:nvPr/>
          </p:nvGrpSpPr>
          <p:grpSpPr bwMode="auto">
            <a:xfrm>
              <a:off x="5302250" y="4346575"/>
              <a:ext cx="55563" cy="271463"/>
              <a:chOff x="5336836" y="3917951"/>
              <a:chExt cx="54386" cy="271494"/>
            </a:xfrm>
          </p:grpSpPr>
          <p:cxnSp>
            <p:nvCxnSpPr>
              <p:cNvPr id="13420" name="Straight Connector 41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5229356" y="4053697"/>
                <a:ext cx="271494" cy="1"/>
              </a:xfrm>
              <a:prstGeom prst="line">
                <a:avLst/>
              </a:prstGeom>
              <a:noFill/>
              <a:ln w="15875" algn="ctr">
                <a:solidFill>
                  <a:srgbClr val="EE2D24"/>
                </a:solidFill>
                <a:round/>
                <a:headEnd/>
                <a:tailEnd/>
              </a:ln>
            </p:spPr>
          </p:cxnSp>
          <p:cxnSp>
            <p:nvCxnSpPr>
              <p:cNvPr id="13421" name="Straight Connector 51"/>
              <p:cNvCxnSpPr>
                <a:cxnSpLocks noChangeShapeType="1"/>
              </p:cNvCxnSpPr>
              <p:nvPr/>
            </p:nvCxnSpPr>
            <p:spPr bwMode="auto">
              <a:xfrm rot="16200000" flipV="1">
                <a:off x="5331737" y="4016224"/>
                <a:ext cx="64584" cy="54385"/>
              </a:xfrm>
              <a:prstGeom prst="line">
                <a:avLst/>
              </a:prstGeom>
              <a:noFill/>
              <a:ln w="9525" algn="ctr">
                <a:solidFill>
                  <a:srgbClr val="EE2D24"/>
                </a:solidFill>
                <a:round/>
                <a:headEnd/>
                <a:tailEnd/>
              </a:ln>
            </p:spPr>
          </p:cxnSp>
          <p:cxnSp>
            <p:nvCxnSpPr>
              <p:cNvPr id="13422" name="Straight Connector 59"/>
              <p:cNvCxnSpPr>
                <a:cxnSpLocks noChangeShapeType="1"/>
              </p:cNvCxnSpPr>
              <p:nvPr/>
            </p:nvCxnSpPr>
            <p:spPr bwMode="auto">
              <a:xfrm rot="5400000">
                <a:off x="5335134" y="4016223"/>
                <a:ext cx="57789" cy="54386"/>
              </a:xfrm>
              <a:prstGeom prst="line">
                <a:avLst/>
              </a:prstGeom>
              <a:noFill/>
              <a:ln w="9525" algn="ctr">
                <a:solidFill>
                  <a:srgbClr val="EE2D24"/>
                </a:solidFill>
                <a:round/>
                <a:headEnd/>
                <a:tailEnd/>
              </a:ln>
            </p:spPr>
          </p:cxnSp>
        </p:grpSp>
        <p:grpSp>
          <p:nvGrpSpPr>
            <p:cNvPr id="13336" name="Group 65"/>
            <p:cNvGrpSpPr>
              <a:grpSpLocks/>
            </p:cNvGrpSpPr>
            <p:nvPr/>
          </p:nvGrpSpPr>
          <p:grpSpPr bwMode="auto">
            <a:xfrm>
              <a:off x="5448300" y="4210050"/>
              <a:ext cx="55563" cy="271463"/>
              <a:chOff x="5336836" y="3917951"/>
              <a:chExt cx="54386" cy="271494"/>
            </a:xfrm>
          </p:grpSpPr>
          <p:cxnSp>
            <p:nvCxnSpPr>
              <p:cNvPr id="13417" name="Straight Connector 66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5229356" y="4053697"/>
                <a:ext cx="271494" cy="1"/>
              </a:xfrm>
              <a:prstGeom prst="line">
                <a:avLst/>
              </a:prstGeom>
              <a:noFill/>
              <a:ln w="15875" algn="ctr">
                <a:solidFill>
                  <a:srgbClr val="EE2D24"/>
                </a:solidFill>
                <a:round/>
                <a:headEnd/>
                <a:tailEnd/>
              </a:ln>
            </p:spPr>
          </p:cxnSp>
          <p:cxnSp>
            <p:nvCxnSpPr>
              <p:cNvPr id="13418" name="Straight Connector 67"/>
              <p:cNvCxnSpPr>
                <a:cxnSpLocks noChangeShapeType="1"/>
              </p:cNvCxnSpPr>
              <p:nvPr/>
            </p:nvCxnSpPr>
            <p:spPr bwMode="auto">
              <a:xfrm rot="16200000" flipV="1">
                <a:off x="5331737" y="4016224"/>
                <a:ext cx="64584" cy="54385"/>
              </a:xfrm>
              <a:prstGeom prst="line">
                <a:avLst/>
              </a:prstGeom>
              <a:noFill/>
              <a:ln w="9525" algn="ctr">
                <a:solidFill>
                  <a:srgbClr val="EE2D24"/>
                </a:solidFill>
                <a:round/>
                <a:headEnd/>
                <a:tailEnd/>
              </a:ln>
            </p:spPr>
          </p:cxnSp>
          <p:cxnSp>
            <p:nvCxnSpPr>
              <p:cNvPr id="13419" name="Straight Connector 68"/>
              <p:cNvCxnSpPr>
                <a:cxnSpLocks noChangeShapeType="1"/>
              </p:cNvCxnSpPr>
              <p:nvPr/>
            </p:nvCxnSpPr>
            <p:spPr bwMode="auto">
              <a:xfrm rot="5400000">
                <a:off x="5335134" y="4016223"/>
                <a:ext cx="57789" cy="54386"/>
              </a:xfrm>
              <a:prstGeom prst="line">
                <a:avLst/>
              </a:prstGeom>
              <a:noFill/>
              <a:ln w="9525" algn="ctr">
                <a:solidFill>
                  <a:srgbClr val="EE2D24"/>
                </a:solidFill>
                <a:round/>
                <a:headEnd/>
                <a:tailEnd/>
              </a:ln>
            </p:spPr>
          </p:cxnSp>
        </p:grpSp>
        <p:grpSp>
          <p:nvGrpSpPr>
            <p:cNvPr id="13337" name="Group 69"/>
            <p:cNvGrpSpPr>
              <a:grpSpLocks/>
            </p:cNvGrpSpPr>
            <p:nvPr/>
          </p:nvGrpSpPr>
          <p:grpSpPr bwMode="auto">
            <a:xfrm>
              <a:off x="5591175" y="4189413"/>
              <a:ext cx="55563" cy="271462"/>
              <a:chOff x="5336836" y="3917951"/>
              <a:chExt cx="54386" cy="271494"/>
            </a:xfrm>
          </p:grpSpPr>
          <p:cxnSp>
            <p:nvCxnSpPr>
              <p:cNvPr id="13414" name="Straight Connector 70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5229356" y="4053697"/>
                <a:ext cx="271494" cy="1"/>
              </a:xfrm>
              <a:prstGeom prst="line">
                <a:avLst/>
              </a:prstGeom>
              <a:noFill/>
              <a:ln w="15875" algn="ctr">
                <a:solidFill>
                  <a:srgbClr val="EE2D24"/>
                </a:solidFill>
                <a:round/>
                <a:headEnd/>
                <a:tailEnd/>
              </a:ln>
            </p:spPr>
          </p:cxnSp>
          <p:cxnSp>
            <p:nvCxnSpPr>
              <p:cNvPr id="13415" name="Straight Connector 71"/>
              <p:cNvCxnSpPr>
                <a:cxnSpLocks noChangeShapeType="1"/>
              </p:cNvCxnSpPr>
              <p:nvPr/>
            </p:nvCxnSpPr>
            <p:spPr bwMode="auto">
              <a:xfrm rot="16200000" flipV="1">
                <a:off x="5331737" y="4016224"/>
                <a:ext cx="64584" cy="54385"/>
              </a:xfrm>
              <a:prstGeom prst="line">
                <a:avLst/>
              </a:prstGeom>
              <a:noFill/>
              <a:ln w="9525" algn="ctr">
                <a:solidFill>
                  <a:srgbClr val="EE2D24"/>
                </a:solidFill>
                <a:round/>
                <a:headEnd/>
                <a:tailEnd/>
              </a:ln>
            </p:spPr>
          </p:cxnSp>
          <p:cxnSp>
            <p:nvCxnSpPr>
              <p:cNvPr id="13416" name="Straight Connector 72"/>
              <p:cNvCxnSpPr>
                <a:cxnSpLocks noChangeShapeType="1"/>
              </p:cNvCxnSpPr>
              <p:nvPr/>
            </p:nvCxnSpPr>
            <p:spPr bwMode="auto">
              <a:xfrm rot="5400000">
                <a:off x="5335134" y="4016223"/>
                <a:ext cx="57789" cy="54386"/>
              </a:xfrm>
              <a:prstGeom prst="line">
                <a:avLst/>
              </a:prstGeom>
              <a:noFill/>
              <a:ln w="9525" algn="ctr">
                <a:solidFill>
                  <a:srgbClr val="EE2D24"/>
                </a:solidFill>
                <a:round/>
                <a:headEnd/>
                <a:tailEnd/>
              </a:ln>
            </p:spPr>
          </p:cxnSp>
        </p:grpSp>
        <p:grpSp>
          <p:nvGrpSpPr>
            <p:cNvPr id="13338" name="Group 73"/>
            <p:cNvGrpSpPr>
              <a:grpSpLocks/>
            </p:cNvGrpSpPr>
            <p:nvPr/>
          </p:nvGrpSpPr>
          <p:grpSpPr bwMode="auto">
            <a:xfrm>
              <a:off x="5741988" y="4105275"/>
              <a:ext cx="53975" cy="271463"/>
              <a:chOff x="5336836" y="3917951"/>
              <a:chExt cx="54386" cy="271494"/>
            </a:xfrm>
          </p:grpSpPr>
          <p:cxnSp>
            <p:nvCxnSpPr>
              <p:cNvPr id="13411" name="Straight Connector 74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5229356" y="4053697"/>
                <a:ext cx="271494" cy="1"/>
              </a:xfrm>
              <a:prstGeom prst="line">
                <a:avLst/>
              </a:prstGeom>
              <a:noFill/>
              <a:ln w="15875" algn="ctr">
                <a:solidFill>
                  <a:srgbClr val="EE2D24"/>
                </a:solidFill>
                <a:round/>
                <a:headEnd/>
                <a:tailEnd/>
              </a:ln>
            </p:spPr>
          </p:cxnSp>
          <p:cxnSp>
            <p:nvCxnSpPr>
              <p:cNvPr id="13412" name="Straight Connector 75"/>
              <p:cNvCxnSpPr>
                <a:cxnSpLocks noChangeShapeType="1"/>
              </p:cNvCxnSpPr>
              <p:nvPr/>
            </p:nvCxnSpPr>
            <p:spPr bwMode="auto">
              <a:xfrm rot="16200000" flipV="1">
                <a:off x="5331737" y="4016224"/>
                <a:ext cx="64584" cy="54385"/>
              </a:xfrm>
              <a:prstGeom prst="line">
                <a:avLst/>
              </a:prstGeom>
              <a:noFill/>
              <a:ln w="9525" algn="ctr">
                <a:solidFill>
                  <a:srgbClr val="EE2D24"/>
                </a:solidFill>
                <a:round/>
                <a:headEnd/>
                <a:tailEnd/>
              </a:ln>
            </p:spPr>
          </p:cxnSp>
          <p:cxnSp>
            <p:nvCxnSpPr>
              <p:cNvPr id="13413" name="Straight Connector 76"/>
              <p:cNvCxnSpPr>
                <a:cxnSpLocks noChangeShapeType="1"/>
              </p:cNvCxnSpPr>
              <p:nvPr/>
            </p:nvCxnSpPr>
            <p:spPr bwMode="auto">
              <a:xfrm rot="5400000">
                <a:off x="5335134" y="4016223"/>
                <a:ext cx="57789" cy="54386"/>
              </a:xfrm>
              <a:prstGeom prst="line">
                <a:avLst/>
              </a:prstGeom>
              <a:noFill/>
              <a:ln w="9525" algn="ctr">
                <a:solidFill>
                  <a:srgbClr val="EE2D24"/>
                </a:solidFill>
                <a:round/>
                <a:headEnd/>
                <a:tailEnd/>
              </a:ln>
            </p:spPr>
          </p:cxnSp>
        </p:grpSp>
        <p:grpSp>
          <p:nvGrpSpPr>
            <p:cNvPr id="13339" name="Group 77"/>
            <p:cNvGrpSpPr>
              <a:grpSpLocks/>
            </p:cNvGrpSpPr>
            <p:nvPr/>
          </p:nvGrpSpPr>
          <p:grpSpPr bwMode="auto">
            <a:xfrm>
              <a:off x="5894388" y="4094163"/>
              <a:ext cx="53975" cy="271462"/>
              <a:chOff x="5336836" y="3917951"/>
              <a:chExt cx="54386" cy="271494"/>
            </a:xfrm>
          </p:grpSpPr>
          <p:cxnSp>
            <p:nvCxnSpPr>
              <p:cNvPr id="13408" name="Straight Connector 78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5229356" y="4053697"/>
                <a:ext cx="271494" cy="1"/>
              </a:xfrm>
              <a:prstGeom prst="line">
                <a:avLst/>
              </a:prstGeom>
              <a:noFill/>
              <a:ln w="15875" algn="ctr">
                <a:solidFill>
                  <a:srgbClr val="EE2D24"/>
                </a:solidFill>
                <a:round/>
                <a:headEnd/>
                <a:tailEnd/>
              </a:ln>
            </p:spPr>
          </p:cxnSp>
          <p:cxnSp>
            <p:nvCxnSpPr>
              <p:cNvPr id="13409" name="Straight Connector 79"/>
              <p:cNvCxnSpPr>
                <a:cxnSpLocks noChangeShapeType="1"/>
              </p:cNvCxnSpPr>
              <p:nvPr/>
            </p:nvCxnSpPr>
            <p:spPr bwMode="auto">
              <a:xfrm rot="16200000" flipV="1">
                <a:off x="5331737" y="4016224"/>
                <a:ext cx="64584" cy="54385"/>
              </a:xfrm>
              <a:prstGeom prst="line">
                <a:avLst/>
              </a:prstGeom>
              <a:noFill/>
              <a:ln w="9525" algn="ctr">
                <a:solidFill>
                  <a:srgbClr val="EE2D24"/>
                </a:solidFill>
                <a:round/>
                <a:headEnd/>
                <a:tailEnd/>
              </a:ln>
            </p:spPr>
          </p:cxnSp>
          <p:cxnSp>
            <p:nvCxnSpPr>
              <p:cNvPr id="13410" name="Straight Connector 80"/>
              <p:cNvCxnSpPr>
                <a:cxnSpLocks noChangeShapeType="1"/>
              </p:cNvCxnSpPr>
              <p:nvPr/>
            </p:nvCxnSpPr>
            <p:spPr bwMode="auto">
              <a:xfrm rot="5400000">
                <a:off x="5335134" y="4016223"/>
                <a:ext cx="57789" cy="54386"/>
              </a:xfrm>
              <a:prstGeom prst="line">
                <a:avLst/>
              </a:prstGeom>
              <a:noFill/>
              <a:ln w="9525" algn="ctr">
                <a:solidFill>
                  <a:srgbClr val="EE2D24"/>
                </a:solidFill>
                <a:round/>
                <a:headEnd/>
                <a:tailEnd/>
              </a:ln>
            </p:spPr>
          </p:cxnSp>
        </p:grpSp>
        <p:grpSp>
          <p:nvGrpSpPr>
            <p:cNvPr id="13340" name="Group 81"/>
            <p:cNvGrpSpPr>
              <a:grpSpLocks/>
            </p:cNvGrpSpPr>
            <p:nvPr/>
          </p:nvGrpSpPr>
          <p:grpSpPr bwMode="auto">
            <a:xfrm>
              <a:off x="6057900" y="4070350"/>
              <a:ext cx="53975" cy="271463"/>
              <a:chOff x="5336836" y="3917951"/>
              <a:chExt cx="54386" cy="271494"/>
            </a:xfrm>
          </p:grpSpPr>
          <p:cxnSp>
            <p:nvCxnSpPr>
              <p:cNvPr id="13405" name="Straight Connector 82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5229356" y="4053697"/>
                <a:ext cx="271494" cy="1"/>
              </a:xfrm>
              <a:prstGeom prst="line">
                <a:avLst/>
              </a:prstGeom>
              <a:noFill/>
              <a:ln w="15875" algn="ctr">
                <a:solidFill>
                  <a:srgbClr val="EE2D24"/>
                </a:solidFill>
                <a:round/>
                <a:headEnd/>
                <a:tailEnd/>
              </a:ln>
            </p:spPr>
          </p:cxnSp>
          <p:cxnSp>
            <p:nvCxnSpPr>
              <p:cNvPr id="13406" name="Straight Connector 83"/>
              <p:cNvCxnSpPr>
                <a:cxnSpLocks noChangeShapeType="1"/>
              </p:cNvCxnSpPr>
              <p:nvPr/>
            </p:nvCxnSpPr>
            <p:spPr bwMode="auto">
              <a:xfrm rot="16200000" flipV="1">
                <a:off x="5331737" y="4016224"/>
                <a:ext cx="64584" cy="54385"/>
              </a:xfrm>
              <a:prstGeom prst="line">
                <a:avLst/>
              </a:prstGeom>
              <a:noFill/>
              <a:ln w="9525" algn="ctr">
                <a:solidFill>
                  <a:srgbClr val="EE2D24"/>
                </a:solidFill>
                <a:round/>
                <a:headEnd/>
                <a:tailEnd/>
              </a:ln>
            </p:spPr>
          </p:cxnSp>
          <p:cxnSp>
            <p:nvCxnSpPr>
              <p:cNvPr id="13407" name="Straight Connector 84"/>
              <p:cNvCxnSpPr>
                <a:cxnSpLocks noChangeShapeType="1"/>
              </p:cNvCxnSpPr>
              <p:nvPr/>
            </p:nvCxnSpPr>
            <p:spPr bwMode="auto">
              <a:xfrm rot="5400000">
                <a:off x="5335134" y="4016223"/>
                <a:ext cx="57789" cy="54386"/>
              </a:xfrm>
              <a:prstGeom prst="line">
                <a:avLst/>
              </a:prstGeom>
              <a:noFill/>
              <a:ln w="9525" algn="ctr">
                <a:solidFill>
                  <a:srgbClr val="EE2D24"/>
                </a:solidFill>
                <a:round/>
                <a:headEnd/>
                <a:tailEnd/>
              </a:ln>
            </p:spPr>
          </p:cxnSp>
        </p:grpSp>
        <p:grpSp>
          <p:nvGrpSpPr>
            <p:cNvPr id="13341" name="Group 85"/>
            <p:cNvGrpSpPr>
              <a:grpSpLocks/>
            </p:cNvGrpSpPr>
            <p:nvPr/>
          </p:nvGrpSpPr>
          <p:grpSpPr bwMode="auto">
            <a:xfrm>
              <a:off x="6245225" y="4121150"/>
              <a:ext cx="53975" cy="271463"/>
              <a:chOff x="5336836" y="3917951"/>
              <a:chExt cx="54386" cy="271494"/>
            </a:xfrm>
          </p:grpSpPr>
          <p:cxnSp>
            <p:nvCxnSpPr>
              <p:cNvPr id="13402" name="Straight Connector 86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5229356" y="4053697"/>
                <a:ext cx="271494" cy="1"/>
              </a:xfrm>
              <a:prstGeom prst="line">
                <a:avLst/>
              </a:prstGeom>
              <a:noFill/>
              <a:ln w="15875" algn="ctr">
                <a:solidFill>
                  <a:srgbClr val="EE2D24"/>
                </a:solidFill>
                <a:round/>
                <a:headEnd/>
                <a:tailEnd/>
              </a:ln>
            </p:spPr>
          </p:cxnSp>
          <p:cxnSp>
            <p:nvCxnSpPr>
              <p:cNvPr id="13403" name="Straight Connector 87"/>
              <p:cNvCxnSpPr>
                <a:cxnSpLocks noChangeShapeType="1"/>
              </p:cNvCxnSpPr>
              <p:nvPr/>
            </p:nvCxnSpPr>
            <p:spPr bwMode="auto">
              <a:xfrm rot="16200000" flipV="1">
                <a:off x="5331737" y="4016224"/>
                <a:ext cx="64584" cy="54385"/>
              </a:xfrm>
              <a:prstGeom prst="line">
                <a:avLst/>
              </a:prstGeom>
              <a:noFill/>
              <a:ln w="9525" algn="ctr">
                <a:solidFill>
                  <a:srgbClr val="EE2D24"/>
                </a:solidFill>
                <a:round/>
                <a:headEnd/>
                <a:tailEnd/>
              </a:ln>
            </p:spPr>
          </p:cxnSp>
          <p:cxnSp>
            <p:nvCxnSpPr>
              <p:cNvPr id="13404" name="Straight Connector 88"/>
              <p:cNvCxnSpPr>
                <a:cxnSpLocks noChangeShapeType="1"/>
              </p:cNvCxnSpPr>
              <p:nvPr/>
            </p:nvCxnSpPr>
            <p:spPr bwMode="auto">
              <a:xfrm rot="5400000">
                <a:off x="5335134" y="4016223"/>
                <a:ext cx="57789" cy="54386"/>
              </a:xfrm>
              <a:prstGeom prst="line">
                <a:avLst/>
              </a:prstGeom>
              <a:noFill/>
              <a:ln w="9525" algn="ctr">
                <a:solidFill>
                  <a:srgbClr val="EE2D24"/>
                </a:solidFill>
                <a:round/>
                <a:headEnd/>
                <a:tailEnd/>
              </a:ln>
            </p:spPr>
          </p:cxnSp>
        </p:grpSp>
        <p:grpSp>
          <p:nvGrpSpPr>
            <p:cNvPr id="13342" name="Group 89"/>
            <p:cNvGrpSpPr>
              <a:grpSpLocks/>
            </p:cNvGrpSpPr>
            <p:nvPr/>
          </p:nvGrpSpPr>
          <p:grpSpPr bwMode="auto">
            <a:xfrm>
              <a:off x="6400800" y="4040188"/>
              <a:ext cx="53975" cy="271462"/>
              <a:chOff x="5336836" y="3917951"/>
              <a:chExt cx="54386" cy="271494"/>
            </a:xfrm>
          </p:grpSpPr>
          <p:cxnSp>
            <p:nvCxnSpPr>
              <p:cNvPr id="13399" name="Straight Connector 90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5229356" y="4053697"/>
                <a:ext cx="271494" cy="1"/>
              </a:xfrm>
              <a:prstGeom prst="line">
                <a:avLst/>
              </a:prstGeom>
              <a:noFill/>
              <a:ln w="15875" algn="ctr">
                <a:solidFill>
                  <a:srgbClr val="EE2D24"/>
                </a:solidFill>
                <a:round/>
                <a:headEnd/>
                <a:tailEnd/>
              </a:ln>
            </p:spPr>
          </p:cxnSp>
          <p:cxnSp>
            <p:nvCxnSpPr>
              <p:cNvPr id="13400" name="Straight Connector 91"/>
              <p:cNvCxnSpPr>
                <a:cxnSpLocks noChangeShapeType="1"/>
              </p:cNvCxnSpPr>
              <p:nvPr/>
            </p:nvCxnSpPr>
            <p:spPr bwMode="auto">
              <a:xfrm rot="16200000" flipV="1">
                <a:off x="5331737" y="4016224"/>
                <a:ext cx="64584" cy="54385"/>
              </a:xfrm>
              <a:prstGeom prst="line">
                <a:avLst/>
              </a:prstGeom>
              <a:noFill/>
              <a:ln w="9525" algn="ctr">
                <a:solidFill>
                  <a:srgbClr val="EE2D24"/>
                </a:solidFill>
                <a:round/>
                <a:headEnd/>
                <a:tailEnd/>
              </a:ln>
            </p:spPr>
          </p:cxnSp>
          <p:cxnSp>
            <p:nvCxnSpPr>
              <p:cNvPr id="13401" name="Straight Connector 92"/>
              <p:cNvCxnSpPr>
                <a:cxnSpLocks noChangeShapeType="1"/>
              </p:cNvCxnSpPr>
              <p:nvPr/>
            </p:nvCxnSpPr>
            <p:spPr bwMode="auto">
              <a:xfrm rot="5400000">
                <a:off x="5335134" y="4016223"/>
                <a:ext cx="57789" cy="54386"/>
              </a:xfrm>
              <a:prstGeom prst="line">
                <a:avLst/>
              </a:prstGeom>
              <a:noFill/>
              <a:ln w="9525" algn="ctr">
                <a:solidFill>
                  <a:srgbClr val="EE2D24"/>
                </a:solidFill>
                <a:round/>
                <a:headEnd/>
                <a:tailEnd/>
              </a:ln>
            </p:spPr>
          </p:cxnSp>
        </p:grpSp>
        <p:grpSp>
          <p:nvGrpSpPr>
            <p:cNvPr id="13343" name="Group 93"/>
            <p:cNvGrpSpPr>
              <a:grpSpLocks/>
            </p:cNvGrpSpPr>
            <p:nvPr/>
          </p:nvGrpSpPr>
          <p:grpSpPr bwMode="auto">
            <a:xfrm>
              <a:off x="6564313" y="4173538"/>
              <a:ext cx="53975" cy="271462"/>
              <a:chOff x="5336836" y="3917951"/>
              <a:chExt cx="54386" cy="271494"/>
            </a:xfrm>
          </p:grpSpPr>
          <p:cxnSp>
            <p:nvCxnSpPr>
              <p:cNvPr id="13396" name="Straight Connector 94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5229356" y="4053697"/>
                <a:ext cx="271494" cy="1"/>
              </a:xfrm>
              <a:prstGeom prst="line">
                <a:avLst/>
              </a:prstGeom>
              <a:noFill/>
              <a:ln w="15875" algn="ctr">
                <a:solidFill>
                  <a:srgbClr val="EE2D24"/>
                </a:solidFill>
                <a:round/>
                <a:headEnd/>
                <a:tailEnd/>
              </a:ln>
            </p:spPr>
          </p:cxnSp>
          <p:cxnSp>
            <p:nvCxnSpPr>
              <p:cNvPr id="13397" name="Straight Connector 95"/>
              <p:cNvCxnSpPr>
                <a:cxnSpLocks noChangeShapeType="1"/>
              </p:cNvCxnSpPr>
              <p:nvPr/>
            </p:nvCxnSpPr>
            <p:spPr bwMode="auto">
              <a:xfrm rot="16200000" flipV="1">
                <a:off x="5331737" y="4016224"/>
                <a:ext cx="64584" cy="54385"/>
              </a:xfrm>
              <a:prstGeom prst="line">
                <a:avLst/>
              </a:prstGeom>
              <a:noFill/>
              <a:ln w="9525" algn="ctr">
                <a:solidFill>
                  <a:srgbClr val="EE2D24"/>
                </a:solidFill>
                <a:round/>
                <a:headEnd/>
                <a:tailEnd/>
              </a:ln>
            </p:spPr>
          </p:cxnSp>
          <p:cxnSp>
            <p:nvCxnSpPr>
              <p:cNvPr id="13398" name="Straight Connector 96"/>
              <p:cNvCxnSpPr>
                <a:cxnSpLocks noChangeShapeType="1"/>
              </p:cNvCxnSpPr>
              <p:nvPr/>
            </p:nvCxnSpPr>
            <p:spPr bwMode="auto">
              <a:xfrm rot="5400000">
                <a:off x="5335134" y="4016223"/>
                <a:ext cx="57789" cy="54386"/>
              </a:xfrm>
              <a:prstGeom prst="line">
                <a:avLst/>
              </a:prstGeom>
              <a:noFill/>
              <a:ln w="9525" algn="ctr">
                <a:solidFill>
                  <a:srgbClr val="EE2D24"/>
                </a:solidFill>
                <a:round/>
                <a:headEnd/>
                <a:tailEnd/>
              </a:ln>
            </p:spPr>
          </p:cxnSp>
        </p:grpSp>
        <p:grpSp>
          <p:nvGrpSpPr>
            <p:cNvPr id="13344" name="Group 97"/>
            <p:cNvGrpSpPr>
              <a:grpSpLocks/>
            </p:cNvGrpSpPr>
            <p:nvPr/>
          </p:nvGrpSpPr>
          <p:grpSpPr bwMode="auto">
            <a:xfrm>
              <a:off x="6723063" y="4244975"/>
              <a:ext cx="55562" cy="271463"/>
              <a:chOff x="5336836" y="3917951"/>
              <a:chExt cx="54386" cy="271494"/>
            </a:xfrm>
          </p:grpSpPr>
          <p:cxnSp>
            <p:nvCxnSpPr>
              <p:cNvPr id="13393" name="Straight Connector 98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5229356" y="4053697"/>
                <a:ext cx="271494" cy="1"/>
              </a:xfrm>
              <a:prstGeom prst="line">
                <a:avLst/>
              </a:prstGeom>
              <a:noFill/>
              <a:ln w="15875" algn="ctr">
                <a:solidFill>
                  <a:srgbClr val="EE2D24"/>
                </a:solidFill>
                <a:round/>
                <a:headEnd/>
                <a:tailEnd/>
              </a:ln>
            </p:spPr>
          </p:cxnSp>
          <p:cxnSp>
            <p:nvCxnSpPr>
              <p:cNvPr id="13394" name="Straight Connector 99"/>
              <p:cNvCxnSpPr>
                <a:cxnSpLocks noChangeShapeType="1"/>
              </p:cNvCxnSpPr>
              <p:nvPr/>
            </p:nvCxnSpPr>
            <p:spPr bwMode="auto">
              <a:xfrm rot="16200000" flipV="1">
                <a:off x="5331737" y="4016224"/>
                <a:ext cx="64584" cy="54385"/>
              </a:xfrm>
              <a:prstGeom prst="line">
                <a:avLst/>
              </a:prstGeom>
              <a:noFill/>
              <a:ln w="9525" algn="ctr">
                <a:solidFill>
                  <a:srgbClr val="EE2D24"/>
                </a:solidFill>
                <a:round/>
                <a:headEnd/>
                <a:tailEnd/>
              </a:ln>
            </p:spPr>
          </p:cxnSp>
          <p:cxnSp>
            <p:nvCxnSpPr>
              <p:cNvPr id="13395" name="Straight Connector 100"/>
              <p:cNvCxnSpPr>
                <a:cxnSpLocks noChangeShapeType="1"/>
              </p:cNvCxnSpPr>
              <p:nvPr/>
            </p:nvCxnSpPr>
            <p:spPr bwMode="auto">
              <a:xfrm rot="5400000">
                <a:off x="5335134" y="4016223"/>
                <a:ext cx="57789" cy="54386"/>
              </a:xfrm>
              <a:prstGeom prst="line">
                <a:avLst/>
              </a:prstGeom>
              <a:noFill/>
              <a:ln w="9525" algn="ctr">
                <a:solidFill>
                  <a:srgbClr val="EE2D24"/>
                </a:solidFill>
                <a:round/>
                <a:headEnd/>
                <a:tailEnd/>
              </a:ln>
            </p:spPr>
          </p:cxnSp>
        </p:grpSp>
        <p:grpSp>
          <p:nvGrpSpPr>
            <p:cNvPr id="13345" name="Group 101"/>
            <p:cNvGrpSpPr>
              <a:grpSpLocks/>
            </p:cNvGrpSpPr>
            <p:nvPr/>
          </p:nvGrpSpPr>
          <p:grpSpPr bwMode="auto">
            <a:xfrm>
              <a:off x="6856413" y="4078288"/>
              <a:ext cx="53975" cy="271462"/>
              <a:chOff x="5336836" y="3917951"/>
              <a:chExt cx="54386" cy="271494"/>
            </a:xfrm>
          </p:grpSpPr>
          <p:cxnSp>
            <p:nvCxnSpPr>
              <p:cNvPr id="13390" name="Straight Connector 102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5229356" y="4053697"/>
                <a:ext cx="271494" cy="1"/>
              </a:xfrm>
              <a:prstGeom prst="line">
                <a:avLst/>
              </a:prstGeom>
              <a:noFill/>
              <a:ln w="15875" algn="ctr">
                <a:solidFill>
                  <a:srgbClr val="EE2D24"/>
                </a:solidFill>
                <a:round/>
                <a:headEnd/>
                <a:tailEnd/>
              </a:ln>
            </p:spPr>
          </p:cxnSp>
          <p:cxnSp>
            <p:nvCxnSpPr>
              <p:cNvPr id="13391" name="Straight Connector 103"/>
              <p:cNvCxnSpPr>
                <a:cxnSpLocks noChangeShapeType="1"/>
              </p:cNvCxnSpPr>
              <p:nvPr/>
            </p:nvCxnSpPr>
            <p:spPr bwMode="auto">
              <a:xfrm rot="16200000" flipV="1">
                <a:off x="5331737" y="4016224"/>
                <a:ext cx="64584" cy="54385"/>
              </a:xfrm>
              <a:prstGeom prst="line">
                <a:avLst/>
              </a:prstGeom>
              <a:noFill/>
              <a:ln w="9525" algn="ctr">
                <a:solidFill>
                  <a:srgbClr val="EE2D24"/>
                </a:solidFill>
                <a:round/>
                <a:headEnd/>
                <a:tailEnd/>
              </a:ln>
            </p:spPr>
          </p:cxnSp>
          <p:cxnSp>
            <p:nvCxnSpPr>
              <p:cNvPr id="13392" name="Straight Connector 104"/>
              <p:cNvCxnSpPr>
                <a:cxnSpLocks noChangeShapeType="1"/>
              </p:cNvCxnSpPr>
              <p:nvPr/>
            </p:nvCxnSpPr>
            <p:spPr bwMode="auto">
              <a:xfrm rot="5400000">
                <a:off x="5335134" y="4016223"/>
                <a:ext cx="57789" cy="54386"/>
              </a:xfrm>
              <a:prstGeom prst="line">
                <a:avLst/>
              </a:prstGeom>
              <a:noFill/>
              <a:ln w="9525" algn="ctr">
                <a:solidFill>
                  <a:srgbClr val="EE2D24"/>
                </a:solidFill>
                <a:round/>
                <a:headEnd/>
                <a:tailEnd/>
              </a:ln>
            </p:spPr>
          </p:cxnSp>
        </p:grpSp>
        <p:grpSp>
          <p:nvGrpSpPr>
            <p:cNvPr id="13346" name="Group 105"/>
            <p:cNvGrpSpPr>
              <a:grpSpLocks/>
            </p:cNvGrpSpPr>
            <p:nvPr/>
          </p:nvGrpSpPr>
          <p:grpSpPr bwMode="auto">
            <a:xfrm>
              <a:off x="7032625" y="4108450"/>
              <a:ext cx="55563" cy="271463"/>
              <a:chOff x="5336836" y="3917951"/>
              <a:chExt cx="54386" cy="271494"/>
            </a:xfrm>
          </p:grpSpPr>
          <p:cxnSp>
            <p:nvCxnSpPr>
              <p:cNvPr id="13387" name="Straight Connector 106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5229356" y="4053697"/>
                <a:ext cx="271494" cy="1"/>
              </a:xfrm>
              <a:prstGeom prst="line">
                <a:avLst/>
              </a:prstGeom>
              <a:noFill/>
              <a:ln w="15875" algn="ctr">
                <a:solidFill>
                  <a:srgbClr val="EE2D24"/>
                </a:solidFill>
                <a:round/>
                <a:headEnd/>
                <a:tailEnd/>
              </a:ln>
            </p:spPr>
          </p:cxnSp>
          <p:cxnSp>
            <p:nvCxnSpPr>
              <p:cNvPr id="13388" name="Straight Connector 107"/>
              <p:cNvCxnSpPr>
                <a:cxnSpLocks noChangeShapeType="1"/>
              </p:cNvCxnSpPr>
              <p:nvPr/>
            </p:nvCxnSpPr>
            <p:spPr bwMode="auto">
              <a:xfrm rot="16200000" flipV="1">
                <a:off x="5331737" y="4016224"/>
                <a:ext cx="64584" cy="54385"/>
              </a:xfrm>
              <a:prstGeom prst="line">
                <a:avLst/>
              </a:prstGeom>
              <a:noFill/>
              <a:ln w="9525" algn="ctr">
                <a:solidFill>
                  <a:srgbClr val="EE2D24"/>
                </a:solidFill>
                <a:round/>
                <a:headEnd/>
                <a:tailEnd/>
              </a:ln>
            </p:spPr>
          </p:cxnSp>
          <p:cxnSp>
            <p:nvCxnSpPr>
              <p:cNvPr id="13389" name="Straight Connector 108"/>
              <p:cNvCxnSpPr>
                <a:cxnSpLocks noChangeShapeType="1"/>
              </p:cNvCxnSpPr>
              <p:nvPr/>
            </p:nvCxnSpPr>
            <p:spPr bwMode="auto">
              <a:xfrm rot="5400000">
                <a:off x="5335134" y="4016223"/>
                <a:ext cx="57789" cy="54386"/>
              </a:xfrm>
              <a:prstGeom prst="line">
                <a:avLst/>
              </a:prstGeom>
              <a:noFill/>
              <a:ln w="9525" algn="ctr">
                <a:solidFill>
                  <a:srgbClr val="EE2D24"/>
                </a:solidFill>
                <a:round/>
                <a:headEnd/>
                <a:tailEnd/>
              </a:ln>
            </p:spPr>
          </p:cxnSp>
        </p:grpSp>
        <p:grpSp>
          <p:nvGrpSpPr>
            <p:cNvPr id="13347" name="Group 109"/>
            <p:cNvGrpSpPr>
              <a:grpSpLocks/>
            </p:cNvGrpSpPr>
            <p:nvPr/>
          </p:nvGrpSpPr>
          <p:grpSpPr bwMode="auto">
            <a:xfrm>
              <a:off x="7196138" y="4292600"/>
              <a:ext cx="53975" cy="271463"/>
              <a:chOff x="5336836" y="3917951"/>
              <a:chExt cx="54386" cy="271494"/>
            </a:xfrm>
          </p:grpSpPr>
          <p:cxnSp>
            <p:nvCxnSpPr>
              <p:cNvPr id="13384" name="Straight Connector 110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5229356" y="4053697"/>
                <a:ext cx="271494" cy="1"/>
              </a:xfrm>
              <a:prstGeom prst="line">
                <a:avLst/>
              </a:prstGeom>
              <a:noFill/>
              <a:ln w="15875" algn="ctr">
                <a:solidFill>
                  <a:srgbClr val="EE2D24"/>
                </a:solidFill>
                <a:round/>
                <a:headEnd/>
                <a:tailEnd/>
              </a:ln>
            </p:spPr>
          </p:cxnSp>
          <p:cxnSp>
            <p:nvCxnSpPr>
              <p:cNvPr id="13385" name="Straight Connector 111"/>
              <p:cNvCxnSpPr>
                <a:cxnSpLocks noChangeShapeType="1"/>
              </p:cNvCxnSpPr>
              <p:nvPr/>
            </p:nvCxnSpPr>
            <p:spPr bwMode="auto">
              <a:xfrm rot="16200000" flipV="1">
                <a:off x="5331737" y="4016224"/>
                <a:ext cx="64584" cy="54385"/>
              </a:xfrm>
              <a:prstGeom prst="line">
                <a:avLst/>
              </a:prstGeom>
              <a:noFill/>
              <a:ln w="9525" algn="ctr">
                <a:solidFill>
                  <a:srgbClr val="EE2D24"/>
                </a:solidFill>
                <a:round/>
                <a:headEnd/>
                <a:tailEnd/>
              </a:ln>
            </p:spPr>
          </p:cxnSp>
          <p:cxnSp>
            <p:nvCxnSpPr>
              <p:cNvPr id="13386" name="Straight Connector 112"/>
              <p:cNvCxnSpPr>
                <a:cxnSpLocks noChangeShapeType="1"/>
              </p:cNvCxnSpPr>
              <p:nvPr/>
            </p:nvCxnSpPr>
            <p:spPr bwMode="auto">
              <a:xfrm rot="5400000">
                <a:off x="5335134" y="4016223"/>
                <a:ext cx="57789" cy="54386"/>
              </a:xfrm>
              <a:prstGeom prst="line">
                <a:avLst/>
              </a:prstGeom>
              <a:noFill/>
              <a:ln w="9525" algn="ctr">
                <a:solidFill>
                  <a:srgbClr val="EE2D24"/>
                </a:solidFill>
                <a:round/>
                <a:headEnd/>
                <a:tailEnd/>
              </a:ln>
            </p:spPr>
          </p:cxnSp>
        </p:grpSp>
        <p:grpSp>
          <p:nvGrpSpPr>
            <p:cNvPr id="13348" name="Group 113"/>
            <p:cNvGrpSpPr>
              <a:grpSpLocks/>
            </p:cNvGrpSpPr>
            <p:nvPr/>
          </p:nvGrpSpPr>
          <p:grpSpPr bwMode="auto">
            <a:xfrm>
              <a:off x="7372350" y="4251325"/>
              <a:ext cx="55563" cy="271463"/>
              <a:chOff x="5336836" y="3917951"/>
              <a:chExt cx="54386" cy="271494"/>
            </a:xfrm>
          </p:grpSpPr>
          <p:cxnSp>
            <p:nvCxnSpPr>
              <p:cNvPr id="13381" name="Straight Connector 114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5229356" y="4053697"/>
                <a:ext cx="271494" cy="1"/>
              </a:xfrm>
              <a:prstGeom prst="line">
                <a:avLst/>
              </a:prstGeom>
              <a:noFill/>
              <a:ln w="15875" algn="ctr">
                <a:solidFill>
                  <a:srgbClr val="EE2D24"/>
                </a:solidFill>
                <a:round/>
                <a:headEnd/>
                <a:tailEnd/>
              </a:ln>
            </p:spPr>
          </p:cxnSp>
          <p:cxnSp>
            <p:nvCxnSpPr>
              <p:cNvPr id="13382" name="Straight Connector 115"/>
              <p:cNvCxnSpPr>
                <a:cxnSpLocks noChangeShapeType="1"/>
              </p:cNvCxnSpPr>
              <p:nvPr/>
            </p:nvCxnSpPr>
            <p:spPr bwMode="auto">
              <a:xfrm rot="16200000" flipV="1">
                <a:off x="5331737" y="4016224"/>
                <a:ext cx="64584" cy="54385"/>
              </a:xfrm>
              <a:prstGeom prst="line">
                <a:avLst/>
              </a:prstGeom>
              <a:noFill/>
              <a:ln w="9525" algn="ctr">
                <a:solidFill>
                  <a:srgbClr val="EE2D24"/>
                </a:solidFill>
                <a:round/>
                <a:headEnd/>
                <a:tailEnd/>
              </a:ln>
            </p:spPr>
          </p:cxnSp>
          <p:cxnSp>
            <p:nvCxnSpPr>
              <p:cNvPr id="13383" name="Straight Connector 116"/>
              <p:cNvCxnSpPr>
                <a:cxnSpLocks noChangeShapeType="1"/>
              </p:cNvCxnSpPr>
              <p:nvPr/>
            </p:nvCxnSpPr>
            <p:spPr bwMode="auto">
              <a:xfrm rot="5400000">
                <a:off x="5335134" y="4016223"/>
                <a:ext cx="57789" cy="54386"/>
              </a:xfrm>
              <a:prstGeom prst="line">
                <a:avLst/>
              </a:prstGeom>
              <a:noFill/>
              <a:ln w="9525" algn="ctr">
                <a:solidFill>
                  <a:srgbClr val="EE2D24"/>
                </a:solidFill>
                <a:round/>
                <a:headEnd/>
                <a:tailEnd/>
              </a:ln>
            </p:spPr>
          </p:cxnSp>
        </p:grpSp>
        <p:grpSp>
          <p:nvGrpSpPr>
            <p:cNvPr id="13349" name="Group 117"/>
            <p:cNvGrpSpPr>
              <a:grpSpLocks/>
            </p:cNvGrpSpPr>
            <p:nvPr/>
          </p:nvGrpSpPr>
          <p:grpSpPr bwMode="auto">
            <a:xfrm>
              <a:off x="7573963" y="4391025"/>
              <a:ext cx="53975" cy="271463"/>
              <a:chOff x="5336836" y="3917951"/>
              <a:chExt cx="54386" cy="271494"/>
            </a:xfrm>
          </p:grpSpPr>
          <p:cxnSp>
            <p:nvCxnSpPr>
              <p:cNvPr id="13378" name="Straight Connector 118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5229356" y="4053697"/>
                <a:ext cx="271494" cy="1"/>
              </a:xfrm>
              <a:prstGeom prst="line">
                <a:avLst/>
              </a:prstGeom>
              <a:noFill/>
              <a:ln w="15875" algn="ctr">
                <a:solidFill>
                  <a:srgbClr val="EE2D24"/>
                </a:solidFill>
                <a:round/>
                <a:headEnd/>
                <a:tailEnd/>
              </a:ln>
            </p:spPr>
          </p:cxnSp>
          <p:cxnSp>
            <p:nvCxnSpPr>
              <p:cNvPr id="13379" name="Straight Connector 119"/>
              <p:cNvCxnSpPr>
                <a:cxnSpLocks noChangeShapeType="1"/>
              </p:cNvCxnSpPr>
              <p:nvPr/>
            </p:nvCxnSpPr>
            <p:spPr bwMode="auto">
              <a:xfrm rot="16200000" flipV="1">
                <a:off x="5331737" y="4016224"/>
                <a:ext cx="64584" cy="54385"/>
              </a:xfrm>
              <a:prstGeom prst="line">
                <a:avLst/>
              </a:prstGeom>
              <a:noFill/>
              <a:ln w="9525" algn="ctr">
                <a:solidFill>
                  <a:srgbClr val="EE2D24"/>
                </a:solidFill>
                <a:round/>
                <a:headEnd/>
                <a:tailEnd/>
              </a:ln>
            </p:spPr>
          </p:cxnSp>
          <p:cxnSp>
            <p:nvCxnSpPr>
              <p:cNvPr id="13380" name="Straight Connector 120"/>
              <p:cNvCxnSpPr>
                <a:cxnSpLocks noChangeShapeType="1"/>
              </p:cNvCxnSpPr>
              <p:nvPr/>
            </p:nvCxnSpPr>
            <p:spPr bwMode="auto">
              <a:xfrm rot="5400000">
                <a:off x="5335134" y="4016223"/>
                <a:ext cx="57789" cy="54386"/>
              </a:xfrm>
              <a:prstGeom prst="line">
                <a:avLst/>
              </a:prstGeom>
              <a:noFill/>
              <a:ln w="9525" algn="ctr">
                <a:solidFill>
                  <a:srgbClr val="EE2D24"/>
                </a:solidFill>
                <a:round/>
                <a:headEnd/>
                <a:tailEnd/>
              </a:ln>
            </p:spPr>
          </p:cxnSp>
        </p:grpSp>
        <p:grpSp>
          <p:nvGrpSpPr>
            <p:cNvPr id="13350" name="Group 121"/>
            <p:cNvGrpSpPr>
              <a:grpSpLocks/>
            </p:cNvGrpSpPr>
            <p:nvPr/>
          </p:nvGrpSpPr>
          <p:grpSpPr bwMode="auto">
            <a:xfrm>
              <a:off x="7726363" y="4197350"/>
              <a:ext cx="53975" cy="271463"/>
              <a:chOff x="5336836" y="3917951"/>
              <a:chExt cx="54386" cy="271494"/>
            </a:xfrm>
          </p:grpSpPr>
          <p:cxnSp>
            <p:nvCxnSpPr>
              <p:cNvPr id="13375" name="Straight Connector 122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5229356" y="4053697"/>
                <a:ext cx="271494" cy="1"/>
              </a:xfrm>
              <a:prstGeom prst="line">
                <a:avLst/>
              </a:prstGeom>
              <a:noFill/>
              <a:ln w="15875" algn="ctr">
                <a:solidFill>
                  <a:srgbClr val="EE2D24"/>
                </a:solidFill>
                <a:round/>
                <a:headEnd/>
                <a:tailEnd/>
              </a:ln>
            </p:spPr>
          </p:cxnSp>
          <p:cxnSp>
            <p:nvCxnSpPr>
              <p:cNvPr id="13376" name="Straight Connector 123"/>
              <p:cNvCxnSpPr>
                <a:cxnSpLocks noChangeShapeType="1"/>
              </p:cNvCxnSpPr>
              <p:nvPr/>
            </p:nvCxnSpPr>
            <p:spPr bwMode="auto">
              <a:xfrm rot="16200000" flipV="1">
                <a:off x="5331737" y="4016224"/>
                <a:ext cx="64584" cy="54385"/>
              </a:xfrm>
              <a:prstGeom prst="line">
                <a:avLst/>
              </a:prstGeom>
              <a:noFill/>
              <a:ln w="9525" algn="ctr">
                <a:solidFill>
                  <a:srgbClr val="EE2D24"/>
                </a:solidFill>
                <a:round/>
                <a:headEnd/>
                <a:tailEnd/>
              </a:ln>
            </p:spPr>
          </p:cxnSp>
          <p:cxnSp>
            <p:nvCxnSpPr>
              <p:cNvPr id="13377" name="Straight Connector 124"/>
              <p:cNvCxnSpPr>
                <a:cxnSpLocks noChangeShapeType="1"/>
              </p:cNvCxnSpPr>
              <p:nvPr/>
            </p:nvCxnSpPr>
            <p:spPr bwMode="auto">
              <a:xfrm rot="5400000">
                <a:off x="5335134" y="4016223"/>
                <a:ext cx="57789" cy="54386"/>
              </a:xfrm>
              <a:prstGeom prst="line">
                <a:avLst/>
              </a:prstGeom>
              <a:noFill/>
              <a:ln w="9525" algn="ctr">
                <a:solidFill>
                  <a:srgbClr val="EE2D24"/>
                </a:solidFill>
                <a:round/>
                <a:headEnd/>
                <a:tailEnd/>
              </a:ln>
            </p:spPr>
          </p:cxnSp>
        </p:grpSp>
        <p:grpSp>
          <p:nvGrpSpPr>
            <p:cNvPr id="13351" name="Group 125"/>
            <p:cNvGrpSpPr>
              <a:grpSpLocks/>
            </p:cNvGrpSpPr>
            <p:nvPr/>
          </p:nvGrpSpPr>
          <p:grpSpPr bwMode="auto">
            <a:xfrm>
              <a:off x="7886700" y="4397375"/>
              <a:ext cx="53975" cy="271463"/>
              <a:chOff x="5336836" y="3917951"/>
              <a:chExt cx="54386" cy="271494"/>
            </a:xfrm>
          </p:grpSpPr>
          <p:cxnSp>
            <p:nvCxnSpPr>
              <p:cNvPr id="13372" name="Straight Connector 126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5229356" y="4053697"/>
                <a:ext cx="271494" cy="1"/>
              </a:xfrm>
              <a:prstGeom prst="line">
                <a:avLst/>
              </a:prstGeom>
              <a:noFill/>
              <a:ln w="15875" algn="ctr">
                <a:solidFill>
                  <a:srgbClr val="EE2D24"/>
                </a:solidFill>
                <a:round/>
                <a:headEnd/>
                <a:tailEnd/>
              </a:ln>
            </p:spPr>
          </p:cxnSp>
          <p:cxnSp>
            <p:nvCxnSpPr>
              <p:cNvPr id="13373" name="Straight Connector 127"/>
              <p:cNvCxnSpPr>
                <a:cxnSpLocks noChangeShapeType="1"/>
              </p:cNvCxnSpPr>
              <p:nvPr/>
            </p:nvCxnSpPr>
            <p:spPr bwMode="auto">
              <a:xfrm rot="16200000" flipV="1">
                <a:off x="5331737" y="4016224"/>
                <a:ext cx="64584" cy="54385"/>
              </a:xfrm>
              <a:prstGeom prst="line">
                <a:avLst/>
              </a:prstGeom>
              <a:noFill/>
              <a:ln w="9525" algn="ctr">
                <a:solidFill>
                  <a:srgbClr val="EE2D24"/>
                </a:solidFill>
                <a:round/>
                <a:headEnd/>
                <a:tailEnd/>
              </a:ln>
            </p:spPr>
          </p:cxnSp>
          <p:cxnSp>
            <p:nvCxnSpPr>
              <p:cNvPr id="13374" name="Straight Connector 128"/>
              <p:cNvCxnSpPr>
                <a:cxnSpLocks noChangeShapeType="1"/>
              </p:cNvCxnSpPr>
              <p:nvPr/>
            </p:nvCxnSpPr>
            <p:spPr bwMode="auto">
              <a:xfrm rot="5400000">
                <a:off x="5335134" y="4016223"/>
                <a:ext cx="57789" cy="54386"/>
              </a:xfrm>
              <a:prstGeom prst="line">
                <a:avLst/>
              </a:prstGeom>
              <a:noFill/>
              <a:ln w="9525" algn="ctr">
                <a:solidFill>
                  <a:srgbClr val="EE2D24"/>
                </a:solidFill>
                <a:round/>
                <a:headEnd/>
                <a:tailEnd/>
              </a:ln>
            </p:spPr>
          </p:cxnSp>
        </p:grpSp>
        <p:grpSp>
          <p:nvGrpSpPr>
            <p:cNvPr id="13352" name="Group 129"/>
            <p:cNvGrpSpPr>
              <a:grpSpLocks/>
            </p:cNvGrpSpPr>
            <p:nvPr/>
          </p:nvGrpSpPr>
          <p:grpSpPr bwMode="auto">
            <a:xfrm>
              <a:off x="8093075" y="4433888"/>
              <a:ext cx="55563" cy="271462"/>
              <a:chOff x="5336836" y="3917951"/>
              <a:chExt cx="54386" cy="271494"/>
            </a:xfrm>
          </p:grpSpPr>
          <p:cxnSp>
            <p:nvCxnSpPr>
              <p:cNvPr id="13369" name="Straight Connector 130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5229356" y="4053697"/>
                <a:ext cx="271494" cy="1"/>
              </a:xfrm>
              <a:prstGeom prst="line">
                <a:avLst/>
              </a:prstGeom>
              <a:noFill/>
              <a:ln w="15875" algn="ctr">
                <a:solidFill>
                  <a:srgbClr val="EE2D24"/>
                </a:solidFill>
                <a:round/>
                <a:headEnd/>
                <a:tailEnd/>
              </a:ln>
            </p:spPr>
          </p:cxnSp>
          <p:cxnSp>
            <p:nvCxnSpPr>
              <p:cNvPr id="13370" name="Straight Connector 131"/>
              <p:cNvCxnSpPr>
                <a:cxnSpLocks noChangeShapeType="1"/>
              </p:cNvCxnSpPr>
              <p:nvPr/>
            </p:nvCxnSpPr>
            <p:spPr bwMode="auto">
              <a:xfrm rot="16200000" flipV="1">
                <a:off x="5331737" y="4016224"/>
                <a:ext cx="64584" cy="54385"/>
              </a:xfrm>
              <a:prstGeom prst="line">
                <a:avLst/>
              </a:prstGeom>
              <a:noFill/>
              <a:ln w="9525" algn="ctr">
                <a:solidFill>
                  <a:srgbClr val="EE2D24"/>
                </a:solidFill>
                <a:round/>
                <a:headEnd/>
                <a:tailEnd/>
              </a:ln>
            </p:spPr>
          </p:cxnSp>
          <p:cxnSp>
            <p:nvCxnSpPr>
              <p:cNvPr id="13371" name="Straight Connector 132"/>
              <p:cNvCxnSpPr>
                <a:cxnSpLocks noChangeShapeType="1"/>
              </p:cNvCxnSpPr>
              <p:nvPr/>
            </p:nvCxnSpPr>
            <p:spPr bwMode="auto">
              <a:xfrm rot="5400000">
                <a:off x="5335134" y="4016223"/>
                <a:ext cx="57789" cy="54386"/>
              </a:xfrm>
              <a:prstGeom prst="line">
                <a:avLst/>
              </a:prstGeom>
              <a:noFill/>
              <a:ln w="9525" algn="ctr">
                <a:solidFill>
                  <a:srgbClr val="EE2D24"/>
                </a:solidFill>
                <a:round/>
                <a:headEnd/>
                <a:tailEnd/>
              </a:ln>
            </p:spPr>
          </p:cxnSp>
        </p:grpSp>
        <p:grpSp>
          <p:nvGrpSpPr>
            <p:cNvPr id="13353" name="Group 133"/>
            <p:cNvGrpSpPr>
              <a:grpSpLocks/>
            </p:cNvGrpSpPr>
            <p:nvPr/>
          </p:nvGrpSpPr>
          <p:grpSpPr bwMode="auto">
            <a:xfrm>
              <a:off x="8280400" y="4767263"/>
              <a:ext cx="53975" cy="271462"/>
              <a:chOff x="5336836" y="3917951"/>
              <a:chExt cx="54386" cy="271494"/>
            </a:xfrm>
          </p:grpSpPr>
          <p:cxnSp>
            <p:nvCxnSpPr>
              <p:cNvPr id="13366" name="Straight Connector 134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5229356" y="4053697"/>
                <a:ext cx="271494" cy="1"/>
              </a:xfrm>
              <a:prstGeom prst="line">
                <a:avLst/>
              </a:prstGeom>
              <a:noFill/>
              <a:ln w="15875" algn="ctr">
                <a:solidFill>
                  <a:srgbClr val="EE2D24"/>
                </a:solidFill>
                <a:round/>
                <a:headEnd/>
                <a:tailEnd/>
              </a:ln>
            </p:spPr>
          </p:cxnSp>
          <p:cxnSp>
            <p:nvCxnSpPr>
              <p:cNvPr id="13367" name="Straight Connector 135"/>
              <p:cNvCxnSpPr>
                <a:cxnSpLocks noChangeShapeType="1"/>
              </p:cNvCxnSpPr>
              <p:nvPr/>
            </p:nvCxnSpPr>
            <p:spPr bwMode="auto">
              <a:xfrm rot="16200000" flipV="1">
                <a:off x="5331737" y="4016224"/>
                <a:ext cx="64584" cy="54385"/>
              </a:xfrm>
              <a:prstGeom prst="line">
                <a:avLst/>
              </a:prstGeom>
              <a:noFill/>
              <a:ln w="9525" algn="ctr">
                <a:solidFill>
                  <a:srgbClr val="EE2D24"/>
                </a:solidFill>
                <a:round/>
                <a:headEnd/>
                <a:tailEnd/>
              </a:ln>
            </p:spPr>
          </p:cxnSp>
          <p:cxnSp>
            <p:nvCxnSpPr>
              <p:cNvPr id="13368" name="Straight Connector 136"/>
              <p:cNvCxnSpPr>
                <a:cxnSpLocks noChangeShapeType="1"/>
              </p:cNvCxnSpPr>
              <p:nvPr/>
            </p:nvCxnSpPr>
            <p:spPr bwMode="auto">
              <a:xfrm rot="5400000">
                <a:off x="5335134" y="4016223"/>
                <a:ext cx="57789" cy="54386"/>
              </a:xfrm>
              <a:prstGeom prst="line">
                <a:avLst/>
              </a:prstGeom>
              <a:noFill/>
              <a:ln w="9525" algn="ctr">
                <a:solidFill>
                  <a:srgbClr val="EE2D24"/>
                </a:solidFill>
                <a:round/>
                <a:headEnd/>
                <a:tailEnd/>
              </a:ln>
            </p:spPr>
          </p:cxnSp>
        </p:grpSp>
        <p:grpSp>
          <p:nvGrpSpPr>
            <p:cNvPr id="13354" name="Group 137"/>
            <p:cNvGrpSpPr>
              <a:grpSpLocks/>
            </p:cNvGrpSpPr>
            <p:nvPr/>
          </p:nvGrpSpPr>
          <p:grpSpPr bwMode="auto">
            <a:xfrm>
              <a:off x="8501063" y="4530725"/>
              <a:ext cx="55562" cy="271463"/>
              <a:chOff x="5336836" y="3917951"/>
              <a:chExt cx="54386" cy="271494"/>
            </a:xfrm>
          </p:grpSpPr>
          <p:cxnSp>
            <p:nvCxnSpPr>
              <p:cNvPr id="13363" name="Straight Connector 138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5229356" y="4053697"/>
                <a:ext cx="271494" cy="1"/>
              </a:xfrm>
              <a:prstGeom prst="line">
                <a:avLst/>
              </a:prstGeom>
              <a:noFill/>
              <a:ln w="15875" algn="ctr">
                <a:solidFill>
                  <a:srgbClr val="EE2D24"/>
                </a:solidFill>
                <a:round/>
                <a:headEnd/>
                <a:tailEnd/>
              </a:ln>
            </p:spPr>
          </p:cxnSp>
          <p:cxnSp>
            <p:nvCxnSpPr>
              <p:cNvPr id="13364" name="Straight Connector 139"/>
              <p:cNvCxnSpPr>
                <a:cxnSpLocks noChangeShapeType="1"/>
              </p:cNvCxnSpPr>
              <p:nvPr/>
            </p:nvCxnSpPr>
            <p:spPr bwMode="auto">
              <a:xfrm rot="16200000" flipV="1">
                <a:off x="5331737" y="4016224"/>
                <a:ext cx="64584" cy="54385"/>
              </a:xfrm>
              <a:prstGeom prst="line">
                <a:avLst/>
              </a:prstGeom>
              <a:noFill/>
              <a:ln w="9525" algn="ctr">
                <a:solidFill>
                  <a:srgbClr val="EE2D24"/>
                </a:solidFill>
                <a:round/>
                <a:headEnd/>
                <a:tailEnd/>
              </a:ln>
            </p:spPr>
          </p:cxnSp>
          <p:cxnSp>
            <p:nvCxnSpPr>
              <p:cNvPr id="13365" name="Straight Connector 140"/>
              <p:cNvCxnSpPr>
                <a:cxnSpLocks noChangeShapeType="1"/>
              </p:cNvCxnSpPr>
              <p:nvPr/>
            </p:nvCxnSpPr>
            <p:spPr bwMode="auto">
              <a:xfrm rot="5400000">
                <a:off x="5335134" y="4016223"/>
                <a:ext cx="57789" cy="54386"/>
              </a:xfrm>
              <a:prstGeom prst="line">
                <a:avLst/>
              </a:prstGeom>
              <a:noFill/>
              <a:ln w="9525" algn="ctr">
                <a:solidFill>
                  <a:srgbClr val="EE2D24"/>
                </a:solidFill>
                <a:round/>
                <a:headEnd/>
                <a:tailEnd/>
              </a:ln>
            </p:spPr>
          </p:cxnSp>
        </p:grpSp>
        <p:grpSp>
          <p:nvGrpSpPr>
            <p:cNvPr id="13355" name="Group 141"/>
            <p:cNvGrpSpPr>
              <a:grpSpLocks/>
            </p:cNvGrpSpPr>
            <p:nvPr/>
          </p:nvGrpSpPr>
          <p:grpSpPr bwMode="auto">
            <a:xfrm>
              <a:off x="8756650" y="4586288"/>
              <a:ext cx="53975" cy="271462"/>
              <a:chOff x="5336836" y="3917951"/>
              <a:chExt cx="54386" cy="271494"/>
            </a:xfrm>
          </p:grpSpPr>
          <p:cxnSp>
            <p:nvCxnSpPr>
              <p:cNvPr id="13360" name="Straight Connector 142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5229356" y="4053697"/>
                <a:ext cx="271494" cy="1"/>
              </a:xfrm>
              <a:prstGeom prst="line">
                <a:avLst/>
              </a:prstGeom>
              <a:noFill/>
              <a:ln w="15875" algn="ctr">
                <a:solidFill>
                  <a:srgbClr val="EE2D24"/>
                </a:solidFill>
                <a:round/>
                <a:headEnd/>
                <a:tailEnd/>
              </a:ln>
            </p:spPr>
          </p:cxnSp>
          <p:cxnSp>
            <p:nvCxnSpPr>
              <p:cNvPr id="13361" name="Straight Connector 143"/>
              <p:cNvCxnSpPr>
                <a:cxnSpLocks noChangeShapeType="1"/>
              </p:cNvCxnSpPr>
              <p:nvPr/>
            </p:nvCxnSpPr>
            <p:spPr bwMode="auto">
              <a:xfrm rot="16200000" flipV="1">
                <a:off x="5331737" y="4016224"/>
                <a:ext cx="64584" cy="54385"/>
              </a:xfrm>
              <a:prstGeom prst="line">
                <a:avLst/>
              </a:prstGeom>
              <a:noFill/>
              <a:ln w="9525" algn="ctr">
                <a:solidFill>
                  <a:srgbClr val="EE2D24"/>
                </a:solidFill>
                <a:round/>
                <a:headEnd/>
                <a:tailEnd/>
              </a:ln>
            </p:spPr>
          </p:cxnSp>
          <p:cxnSp>
            <p:nvCxnSpPr>
              <p:cNvPr id="13362" name="Straight Connector 144"/>
              <p:cNvCxnSpPr>
                <a:cxnSpLocks noChangeShapeType="1"/>
              </p:cNvCxnSpPr>
              <p:nvPr/>
            </p:nvCxnSpPr>
            <p:spPr bwMode="auto">
              <a:xfrm rot="5400000">
                <a:off x="5335134" y="4016223"/>
                <a:ext cx="57789" cy="54386"/>
              </a:xfrm>
              <a:prstGeom prst="line">
                <a:avLst/>
              </a:prstGeom>
              <a:noFill/>
              <a:ln w="9525" algn="ctr">
                <a:solidFill>
                  <a:srgbClr val="EE2D24"/>
                </a:solidFill>
                <a:round/>
                <a:headEnd/>
                <a:tailEnd/>
              </a:ln>
            </p:spPr>
          </p:cxnSp>
        </p:grpSp>
        <p:grpSp>
          <p:nvGrpSpPr>
            <p:cNvPr id="13356" name="Group 145"/>
            <p:cNvGrpSpPr>
              <a:grpSpLocks/>
            </p:cNvGrpSpPr>
            <p:nvPr/>
          </p:nvGrpSpPr>
          <p:grpSpPr bwMode="auto">
            <a:xfrm>
              <a:off x="9034463" y="4705350"/>
              <a:ext cx="53975" cy="271463"/>
              <a:chOff x="5336836" y="3917951"/>
              <a:chExt cx="54386" cy="271494"/>
            </a:xfrm>
          </p:grpSpPr>
          <p:cxnSp>
            <p:nvCxnSpPr>
              <p:cNvPr id="13357" name="Straight Connector 146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5229356" y="4053697"/>
                <a:ext cx="271494" cy="1"/>
              </a:xfrm>
              <a:prstGeom prst="line">
                <a:avLst/>
              </a:prstGeom>
              <a:noFill/>
              <a:ln w="15875" algn="ctr">
                <a:solidFill>
                  <a:srgbClr val="EE2D24"/>
                </a:solidFill>
                <a:round/>
                <a:headEnd/>
                <a:tailEnd/>
              </a:ln>
            </p:spPr>
          </p:cxnSp>
          <p:cxnSp>
            <p:nvCxnSpPr>
              <p:cNvPr id="13358" name="Straight Connector 147"/>
              <p:cNvCxnSpPr>
                <a:cxnSpLocks noChangeShapeType="1"/>
              </p:cNvCxnSpPr>
              <p:nvPr/>
            </p:nvCxnSpPr>
            <p:spPr bwMode="auto">
              <a:xfrm rot="16200000" flipV="1">
                <a:off x="5331737" y="4016224"/>
                <a:ext cx="64584" cy="54385"/>
              </a:xfrm>
              <a:prstGeom prst="line">
                <a:avLst/>
              </a:prstGeom>
              <a:noFill/>
              <a:ln w="9525" algn="ctr">
                <a:solidFill>
                  <a:srgbClr val="EE2D24"/>
                </a:solidFill>
                <a:round/>
                <a:headEnd/>
                <a:tailEnd/>
              </a:ln>
            </p:spPr>
          </p:cxnSp>
          <p:cxnSp>
            <p:nvCxnSpPr>
              <p:cNvPr id="13359" name="Straight Connector 148"/>
              <p:cNvCxnSpPr>
                <a:cxnSpLocks noChangeShapeType="1"/>
              </p:cNvCxnSpPr>
              <p:nvPr/>
            </p:nvCxnSpPr>
            <p:spPr bwMode="auto">
              <a:xfrm rot="5400000">
                <a:off x="5335134" y="4016223"/>
                <a:ext cx="57789" cy="54386"/>
              </a:xfrm>
              <a:prstGeom prst="line">
                <a:avLst/>
              </a:prstGeom>
              <a:noFill/>
              <a:ln w="9525" algn="ctr">
                <a:solidFill>
                  <a:srgbClr val="EE2D24"/>
                </a:solidFill>
                <a:round/>
                <a:headEnd/>
                <a:tailEnd/>
              </a:ln>
            </p:spPr>
          </p:cxnSp>
        </p:grpSp>
      </p:grpSp>
      <p:cxnSp>
        <p:nvCxnSpPr>
          <p:cNvPr id="13327" name="Straight Connector 150"/>
          <p:cNvCxnSpPr>
            <a:cxnSpLocks noChangeShapeType="1"/>
          </p:cNvCxnSpPr>
          <p:nvPr/>
        </p:nvCxnSpPr>
        <p:spPr bwMode="auto">
          <a:xfrm flipV="1">
            <a:off x="5791200" y="1314450"/>
            <a:ext cx="2952750" cy="2247900"/>
          </a:xfrm>
          <a:prstGeom prst="line">
            <a:avLst/>
          </a:prstGeom>
          <a:noFill/>
          <a:ln w="19050" algn="ctr">
            <a:solidFill>
              <a:srgbClr val="EE2D24"/>
            </a:solidFill>
            <a:round/>
            <a:headEnd/>
            <a:tailEnd/>
          </a:ln>
        </p:spPr>
      </p:cxnSp>
      <p:sp>
        <p:nvSpPr>
          <p:cNvPr id="13328" name="Line 109"/>
          <p:cNvSpPr>
            <a:spLocks noChangeShapeType="1"/>
          </p:cNvSpPr>
          <p:nvPr/>
        </p:nvSpPr>
        <p:spPr bwMode="auto">
          <a:xfrm>
            <a:off x="8089900" y="1287463"/>
            <a:ext cx="0" cy="2274887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329" name="Rectangle 24"/>
          <p:cNvSpPr>
            <a:spLocks noChangeArrowheads="1"/>
          </p:cNvSpPr>
          <p:nvPr/>
        </p:nvSpPr>
        <p:spPr bwMode="auto">
          <a:xfrm>
            <a:off x="7824788" y="3171825"/>
            <a:ext cx="593725" cy="2301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50000"/>
              </a:lnSpc>
            </a:pPr>
            <a:r>
              <a:rPr lang="en-GB" sz="1800" i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sz="1800" baseline="-250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STD</a:t>
            </a:r>
            <a:endParaRPr lang="en-GB" sz="180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30" name="AutoShape 110"/>
          <p:cNvSpPr>
            <a:spLocks noChangeArrowheads="1"/>
          </p:cNvSpPr>
          <p:nvPr/>
        </p:nvSpPr>
        <p:spPr bwMode="auto">
          <a:xfrm rot="768855">
            <a:off x="7399338" y="3681413"/>
            <a:ext cx="322262" cy="587375"/>
          </a:xfrm>
          <a:prstGeom prst="downArrow">
            <a:avLst>
              <a:gd name="adj1" fmla="val 50000"/>
              <a:gd name="adj2" fmla="val 45567"/>
            </a:avLst>
          </a:prstGeom>
          <a:noFill/>
          <a:ln w="9525">
            <a:solidFill>
              <a:srgbClr val="EE2D2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 l="18362" t="24045" r="3915" b="19505"/>
          <a:stretch>
            <a:fillRect/>
          </a:stretch>
        </p:blipFill>
        <p:spPr bwMode="auto">
          <a:xfrm>
            <a:off x="800100" y="1077913"/>
            <a:ext cx="9091613" cy="578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1574800" y="238125"/>
            <a:ext cx="8121650" cy="839788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GB" sz="2800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Example of GSICS Bias Monitoring</a:t>
            </a:r>
          </a:p>
          <a:p>
            <a:pPr eaLnBrk="0" hangingPunct="0">
              <a:defRPr/>
            </a:pPr>
            <a:r>
              <a:rPr lang="en-GB" sz="2000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From EUMETSAT: Time Series of Meteosat10-IASI Standard Biases [K]</a:t>
            </a:r>
            <a:endParaRPr lang="en-GB" sz="2800" kern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600" smtClean="0"/>
              <a:t>GSICS Products: (2/3) GSICS Correction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20675" y="1606550"/>
            <a:ext cx="5610225" cy="4478338"/>
          </a:xfrm>
        </p:spPr>
        <p:txBody>
          <a:bodyPr/>
          <a:lstStyle/>
          <a:p>
            <a:pPr marL="0" indent="0" eaLnBrk="1" hangingPunct="1"/>
            <a:r>
              <a:rPr lang="en-GB" sz="2800" smtClean="0"/>
              <a:t> Compare all </a:t>
            </a:r>
            <a:r>
              <a:rPr lang="en-GB" sz="2800" i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sz="2800" baseline="-25000" smtClean="0">
                <a:latin typeface="Times New Roman" pitchFamily="18" charset="0"/>
                <a:cs typeface="Times New Roman" pitchFamily="18" charset="0"/>
              </a:rPr>
              <a:t>REF </a:t>
            </a:r>
            <a:r>
              <a:rPr lang="en-GB" sz="280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800" i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sz="2800" baseline="-25000" smtClean="0">
                <a:latin typeface="Times New Roman" pitchFamily="18" charset="0"/>
                <a:cs typeface="Times New Roman" pitchFamily="18" charset="0"/>
              </a:rPr>
              <a:t>MON</a:t>
            </a:r>
            <a:r>
              <a:rPr lang="en-GB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smtClean="0"/>
              <a:t>samples </a:t>
            </a:r>
          </a:p>
          <a:p>
            <a:pPr marL="457200" lvl="1" indent="0" eaLnBrk="1" hangingPunct="1">
              <a:buFont typeface="Tahoma" pitchFamily="34" charset="0"/>
              <a:buNone/>
            </a:pPr>
            <a:r>
              <a:rPr lang="en-GB" sz="1800" smtClean="0"/>
              <a:t>− over smoothing period  (e.g. 2 weeks)</a:t>
            </a:r>
          </a:p>
          <a:p>
            <a:pPr marL="0" indent="0" eaLnBrk="1" hangingPunct="1"/>
            <a:r>
              <a:rPr lang="en-GB" sz="2800" smtClean="0"/>
              <a:t> Regression coefficients</a:t>
            </a:r>
          </a:p>
          <a:p>
            <a:pPr marL="457200" lvl="1" indent="0" eaLnBrk="1" hangingPunct="1">
              <a:buFont typeface="Arial" pitchFamily="34" charset="0"/>
              <a:buChar char="•"/>
            </a:pPr>
            <a:r>
              <a:rPr lang="en-GB" sz="1800" smtClean="0"/>
              <a:t>with uncertainty (covariance)</a:t>
            </a:r>
          </a:p>
          <a:p>
            <a:pPr marL="0" indent="0" eaLnBrk="1" hangingPunct="1"/>
            <a:r>
              <a:rPr lang="en-GB" sz="2800" smtClean="0"/>
              <a:t> Provide a </a:t>
            </a:r>
            <a:r>
              <a:rPr lang="en-GB" sz="2800" i="1" smtClean="0"/>
              <a:t>function </a:t>
            </a:r>
            <a:r>
              <a:rPr lang="en-GB" sz="2800" smtClean="0"/>
              <a:t>users can apply </a:t>
            </a:r>
          </a:p>
          <a:p>
            <a:pPr marL="457200" lvl="1" indent="0" eaLnBrk="1" hangingPunct="1">
              <a:buFont typeface="Arial" pitchFamily="34" charset="0"/>
              <a:buChar char="•"/>
            </a:pPr>
            <a:r>
              <a:rPr lang="en-GB" sz="1800" smtClean="0"/>
              <a:t>to convert level 1 data,</a:t>
            </a:r>
            <a:r>
              <a:rPr lang="en-GB" sz="1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800" i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sz="1800" baseline="-25000" smtClean="0">
                <a:latin typeface="Times New Roman" pitchFamily="18" charset="0"/>
                <a:cs typeface="Times New Roman" pitchFamily="18" charset="0"/>
              </a:rPr>
              <a:t>MON</a:t>
            </a:r>
          </a:p>
          <a:p>
            <a:pPr marL="457200" lvl="1" indent="0" eaLnBrk="1" hangingPunct="1">
              <a:buFont typeface="Arial" pitchFamily="34" charset="0"/>
              <a:buChar char="•"/>
            </a:pPr>
            <a:r>
              <a:rPr lang="en-GB" sz="1800" smtClean="0"/>
              <a:t>to be consistent with calibration of reference, </a:t>
            </a:r>
            <a:r>
              <a:rPr lang="en-GB" sz="1800" i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sz="1800" baseline="-25000" smtClean="0">
                <a:latin typeface="Times New Roman" pitchFamily="18" charset="0"/>
                <a:cs typeface="Times New Roman" pitchFamily="18" charset="0"/>
              </a:rPr>
              <a:t>REF</a:t>
            </a:r>
            <a:endParaRPr lang="en-GB" sz="180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/>
            <a:r>
              <a:rPr lang="en-GB" sz="2800" smtClean="0"/>
              <a:t> Two versions:</a:t>
            </a:r>
          </a:p>
          <a:p>
            <a:pPr marL="457200" lvl="1" indent="0" eaLnBrk="1" hangingPunct="1">
              <a:buFont typeface="Arial" pitchFamily="34" charset="0"/>
              <a:buChar char="•"/>
            </a:pPr>
            <a:r>
              <a:rPr lang="en-GB" sz="1800" smtClean="0">
                <a:solidFill>
                  <a:srgbClr val="0070C0"/>
                </a:solidFill>
              </a:rPr>
              <a:t>Near Real-Time (asymmetric time window)</a:t>
            </a:r>
          </a:p>
          <a:p>
            <a:pPr marL="457200" lvl="1" indent="0" eaLnBrk="1" hangingPunct="1">
              <a:buFont typeface="Arial" pitchFamily="34" charset="0"/>
              <a:buChar char="•"/>
            </a:pPr>
            <a:r>
              <a:rPr lang="en-GB" sz="1800" smtClean="0">
                <a:solidFill>
                  <a:srgbClr val="00B050"/>
                </a:solidFill>
              </a:rPr>
              <a:t>Re-Analysis (symmetric time window)</a:t>
            </a:r>
          </a:p>
        </p:txBody>
      </p:sp>
      <p:grpSp>
        <p:nvGrpSpPr>
          <p:cNvPr id="14340" name="Group 122"/>
          <p:cNvGrpSpPr>
            <a:grpSpLocks/>
          </p:cNvGrpSpPr>
          <p:nvPr/>
        </p:nvGrpSpPr>
        <p:grpSpPr bwMode="auto">
          <a:xfrm>
            <a:off x="5221288" y="2032000"/>
            <a:ext cx="4249737" cy="2565400"/>
            <a:chOff x="5221288" y="1206500"/>
            <a:chExt cx="4033703" cy="2565400"/>
          </a:xfrm>
        </p:grpSpPr>
        <p:pic>
          <p:nvPicPr>
            <p:cNvPr id="14341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0101" t="38997" r="3423" b="13011"/>
            <a:stretch>
              <a:fillRect/>
            </a:stretch>
          </p:blipFill>
          <p:spPr bwMode="auto">
            <a:xfrm>
              <a:off x="5842000" y="1206500"/>
              <a:ext cx="2963863" cy="2276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2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biLevel thresh="50000"/>
            </a:blip>
            <a:srcRect l="52888" t="42812" r="6683" b="16893"/>
            <a:stretch>
              <a:fillRect/>
            </a:stretch>
          </p:blipFill>
          <p:spPr bwMode="auto">
            <a:xfrm>
              <a:off x="5799139" y="1606550"/>
              <a:ext cx="2578100" cy="191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3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biLevel thresh="50000"/>
            </a:blip>
            <a:srcRect l="52888" t="42812" r="6683" b="16893"/>
            <a:stretch>
              <a:fillRect/>
            </a:stretch>
          </p:blipFill>
          <p:spPr bwMode="auto">
            <a:xfrm>
              <a:off x="6111875" y="1314450"/>
              <a:ext cx="2578100" cy="191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4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biLevel thresh="50000"/>
            </a:blip>
            <a:srcRect l="52888" t="42812" r="6683" b="16893"/>
            <a:stretch>
              <a:fillRect/>
            </a:stretch>
          </p:blipFill>
          <p:spPr bwMode="auto">
            <a:xfrm>
              <a:off x="6232525" y="1206500"/>
              <a:ext cx="2578100" cy="191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5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biLevel thresh="50000"/>
            </a:blip>
            <a:srcRect l="52888" t="42812" r="6683" b="16893"/>
            <a:stretch>
              <a:fillRect/>
            </a:stretch>
          </p:blipFill>
          <p:spPr bwMode="auto">
            <a:xfrm>
              <a:off x="5730354" y="1660525"/>
              <a:ext cx="2578100" cy="191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6" name="Rectangle 151"/>
            <p:cNvSpPr>
              <a:spLocks noChangeArrowheads="1"/>
            </p:cNvSpPr>
            <p:nvPr/>
          </p:nvSpPr>
          <p:spPr bwMode="auto">
            <a:xfrm>
              <a:off x="5781675" y="1276350"/>
              <a:ext cx="2990850" cy="2295525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</a:pPr>
              <a:endParaRPr lang="en-US"/>
            </a:p>
          </p:txBody>
        </p:sp>
        <p:cxnSp>
          <p:nvCxnSpPr>
            <p:cNvPr id="8" name="Straight Arrow Connector 7"/>
            <p:cNvCxnSpPr/>
            <p:nvPr/>
          </p:nvCxnSpPr>
          <p:spPr bwMode="auto">
            <a:xfrm rot="5400000" flipH="1" flipV="1">
              <a:off x="4650711" y="2414668"/>
              <a:ext cx="2292350" cy="3014"/>
            </a:xfrm>
            <a:prstGeom prst="straightConnector1">
              <a:avLst/>
            </a:prstGeom>
            <a:ln w="25400">
              <a:headEnd type="none" w="med" len="med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 bwMode="auto">
            <a:xfrm>
              <a:off x="5795378" y="3562350"/>
              <a:ext cx="2936754" cy="1588"/>
            </a:xfrm>
            <a:prstGeom prst="straightConnector1">
              <a:avLst/>
            </a:prstGeom>
            <a:ln w="25400">
              <a:headEnd type="none" w="med" len="med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349" name="Rectangle 22"/>
            <p:cNvSpPr>
              <a:spLocks noChangeArrowheads="1"/>
            </p:cNvSpPr>
            <p:nvPr/>
          </p:nvSpPr>
          <p:spPr bwMode="auto">
            <a:xfrm>
              <a:off x="8736652" y="3467100"/>
              <a:ext cx="518339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400" i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GB" sz="1400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REF</a:t>
              </a:r>
              <a:r>
                <a:rPr lang="en-GB" sz="1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14350" name="Rectangle 23"/>
            <p:cNvSpPr>
              <a:spLocks noChangeArrowheads="1"/>
            </p:cNvSpPr>
            <p:nvPr/>
          </p:nvSpPr>
          <p:spPr bwMode="auto">
            <a:xfrm>
              <a:off x="5221288" y="1270000"/>
              <a:ext cx="566557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400" i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GB" sz="1400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MON</a:t>
              </a:r>
              <a:r>
                <a:rPr lang="en-GB" sz="1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cxnSp>
          <p:nvCxnSpPr>
            <p:cNvPr id="14351" name="Straight Arrow Connector 113"/>
            <p:cNvCxnSpPr>
              <a:cxnSpLocks noChangeShapeType="1"/>
            </p:cNvCxnSpPr>
            <p:nvPr/>
          </p:nvCxnSpPr>
          <p:spPr bwMode="auto">
            <a:xfrm>
              <a:off x="5799139" y="1732755"/>
              <a:ext cx="2333623" cy="1588"/>
            </a:xfrm>
            <a:prstGeom prst="straightConnector1">
              <a:avLst/>
            </a:prstGeom>
            <a:noFill/>
            <a:ln w="25400" algn="ctr">
              <a:solidFill>
                <a:srgbClr val="0070C0"/>
              </a:solidFill>
              <a:round/>
              <a:headEnd/>
              <a:tailEnd type="arrow" w="med" len="med"/>
            </a:ln>
          </p:spPr>
        </p:cxnSp>
        <p:cxnSp>
          <p:nvCxnSpPr>
            <p:cNvPr id="14352" name="Straight Arrow Connector 125"/>
            <p:cNvCxnSpPr>
              <a:cxnSpLocks noChangeShapeType="1"/>
            </p:cNvCxnSpPr>
            <p:nvPr/>
          </p:nvCxnSpPr>
          <p:spPr bwMode="auto">
            <a:xfrm rot="5400000">
              <a:off x="7234239" y="2646362"/>
              <a:ext cx="1831975" cy="1588"/>
            </a:xfrm>
            <a:prstGeom prst="straightConnector1">
              <a:avLst/>
            </a:prstGeom>
            <a:noFill/>
            <a:ln w="25400" algn="ctr">
              <a:solidFill>
                <a:srgbClr val="0070C0"/>
              </a:solidFill>
              <a:round/>
              <a:headEnd/>
              <a:tailEnd type="arrow" w="med" len="med"/>
            </a:ln>
          </p:spPr>
        </p:cxnSp>
        <p:sp>
          <p:nvSpPr>
            <p:cNvPr id="14353" name="Rectangle 141"/>
            <p:cNvSpPr>
              <a:spLocks noChangeArrowheads="1"/>
            </p:cNvSpPr>
            <p:nvPr/>
          </p:nvSpPr>
          <p:spPr bwMode="auto">
            <a:xfrm>
              <a:off x="5894388" y="1270000"/>
              <a:ext cx="283686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400">
                  <a:solidFill>
                    <a:schemeClr val="tx1"/>
                  </a:solidFill>
                </a:rPr>
                <a:t>GSICS Correction function </a:t>
              </a:r>
            </a:p>
          </p:txBody>
        </p:sp>
        <p:cxnSp>
          <p:nvCxnSpPr>
            <p:cNvPr id="14354" name="Straight Connector 150"/>
            <p:cNvCxnSpPr>
              <a:cxnSpLocks noChangeShapeType="1"/>
            </p:cNvCxnSpPr>
            <p:nvPr/>
          </p:nvCxnSpPr>
          <p:spPr bwMode="auto">
            <a:xfrm flipV="1">
              <a:off x="5781675" y="1206500"/>
              <a:ext cx="3028950" cy="2311400"/>
            </a:xfrm>
            <a:prstGeom prst="line">
              <a:avLst/>
            </a:prstGeom>
            <a:noFill/>
            <a:ln w="19050" algn="ctr">
              <a:solidFill>
                <a:srgbClr val="EE2D24"/>
              </a:solidFill>
              <a:round/>
              <a:headEnd/>
              <a:tailEnd/>
            </a:ln>
          </p:spPr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GSICS Products: (3/3) Guidelines</a:t>
            </a:r>
          </a:p>
        </p:txBody>
      </p:sp>
      <p:sp>
        <p:nvSpPr>
          <p:cNvPr id="15363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400" smtClean="0"/>
              <a:t>Underlying assumption of GSICS Correction: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smtClean="0"/>
              <a:t>Small errors (e.g. SRF errors, blackbody temperature, ...) introduce small departures from ‘true’ calibration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smtClean="0"/>
              <a:t>If these are linearly related to a predictor (radiance, time, ...) we can apply empirical correction based on inter-calibration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Guidelines can analyse GSICS products 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smtClean="0"/>
              <a:t>to diagnose root causes of calibration errors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Can derive recommendations to modify 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smtClean="0"/>
              <a:t>operating practices (e.g. adopt new SRF definition), 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smtClean="0"/>
              <a:t>pre-launch characterisation, etc.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These GSICS Guidelines are distributed as written reports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Quality Indicators in GSICS Products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GSICS Correction Coefficients include</a:t>
            </a:r>
          </a:p>
          <a:p>
            <a:pPr lvl="1"/>
            <a:r>
              <a:rPr lang="en-GB" dirty="0" smtClean="0"/>
              <a:t>Estimates of uncertainties and </a:t>
            </a:r>
            <a:r>
              <a:rPr lang="en-GB" dirty="0" err="1" smtClean="0"/>
              <a:t>covariances</a:t>
            </a:r>
            <a:endParaRPr lang="en-GB" dirty="0" smtClean="0"/>
          </a:p>
          <a:p>
            <a:pPr lvl="1"/>
            <a:r>
              <a:rPr lang="en-GB" dirty="0" smtClean="0"/>
              <a:t>For GEO-LEO IR:</a:t>
            </a:r>
          </a:p>
          <a:p>
            <a:pPr lvl="2"/>
            <a:r>
              <a:rPr lang="en-GB" dirty="0" smtClean="0"/>
              <a:t>From weighted linear regression</a:t>
            </a:r>
          </a:p>
          <a:p>
            <a:pPr lvl="2"/>
            <a:r>
              <a:rPr lang="en-GB" dirty="0" smtClean="0"/>
              <a:t>Using spatial variance and radiometric noise of each collocated observation as weighting</a:t>
            </a:r>
          </a:p>
          <a:p>
            <a:r>
              <a:rPr lang="en-GB" sz="2800" dirty="0" smtClean="0"/>
              <a:t>Shown as error bars in GSICS Bias Monitoring plots</a:t>
            </a:r>
          </a:p>
          <a:p>
            <a:r>
              <a:rPr lang="en-GB" sz="2800" dirty="0" smtClean="0"/>
              <a:t>But many other processes introduce uncertainty</a:t>
            </a:r>
          </a:p>
          <a:p>
            <a:pPr lvl="1"/>
            <a:r>
              <a:rPr lang="en-GB" dirty="0" smtClean="0"/>
              <a:t>Systematic and Random</a:t>
            </a:r>
          </a:p>
          <a:p>
            <a:r>
              <a:rPr lang="en-GB" sz="2800" dirty="0" smtClean="0"/>
              <a:t>Need to validate these </a:t>
            </a:r>
            <a:r>
              <a:rPr lang="en-GB" sz="2800" i="1" dirty="0" smtClean="0"/>
              <a:t>quality indicators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/>
              <a:t>GSICS Product Developments 2012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GSICS Corrections for GEO-LEO IR </a:t>
            </a:r>
          </a:p>
          <a:p>
            <a:pPr lvl="1"/>
            <a:r>
              <a:rPr lang="en-GB" sz="2400" dirty="0" smtClean="0"/>
              <a:t>Now Pre-Operational for Meteosat (EUMETSAT) &amp; GOES (NOAA)</a:t>
            </a:r>
          </a:p>
          <a:p>
            <a:pPr lvl="1"/>
            <a:r>
              <a:rPr lang="en-GB" sz="2400" dirty="0" smtClean="0"/>
              <a:t>Nearly Pre-Operational for MTSAT (JMA)</a:t>
            </a:r>
          </a:p>
          <a:p>
            <a:pPr lvl="1"/>
            <a:r>
              <a:rPr lang="en-GB" sz="2400" dirty="0" smtClean="0"/>
              <a:t>Using </a:t>
            </a:r>
            <a:r>
              <a:rPr lang="en-GB" sz="2400" dirty="0" err="1" smtClean="0"/>
              <a:t>MetopA</a:t>
            </a:r>
            <a:r>
              <a:rPr lang="en-GB" sz="2400" dirty="0" smtClean="0"/>
              <a:t>/IASI as reference</a:t>
            </a:r>
          </a:p>
          <a:p>
            <a:r>
              <a:rPr lang="en-GB" sz="2800" dirty="0" smtClean="0"/>
              <a:t>Developing GSICS Products for GEO-LEO VIS:</a:t>
            </a:r>
          </a:p>
          <a:p>
            <a:pPr lvl="1"/>
            <a:r>
              <a:rPr lang="en-GB" sz="2400" dirty="0" smtClean="0"/>
              <a:t>Deep Convective Clouds (DCC)</a:t>
            </a:r>
          </a:p>
          <a:p>
            <a:pPr lvl="1"/>
            <a:r>
              <a:rPr lang="en-GB" sz="2400" dirty="0" smtClean="0"/>
              <a:t>Ocean Targets (Rayleigh Scattering)</a:t>
            </a:r>
          </a:p>
          <a:p>
            <a:pPr lvl="1"/>
            <a:r>
              <a:rPr lang="en-GB" sz="2400" dirty="0" smtClean="0"/>
              <a:t>Lunar  &amp; other methods (deserts, liquid water cloud, …)</a:t>
            </a:r>
          </a:p>
          <a:p>
            <a:r>
              <a:rPr lang="en-GB" sz="2800" dirty="0" smtClean="0"/>
              <a:t>Special Issue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4432300" cy="954087"/>
          </a:xfrm>
        </p:spPr>
        <p:txBody>
          <a:bodyPr/>
          <a:lstStyle/>
          <a:p>
            <a:r>
              <a:rPr lang="en-GB" sz="3200" smtClean="0"/>
              <a:t>Special Issue on Satellite Inter-Calibration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sz="half" idx="1"/>
          </p:nvPr>
        </p:nvSpPr>
        <p:spPr>
          <a:xfrm>
            <a:off x="174625" y="1355725"/>
            <a:ext cx="4746625" cy="4525963"/>
          </a:xfrm>
        </p:spPr>
        <p:txBody>
          <a:bodyPr/>
          <a:lstStyle/>
          <a:p>
            <a:r>
              <a:rPr lang="en-GB" sz="2400" dirty="0" smtClean="0"/>
              <a:t>IEEE Transactions on Geoscience and Remote Sensing</a:t>
            </a:r>
          </a:p>
          <a:p>
            <a:r>
              <a:rPr lang="en-GB" sz="2400" dirty="0" smtClean="0"/>
              <a:t>On inter-calibration of satellite instruments</a:t>
            </a:r>
          </a:p>
          <a:p>
            <a:r>
              <a:rPr lang="en-GB" sz="2400" dirty="0" smtClean="0"/>
              <a:t>5 Guest GSICS/IVOS Editors</a:t>
            </a:r>
          </a:p>
          <a:p>
            <a:r>
              <a:rPr lang="en-GB" sz="2400" dirty="0" smtClean="0"/>
              <a:t>40 papers – incl. 13 Open Access</a:t>
            </a:r>
          </a:p>
          <a:p>
            <a:pPr lvl="1"/>
            <a:r>
              <a:rPr lang="en-US" sz="1800" dirty="0" smtClean="0"/>
              <a:t>From CAS, CMA, CNES, ESA, EUMETSAT, ISRO, JAXA, KMA, JMA, MIT, NASA, NOAA, SDSU, USGS, etc.</a:t>
            </a:r>
          </a:p>
          <a:p>
            <a:pPr lvl="1"/>
            <a:r>
              <a:rPr lang="en-US" sz="1800" dirty="0" smtClean="0"/>
              <a:t>Covering AVHRR, AMSU, (A)ATSR, CLARREO, ETM+, FY-2 &amp; -3B, GOES, HIRS, Hyperion, IASI, Jason-2/OSTM, MODIS, PROBA, SCAIMACHY, Sentinel-2, etc.  </a:t>
            </a:r>
          </a:p>
          <a:p>
            <a:r>
              <a:rPr lang="en-GB" sz="2400" dirty="0" smtClean="0"/>
              <a:t>Published </a:t>
            </a:r>
            <a:r>
              <a:rPr lang="en-GB" sz="2400" dirty="0" smtClean="0">
                <a:hlinkClick r:id="rId2"/>
              </a:rPr>
              <a:t>March 2013</a:t>
            </a:r>
            <a:endParaRPr lang="en-GB" sz="2400" dirty="0" smtClean="0"/>
          </a:p>
        </p:txBody>
      </p:sp>
      <p:grpSp>
        <p:nvGrpSpPr>
          <p:cNvPr id="23556" name="Group 8"/>
          <p:cNvGrpSpPr>
            <a:grpSpLocks/>
          </p:cNvGrpSpPr>
          <p:nvPr/>
        </p:nvGrpSpPr>
        <p:grpSpPr bwMode="auto">
          <a:xfrm>
            <a:off x="4895850" y="188913"/>
            <a:ext cx="4978400" cy="6637337"/>
            <a:chOff x="4927600" y="188913"/>
            <a:chExt cx="4978400" cy="6637337"/>
          </a:xfrm>
        </p:grpSpPr>
        <p:pic>
          <p:nvPicPr>
            <p:cNvPr id="7" name="Picture 2" descr="C:\Users\gchander\Desktop\abc123\2013_Xcal_special_issue_TGRS_cover_Page_1.jp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FFFF99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4927600" y="188913"/>
              <a:ext cx="4978400" cy="66373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355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17787" t="21471" r="13419" b="34610"/>
            <a:stretch>
              <a:fillRect/>
            </a:stretch>
          </p:blipFill>
          <p:spPr bwMode="auto">
            <a:xfrm>
              <a:off x="5645529" y="2774212"/>
              <a:ext cx="3441764" cy="3107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4962525" y="1219200"/>
            <a:ext cx="4943475" cy="563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 smtClean="0"/>
              <a:t>Global Space-based Inter-Calibration System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90525" y="1425575"/>
            <a:ext cx="4953000" cy="5238750"/>
          </a:xfrm>
        </p:spPr>
        <p:txBody>
          <a:bodyPr/>
          <a:lstStyle/>
          <a:p>
            <a:pPr marL="0" indent="180975"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GB" sz="1800" dirty="0" smtClean="0">
                <a:solidFill>
                  <a:srgbClr val="C00000"/>
                </a:solidFill>
              </a:rPr>
              <a:t>What is GSICS?</a:t>
            </a:r>
          </a:p>
          <a:p>
            <a:pPr marL="447675" lvl="1" indent="-266700" eaLnBrk="1" hangingPunct="1">
              <a:lnSpc>
                <a:spcPct val="80000"/>
              </a:lnSpc>
              <a:buFontTx/>
              <a:buChar char="–"/>
              <a:defRPr/>
            </a:pPr>
            <a:r>
              <a:rPr lang="en-GB" sz="1600" dirty="0" smtClean="0"/>
              <a:t>Global Space-based Inter-Calibration System</a:t>
            </a:r>
          </a:p>
          <a:p>
            <a:pPr marL="447675" lvl="1" indent="-266700" eaLnBrk="1" hangingPunct="1">
              <a:lnSpc>
                <a:spcPct val="80000"/>
              </a:lnSpc>
              <a:buFontTx/>
              <a:buChar char="–"/>
              <a:defRPr/>
            </a:pPr>
            <a:r>
              <a:rPr lang="en-GB" sz="1600" dirty="0" smtClean="0"/>
              <a:t>Initiative of CGMS and WMO</a:t>
            </a:r>
          </a:p>
          <a:p>
            <a:pPr marL="447675" lvl="1" indent="-266700" eaLnBrk="1" hangingPunct="1">
              <a:lnSpc>
                <a:spcPct val="80000"/>
              </a:lnSpc>
              <a:buFontTx/>
              <a:buChar char="–"/>
              <a:defRPr/>
            </a:pPr>
            <a:r>
              <a:rPr lang="en-GB" sz="1600" dirty="0" smtClean="0"/>
              <a:t>Effort to produce consistent, well-calibrated data from the international constellation of Earth Observing satellites </a:t>
            </a:r>
          </a:p>
          <a:p>
            <a:pPr marL="457200" lvl="1" indent="0" eaLnBrk="1" hangingPunct="1">
              <a:lnSpc>
                <a:spcPct val="80000"/>
              </a:lnSpc>
              <a:buFontTx/>
              <a:buChar char="–"/>
              <a:defRPr/>
            </a:pPr>
            <a:endParaRPr lang="en-GB" sz="800" dirty="0" smtClean="0"/>
          </a:p>
          <a:p>
            <a:pPr marL="0" indent="180975"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GB" sz="1800" dirty="0" smtClean="0">
                <a:solidFill>
                  <a:srgbClr val="C00000"/>
                </a:solidFill>
              </a:rPr>
              <a:t>What are the basic strategies of GSICS?</a:t>
            </a:r>
          </a:p>
          <a:p>
            <a:pPr marL="447675" lvl="1" indent="-266700" eaLnBrk="1" hangingPunct="1">
              <a:lnSpc>
                <a:spcPct val="80000"/>
              </a:lnSpc>
              <a:buFontTx/>
              <a:buChar char="–"/>
              <a:defRPr/>
            </a:pPr>
            <a:r>
              <a:rPr lang="en-GB" sz="1600" dirty="0" smtClean="0"/>
              <a:t>Improve on-orbit calibration by developing an integrated inter-calibration system</a:t>
            </a:r>
          </a:p>
          <a:p>
            <a:pPr marL="628650" lvl="4" indent="-180975"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GB" sz="1400" dirty="0" smtClean="0"/>
              <a:t>Initially for GEO-LEO Inter-satellite calibration</a:t>
            </a:r>
          </a:p>
          <a:p>
            <a:pPr marL="628650" lvl="4" indent="-180975"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GB" sz="1400" dirty="0" smtClean="0"/>
              <a:t>Being extended to LEO-LEO</a:t>
            </a:r>
          </a:p>
          <a:p>
            <a:pPr marL="628650" lvl="4" indent="-180975"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GB" sz="1400" dirty="0" smtClean="0"/>
              <a:t>Using external references as necessary</a:t>
            </a:r>
          </a:p>
          <a:p>
            <a:pPr marL="447675" lvl="1" indent="-266700" eaLnBrk="1" hangingPunct="1">
              <a:lnSpc>
                <a:spcPct val="80000"/>
              </a:lnSpc>
              <a:buFontTx/>
              <a:buChar char="–"/>
              <a:defRPr/>
            </a:pPr>
            <a:r>
              <a:rPr lang="en-GB" sz="1600" dirty="0" smtClean="0"/>
              <a:t>Best practices for prelaunch characterisation  </a:t>
            </a:r>
            <a:br>
              <a:rPr lang="en-GB" sz="1600" dirty="0" smtClean="0"/>
            </a:br>
            <a:r>
              <a:rPr lang="en-GB" sz="1600" dirty="0" smtClean="0"/>
              <a:t>(with CEOS WGCV)</a:t>
            </a:r>
          </a:p>
          <a:p>
            <a:pPr marL="457200" lvl="1" indent="0" eaLnBrk="1" hangingPunct="1">
              <a:lnSpc>
                <a:spcPct val="80000"/>
              </a:lnSpc>
              <a:buFontTx/>
              <a:buChar char="–"/>
              <a:defRPr/>
            </a:pPr>
            <a:endParaRPr lang="en-GB" sz="900" dirty="0" smtClean="0"/>
          </a:p>
          <a:p>
            <a:pPr marL="0" indent="180975"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GB" sz="1800" dirty="0" smtClean="0">
                <a:solidFill>
                  <a:srgbClr val="C00000"/>
                </a:solidFill>
              </a:rPr>
              <a:t>This will allow us to:</a:t>
            </a:r>
          </a:p>
          <a:p>
            <a:pPr marL="447675" lvl="1" indent="-266700" eaLnBrk="1" hangingPunct="1">
              <a:lnSpc>
                <a:spcPct val="80000"/>
              </a:lnSpc>
              <a:buFontTx/>
              <a:buChar char="–"/>
              <a:defRPr/>
            </a:pPr>
            <a:r>
              <a:rPr lang="en-GB" sz="1600" dirty="0" smtClean="0"/>
              <a:t>Improve consistency between instruments</a:t>
            </a:r>
          </a:p>
          <a:p>
            <a:pPr marL="447675" lvl="1" indent="-266700" eaLnBrk="1" hangingPunct="1">
              <a:lnSpc>
                <a:spcPct val="80000"/>
              </a:lnSpc>
              <a:buFontTx/>
              <a:buChar char="–"/>
              <a:defRPr/>
            </a:pPr>
            <a:r>
              <a:rPr lang="en-GB" sz="1600" dirty="0" smtClean="0"/>
              <a:t>Reduce bias in Level 1 and 2 products</a:t>
            </a:r>
          </a:p>
          <a:p>
            <a:pPr marL="447675" lvl="1" indent="-266700" eaLnBrk="1" hangingPunct="1">
              <a:lnSpc>
                <a:spcPct val="80000"/>
              </a:lnSpc>
              <a:buFontTx/>
              <a:buChar char="–"/>
              <a:defRPr/>
            </a:pPr>
            <a:r>
              <a:rPr lang="en-GB" sz="1600" dirty="0" smtClean="0"/>
              <a:t>Provide traceability of measurements</a:t>
            </a:r>
          </a:p>
          <a:p>
            <a:pPr marL="447675" lvl="1" indent="-266700" eaLnBrk="1" hangingPunct="1">
              <a:lnSpc>
                <a:spcPct val="80000"/>
              </a:lnSpc>
              <a:buFontTx/>
              <a:buChar char="–"/>
              <a:defRPr/>
            </a:pPr>
            <a:r>
              <a:rPr lang="en-GB" sz="1600" dirty="0" smtClean="0"/>
              <a:t>Retrospectively re-calibrate archive data</a:t>
            </a:r>
          </a:p>
          <a:p>
            <a:pPr marL="447675" lvl="1" indent="-266700" eaLnBrk="1" hangingPunct="1">
              <a:lnSpc>
                <a:spcPct val="80000"/>
              </a:lnSpc>
              <a:buFontTx/>
              <a:buChar char="–"/>
              <a:defRPr/>
            </a:pPr>
            <a:r>
              <a:rPr lang="en-GB" sz="1600" dirty="0" smtClean="0"/>
              <a:t>Better specify future instruments</a:t>
            </a:r>
          </a:p>
        </p:txBody>
      </p:sp>
      <p:pic>
        <p:nvPicPr>
          <p:cNvPr id="8197" name="Content Placeholder 5" descr="GSICS500px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43525" y="1268413"/>
            <a:ext cx="3971925" cy="1612900"/>
          </a:xfrm>
        </p:spPr>
      </p:pic>
      <p:sp>
        <p:nvSpPr>
          <p:cNvPr id="8198" name="Rectangle 1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5705475" y="2952750"/>
          <a:ext cx="3749673" cy="3947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66825"/>
                <a:gridCol w="1232957"/>
                <a:gridCol w="1249891"/>
              </a:tblGrid>
              <a:tr h="78105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EUMETSAT</a:t>
                      </a:r>
                      <a:endParaRPr lang="en-GB" sz="12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CNES</a:t>
                      </a:r>
                      <a:endParaRPr lang="en-GB" sz="12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JMA</a:t>
                      </a:r>
                      <a:endParaRPr lang="en-GB" sz="12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8105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NOAA</a:t>
                      </a:r>
                      <a:endParaRPr lang="en-GB" sz="12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CMA</a:t>
                      </a:r>
                      <a:endParaRPr lang="en-GB" sz="12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KMA</a:t>
                      </a:r>
                      <a:endParaRPr lang="en-GB" sz="12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8105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ISRO</a:t>
                      </a:r>
                      <a:endParaRPr lang="en-GB" sz="12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NASA</a:t>
                      </a:r>
                      <a:endParaRPr lang="en-GB" sz="12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WMO</a:t>
                      </a:r>
                      <a:endParaRPr lang="en-GB" sz="12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8105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USGS</a:t>
                      </a:r>
                      <a:endParaRPr lang="en-GB" sz="12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NIST</a:t>
                      </a:r>
                      <a:endParaRPr lang="en-GB" sz="12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JAXA</a:t>
                      </a:r>
                      <a:endParaRPr lang="en-GB" sz="12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81050">
                <a:tc>
                  <a:txBody>
                    <a:bodyPr/>
                    <a:lstStyle/>
                    <a:p>
                      <a:pPr algn="ctr"/>
                      <a:endParaRPr lang="en-GB" sz="1200" dirty="0" smtClean="0"/>
                    </a:p>
                    <a:p>
                      <a:pPr algn="ctr"/>
                      <a:endParaRPr lang="en-GB" sz="1200" dirty="0" smtClean="0"/>
                    </a:p>
                    <a:p>
                      <a:pPr algn="ctr"/>
                      <a:endParaRPr lang="en-GB" sz="1200" dirty="0" smtClean="0"/>
                    </a:p>
                    <a:p>
                      <a:pPr algn="ctr"/>
                      <a:r>
                        <a:rPr lang="en-GB" sz="1200" dirty="0" smtClean="0"/>
                        <a:t>ROSHYDROMET</a:t>
                      </a:r>
                      <a:endParaRPr lang="en-GB" sz="12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IMD</a:t>
                      </a:r>
                      <a:endParaRPr lang="en-GB" sz="12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ESA</a:t>
                      </a:r>
                      <a:endParaRPr lang="en-GB" sz="12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215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56313" y="2995613"/>
            <a:ext cx="481012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6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29488" y="2890838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7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29488" y="4546600"/>
            <a:ext cx="5429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8" name="Picture 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32500" y="3754438"/>
            <a:ext cx="4857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9" name="Picture 1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624888" y="3759200"/>
            <a:ext cx="4000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0" name="Picture 2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553450" y="2781300"/>
            <a:ext cx="6858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1" name="Picture 2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553450" y="4508500"/>
            <a:ext cx="517525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2" name="Picture 22"/>
          <p:cNvPicPr>
            <a:picLocks noChangeAspect="1" noChangeArrowheads="1"/>
          </p:cNvPicPr>
          <p:nvPr/>
        </p:nvPicPr>
        <p:blipFill>
          <a:blip r:embed="rId11" cstate="print"/>
          <a:srcRect r="74075"/>
          <a:stretch>
            <a:fillRect/>
          </a:stretch>
        </p:blipFill>
        <p:spPr bwMode="auto">
          <a:xfrm>
            <a:off x="8453438" y="5373688"/>
            <a:ext cx="7747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3" name="Picture 2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185025" y="5470525"/>
            <a:ext cx="9525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4" name="Picture 2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32500" y="4543425"/>
            <a:ext cx="585788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5" name="Picture 2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294563" y="3754438"/>
            <a:ext cx="538162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6" name="Picture 30"/>
          <p:cNvPicPr>
            <a:picLocks noChangeAspect="1" noChangeArrowheads="1"/>
          </p:cNvPicPr>
          <p:nvPr/>
        </p:nvPicPr>
        <p:blipFill>
          <a:blip r:embed="rId15" cstate="print"/>
          <a:srcRect r="75246" b="29263"/>
          <a:stretch>
            <a:fillRect/>
          </a:stretch>
        </p:blipFill>
        <p:spPr bwMode="auto">
          <a:xfrm>
            <a:off x="6075363" y="5326063"/>
            <a:ext cx="512762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7" name="Picture 3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056313" y="608806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8" name="Picture 3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351713" y="6088063"/>
            <a:ext cx="4349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9" name="Picture 33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553450" y="6126163"/>
            <a:ext cx="53975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69863" y="228600"/>
            <a:ext cx="3448050" cy="954088"/>
          </a:xfrm>
        </p:spPr>
        <p:txBody>
          <a:bodyPr/>
          <a:lstStyle/>
          <a:p>
            <a:r>
              <a:rPr lang="en-GB" sz="3200" smtClean="0"/>
              <a:t>GSICS Correction for GEO-LEO IR</a:t>
            </a:r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lumMod val="40000"/>
                <a:lumOff val="60000"/>
                <a:tint val="45000"/>
                <a:satMod val="400000"/>
              </a:schemeClr>
            </a:duotone>
          </a:blip>
          <a:srcRect l="20811" t="12686" r="21155" b="13514"/>
          <a:stretch>
            <a:fillRect/>
          </a:stretch>
        </p:blipFill>
        <p:spPr bwMode="auto">
          <a:xfrm>
            <a:off x="0" y="1483907"/>
            <a:ext cx="3618458" cy="442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228600"/>
            <a:ext cx="3200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13150" y="228600"/>
            <a:ext cx="3200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4" descr="H:\MY DOCUMENTS\GSICS\Journal\GEO-LEO IR\Figs\fig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13150" y="1752600"/>
            <a:ext cx="3200400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5" descr="H:\MY DOCUMENTS\GSICS\Journal\GEO-LEO IR\Figs\fig1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0" y="1752600"/>
            <a:ext cx="3200400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6" descr="H:\MY DOCUMENTS\GSICS\Journal\GEO-LEO IR\Figs\fig1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13150" y="5049838"/>
            <a:ext cx="320992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7" descr="H:\MY DOCUMENTS\GSICS\Journal\GEO-LEO IR\Figs\fig1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13150" y="3578225"/>
            <a:ext cx="3200400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00838" y="5049838"/>
            <a:ext cx="3205162" cy="180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Picture 9" descr="H:\MY DOCUMENTS\GSICS\Journal\GEO-LEO IR\Figs\fig13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13550" y="3578225"/>
            <a:ext cx="3200400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/>
              <a:t>GSICS Product Development Plan 2013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95300" y="1371600"/>
            <a:ext cx="8915400" cy="4525963"/>
          </a:xfrm>
        </p:spPr>
        <p:txBody>
          <a:bodyPr/>
          <a:lstStyle/>
          <a:p>
            <a:r>
              <a:rPr lang="en-GB" sz="2400" dirty="0" smtClean="0"/>
              <a:t>GSICS Corrections for GEO-LEO IR:</a:t>
            </a:r>
          </a:p>
          <a:p>
            <a:pPr lvl="1"/>
            <a:r>
              <a:rPr lang="en-GB" sz="2000" dirty="0" smtClean="0"/>
              <a:t>Operational Mode for Meteosats, GOES &amp; MTSAT</a:t>
            </a:r>
          </a:p>
          <a:p>
            <a:pPr lvl="1"/>
            <a:r>
              <a:rPr lang="en-GB" sz="2000" dirty="0" smtClean="0"/>
              <a:t>Prototype for other GEOs</a:t>
            </a:r>
          </a:p>
          <a:p>
            <a:pPr lvl="1"/>
            <a:r>
              <a:rPr lang="en-GB" sz="2000" dirty="0" smtClean="0"/>
              <a:t>Delta Correction to transfer </a:t>
            </a:r>
            <a:r>
              <a:rPr lang="en-GB" sz="2000" dirty="0" err="1" smtClean="0"/>
              <a:t>MetopA</a:t>
            </a:r>
            <a:r>
              <a:rPr lang="en-GB" sz="2000" dirty="0" smtClean="0"/>
              <a:t>/IASI to </a:t>
            </a:r>
            <a:r>
              <a:rPr lang="en-GB" sz="2000" dirty="0" err="1" smtClean="0"/>
              <a:t>MetopB</a:t>
            </a:r>
            <a:r>
              <a:rPr lang="en-GB" sz="2000" dirty="0" smtClean="0"/>
              <a:t>/IASI</a:t>
            </a:r>
          </a:p>
          <a:p>
            <a:pPr lvl="1"/>
            <a:r>
              <a:rPr lang="en-GB" sz="2000" dirty="0" smtClean="0"/>
              <a:t>Quantifying diurnal cycle uncertainties</a:t>
            </a:r>
          </a:p>
          <a:p>
            <a:r>
              <a:rPr lang="en-GB" sz="2400" dirty="0" smtClean="0"/>
              <a:t>GSICS Products for GEO-LEO VIS:</a:t>
            </a:r>
          </a:p>
          <a:p>
            <a:pPr lvl="1"/>
            <a:r>
              <a:rPr lang="en-GB" sz="2000" dirty="0" smtClean="0"/>
              <a:t>Deep Convective Clouds (DCC) -&gt; Demonstration Mode</a:t>
            </a:r>
          </a:p>
          <a:p>
            <a:pPr lvl="1"/>
            <a:r>
              <a:rPr lang="en-GB" sz="2000" dirty="0" smtClean="0"/>
              <a:t>Lunar -&gt; Prototype</a:t>
            </a:r>
          </a:p>
          <a:p>
            <a:pPr lvl="1"/>
            <a:r>
              <a:rPr lang="en-GB" sz="2000" dirty="0" smtClean="0"/>
              <a:t>Ocean Targets (Rayleigh Scattering) + LEO-LEO -&gt; Prototype</a:t>
            </a:r>
          </a:p>
          <a:p>
            <a:pPr lvl="1"/>
            <a:r>
              <a:rPr lang="en-GB" sz="2000" dirty="0" smtClean="0"/>
              <a:t>Other methods -&gt; continue developments</a:t>
            </a:r>
          </a:p>
          <a:p>
            <a:r>
              <a:rPr lang="en-GB" sz="2400" dirty="0" smtClean="0"/>
              <a:t>GSICS Guidelines:</a:t>
            </a:r>
          </a:p>
          <a:p>
            <a:pPr lvl="1"/>
            <a:r>
              <a:rPr lang="en-GB" sz="2000" dirty="0" smtClean="0"/>
              <a:t>How to select a reference instrument</a:t>
            </a:r>
          </a:p>
          <a:p>
            <a:pPr lvl="1"/>
            <a:r>
              <a:rPr lang="en-GB" sz="2000" dirty="0" smtClean="0"/>
              <a:t>How to specify Spectral Band Adjustment Factors (IR+VIS)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/>
              <a:t>EUMETSAT’s GSICS Product Development Plan</a:t>
            </a:r>
          </a:p>
        </p:txBody>
      </p:sp>
      <p:pic>
        <p:nvPicPr>
          <p:cNvPr id="26627" name="Content Placeholder 6" descr="grapha37e2e5d8eed4401572f8a944db3d3af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82838" y="1216025"/>
            <a:ext cx="7523162" cy="5641975"/>
          </a:xfrm>
        </p:spPr>
      </p:pic>
      <p:sp>
        <p:nvSpPr>
          <p:cNvPr id="26628" name="AutoShape 2" descr="https://gsics.nesdis.noaa.gov/pub/Development/ProductsTimeline/grapha37e2e5d8eed4401572f8a944db3d3af.png"/>
          <p:cNvSpPr>
            <a:spLocks noChangeAspect="1" noChangeArrowheads="1"/>
          </p:cNvSpPr>
          <p:nvPr/>
        </p:nvSpPr>
        <p:spPr bwMode="auto">
          <a:xfrm>
            <a:off x="12541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29" name="AutoShape 4" descr="https://gsics.nesdis.noaa.gov/pub/Development/ProductsTimeline/grapha37e2e5d8eed4401572f8a944db3d3af.png"/>
          <p:cNvSpPr>
            <a:spLocks noChangeAspect="1" noChangeArrowheads="1"/>
          </p:cNvSpPr>
          <p:nvPr/>
        </p:nvSpPr>
        <p:spPr bwMode="auto">
          <a:xfrm>
            <a:off x="12541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0" name="AutoShape 6" descr="https://gsics.nesdis.noaa.gov/pub/Development/ProductsTimeline/grapha37e2e5d8eed4401572f8a944db3d3af.png"/>
          <p:cNvSpPr>
            <a:spLocks noChangeAspect="1" noChangeArrowheads="1"/>
          </p:cNvSpPr>
          <p:nvPr/>
        </p:nvSpPr>
        <p:spPr bwMode="auto">
          <a:xfrm>
            <a:off x="12541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1" name="TextBox 7"/>
          <p:cNvSpPr txBox="1">
            <a:spLocks noChangeArrowheads="1"/>
          </p:cNvSpPr>
          <p:nvPr/>
        </p:nvSpPr>
        <p:spPr bwMode="auto">
          <a:xfrm rot="-2775726">
            <a:off x="3305175" y="3276601"/>
            <a:ext cx="58197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7200" b="0">
                <a:solidFill>
                  <a:schemeClr val="tx1"/>
                </a:solidFill>
              </a:rPr>
              <a:t>DRAFT</a:t>
            </a:r>
          </a:p>
        </p:txBody>
      </p:sp>
      <p:sp>
        <p:nvSpPr>
          <p:cNvPr id="26632" name="TextBox 8"/>
          <p:cNvSpPr txBox="1">
            <a:spLocks noChangeArrowheads="1"/>
          </p:cNvSpPr>
          <p:nvPr/>
        </p:nvSpPr>
        <p:spPr bwMode="auto">
          <a:xfrm>
            <a:off x="228600" y="1304925"/>
            <a:ext cx="2381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GEO-LEO IR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4762500" cy="954087"/>
          </a:xfrm>
        </p:spPr>
        <p:txBody>
          <a:bodyPr/>
          <a:lstStyle/>
          <a:p>
            <a:r>
              <a:rPr lang="en-GB" sz="3600" smtClean="0"/>
              <a:t>Where to get the data?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sz="half" idx="1"/>
          </p:nvPr>
        </p:nvSpPr>
        <p:spPr>
          <a:xfrm>
            <a:off x="158750" y="1231900"/>
            <a:ext cx="4603750" cy="4741863"/>
          </a:xfrm>
        </p:spPr>
        <p:txBody>
          <a:bodyPr/>
          <a:lstStyle/>
          <a:p>
            <a:pPr marL="0" indent="0">
              <a:defRPr/>
            </a:pPr>
            <a:r>
              <a:rPr lang="en-GB" sz="2200" dirty="0" smtClean="0"/>
              <a:t>GSICS Bias Monitoring (prototype)</a:t>
            </a:r>
          </a:p>
          <a:p>
            <a:pPr marL="266700" lvl="1" indent="0">
              <a:defRPr/>
            </a:pPr>
            <a:r>
              <a:rPr lang="en-GB" sz="1800" dirty="0" smtClean="0"/>
              <a:t>Hosted on websites of GSICS Processing &amp; Research Centres (GPRCs)</a:t>
            </a:r>
          </a:p>
          <a:p>
            <a:pPr marL="457200" lvl="1" indent="0">
              <a:defRPr/>
            </a:pPr>
            <a:endParaRPr lang="en-GB" sz="1800" dirty="0" smtClean="0"/>
          </a:p>
          <a:p>
            <a:pPr marL="0" indent="0">
              <a:defRPr/>
            </a:pPr>
            <a:r>
              <a:rPr lang="en-GB" sz="2200" dirty="0" smtClean="0"/>
              <a:t>GSICS Corrections</a:t>
            </a:r>
          </a:p>
          <a:p>
            <a:pPr marL="266700" lvl="1" indent="0">
              <a:defRPr/>
            </a:pPr>
            <a:r>
              <a:rPr lang="en-GB" sz="1800" dirty="0" smtClean="0"/>
              <a:t>GSICS Data &amp; Products Servers</a:t>
            </a:r>
          </a:p>
          <a:p>
            <a:pPr marL="266700" lvl="1" indent="0">
              <a:defRPr/>
            </a:pPr>
            <a:r>
              <a:rPr lang="en-GB" sz="1800" dirty="0" smtClean="0"/>
              <a:t>THREDDS-based system</a:t>
            </a:r>
          </a:p>
          <a:p>
            <a:pPr marL="266700" lvl="1" indent="0" eaLnBrk="1" hangingPunct="1">
              <a:buFont typeface="Tahoma" pitchFamily="34" charset="0"/>
              <a:buNone/>
              <a:defRPr/>
            </a:pPr>
            <a:r>
              <a:rPr lang="en-GB" sz="1800" dirty="0" smtClean="0"/>
              <a:t>− </a:t>
            </a:r>
            <a:r>
              <a:rPr lang="en-GB" sz="1800" dirty="0" err="1" smtClean="0"/>
              <a:t>NetCDF</a:t>
            </a:r>
            <a:r>
              <a:rPr lang="en-GB" sz="1800" dirty="0" smtClean="0"/>
              <a:t> format</a:t>
            </a:r>
          </a:p>
          <a:p>
            <a:pPr marL="266700" lvl="1" indent="0" eaLnBrk="1" hangingPunct="1">
              <a:buFont typeface="Tahoma" pitchFamily="34" charset="0"/>
              <a:buNone/>
              <a:defRPr/>
            </a:pPr>
            <a:r>
              <a:rPr lang="en-GB" sz="1800" dirty="0" smtClean="0"/>
              <a:t>− WMO GTS standard file names</a:t>
            </a:r>
          </a:p>
          <a:p>
            <a:pPr marL="266700" lvl="1" indent="0" eaLnBrk="1" hangingPunct="1">
              <a:defRPr/>
            </a:pPr>
            <a:r>
              <a:rPr lang="en-GB" sz="1800" dirty="0" smtClean="0"/>
              <a:t>− </a:t>
            </a:r>
            <a:r>
              <a:rPr lang="en-GB" sz="1800" dirty="0" err="1" smtClean="0"/>
              <a:t>Unidata</a:t>
            </a:r>
            <a:r>
              <a:rPr lang="en-GB" sz="1800" dirty="0" smtClean="0"/>
              <a:t> &amp; CF conventions</a:t>
            </a:r>
          </a:p>
          <a:p>
            <a:pPr marL="457200" lvl="1" indent="0">
              <a:defRPr/>
            </a:pPr>
            <a:endParaRPr lang="en-GB" sz="2000" dirty="0" smtClean="0"/>
          </a:p>
          <a:p>
            <a:pPr marL="0" lvl="1" indent="0">
              <a:defRPr/>
            </a:pPr>
            <a:r>
              <a:rPr lang="en-GB" sz="2000" dirty="0" smtClean="0"/>
              <a:t>See </a:t>
            </a:r>
            <a:r>
              <a:rPr lang="en-GB" sz="2000" dirty="0" smtClean="0">
                <a:hlinkClick r:id="rId2"/>
              </a:rPr>
              <a:t>gsics.wmo.int</a:t>
            </a:r>
            <a:r>
              <a:rPr lang="en-GB" sz="2000" dirty="0" smtClean="0"/>
              <a:t> for links</a:t>
            </a:r>
          </a:p>
          <a:p>
            <a:pPr marL="457200" lvl="1" indent="0">
              <a:defRPr/>
            </a:pPr>
            <a:endParaRPr lang="en-GB" sz="2000" dirty="0" smtClean="0"/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3" cstate="print"/>
          <a:srcRect l="10194" t="11440" r="10017" b="37656"/>
          <a:stretch>
            <a:fillRect/>
          </a:stretch>
        </p:blipFill>
        <p:spPr bwMode="auto">
          <a:xfrm>
            <a:off x="4762500" y="6350"/>
            <a:ext cx="5143500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7" descr="H:\DESKTOP\ScreenHunter_03 Mar. 15 10.1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4463" y="2751138"/>
            <a:ext cx="5219700" cy="336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2"/>
          <p:cNvPicPr>
            <a:picLocks noChangeAspect="1" noChangeArrowheads="1"/>
          </p:cNvPicPr>
          <p:nvPr/>
        </p:nvPicPr>
        <p:blipFill>
          <a:blip r:embed="rId5" cstate="print"/>
          <a:srcRect r="10284" b="20000"/>
          <a:stretch>
            <a:fillRect/>
          </a:stretch>
        </p:blipFill>
        <p:spPr bwMode="auto">
          <a:xfrm>
            <a:off x="5613400" y="3746500"/>
            <a:ext cx="4292600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TextBox 6"/>
          <p:cNvSpPr txBox="1">
            <a:spLocks noChangeArrowheads="1"/>
          </p:cNvSpPr>
          <p:nvPr/>
        </p:nvSpPr>
        <p:spPr bwMode="auto">
          <a:xfrm>
            <a:off x="190500" y="5918200"/>
            <a:ext cx="36322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300">
                <a:solidFill>
                  <a:srgbClr val="FF0000"/>
                </a:solidFill>
              </a:rPr>
              <a:t>GTS = Global Telecommunication System</a:t>
            </a:r>
          </a:p>
          <a:p>
            <a:r>
              <a:rPr lang="en-GB" sz="1300">
                <a:solidFill>
                  <a:srgbClr val="FF0000"/>
                </a:solidFill>
              </a:rPr>
              <a:t>CF = Climate and Forecast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Thank You</a:t>
            </a:r>
            <a:endParaRPr lang="en-US" smtClean="0"/>
          </a:p>
        </p:txBody>
      </p:sp>
      <p:sp>
        <p:nvSpPr>
          <p:cNvPr id="28675" name="Rectangle 4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z="240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mtClean="0"/>
              <a:t>GSICS Principles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sz="half" idx="1"/>
          </p:nvPr>
        </p:nvSpPr>
        <p:spPr>
          <a:xfrm>
            <a:off x="133350" y="1308100"/>
            <a:ext cx="7734300" cy="5219700"/>
          </a:xfrm>
        </p:spPr>
        <p:txBody>
          <a:bodyPr/>
          <a:lstStyle/>
          <a:p>
            <a:pPr marL="268288" indent="-268288">
              <a:buFontTx/>
              <a:buChar char="•"/>
            </a:pPr>
            <a:r>
              <a:rPr lang="en-GB" sz="2000" b="1" smtClean="0">
                <a:solidFill>
                  <a:srgbClr val="FF0000"/>
                </a:solidFill>
              </a:rPr>
              <a:t>Systematic</a:t>
            </a:r>
            <a:r>
              <a:rPr lang="en-GB" sz="2000" smtClean="0">
                <a:solidFill>
                  <a:srgbClr val="FF0000"/>
                </a:solidFill>
              </a:rPr>
              <a:t> generation of </a:t>
            </a:r>
            <a:r>
              <a:rPr lang="en-GB" sz="2000" b="1" smtClean="0">
                <a:solidFill>
                  <a:srgbClr val="FF0000"/>
                </a:solidFill>
              </a:rPr>
              <a:t>inter-calibration</a:t>
            </a:r>
            <a:r>
              <a:rPr lang="en-GB" sz="2000" smtClean="0">
                <a:solidFill>
                  <a:srgbClr val="FF0000"/>
                </a:solidFill>
              </a:rPr>
              <a:t> products</a:t>
            </a:r>
          </a:p>
          <a:p>
            <a:pPr marL="447675" lvl="1" indent="-180975">
              <a:buFont typeface="Arial" pitchFamily="34" charset="0"/>
              <a:buChar char="•"/>
            </a:pPr>
            <a:r>
              <a:rPr lang="en-GB" sz="1600" smtClean="0"/>
              <a:t>for Level 1 data from </a:t>
            </a:r>
            <a:r>
              <a:rPr lang="en-GB" sz="1600" b="1" smtClean="0"/>
              <a:t>satellite sensors</a:t>
            </a:r>
          </a:p>
          <a:p>
            <a:pPr marL="447675" lvl="1" indent="-180975">
              <a:buFont typeface="Arial" pitchFamily="34" charset="0"/>
              <a:buChar char="•"/>
            </a:pPr>
            <a:r>
              <a:rPr lang="en-GB" sz="1600" smtClean="0"/>
              <a:t>to </a:t>
            </a:r>
            <a:r>
              <a:rPr lang="en-GB" sz="1600" b="1" smtClean="0"/>
              <a:t>compare</a:t>
            </a:r>
            <a:r>
              <a:rPr lang="en-GB" sz="1600" smtClean="0"/>
              <a:t>, </a:t>
            </a:r>
            <a:r>
              <a:rPr lang="en-GB" sz="1600" b="1" i="1" smtClean="0"/>
              <a:t>monitor </a:t>
            </a:r>
            <a:r>
              <a:rPr lang="en-GB" sz="1600" smtClean="0"/>
              <a:t>and </a:t>
            </a:r>
            <a:r>
              <a:rPr lang="en-GB" sz="1600" b="1" smtClean="0"/>
              <a:t>correct </a:t>
            </a:r>
            <a:r>
              <a:rPr lang="en-GB" sz="1600" smtClean="0"/>
              <a:t>the calibration of </a:t>
            </a:r>
            <a:r>
              <a:rPr lang="en-GB" sz="1600" i="1" smtClean="0"/>
              <a:t>monitored</a:t>
            </a:r>
            <a:r>
              <a:rPr lang="en-GB" sz="1600" smtClean="0"/>
              <a:t> instruments </a:t>
            </a:r>
            <a:br>
              <a:rPr lang="en-GB" sz="1600" smtClean="0"/>
            </a:br>
            <a:r>
              <a:rPr lang="en-GB" sz="1600" smtClean="0"/>
              <a:t>to community references</a:t>
            </a:r>
          </a:p>
          <a:p>
            <a:pPr marL="447675" lvl="1" indent="-180975">
              <a:buFont typeface="Arial" pitchFamily="34" charset="0"/>
              <a:buChar char="•"/>
            </a:pPr>
            <a:r>
              <a:rPr lang="en-GB" sz="1600" smtClean="0"/>
              <a:t>by generating calibration corrections </a:t>
            </a:r>
          </a:p>
          <a:p>
            <a:pPr marL="447675" lvl="1" indent="-180975">
              <a:buFont typeface="Arial" pitchFamily="34" charset="0"/>
              <a:buChar char="•"/>
            </a:pPr>
            <a:r>
              <a:rPr lang="en-GB" sz="1600" smtClean="0"/>
              <a:t>with specified uncertainties</a:t>
            </a:r>
          </a:p>
          <a:p>
            <a:pPr marL="447675" lvl="1" indent="-180975">
              <a:buFont typeface="Arial" pitchFamily="34" charset="0"/>
              <a:buChar char="•"/>
            </a:pPr>
            <a:r>
              <a:rPr lang="en-GB" sz="1600" smtClean="0"/>
              <a:t>through well-documented, peer-reviewed procedures</a:t>
            </a:r>
          </a:p>
          <a:p>
            <a:pPr marL="447675" lvl="1" indent="-180975">
              <a:buFont typeface="Arial" pitchFamily="34" charset="0"/>
              <a:buChar char="•"/>
            </a:pPr>
            <a:r>
              <a:rPr lang="en-GB" sz="1600" smtClean="0"/>
              <a:t>based on various techniques to ensure consistent and robust results</a:t>
            </a:r>
          </a:p>
          <a:p>
            <a:pPr marL="268288" indent="-268288">
              <a:buFontTx/>
              <a:buChar char="•"/>
            </a:pPr>
            <a:r>
              <a:rPr lang="en-GB" sz="2000" smtClean="0">
                <a:solidFill>
                  <a:srgbClr val="FF0000"/>
                </a:solidFill>
              </a:rPr>
              <a:t>Delivery to users</a:t>
            </a:r>
          </a:p>
          <a:p>
            <a:pPr marL="447675" lvl="1" indent="-180975">
              <a:buFont typeface="Arial" pitchFamily="34" charset="0"/>
              <a:buChar char="•"/>
            </a:pPr>
            <a:r>
              <a:rPr lang="en-GB" sz="1600" smtClean="0"/>
              <a:t>Free and open access</a:t>
            </a:r>
          </a:p>
          <a:p>
            <a:pPr marL="447675" lvl="1" indent="-180975">
              <a:buFont typeface="Arial" pitchFamily="34" charset="0"/>
              <a:buChar char="•"/>
            </a:pPr>
            <a:r>
              <a:rPr lang="en-GB" sz="1600" smtClean="0"/>
              <a:t>Adopting community standards</a:t>
            </a:r>
          </a:p>
          <a:p>
            <a:pPr marL="268288" indent="-268288">
              <a:buFontTx/>
              <a:buChar char="•"/>
            </a:pPr>
            <a:r>
              <a:rPr lang="en-GB" sz="2000" smtClean="0">
                <a:solidFill>
                  <a:srgbClr val="FF0000"/>
                </a:solidFill>
              </a:rPr>
              <a:t>To promote</a:t>
            </a:r>
          </a:p>
          <a:p>
            <a:pPr marL="447675" lvl="1" indent="-180975">
              <a:buFont typeface="Arial" pitchFamily="34" charset="0"/>
              <a:buChar char="•"/>
            </a:pPr>
            <a:r>
              <a:rPr lang="en-GB" sz="1600" smtClean="0"/>
              <a:t>Greater understanding of instruments’ absolute calibration, </a:t>
            </a:r>
            <a:br>
              <a:rPr lang="en-GB" sz="1600" smtClean="0"/>
            </a:br>
            <a:r>
              <a:rPr lang="en-GB" sz="1600" smtClean="0"/>
              <a:t>by analysing the root causes of biases</a:t>
            </a:r>
          </a:p>
          <a:p>
            <a:pPr marL="447675" lvl="1" indent="-180975">
              <a:buFont typeface="Arial" pitchFamily="34" charset="0"/>
              <a:buChar char="•"/>
            </a:pPr>
            <a:r>
              <a:rPr lang="en-GB" sz="1600" smtClean="0"/>
              <a:t>More accurate and more globally consistent retrieved L2 products</a:t>
            </a:r>
          </a:p>
          <a:p>
            <a:pPr marL="447675" lvl="1" indent="-180975">
              <a:buFont typeface="Arial" pitchFamily="34" charset="0"/>
              <a:buChar char="•"/>
            </a:pPr>
            <a:r>
              <a:rPr lang="en-GB" sz="1600" smtClean="0"/>
              <a:t>Inter-operability for more accurate environmental, climate and weather forecasting products</a:t>
            </a:r>
          </a:p>
        </p:txBody>
      </p:sp>
      <p:sp>
        <p:nvSpPr>
          <p:cNvPr id="9220" name="Right Brace 5"/>
          <p:cNvSpPr>
            <a:spLocks/>
          </p:cNvSpPr>
          <p:nvPr/>
        </p:nvSpPr>
        <p:spPr bwMode="auto">
          <a:xfrm>
            <a:off x="7626350" y="1547813"/>
            <a:ext cx="381000" cy="1857375"/>
          </a:xfrm>
          <a:prstGeom prst="rightBrace">
            <a:avLst>
              <a:gd name="adj1" fmla="val 43333"/>
              <a:gd name="adj2" fmla="val 50000"/>
            </a:avLst>
          </a:prstGeom>
          <a:noFill/>
          <a:ln w="44450" algn="ctr">
            <a:solidFill>
              <a:srgbClr val="FF0000"/>
            </a:solidFill>
            <a:round/>
            <a:headEnd/>
            <a:tailEnd/>
          </a:ln>
        </p:spPr>
        <p:txBody>
          <a:bodyPr lIns="36000" tIns="36000" rIns="36000" bIns="36000"/>
          <a:lstStyle/>
          <a:p>
            <a:pPr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7972425" y="1905000"/>
            <a:ext cx="1752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400">
                <a:solidFill>
                  <a:srgbClr val="FF0000"/>
                </a:solidFill>
              </a:rPr>
              <a:t>TRACEABILITY / UNBROKEN CHAINS OF COMPARISONS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1"/>
          <p:cNvGrpSpPr>
            <a:grpSpLocks/>
          </p:cNvGrpSpPr>
          <p:nvPr/>
        </p:nvGrpSpPr>
        <p:grpSpPr bwMode="auto">
          <a:xfrm>
            <a:off x="111125" y="3775075"/>
            <a:ext cx="9667875" cy="2295525"/>
            <a:chOff x="47626" y="4438650"/>
            <a:chExt cx="9820274" cy="2295525"/>
          </a:xfrm>
        </p:grpSpPr>
        <p:sp>
          <p:nvSpPr>
            <p:cNvPr id="10245" name="Rectangle 19"/>
            <p:cNvSpPr>
              <a:spLocks noChangeArrowheads="1"/>
            </p:cNvSpPr>
            <p:nvPr/>
          </p:nvSpPr>
          <p:spPr bwMode="auto">
            <a:xfrm>
              <a:off x="47626" y="4438650"/>
              <a:ext cx="9820274" cy="2295525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</a:pPr>
              <a:endParaRPr lang="en-US"/>
            </a:p>
          </p:txBody>
        </p:sp>
        <p:grpSp>
          <p:nvGrpSpPr>
            <p:cNvPr id="10246" name="Group 18"/>
            <p:cNvGrpSpPr>
              <a:grpSpLocks noChangeAspect="1"/>
            </p:cNvGrpSpPr>
            <p:nvPr/>
          </p:nvGrpSpPr>
          <p:grpSpPr bwMode="auto">
            <a:xfrm>
              <a:off x="868368" y="4567247"/>
              <a:ext cx="8038143" cy="2003107"/>
              <a:chOff x="325438" y="3948113"/>
              <a:chExt cx="8931275" cy="2225674"/>
            </a:xfrm>
          </p:grpSpPr>
          <p:sp>
            <p:nvSpPr>
              <p:cNvPr id="10247" name="Rectangle 4"/>
              <p:cNvSpPr>
                <a:spLocks noChangeArrowheads="1"/>
              </p:cNvSpPr>
              <p:nvPr/>
            </p:nvSpPr>
            <p:spPr bwMode="auto">
              <a:xfrm>
                <a:off x="5851525" y="4310063"/>
                <a:ext cx="1138238" cy="1046162"/>
              </a:xfrm>
              <a:prstGeom prst="rect">
                <a:avLst/>
              </a:prstGeom>
              <a:solidFill>
                <a:srgbClr val="92D050"/>
              </a:solidFill>
              <a:ln w="9525" algn="ctr">
                <a:noFill/>
                <a:round/>
                <a:headEnd/>
                <a:tailEnd/>
              </a:ln>
            </p:spPr>
            <p:txBody>
              <a:bodyPr lIns="36000" tIns="36000" rIns="36000" bIns="36000" anchor="ctr"/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2400">
                    <a:latin typeface="Calibri" pitchFamily="34" charset="0"/>
                  </a:rPr>
                  <a:t>FCDR</a:t>
                </a:r>
              </a:p>
            </p:txBody>
          </p:sp>
          <p:sp>
            <p:nvSpPr>
              <p:cNvPr id="10248" name="Rectangle 5"/>
              <p:cNvSpPr>
                <a:spLocks noChangeArrowheads="1"/>
              </p:cNvSpPr>
              <p:nvPr/>
            </p:nvSpPr>
            <p:spPr bwMode="auto">
              <a:xfrm>
                <a:off x="7881938" y="4310063"/>
                <a:ext cx="1196975" cy="1046162"/>
              </a:xfrm>
              <a:prstGeom prst="rect">
                <a:avLst/>
              </a:prstGeom>
              <a:solidFill>
                <a:srgbClr val="92D050"/>
              </a:solidFill>
              <a:ln w="9525" algn="ctr">
                <a:noFill/>
                <a:round/>
                <a:headEnd/>
                <a:tailEnd/>
              </a:ln>
            </p:spPr>
            <p:txBody>
              <a:bodyPr lIns="36000" tIns="36000" rIns="36000" bIns="36000" anchor="ctr"/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2400">
                    <a:latin typeface="Calibri" pitchFamily="34" charset="0"/>
                  </a:rPr>
                  <a:t>TCDR</a:t>
                </a:r>
              </a:p>
            </p:txBody>
          </p:sp>
          <p:sp>
            <p:nvSpPr>
              <p:cNvPr id="11" name="Flowchart: Alternate Process 10"/>
              <p:cNvSpPr/>
              <p:nvPr/>
            </p:nvSpPr>
            <p:spPr bwMode="auto">
              <a:xfrm>
                <a:off x="2944933" y="3948103"/>
                <a:ext cx="2341744" cy="2220735"/>
              </a:xfrm>
              <a:prstGeom prst="flowChartAlternateProcess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36000" tIns="36000" rIns="36000" bIns="36000" anchor="b"/>
              <a:lstStyle/>
              <a:p>
                <a:pPr algn="ctr" eaLnBrk="0" fontAlgn="auto" hangingPunct="0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GB" sz="2000" dirty="0">
                    <a:solidFill>
                      <a:schemeClr val="tx2">
                        <a:lumMod val="75000"/>
                      </a:schemeClr>
                    </a:solidFill>
                  </a:rPr>
                  <a:t>GSICS</a:t>
                </a:r>
              </a:p>
            </p:txBody>
          </p:sp>
          <p:sp>
            <p:nvSpPr>
              <p:cNvPr id="12" name="Flowchart: Alternate Process 11"/>
              <p:cNvSpPr/>
              <p:nvPr/>
            </p:nvSpPr>
            <p:spPr bwMode="auto">
              <a:xfrm>
                <a:off x="5481973" y="3948103"/>
                <a:ext cx="3775100" cy="2192513"/>
              </a:xfrm>
              <a:prstGeom prst="flowChartAlternateProcess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36000" tIns="36000" rIns="36000" bIns="36000" anchor="b"/>
              <a:lstStyle/>
              <a:p>
                <a:pPr algn="ctr" eaLnBrk="0" fontAlgn="auto" hangingPunct="0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GB" sz="2000" dirty="0">
                    <a:solidFill>
                      <a:schemeClr val="tx2">
                        <a:lumMod val="75000"/>
                      </a:schemeClr>
                    </a:solidFill>
                  </a:rPr>
                  <a:t>SCOPE-CM</a:t>
                </a:r>
              </a:p>
            </p:txBody>
          </p:sp>
          <p:sp>
            <p:nvSpPr>
              <p:cNvPr id="10251" name="Right Arrow 14"/>
              <p:cNvSpPr>
                <a:spLocks noChangeArrowheads="1"/>
              </p:cNvSpPr>
              <p:nvPr/>
            </p:nvSpPr>
            <p:spPr bwMode="auto">
              <a:xfrm>
                <a:off x="4403725" y="4672013"/>
                <a:ext cx="1447800" cy="461962"/>
              </a:xfrm>
              <a:prstGeom prst="rightArrow">
                <a:avLst>
                  <a:gd name="adj1" fmla="val 50000"/>
                  <a:gd name="adj2" fmla="val 50057"/>
                </a:avLst>
              </a:prstGeom>
              <a:solidFill>
                <a:srgbClr val="C7A775"/>
              </a:solidFill>
              <a:ln w="9525" algn="ctr">
                <a:noFill/>
                <a:round/>
                <a:headEnd/>
                <a:tailEnd/>
              </a:ln>
            </p:spPr>
            <p:txBody>
              <a:bodyPr lIns="36000" tIns="36000" rIns="36000" bIns="36000"/>
              <a:lstStyle/>
              <a:p>
                <a:pPr eaLnBrk="0" hangingPunct="0">
                  <a:spcBef>
                    <a:spcPct val="50000"/>
                  </a:spcBef>
                </a:pP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252" name="Right Arrow 15"/>
              <p:cNvSpPr>
                <a:spLocks noChangeArrowheads="1"/>
              </p:cNvSpPr>
              <p:nvPr/>
            </p:nvSpPr>
            <p:spPr bwMode="auto">
              <a:xfrm>
                <a:off x="6989763" y="4654550"/>
                <a:ext cx="892175" cy="461963"/>
              </a:xfrm>
              <a:prstGeom prst="rightArrow">
                <a:avLst>
                  <a:gd name="adj1" fmla="val 50000"/>
                  <a:gd name="adj2" fmla="val 49998"/>
                </a:avLst>
              </a:prstGeom>
              <a:solidFill>
                <a:srgbClr val="92D050"/>
              </a:solidFill>
              <a:ln w="9525" algn="ctr">
                <a:noFill/>
                <a:round/>
                <a:headEnd/>
                <a:tailEnd/>
              </a:ln>
            </p:spPr>
            <p:txBody>
              <a:bodyPr lIns="36000" tIns="36000" rIns="36000" bIns="36000"/>
              <a:lstStyle/>
              <a:p>
                <a:pPr eaLnBrk="0" hangingPunct="0">
                  <a:spcBef>
                    <a:spcPct val="50000"/>
                  </a:spcBef>
                </a:pP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5" name="Left Arrow 14"/>
              <p:cNvSpPr/>
              <p:nvPr/>
            </p:nvSpPr>
            <p:spPr bwMode="auto">
              <a:xfrm>
                <a:off x="4578959" y="5491505"/>
                <a:ext cx="1999531" cy="682625"/>
              </a:xfrm>
              <a:prstGeom prst="leftArrow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36000" tIns="36000" rIns="36000" bIns="36000"/>
              <a:lstStyle/>
              <a:p>
                <a:pPr algn="ctr" eaLnBrk="0" fontAlgn="auto" hangingPunct="0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GB" sz="1200" dirty="0">
                    <a:latin typeface="+mn-lt"/>
                  </a:rPr>
                  <a:t>Statement of Needs</a:t>
                </a:r>
              </a:p>
            </p:txBody>
          </p:sp>
          <p:sp>
            <p:nvSpPr>
              <p:cNvPr id="16" name="Flowchart: Data 6"/>
              <p:cNvSpPr>
                <a:spLocks noChangeArrowheads="1"/>
              </p:cNvSpPr>
              <p:nvPr/>
            </p:nvSpPr>
            <p:spPr bwMode="auto">
              <a:xfrm>
                <a:off x="588854" y="4371436"/>
                <a:ext cx="1872322" cy="1024819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 w="9525" algn="ctr">
                <a:noFill/>
                <a:round/>
                <a:headEnd/>
                <a:tailEnd/>
              </a:ln>
            </p:spPr>
            <p:txBody>
              <a:bodyPr lIns="36000" tIns="36000" rIns="36000" bIns="36000" anchor="ctr"/>
              <a:lstStyle/>
              <a:p>
                <a:pPr algn="ctr" eaLnBrk="0" hangingPunct="0">
                  <a:spcBef>
                    <a:spcPct val="50000"/>
                  </a:spcBef>
                  <a:defRPr/>
                </a:pPr>
                <a:r>
                  <a:rPr lang="en-GB" sz="1600" dirty="0">
                    <a:latin typeface="Calibri" pitchFamily="34" charset="0"/>
                  </a:rPr>
                  <a:t>Level 1b/c Data</a:t>
                </a:r>
              </a:p>
              <a:p>
                <a:pPr algn="ctr" eaLnBrk="0" hangingPunct="0">
                  <a:spcBef>
                    <a:spcPct val="50000"/>
                  </a:spcBef>
                  <a:defRPr/>
                </a:pPr>
                <a:r>
                  <a:rPr lang="en-GB" sz="1600" dirty="0">
                    <a:latin typeface="Calibri" pitchFamily="34" charset="0"/>
                  </a:rPr>
                  <a:t>(Radiances)</a:t>
                </a:r>
              </a:p>
            </p:txBody>
          </p:sp>
          <p:sp>
            <p:nvSpPr>
              <p:cNvPr id="17" name="Flowchart: Alternate Process 16"/>
              <p:cNvSpPr/>
              <p:nvPr/>
            </p:nvSpPr>
            <p:spPr bwMode="auto">
              <a:xfrm>
                <a:off x="325475" y="3948103"/>
                <a:ext cx="2341744" cy="2220735"/>
              </a:xfrm>
              <a:prstGeom prst="flowChartAlternateProcess">
                <a:avLst/>
              </a:prstGeom>
              <a:noFill/>
              <a:ln>
                <a:solidFill>
                  <a:schemeClr val="accent4">
                    <a:lumMod val="7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36000" tIns="36000" rIns="36000" bIns="36000" anchor="b"/>
              <a:lstStyle/>
              <a:p>
                <a:pPr algn="ctr" eaLnBrk="0" fontAlgn="auto" hangingPunct="0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GB" sz="2000" dirty="0">
                    <a:solidFill>
                      <a:schemeClr val="tx2">
                        <a:lumMod val="75000"/>
                      </a:schemeClr>
                    </a:solidFill>
                  </a:rPr>
                  <a:t>GOS</a:t>
                </a:r>
              </a:p>
            </p:txBody>
          </p:sp>
          <p:sp>
            <p:nvSpPr>
              <p:cNvPr id="18" name="Right Arrow 17"/>
              <p:cNvSpPr>
                <a:spLocks noChangeArrowheads="1"/>
              </p:cNvSpPr>
              <p:nvPr/>
            </p:nvSpPr>
            <p:spPr bwMode="auto">
              <a:xfrm>
                <a:off x="1785706" y="4671297"/>
                <a:ext cx="1445898" cy="462139"/>
              </a:xfrm>
              <a:prstGeom prst="rightArrow">
                <a:avLst>
                  <a:gd name="adj1" fmla="val 50000"/>
                  <a:gd name="adj2" fmla="val 50060"/>
                </a:avLst>
              </a:prstGeom>
              <a:solidFill>
                <a:schemeClr val="accent4">
                  <a:lumMod val="75000"/>
                </a:schemeClr>
              </a:solidFill>
              <a:ln w="9525" algn="ctr">
                <a:noFill/>
                <a:round/>
                <a:headEnd/>
                <a:tailEnd/>
              </a:ln>
            </p:spPr>
            <p:txBody>
              <a:bodyPr lIns="36000" tIns="36000" rIns="36000" bIns="36000"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257" name="Flowchart: Data 6"/>
              <p:cNvSpPr>
                <a:spLocks noChangeArrowheads="1"/>
              </p:cNvSpPr>
              <p:nvPr/>
            </p:nvSpPr>
            <p:spPr bwMode="auto">
              <a:xfrm>
                <a:off x="3117850" y="4351339"/>
                <a:ext cx="1841321" cy="1023937"/>
              </a:xfrm>
              <a:prstGeom prst="flowChartInputOutput">
                <a:avLst/>
              </a:prstGeom>
              <a:solidFill>
                <a:srgbClr val="C7A775"/>
              </a:solidFill>
              <a:ln w="9525" algn="ctr">
                <a:noFill/>
                <a:round/>
                <a:headEnd/>
                <a:tailEnd/>
              </a:ln>
            </p:spPr>
            <p:txBody>
              <a:bodyPr lIns="36000" tIns="36000" rIns="36000" bIns="36000" anchor="ctr"/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400">
                    <a:latin typeface="Calibri" pitchFamily="34" charset="0"/>
                  </a:rPr>
                  <a:t>Corrections</a:t>
                </a:r>
              </a:p>
            </p:txBody>
          </p:sp>
        </p:grpSp>
      </p:grp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 smtClean="0"/>
              <a:t>Who are the targeted users?</a:t>
            </a:r>
          </a:p>
        </p:txBody>
      </p:sp>
      <p:sp>
        <p:nvSpPr>
          <p:cNvPr id="6" name="Rectangle 5"/>
          <p:cNvSpPr/>
          <p:nvPr/>
        </p:nvSpPr>
        <p:spPr>
          <a:xfrm>
            <a:off x="342900" y="1209675"/>
            <a:ext cx="9220200" cy="5170488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GB" sz="1600" dirty="0">
                <a:solidFill>
                  <a:srgbClr val="FF0000"/>
                </a:solidFill>
              </a:rPr>
              <a:t>Any activity requiring well calibrated Level 1 data acquired by the satellites covered by GSICS</a:t>
            </a:r>
          </a:p>
          <a:p>
            <a:pPr marL="361950" indent="-180975">
              <a:spcAft>
                <a:spcPts val="0"/>
              </a:spcAft>
              <a:buFontTx/>
              <a:buChar char="-"/>
              <a:defRPr/>
            </a:pPr>
            <a:r>
              <a:rPr lang="en-GB" sz="1600" dirty="0">
                <a:solidFill>
                  <a:schemeClr val="tx1"/>
                </a:solidFill>
              </a:rPr>
              <a:t>Level 2 products (geophysical parameters)</a:t>
            </a:r>
          </a:p>
          <a:p>
            <a:pPr marL="361950" indent="-180975">
              <a:spcAft>
                <a:spcPts val="0"/>
              </a:spcAft>
              <a:buFontTx/>
              <a:buChar char="-"/>
              <a:defRPr/>
            </a:pPr>
            <a:r>
              <a:rPr lang="en-GB" sz="1600" dirty="0">
                <a:solidFill>
                  <a:schemeClr val="tx1"/>
                </a:solidFill>
              </a:rPr>
              <a:t>Climate applications</a:t>
            </a:r>
            <a:endParaRPr lang="en-GB" sz="1200" dirty="0">
              <a:solidFill>
                <a:schemeClr val="tx1"/>
              </a:solidFill>
            </a:endParaRPr>
          </a:p>
          <a:p>
            <a:pPr>
              <a:defRPr/>
            </a:pPr>
            <a:endParaRPr lang="en-GB" sz="1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GB" sz="1400" dirty="0">
                <a:solidFill>
                  <a:schemeClr val="tx1"/>
                </a:solidFill>
              </a:rPr>
              <a:t>Example of user = the </a:t>
            </a:r>
            <a:r>
              <a:rPr lang="en-GB" sz="1400" dirty="0">
                <a:solidFill>
                  <a:srgbClr val="FF0000"/>
                </a:solidFill>
              </a:rPr>
              <a:t>SCOPE-CM initiative </a:t>
            </a:r>
            <a:r>
              <a:rPr lang="en-GB" sz="1400" dirty="0">
                <a:solidFill>
                  <a:schemeClr val="tx1"/>
                </a:solidFill>
              </a:rPr>
              <a:t>(Sustained Coordinated Processing of Environmental Satellite Data for Climate Monitoring)</a:t>
            </a:r>
          </a:p>
          <a:p>
            <a:pPr>
              <a:defRPr/>
            </a:pPr>
            <a:endParaRPr lang="en-GB" sz="14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GB" sz="1400" dirty="0">
                <a:solidFill>
                  <a:schemeClr val="tx1"/>
                </a:solidFill>
              </a:rPr>
              <a:t>Scope </a:t>
            </a:r>
            <a:r>
              <a:rPr lang="en-GB" sz="1400" dirty="0">
                <a:solidFill>
                  <a:schemeClr val="tx1"/>
                </a:solidFill>
                <a:sym typeface="Wingdings" pitchFamily="2" charset="2"/>
              </a:rPr>
              <a:t> </a:t>
            </a:r>
            <a:r>
              <a:rPr lang="en-GB" sz="1400" dirty="0">
                <a:solidFill>
                  <a:schemeClr val="tx1"/>
                </a:solidFill>
              </a:rPr>
              <a:t>generate multi-mission and global satellite climate data records (Fundamental CDRs &amp; Thematic CDRs)</a:t>
            </a:r>
          </a:p>
          <a:p>
            <a:pPr>
              <a:defRPr/>
            </a:pPr>
            <a:endParaRPr lang="en-GB" sz="1400" dirty="0">
              <a:solidFill>
                <a:schemeClr val="tx1"/>
              </a:solidFill>
            </a:endParaRPr>
          </a:p>
          <a:p>
            <a:pPr>
              <a:defRPr/>
            </a:pPr>
            <a:endParaRPr lang="en-GB" sz="1400" dirty="0">
              <a:solidFill>
                <a:schemeClr val="tx1"/>
              </a:solidFill>
            </a:endParaRPr>
          </a:p>
          <a:p>
            <a:pPr>
              <a:defRPr/>
            </a:pPr>
            <a:endParaRPr lang="en-GB" sz="1400" dirty="0">
              <a:solidFill>
                <a:schemeClr val="tx1"/>
              </a:solidFill>
            </a:endParaRPr>
          </a:p>
          <a:p>
            <a:pPr>
              <a:defRPr/>
            </a:pPr>
            <a:endParaRPr lang="en-GB" sz="1400" dirty="0">
              <a:solidFill>
                <a:schemeClr val="tx1"/>
              </a:solidFill>
            </a:endParaRPr>
          </a:p>
          <a:p>
            <a:pPr>
              <a:defRPr/>
            </a:pPr>
            <a:endParaRPr lang="en-GB" sz="1400" dirty="0">
              <a:solidFill>
                <a:schemeClr val="tx1"/>
              </a:solidFill>
            </a:endParaRPr>
          </a:p>
          <a:p>
            <a:pPr>
              <a:defRPr/>
            </a:pPr>
            <a:endParaRPr lang="en-GB" sz="1400" dirty="0">
              <a:solidFill>
                <a:schemeClr val="tx1"/>
              </a:solidFill>
            </a:endParaRPr>
          </a:p>
          <a:p>
            <a:pPr>
              <a:defRPr/>
            </a:pPr>
            <a:endParaRPr lang="en-GB" sz="1400" dirty="0">
              <a:solidFill>
                <a:schemeClr val="tx1"/>
              </a:solidFill>
            </a:endParaRPr>
          </a:p>
          <a:p>
            <a:pPr>
              <a:defRPr/>
            </a:pPr>
            <a:endParaRPr lang="en-GB" sz="1400" dirty="0">
              <a:solidFill>
                <a:schemeClr val="tx1"/>
              </a:solidFill>
            </a:endParaRPr>
          </a:p>
          <a:p>
            <a:pPr>
              <a:defRPr/>
            </a:pPr>
            <a:endParaRPr lang="en-GB" sz="1400" dirty="0">
              <a:solidFill>
                <a:schemeClr val="tx1"/>
              </a:solidFill>
            </a:endParaRPr>
          </a:p>
          <a:p>
            <a:pPr>
              <a:defRPr/>
            </a:pPr>
            <a:endParaRPr lang="en-GB" sz="1400" dirty="0">
              <a:solidFill>
                <a:schemeClr val="tx1"/>
              </a:solidFill>
            </a:endParaRPr>
          </a:p>
          <a:p>
            <a:pPr>
              <a:defRPr/>
            </a:pPr>
            <a:endParaRPr lang="en-GB" sz="14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GB" sz="1600" dirty="0">
                <a:solidFill>
                  <a:srgbClr val="FF0000"/>
                </a:solidFill>
                <a:sym typeface="Wingdings" pitchFamily="2" charset="2"/>
              </a:rPr>
              <a:t></a:t>
            </a:r>
            <a:r>
              <a:rPr lang="en-GB" sz="1600" dirty="0">
                <a:solidFill>
                  <a:srgbClr val="FF0000"/>
                </a:solidFill>
              </a:rPr>
              <a:t> The way toward operational production of high quality ECVs on a global scale</a:t>
            </a:r>
            <a:r>
              <a:rPr lang="en-GB" sz="1600" dirty="0">
                <a:solidFill>
                  <a:schemeClr val="tx1"/>
                </a:solidFill>
              </a:rPr>
              <a:t> 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"/>
          <p:cNvSpPr>
            <a:spLocks noGrp="1"/>
          </p:cNvSpPr>
          <p:nvPr>
            <p:ph type="title" idx="4294967295"/>
          </p:nvPr>
        </p:nvSpPr>
        <p:spPr>
          <a:xfrm>
            <a:off x="495300" y="0"/>
            <a:ext cx="8915400" cy="1143000"/>
          </a:xfrm>
        </p:spPr>
        <p:txBody>
          <a:bodyPr/>
          <a:lstStyle/>
          <a:p>
            <a:pPr eaLnBrk="1" hangingPunct="1"/>
            <a:r>
              <a:rPr lang="en-US" sz="3600" smtClean="0">
                <a:ea typeface="ＭＳ Ｐゴシック"/>
                <a:cs typeface="ＭＳ Ｐゴシック"/>
              </a:rPr>
              <a:t>GSICS User Community </a:t>
            </a:r>
            <a:endParaRPr lang="en-US" sz="2400" smtClean="0">
              <a:ea typeface="ＭＳ Ｐゴシック"/>
              <a:cs typeface="ＭＳ Ｐゴシック"/>
            </a:endParaRPr>
          </a:p>
        </p:txBody>
      </p:sp>
      <p:sp>
        <p:nvSpPr>
          <p:cNvPr id="11267" name="Content Placeholder 3"/>
          <p:cNvSpPr>
            <a:spLocks noGrp="1"/>
          </p:cNvSpPr>
          <p:nvPr>
            <p:ph idx="4294967295"/>
          </p:nvPr>
        </p:nvSpPr>
        <p:spPr>
          <a:xfrm>
            <a:off x="577850" y="1339850"/>
            <a:ext cx="8915400" cy="4883150"/>
          </a:xfrm>
        </p:spPr>
        <p:txBody>
          <a:bodyPr/>
          <a:lstStyle/>
          <a:p>
            <a:pPr eaLnBrk="1" hangingPunct="1"/>
            <a:r>
              <a:rPr lang="en-GB" sz="2400" smtClean="0">
                <a:ea typeface="ＭＳ Ｐゴシック"/>
                <a:cs typeface="ＭＳ Ｐゴシック"/>
              </a:rPr>
              <a:t>Satellite Application Community</a:t>
            </a:r>
          </a:p>
          <a:p>
            <a:pPr lvl="1" eaLnBrk="1" hangingPunct="1"/>
            <a:r>
              <a:rPr lang="en-GB" sz="2000" smtClean="0">
                <a:ea typeface="ＭＳ Ｐゴシック"/>
                <a:cs typeface="ＭＳ Ｐゴシック"/>
              </a:rPr>
              <a:t>CDR generation for climate monitoring</a:t>
            </a:r>
            <a:br>
              <a:rPr lang="en-GB" sz="2000" smtClean="0">
                <a:ea typeface="ＭＳ Ｐゴシック"/>
                <a:cs typeface="ＭＳ Ｐゴシック"/>
              </a:rPr>
            </a:br>
            <a:r>
              <a:rPr lang="en-US" sz="2000" smtClean="0"/>
              <a:t>“</a:t>
            </a:r>
            <a:r>
              <a:rPr lang="en-GB" sz="2000" smtClean="0">
                <a:ea typeface="ＭＳ Ｐゴシック"/>
                <a:cs typeface="ＭＳ Ｐゴシック"/>
              </a:rPr>
              <a:t>SCOPE-CM”  framework, national/international programs </a:t>
            </a:r>
            <a:br>
              <a:rPr lang="en-GB" sz="2000" smtClean="0">
                <a:ea typeface="ＭＳ Ｐゴシック"/>
                <a:cs typeface="ＭＳ Ｐゴシック"/>
              </a:rPr>
            </a:br>
            <a:r>
              <a:rPr lang="en-GB" sz="2000" smtClean="0">
                <a:ea typeface="ＭＳ Ｐゴシック"/>
                <a:cs typeface="ＭＳ Ｐゴシック"/>
              </a:rPr>
              <a:t>WCRP/ISCCP   -  (Planned beta-testing of GEO GSICS Corrections)</a:t>
            </a:r>
          </a:p>
          <a:p>
            <a:pPr lvl="1" eaLnBrk="1" hangingPunct="1"/>
            <a:r>
              <a:rPr lang="en-GB" sz="2000" smtClean="0">
                <a:ea typeface="ＭＳ Ｐゴシック"/>
                <a:cs typeface="ＭＳ Ｐゴシック"/>
              </a:rPr>
              <a:t>Reanalysis community for climate modelling (ECMWF reanalysis – 2012/15)</a:t>
            </a:r>
          </a:p>
          <a:p>
            <a:pPr lvl="1" eaLnBrk="1" hangingPunct="1"/>
            <a:r>
              <a:rPr lang="en-GB" sz="2000" smtClean="0">
                <a:ea typeface="ＭＳ Ｐゴシック"/>
                <a:cs typeface="ＭＳ Ｐゴシック"/>
              </a:rPr>
              <a:t>Operational NWP:  direct radiance assimilation</a:t>
            </a:r>
          </a:p>
          <a:p>
            <a:pPr lvl="1" eaLnBrk="1" hangingPunct="1"/>
            <a:r>
              <a:rPr lang="en-GB" sz="2000" smtClean="0">
                <a:ea typeface="ＭＳ Ｐゴシック"/>
                <a:cs typeface="ＭＳ Ｐゴシック"/>
              </a:rPr>
              <a:t>Other users interested in accurate/consistent calibration</a:t>
            </a:r>
            <a:endParaRPr lang="en-GB" sz="1800" smtClean="0">
              <a:ea typeface="ＭＳ Ｐゴシック"/>
              <a:cs typeface="ＭＳ Ｐゴシック"/>
            </a:endParaRPr>
          </a:p>
          <a:p>
            <a:pPr eaLnBrk="1" hangingPunct="1"/>
            <a:r>
              <a:rPr lang="en-GB" sz="2400" smtClean="0">
                <a:ea typeface="ＭＳ Ｐゴシック"/>
                <a:cs typeface="ＭＳ Ｐゴシック"/>
              </a:rPr>
              <a:t>Satellite Operators</a:t>
            </a:r>
          </a:p>
          <a:p>
            <a:pPr lvl="1" eaLnBrk="1" hangingPunct="1"/>
            <a:r>
              <a:rPr lang="en-GB" sz="2000" smtClean="0">
                <a:ea typeface="ＭＳ Ｐゴシック"/>
                <a:cs typeface="ＭＳ Ｐゴシック"/>
              </a:rPr>
              <a:t>Prelaunch instrument characterization guidelines </a:t>
            </a:r>
          </a:p>
          <a:p>
            <a:pPr lvl="1" eaLnBrk="1" hangingPunct="1"/>
            <a:r>
              <a:rPr lang="en-GB" sz="2000" smtClean="0">
                <a:ea typeface="ＭＳ Ｐゴシック"/>
                <a:cs typeface="ＭＳ Ｐゴシック"/>
              </a:rPr>
              <a:t>Cal/Val Plans </a:t>
            </a:r>
          </a:p>
          <a:p>
            <a:pPr lvl="1" eaLnBrk="1" hangingPunct="1"/>
            <a:r>
              <a:rPr lang="en-GB" sz="2000" smtClean="0">
                <a:ea typeface="ＭＳ Ｐゴシック"/>
                <a:cs typeface="ＭＳ Ｐゴシック"/>
              </a:rPr>
              <a:t>Best practices for instrument monitoring and improved calibration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GB" sz="2400" smtClean="0"/>
              <a:t>Affiliation with partner programmes</a:t>
            </a:r>
          </a:p>
          <a:p>
            <a:pPr lvl="1" eaLnBrk="1" hangingPunct="1"/>
            <a:r>
              <a:rPr lang="en-GB" sz="2000" smtClean="0"/>
              <a:t>CEOS WGCV, GPM X-cal, GHRSST, GRUAN, etc...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03225" y="1314450"/>
            <a:ext cx="8991600" cy="4886325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GB" sz="2200" b="1" dirty="0" smtClean="0"/>
              <a:t>GSICS Bias Monitoring</a:t>
            </a:r>
          </a:p>
          <a:p>
            <a:pPr marL="357188" lvl="1" indent="-265113" eaLnBrk="1" fontAlgn="auto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800" dirty="0" smtClean="0"/>
              <a:t>Routine comparisons of satellite radiances against reference</a:t>
            </a:r>
          </a:p>
          <a:p>
            <a:pPr eaLnBrk="1" fontAlgn="auto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GB" sz="2200" b="1" dirty="0" smtClean="0"/>
              <a:t>GSICS Correction</a:t>
            </a:r>
          </a:p>
          <a:p>
            <a:pPr marL="357188" lvl="1" indent="-265113" eaLnBrk="1" fontAlgn="auto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800" dirty="0" smtClean="0"/>
              <a:t>Function to correct issued radiances</a:t>
            </a:r>
          </a:p>
          <a:p>
            <a:pPr marL="357188" lvl="1" indent="-265113" eaLnBrk="1" fontAlgn="auto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800" dirty="0" smtClean="0"/>
              <a:t>For consistent calibration with reference</a:t>
            </a:r>
          </a:p>
          <a:p>
            <a:pPr eaLnBrk="1" fontAlgn="auto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GB" sz="2200" b="1" dirty="0" smtClean="0"/>
              <a:t>GSICS Reports &amp; Guidelines</a:t>
            </a:r>
          </a:p>
          <a:p>
            <a:pPr marL="357188" lvl="1" indent="-265113" eaLnBrk="1" fontAlgn="auto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800" dirty="0" smtClean="0"/>
              <a:t>Recommendations to modify practices</a:t>
            </a:r>
          </a:p>
          <a:p>
            <a:pPr marL="357188" lvl="1" indent="-265113" eaLnBrk="1" fontAlgn="auto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800" dirty="0" smtClean="0"/>
              <a:t>Design and Operation of future satellite instruments</a:t>
            </a:r>
          </a:p>
          <a:p>
            <a:pPr eaLnBrk="1" fontAlgn="auto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GB" sz="2200" b="1" dirty="0" smtClean="0"/>
              <a:t>For Operational Environmental Satellites</a:t>
            </a:r>
          </a:p>
          <a:p>
            <a:pPr marL="357188" lvl="1" indent="-265113" eaLnBrk="1" fontAlgn="auto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800" b="1" dirty="0" smtClean="0">
                <a:solidFill>
                  <a:srgbClr val="00B050"/>
                </a:solidFill>
                <a:sym typeface="Wingdings"/>
              </a:rPr>
              <a:t>	 </a:t>
            </a:r>
            <a:r>
              <a:rPr lang="en-GB" sz="1800" dirty="0" smtClean="0"/>
              <a:t>Infra-red recalibration (GEO and LEO)		</a:t>
            </a:r>
            <a:r>
              <a:rPr lang="en-GB" sz="1800" b="1" dirty="0" smtClean="0">
                <a:solidFill>
                  <a:srgbClr val="00B050"/>
                </a:solidFill>
                <a:sym typeface="Wingdings"/>
              </a:rPr>
              <a:t> </a:t>
            </a:r>
            <a:r>
              <a:rPr lang="en-GB" sz="1800" dirty="0" smtClean="0"/>
              <a:t>Pre-Operational &amp; Demo status</a:t>
            </a:r>
          </a:p>
          <a:p>
            <a:pPr marL="357188" lvl="1" indent="-265113" eaLnBrk="1" fontAlgn="auto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800" b="1" dirty="0" smtClean="0">
                <a:solidFill>
                  <a:srgbClr val="00B050"/>
                </a:solidFill>
                <a:sym typeface="Wingdings"/>
              </a:rPr>
              <a:t>		</a:t>
            </a:r>
            <a:r>
              <a:rPr lang="en-GB" sz="1800" dirty="0" smtClean="0"/>
              <a:t>(current operational satellites)			</a:t>
            </a:r>
            <a:r>
              <a:rPr lang="en-GB" sz="1800" b="1" dirty="0" smtClean="0">
                <a:solidFill>
                  <a:srgbClr val="00B050"/>
                </a:solidFill>
                <a:sym typeface="Wingdings"/>
              </a:rPr>
              <a:t> </a:t>
            </a:r>
            <a:r>
              <a:rPr lang="en-GB" sz="1800" dirty="0" smtClean="0"/>
              <a:t>Near real-time and re-analysis</a:t>
            </a:r>
          </a:p>
          <a:p>
            <a:pPr marL="357188" lvl="1" indent="-265113" eaLnBrk="1" fontAlgn="auto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800" b="1" dirty="0" smtClean="0">
                <a:solidFill>
                  <a:srgbClr val="FFC000"/>
                </a:solidFill>
                <a:sym typeface="Wingdings"/>
              </a:rPr>
              <a:t>	</a:t>
            </a:r>
            <a:r>
              <a:rPr lang="en-GB" sz="1800" dirty="0" smtClean="0"/>
              <a:t> Visible and near-infrared recalibration (GEO and LEO)	</a:t>
            </a:r>
            <a:r>
              <a:rPr lang="en-GB" sz="1800" b="1" dirty="0" smtClean="0">
                <a:solidFill>
                  <a:srgbClr val="FFC000"/>
                </a:solidFill>
                <a:sym typeface="Wingdings"/>
              </a:rPr>
              <a:t></a:t>
            </a:r>
            <a:r>
              <a:rPr lang="en-GB" sz="1800" dirty="0" smtClean="0"/>
              <a:t> In development within GSICS</a:t>
            </a:r>
          </a:p>
          <a:p>
            <a:pPr marL="357188" lvl="1" indent="-265113" eaLnBrk="1" fontAlgn="auto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800" b="1" dirty="0" smtClean="0">
                <a:solidFill>
                  <a:srgbClr val="FFC000"/>
                </a:solidFill>
                <a:sym typeface="Wingdings"/>
              </a:rPr>
              <a:t>	 </a:t>
            </a:r>
            <a:r>
              <a:rPr lang="en-GB" sz="1800" dirty="0" smtClean="0"/>
              <a:t>Microwave – Conical &amp; Cross-track Scanners (LEO)	</a:t>
            </a:r>
            <a:r>
              <a:rPr lang="en-GB" sz="1800" b="1" dirty="0" smtClean="0">
                <a:solidFill>
                  <a:srgbClr val="FFC000"/>
                </a:solidFill>
                <a:sym typeface="Wingdings"/>
              </a:rPr>
              <a:t> </a:t>
            </a:r>
            <a:r>
              <a:rPr lang="en-GB" sz="1800" dirty="0" smtClean="0"/>
              <a:t>In development with GPM XCAL</a:t>
            </a:r>
          </a:p>
          <a:p>
            <a:pPr marL="357188" lvl="1" indent="-265113" eaLnBrk="1" fontAlgn="auto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800" b="1" dirty="0" smtClean="0">
                <a:solidFill>
                  <a:srgbClr val="FFC000"/>
                </a:solidFill>
                <a:sym typeface="Wingdings"/>
              </a:rPr>
              <a:t>	 </a:t>
            </a:r>
            <a:r>
              <a:rPr lang="en-GB" sz="1800" dirty="0" smtClean="0"/>
              <a:t>Historic Instruments				</a:t>
            </a:r>
            <a:r>
              <a:rPr lang="en-GB" sz="1800" b="1" dirty="0" smtClean="0">
                <a:solidFill>
                  <a:srgbClr val="FFC000"/>
                </a:solidFill>
                <a:sym typeface="Wingdings"/>
              </a:rPr>
              <a:t> </a:t>
            </a:r>
            <a:r>
              <a:rPr lang="en-GB" sz="1800" dirty="0" smtClean="0"/>
              <a:t>In development at EUMETSAT…</a:t>
            </a:r>
          </a:p>
          <a:p>
            <a:pPr marL="357188" lvl="1" indent="-265113" eaLnBrk="1" fontAlgn="auto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defRPr/>
            </a:pPr>
            <a:endParaRPr lang="en-GB" sz="1800" dirty="0" smtClean="0"/>
          </a:p>
          <a:p>
            <a:pPr marL="357188" lvl="1" indent="-265113" eaLnBrk="1" fontAlgn="auto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defRPr/>
            </a:pPr>
            <a:endParaRPr lang="en-GB" sz="1800" dirty="0" smtClean="0"/>
          </a:p>
          <a:p>
            <a:pPr marL="357188" lvl="1" indent="-265113" eaLnBrk="1" fontAlgn="auto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defRPr/>
            </a:pPr>
            <a:endParaRPr lang="en-GB" sz="1800" dirty="0" smtClean="0"/>
          </a:p>
        </p:txBody>
      </p:sp>
      <p:sp>
        <p:nvSpPr>
          <p:cNvPr id="122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mtClean="0"/>
              <a:t>GSICS Products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898525" y="274638"/>
            <a:ext cx="8915400" cy="1143000"/>
          </a:xfrm>
        </p:spPr>
        <p:txBody>
          <a:bodyPr/>
          <a:lstStyle/>
          <a:p>
            <a:pPr eaLnBrk="1" hangingPunct="1"/>
            <a:r>
              <a:rPr lang="en-GB" sz="4000" smtClean="0"/>
              <a:t>GSICS Procedure for Product Acceptance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322263" y="1401763"/>
            <a:ext cx="5033962" cy="47815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GB" sz="3000" smtClean="0"/>
              <a:t>Products progress from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GB" sz="2600" smtClean="0"/>
              <a:t>Demonstration Mode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GB" sz="3000" smtClean="0"/>
              <a:t>Through 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GB" sz="2600" smtClean="0"/>
              <a:t>Pre-Operational Mode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GB" sz="3000" smtClean="0"/>
              <a:t>To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GB" sz="2600" smtClean="0"/>
              <a:t>Operational Mode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GB" sz="3000" smtClean="0"/>
              <a:t>By a series of reviews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GB" sz="3000" smtClean="0"/>
              <a:t>Over period of ~1.5yr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GB" sz="3000" smtClean="0"/>
              <a:t>Subject to meeting acceptance criteria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 cstate="print"/>
          <a:srcRect l="28468" t="17603" r="22551" b="9216"/>
          <a:stretch>
            <a:fillRect/>
          </a:stretch>
        </p:blipFill>
        <p:spPr bwMode="auto">
          <a:xfrm>
            <a:off x="5253038" y="1390650"/>
            <a:ext cx="4478337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GSICS Products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Developed by GSICS:</a:t>
            </a:r>
          </a:p>
          <a:p>
            <a:pPr lvl="1"/>
            <a:r>
              <a:rPr lang="en-GB" dirty="0" smtClean="0"/>
              <a:t>GEO-LEO IR – Prototype-Demonstration-Pre-Op</a:t>
            </a:r>
          </a:p>
          <a:p>
            <a:pPr lvl="1"/>
            <a:r>
              <a:rPr lang="en-GB" dirty="0" smtClean="0"/>
              <a:t>GEO-LEO VIS – In Development</a:t>
            </a:r>
          </a:p>
          <a:p>
            <a:pPr lvl="1"/>
            <a:r>
              <a:rPr lang="en-GB" dirty="0" smtClean="0"/>
              <a:t>GEO-LEO Archive Re-Calibration – In Development</a:t>
            </a:r>
          </a:p>
          <a:p>
            <a:r>
              <a:rPr lang="en-GB" dirty="0" smtClean="0"/>
              <a:t>Developed by 3</a:t>
            </a:r>
            <a:r>
              <a:rPr lang="en-GB" baseline="30000" dirty="0" smtClean="0"/>
              <a:t>rd</a:t>
            </a:r>
            <a:r>
              <a:rPr lang="en-GB" dirty="0" smtClean="0"/>
              <a:t> parties:</a:t>
            </a:r>
          </a:p>
          <a:p>
            <a:pPr lvl="1"/>
            <a:r>
              <a:rPr lang="en-GB" dirty="0" smtClean="0"/>
              <a:t>PATMOS-X</a:t>
            </a:r>
          </a:p>
          <a:p>
            <a:pPr lvl="1"/>
            <a:r>
              <a:rPr lang="en-GB" dirty="0" smtClean="0"/>
              <a:t>AMSU-MSU</a:t>
            </a:r>
          </a:p>
          <a:p>
            <a:pPr lvl="1"/>
            <a:r>
              <a:rPr lang="en-GB" dirty="0" smtClean="0"/>
              <a:t>GPM XCAL?</a:t>
            </a:r>
            <a:endParaRPr lang="en-GB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38125" y="1257300"/>
          <a:ext cx="9448801" cy="4919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2210"/>
                <a:gridCol w="2062716"/>
                <a:gridCol w="1393505"/>
                <a:gridCol w="1599957"/>
                <a:gridCol w="1680456"/>
                <a:gridCol w="1599957"/>
              </a:tblGrid>
              <a:tr h="85725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GPRC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Monitored</a:t>
                      </a:r>
                      <a:r>
                        <a:rPr lang="en-GB" sz="1600" baseline="0" dirty="0" smtClean="0"/>
                        <a:t> Instrument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Reference Instrument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GSICS NRT Correction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GSICS Re-Analysis Correction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GSICS Bias Monitoring</a:t>
                      </a:r>
                      <a:endParaRPr lang="en-GB" sz="1600" dirty="0"/>
                    </a:p>
                  </a:txBody>
                  <a:tcPr/>
                </a:tc>
              </a:tr>
              <a:tr h="875695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EUMETSAT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Meteosat-10}</a:t>
                      </a:r>
                    </a:p>
                    <a:p>
                      <a:r>
                        <a:rPr lang="en-GB" sz="1600" dirty="0" smtClean="0"/>
                        <a:t>Meteosat-9  } --</a:t>
                      </a:r>
                    </a:p>
                    <a:p>
                      <a:r>
                        <a:rPr lang="en-GB" sz="1600" dirty="0" smtClean="0"/>
                        <a:t>Meteosat-8  }</a:t>
                      </a:r>
                    </a:p>
                    <a:p>
                      <a:r>
                        <a:rPr lang="en-GB" sz="1600" dirty="0" smtClean="0"/>
                        <a:t>Meteosat-7  }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 smtClean="0"/>
                    </a:p>
                    <a:p>
                      <a:r>
                        <a:rPr lang="en-GB" sz="1600" dirty="0" smtClean="0"/>
                        <a:t>IASI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 smtClean="0"/>
                    </a:p>
                    <a:p>
                      <a:r>
                        <a:rPr lang="en-GB" sz="1600" b="1" dirty="0" smtClean="0"/>
                        <a:t>Pre-operational</a:t>
                      </a:r>
                    </a:p>
                    <a:p>
                      <a:endParaRPr lang="en-GB" sz="1600" dirty="0" smtClean="0"/>
                    </a:p>
                    <a:p>
                      <a:r>
                        <a:rPr lang="en-GB" sz="1600" dirty="0" smtClean="0"/>
                        <a:t>Demonstration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 smtClean="0"/>
                    </a:p>
                    <a:p>
                      <a:r>
                        <a:rPr lang="en-GB" sz="1600" b="1" dirty="0" smtClean="0"/>
                        <a:t>Pre-operational</a:t>
                      </a:r>
                    </a:p>
                    <a:p>
                      <a:endParaRPr lang="en-GB" sz="1600" dirty="0" smtClean="0"/>
                    </a:p>
                    <a:p>
                      <a:r>
                        <a:rPr lang="en-GB" sz="1600" dirty="0" smtClean="0"/>
                        <a:t>Demonstration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 smtClean="0"/>
                    </a:p>
                    <a:p>
                      <a:r>
                        <a:rPr lang="en-GB" sz="1600" dirty="0" smtClean="0"/>
                        <a:t>Prototype</a:t>
                      </a:r>
                    </a:p>
                  </a:txBody>
                  <a:tcPr/>
                </a:tc>
              </a:tr>
              <a:tr h="507348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JMA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MTSAT-1R }</a:t>
                      </a:r>
                    </a:p>
                    <a:p>
                      <a:r>
                        <a:rPr lang="en-GB" sz="1600" dirty="0" smtClean="0"/>
                        <a:t>MTSAT-2   }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IASI</a:t>
                      </a:r>
                      <a:r>
                        <a:rPr lang="en-GB" sz="1600" baseline="0" dirty="0" smtClean="0"/>
                        <a:t> (+ </a:t>
                      </a:r>
                      <a:r>
                        <a:rPr lang="en-GB" sz="1600" dirty="0" smtClean="0"/>
                        <a:t>AIRS)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Demonstration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Demonstration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Prototype</a:t>
                      </a:r>
                      <a:endParaRPr lang="en-GB" sz="1600" dirty="0"/>
                    </a:p>
                  </a:txBody>
                  <a:tcPr anchor="ctr"/>
                </a:tc>
              </a:tr>
              <a:tr h="507348">
                <a:tc rowSpan="2">
                  <a:txBody>
                    <a:bodyPr/>
                    <a:lstStyle/>
                    <a:p>
                      <a:r>
                        <a:rPr lang="en-GB" sz="1600" dirty="0" smtClean="0"/>
                        <a:t>NOAA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GOES-13 &amp; -15 Imager</a:t>
                      </a:r>
                    </a:p>
                    <a:p>
                      <a:r>
                        <a:rPr lang="en-GB" sz="1600" dirty="0" smtClean="0"/>
                        <a:t>GOES-11 &amp; -12 Imager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IASI</a:t>
                      </a:r>
                      <a:r>
                        <a:rPr lang="en-GB" sz="1600" baseline="0" dirty="0" smtClean="0"/>
                        <a:t> (+ </a:t>
                      </a:r>
                      <a:r>
                        <a:rPr lang="en-GB" sz="1600" dirty="0" smtClean="0"/>
                        <a:t>AIRS)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/>
                        <a:t>Pre-operational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/>
                        <a:t>Pre-operational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Demonstration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Prototype</a:t>
                      </a:r>
                    </a:p>
                  </a:txBody>
                  <a:tcPr anchor="ctr"/>
                </a:tc>
              </a:tr>
              <a:tr h="507348">
                <a:tc v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GOES Sounder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IASI</a:t>
                      </a:r>
                      <a:r>
                        <a:rPr lang="en-GB" sz="1600" baseline="0" dirty="0" smtClean="0"/>
                        <a:t> (+ </a:t>
                      </a:r>
                      <a:r>
                        <a:rPr lang="en-GB" sz="1600" dirty="0" smtClean="0"/>
                        <a:t>AIRS)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In development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In development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In development</a:t>
                      </a:r>
                    </a:p>
                  </a:txBody>
                  <a:tcPr anchor="ctr"/>
                </a:tc>
              </a:tr>
              <a:tr h="507348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CMA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FY2C }</a:t>
                      </a:r>
                    </a:p>
                    <a:p>
                      <a:r>
                        <a:rPr lang="en-GB" sz="1600" dirty="0" smtClean="0"/>
                        <a:t>FY2D }  --</a:t>
                      </a:r>
                    </a:p>
                    <a:p>
                      <a:r>
                        <a:rPr lang="en-GB" sz="1600" dirty="0" smtClean="0"/>
                        <a:t>FY2E }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IASI</a:t>
                      </a:r>
                      <a:r>
                        <a:rPr lang="en-GB" sz="1600" baseline="0" dirty="0" smtClean="0"/>
                        <a:t> (+ </a:t>
                      </a:r>
                      <a:r>
                        <a:rPr lang="en-GB" sz="1600" dirty="0" smtClean="0"/>
                        <a:t>AIRS)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In development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In development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Prototype</a:t>
                      </a:r>
                      <a:endParaRPr lang="en-GB" sz="1600" dirty="0"/>
                    </a:p>
                  </a:txBody>
                  <a:tcPr anchor="ctr"/>
                </a:tc>
              </a:tr>
              <a:tr h="507348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KMA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COMS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IASI</a:t>
                      </a:r>
                      <a:r>
                        <a:rPr lang="en-GB" sz="1600" baseline="0" dirty="0" smtClean="0"/>
                        <a:t> (+ </a:t>
                      </a:r>
                      <a:r>
                        <a:rPr lang="en-GB" sz="1600" dirty="0" smtClean="0"/>
                        <a:t>AIRS)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In development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In development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In development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84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GEO-LEO IR Product Status 2013-04</a:t>
            </a:r>
          </a:p>
        </p:txBody>
      </p:sp>
      <p:sp>
        <p:nvSpPr>
          <p:cNvPr id="18492" name="Rectangle 4"/>
          <p:cNvSpPr>
            <a:spLocks noChangeArrowheads="1"/>
          </p:cNvSpPr>
          <p:nvPr/>
        </p:nvSpPr>
        <p:spPr bwMode="auto">
          <a:xfrm>
            <a:off x="88900" y="6238875"/>
            <a:ext cx="83645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>
                <a:solidFill>
                  <a:schemeClr val="tx1"/>
                </a:solidFill>
              </a:rPr>
              <a:t>Full GSICS Product Catalog available at </a:t>
            </a:r>
            <a:r>
              <a:rPr lang="en-GB" sz="1200">
                <a:solidFill>
                  <a:schemeClr val="tx1"/>
                </a:solidFill>
                <a:hlinkClick r:id="rId2"/>
              </a:rPr>
              <a:t>http://www.star.nesdis.noaa.gov/smcd/GCC/ProductCatalog.php</a:t>
            </a:r>
            <a:endParaRPr lang="en-GB" sz="12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SICS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GSICS_Template</Template>
  <TotalTime>1210</TotalTime>
  <Words>1543</Words>
  <Application>Microsoft Office PowerPoint</Application>
  <PresentationFormat>A4 Paper (210x297 mm)</PresentationFormat>
  <Paragraphs>365</Paragraphs>
  <Slides>24</Slides>
  <Notes>9</Notes>
  <HiddenSlides>4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GSICS_Template</vt:lpstr>
      <vt:lpstr>Document</vt:lpstr>
      <vt:lpstr>GSICS Product Development </vt:lpstr>
      <vt:lpstr>Global Space-based Inter-Calibration System</vt:lpstr>
      <vt:lpstr>GSICS Principles</vt:lpstr>
      <vt:lpstr>Who are the targeted users?</vt:lpstr>
      <vt:lpstr>GSICS User Community </vt:lpstr>
      <vt:lpstr>GSICS Products</vt:lpstr>
      <vt:lpstr>GSICS Procedure for Product Acceptance</vt:lpstr>
      <vt:lpstr>GSICS Products</vt:lpstr>
      <vt:lpstr>GEO-LEO IR Product Status 2013-04</vt:lpstr>
      <vt:lpstr>Comparison of Collocated GEO-LEO Radiances</vt:lpstr>
      <vt:lpstr>Data Transformations  (Spectral and Spatial)</vt:lpstr>
      <vt:lpstr>Comparison by Regression</vt:lpstr>
      <vt:lpstr>GSICS Products: (1/3) Bias Monitoring</vt:lpstr>
      <vt:lpstr>Slide 14</vt:lpstr>
      <vt:lpstr>GSICS Products: (2/3) GSICS Correction</vt:lpstr>
      <vt:lpstr>GSICS Products: (3/3) Guidelines</vt:lpstr>
      <vt:lpstr>Quality Indicators in GSICS Products</vt:lpstr>
      <vt:lpstr>GSICS Product Developments 2012</vt:lpstr>
      <vt:lpstr>Special Issue on Satellite Inter-Calibration</vt:lpstr>
      <vt:lpstr>GSICS Correction for GEO-LEO IR</vt:lpstr>
      <vt:lpstr>GSICS Product Development Plan 2013</vt:lpstr>
      <vt:lpstr>EUMETSAT’s GSICS Product Development Plan</vt:lpstr>
      <vt:lpstr>Where to get the data?</vt:lpstr>
      <vt:lpstr>Thank You</vt:lpstr>
    </vt:vector>
  </TitlesOfParts>
  <Company>EUMETSAT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Strategy for the Inter-Calibration of Solar Channels within GSICS</dc:title>
  <dc:creator>Tim Hewison</dc:creator>
  <cp:lastModifiedBy>fyu</cp:lastModifiedBy>
  <cp:revision>102</cp:revision>
  <cp:lastPrinted>2006-03-06T14:11:17Z</cp:lastPrinted>
  <dcterms:created xsi:type="dcterms:W3CDTF">2010-09-08T08:08:43Z</dcterms:created>
  <dcterms:modified xsi:type="dcterms:W3CDTF">2013-04-07T12:13:50Z</dcterms:modified>
</cp:coreProperties>
</file>