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4" r:id="rId3"/>
    <p:sldId id="266" r:id="rId4"/>
    <p:sldId id="265" r:id="rId5"/>
    <p:sldId id="268" r:id="rId6"/>
    <p:sldId id="269" r:id="rId7"/>
    <p:sldId id="267" r:id="rId8"/>
    <p:sldId id="262" r:id="rId9"/>
    <p:sldId id="260" r:id="rId10"/>
    <p:sldId id="271" r:id="rId11"/>
    <p:sldId id="259" r:id="rId12"/>
    <p:sldId id="270" r:id="rId13"/>
    <p:sldId id="263" r:id="rId14"/>
    <p:sldId id="261" r:id="rId15"/>
    <p:sldId id="25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7C80"/>
    <a:srgbClr val="01AF05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10" autoAdjust="0"/>
  </p:normalViewPr>
  <p:slideViewPr>
    <p:cSldViewPr>
      <p:cViewPr varScale="1">
        <p:scale>
          <a:sx n="59" d="100"/>
          <a:sy n="59" d="100"/>
        </p:scale>
        <p:origin x="-160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26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66E0C-4480-4A64-B615-C996A72EBC61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2F40-9A75-4A76-9222-9C82474F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5575B2-870D-4974-AC26-B27F48E8BD0D}" type="datetimeFigureOut">
              <a:rPr lang="en-US"/>
              <a:pPr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8DE81C-AD3D-4BE8-BAA2-FAA26C86DE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DE81C-AD3D-4BE8-BAA2-FAA26C86DE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DE81C-AD3D-4BE8-BAA2-FAA26C86DE1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DE81C-AD3D-4BE8-BAA2-FAA26C86DE1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DE81C-AD3D-4BE8-BAA2-FAA26C86DE1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48400"/>
            <a:ext cx="5562600" cy="457200"/>
          </a:xfrm>
        </p:spPr>
        <p:txBody>
          <a:bodyPr/>
          <a:lstStyle>
            <a:lvl1pPr algn="l">
              <a:defRPr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dirty="0" smtClean="0"/>
              <a:t>GSICS 5</a:t>
            </a:r>
            <a:r>
              <a:rPr lang="en-US" baseline="30000" dirty="0" smtClean="0"/>
              <a:t>rd</a:t>
            </a:r>
            <a:r>
              <a:rPr lang="en-US" dirty="0" smtClean="0"/>
              <a:t>  Users’ Workshop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 userDrawn="1"/>
        </p:nvSpPr>
        <p:spPr bwMode="auto">
          <a:xfrm>
            <a:off x="152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b="1" smtClean="0">
                <a:solidFill>
                  <a:srgbClr val="C00000"/>
                </a:solidFill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6477000" cy="533400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/>
          <a:lstStyle>
            <a:lvl1pPr marL="233363" indent="-233363">
              <a:buClr>
                <a:srgbClr val="76B531"/>
              </a:buClr>
              <a:defRPr sz="2400" b="1" i="1">
                <a:solidFill>
                  <a:schemeClr val="tx1"/>
                </a:solidFill>
                <a:latin typeface="Calibri" pitchFamily="34" charset="0"/>
              </a:defRPr>
            </a:lvl1pPr>
            <a:lvl2pPr marL="455613" indent="-222250">
              <a:buClr>
                <a:schemeClr val="tx2">
                  <a:lumMod val="75000"/>
                  <a:lumOff val="25000"/>
                </a:schemeClr>
              </a:buClr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chemeClr val="tx2">
                  <a:lumMod val="75000"/>
                  <a:lumOff val="25000"/>
                </a:schemeClr>
              </a:buClr>
              <a:defRPr sz="1600">
                <a:solidFill>
                  <a:srgbClr val="002060"/>
                </a:solidFill>
                <a:latin typeface="Calibri" pitchFamily="34" charset="0"/>
              </a:defRPr>
            </a:lvl3pPr>
            <a:lvl4pPr marL="919163" indent="-228600">
              <a:buClr>
                <a:schemeClr val="tx2">
                  <a:lumMod val="75000"/>
                  <a:lumOff val="25000"/>
                </a:schemeClr>
              </a:buClr>
              <a:defRPr sz="1200">
                <a:solidFill>
                  <a:srgbClr val="002060"/>
                </a:solidFill>
              </a:defRPr>
            </a:lvl4pPr>
            <a:lvl5pPr marL="1143000" indent="-228600">
              <a:defRPr sz="1000" b="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2743200" cy="457200"/>
          </a:xfrm>
        </p:spPr>
        <p:txBody>
          <a:bodyPr/>
          <a:lstStyle>
            <a:lvl1pPr algn="l">
              <a:defRPr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dirty="0" smtClean="0"/>
              <a:t>04/08//2013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400800"/>
            <a:ext cx="18288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869016-7DEB-43E2-B220-9D5667D88C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 userDrawn="1"/>
        </p:nvSpPr>
        <p:spPr bwMode="auto">
          <a:xfrm>
            <a:off x="3200400" y="6400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GSICS  5</a:t>
            </a:r>
            <a:r>
              <a:rPr kumimoji="0" lang="en-US" sz="1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rd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Users’ Workshop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17C727F8-C4A7-45C7-8322-4E44F8087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>
            <a:lvl1pPr>
              <a:buClr>
                <a:srgbClr val="7EC234"/>
              </a:buClr>
              <a:defRPr sz="2800">
                <a:solidFill>
                  <a:srgbClr val="002060"/>
                </a:solidFill>
              </a:defRPr>
            </a:lvl1pPr>
            <a:lvl2pPr>
              <a:buClr>
                <a:schemeClr val="tx2">
                  <a:lumMod val="85000"/>
                  <a:lumOff val="15000"/>
                </a:schemeClr>
              </a:buClr>
              <a:defRPr sz="2400">
                <a:solidFill>
                  <a:srgbClr val="002060"/>
                </a:solidFill>
              </a:defRPr>
            </a:lvl2pPr>
            <a:lvl3pPr>
              <a:buClr>
                <a:schemeClr val="accent1">
                  <a:lumMod val="75000"/>
                </a:schemeClr>
              </a:buCl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848100" cy="4114800"/>
          </a:xfrm>
        </p:spPr>
        <p:txBody>
          <a:bodyPr/>
          <a:lstStyle>
            <a:lvl1pPr>
              <a:buClr>
                <a:srgbClr val="7ABC32"/>
              </a:buClr>
              <a:defRPr sz="2800">
                <a:solidFill>
                  <a:srgbClr val="002060"/>
                </a:solidFill>
              </a:defRPr>
            </a:lvl1pPr>
            <a:lvl2pPr>
              <a:buClr>
                <a:schemeClr val="accent4">
                  <a:lumMod val="85000"/>
                  <a:lumOff val="15000"/>
                </a:schemeClr>
              </a:buClr>
              <a:defRPr sz="2400">
                <a:solidFill>
                  <a:srgbClr val="002060"/>
                </a:solidFill>
              </a:defRPr>
            </a:lvl2pPr>
            <a:lvl3pPr>
              <a:buClr>
                <a:srgbClr val="0070C0"/>
              </a:buCl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1186C"/>
                </a:solidFill>
              </a:defRPr>
            </a:lvl1pPr>
          </a:lstStyle>
          <a:p>
            <a:fld id="{DA64B5B7-B96F-4696-A723-FADD1B0FE3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9AA41AF-6ADF-4FEB-9AFA-C0FD232713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AA29AD84-C957-47C3-B860-2591B3B26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00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22-25 March 2011, Daejeon, Korea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fld id="{E37F923F-1E9C-414E-BDC2-466D518FCE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493838"/>
            <a:ext cx="9144000" cy="536416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63DE8"/>
              </a:solidFill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810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574800"/>
            <a:ext cx="9144000" cy="0"/>
          </a:xfrm>
          <a:prstGeom prst="line">
            <a:avLst/>
          </a:prstGeom>
          <a:ln w="3556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14" descr="GSICS300px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81000"/>
            <a:ext cx="1685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31F74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31F74"/>
          </a:solidFill>
          <a:latin typeface="Book Antiqua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31F74"/>
          </a:solidFill>
          <a:latin typeface="Book Antiqua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31F74"/>
          </a:solidFill>
          <a:latin typeface="Book Antiqua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31F74"/>
          </a:solidFill>
          <a:latin typeface="Book Antiqua" charset="0"/>
          <a:ea typeface="MS PGothic" pitchFamily="34" charset="-128"/>
          <a:cs typeface="ＭＳ Ｐゴシック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00000"/>
        <a:buFont typeface="Symbol" pitchFamily="18" charset="2"/>
        <a:buChar char="·"/>
        <a:defRPr sz="2800">
          <a:solidFill>
            <a:srgbClr val="F8F8F8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2D7FF"/>
        </a:buClr>
        <a:buSzPct val="100000"/>
        <a:buChar char="»"/>
        <a:defRPr sz="2400">
          <a:solidFill>
            <a:srgbClr val="F8F8F8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00000"/>
        <a:buFont typeface="Times New Roman" pitchFamily="18" charset="0"/>
        <a:buChar char="–"/>
        <a:defRPr sz="2400">
          <a:solidFill>
            <a:srgbClr val="F8F8F8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/>
        <a:buChar char="l"/>
        <a:defRPr sz="2000">
          <a:solidFill>
            <a:srgbClr val="F8F8F8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76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>
                <a:latin typeface="Calibri" pitchFamily="34" charset="0"/>
              </a:rPr>
              <a:t>GSICS Coordination Center Report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581400"/>
            <a:ext cx="8305800" cy="1447800"/>
          </a:xfrm>
        </p:spPr>
        <p:txBody>
          <a:bodyPr numCol="1"/>
          <a:lstStyle/>
          <a:p>
            <a:pPr>
              <a:defRPr/>
            </a:pPr>
            <a:r>
              <a:rPr lang="en-US" sz="2000" b="1" dirty="0" err="1" smtClean="0">
                <a:ea typeface="ＭＳ Ｐゴシック" charset="-128"/>
              </a:rPr>
              <a:t>Fangfang</a:t>
            </a:r>
            <a:r>
              <a:rPr lang="en-US" sz="2000" b="1" dirty="0" smtClean="0">
                <a:ea typeface="ＭＳ Ｐゴシック" charset="-128"/>
              </a:rPr>
              <a:t> Yu, </a:t>
            </a:r>
            <a:r>
              <a:rPr lang="en-US" sz="2000" b="1" dirty="0" err="1" smtClean="0">
                <a:ea typeface="ＭＳ Ｐゴシック" charset="-128"/>
              </a:rPr>
              <a:t>Fuzhong</a:t>
            </a:r>
            <a:r>
              <a:rPr lang="en-US" sz="2000" b="1" dirty="0" smtClean="0">
                <a:ea typeface="ＭＳ Ｐゴシック" charset="-128"/>
              </a:rPr>
              <a:t> </a:t>
            </a:r>
            <a:r>
              <a:rPr lang="en-US" sz="2000" b="1" dirty="0" err="1" smtClean="0">
                <a:ea typeface="ＭＳ Ｐゴシック" charset="-128"/>
              </a:rPr>
              <a:t>Weng</a:t>
            </a:r>
            <a:r>
              <a:rPr lang="en-US" sz="2000" b="1" dirty="0" smtClean="0">
                <a:ea typeface="ＭＳ Ｐゴシック" charset="-128"/>
              </a:rPr>
              <a:t>,  Fred Wu and George </a:t>
            </a:r>
            <a:r>
              <a:rPr lang="en-US" sz="2000" b="1" dirty="0" err="1" smtClean="0">
                <a:ea typeface="ＭＳ Ｐゴシック" charset="-128"/>
              </a:rPr>
              <a:t>Ohring</a:t>
            </a:r>
            <a:endParaRPr lang="en-US" sz="2000" b="1" dirty="0" smtClean="0">
              <a:ea typeface="ＭＳ Ｐゴシック" charset="-128"/>
            </a:endParaRPr>
          </a:p>
          <a:p>
            <a:pPr>
              <a:defRPr/>
            </a:pPr>
            <a:endParaRPr lang="en-US" sz="2000" b="1" dirty="0" smtClean="0">
              <a:ea typeface="ＭＳ Ｐゴシック" charset="-128"/>
            </a:endParaRPr>
          </a:p>
          <a:p>
            <a:pPr>
              <a:defRPr/>
            </a:pPr>
            <a:r>
              <a:rPr lang="en-US" sz="2000" dirty="0" smtClean="0">
                <a:ea typeface="ＭＳ Ｐゴシック" charset="-128"/>
              </a:rPr>
              <a:t>NOAA/Center for Satellite Applications and Research</a:t>
            </a:r>
          </a:p>
          <a:p>
            <a:pPr>
              <a:defRPr/>
            </a:pPr>
            <a:endParaRPr lang="en-US" sz="2400" dirty="0" smtClean="0">
              <a:ea typeface="ＭＳ Ｐゴシック" charset="-128"/>
            </a:endParaRPr>
          </a:p>
          <a:p>
            <a:pPr>
              <a:defRPr/>
            </a:pPr>
            <a:r>
              <a:rPr lang="en-US" sz="2400" dirty="0" smtClean="0">
                <a:ea typeface="ＭＳ Ｐゴシック" charset="-128"/>
              </a:rPr>
              <a:t>8 April,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star.nesdis.noaa.gov/icvs/NPP/ipms_imgs/ATMS/npp_atms_nedt_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52600"/>
            <a:ext cx="4082665" cy="495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391400" cy="914400"/>
          </a:xfrm>
        </p:spPr>
        <p:txBody>
          <a:bodyPr/>
          <a:lstStyle/>
          <a:p>
            <a:r>
              <a:rPr lang="en-US" dirty="0" smtClean="0"/>
              <a:t>Support of Instrument Inter-Calibrations and Performance Monitoring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572000" cy="4343400"/>
          </a:xfrm>
        </p:spPr>
        <p:txBody>
          <a:bodyPr/>
          <a:lstStyle/>
          <a:p>
            <a:r>
              <a:rPr lang="en-US" dirty="0" smtClean="0"/>
              <a:t>Support the training of visiting scientists from the other GSICS members (e.g. CMA) to implement the GEO-LEO IR inter-calibrations and instrument calibration and validation system (ICVS)</a:t>
            </a:r>
          </a:p>
          <a:p>
            <a:endParaRPr lang="en-US" dirty="0" smtClean="0"/>
          </a:p>
          <a:p>
            <a:r>
              <a:rPr lang="en-US" dirty="0" smtClean="0"/>
              <a:t>ICVS: http://www.star.nesdis.noaa.gov/icvs/index.php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04/08//2013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69016-7DEB-43E2-B220-9D5667D88CC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6775" y="4419600"/>
            <a:ext cx="4467225" cy="217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0"/>
            <a:ext cx="6477000" cy="533400"/>
          </a:xfrm>
        </p:spPr>
        <p:txBody>
          <a:bodyPr/>
          <a:lstStyle/>
          <a:p>
            <a:r>
              <a:rPr lang="en-US" dirty="0" smtClean="0"/>
              <a:t>GSICS Quarterlies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343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GSICS Quarterlies are distributed using the GSICS mailing system</a:t>
            </a:r>
          </a:p>
          <a:p>
            <a:pPr lvl="1"/>
            <a:r>
              <a:rPr lang="en-US" sz="1800" b="1" dirty="0" smtClean="0"/>
              <a:t>Recent satellite inter-calibration research activities at each GPRC</a:t>
            </a:r>
          </a:p>
          <a:p>
            <a:pPr lvl="1"/>
            <a:r>
              <a:rPr lang="en-US" sz="1800" b="1" dirty="0" smtClean="0"/>
              <a:t>Calibration/validation of reference instruments/standard</a:t>
            </a:r>
          </a:p>
          <a:p>
            <a:pPr lvl="1"/>
            <a:r>
              <a:rPr lang="en-US" sz="1800" b="1" dirty="0" smtClean="0"/>
              <a:t>News on satellite instrument calibration events</a:t>
            </a:r>
          </a:p>
          <a:p>
            <a:pPr lvl="1"/>
            <a:r>
              <a:rPr lang="en-US" sz="1800" b="1" dirty="0" smtClean="0"/>
              <a:t>GSICS related publications</a:t>
            </a:r>
          </a:p>
          <a:p>
            <a:pPr lvl="1"/>
            <a:r>
              <a:rPr lang="en-US" sz="1800" b="1" dirty="0" smtClean="0"/>
              <a:t>Other GSICS related significant activities, e.g. meetings/workshop/product promotions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04/08//2013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69016-7DEB-43E2-B220-9D5667D88CC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4114800" cy="77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239000" cy="990600"/>
          </a:xfrm>
        </p:spPr>
        <p:txBody>
          <a:bodyPr/>
          <a:lstStyle/>
          <a:p>
            <a:r>
              <a:rPr lang="en-US" dirty="0" smtClean="0"/>
              <a:t>GCC Website/Signup for the GSICS User Messaging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GCC website:</a:t>
            </a:r>
          </a:p>
          <a:p>
            <a:pPr lvl="1"/>
            <a:r>
              <a:rPr lang="en-US" sz="1600" b="1" dirty="0" smtClean="0">
                <a:solidFill>
                  <a:srgbClr val="002060"/>
                </a:solidFill>
              </a:rPr>
              <a:t>http://www.star.nesdis.noaa.gov/smcd/GCC/index.php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Sign up for the GSICS User Messaging Service</a:t>
            </a:r>
          </a:p>
          <a:p>
            <a:pPr lvl="1"/>
            <a:r>
              <a:rPr lang="en-US" sz="1600" b="1" dirty="0" smtClean="0"/>
              <a:t>http://noaa.us2.list-manage.com/subscribe?u=24cb92e219660091ec8836edc&amp;id=ce8328da86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04/08//2013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69016-7DEB-43E2-B220-9D5667D88CC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600200"/>
            <a:ext cx="227826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419600"/>
            <a:ext cx="1752600" cy="204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GCC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all the current GCC roles and responsibilities</a:t>
            </a:r>
          </a:p>
          <a:p>
            <a:r>
              <a:rPr lang="en-US" dirty="0" smtClean="0"/>
              <a:t>Support the formulations of GSICS sub-working groups</a:t>
            </a:r>
          </a:p>
          <a:p>
            <a:pPr lvl="1"/>
            <a:r>
              <a:rPr lang="en-US" dirty="0" smtClean="0"/>
              <a:t>UV</a:t>
            </a:r>
          </a:p>
          <a:p>
            <a:pPr lvl="1"/>
            <a:r>
              <a:rPr lang="en-US" dirty="0" smtClean="0"/>
              <a:t>Visible</a:t>
            </a:r>
          </a:p>
          <a:p>
            <a:pPr lvl="1"/>
            <a:r>
              <a:rPr lang="en-US" dirty="0" smtClean="0"/>
              <a:t>IR</a:t>
            </a:r>
          </a:p>
          <a:p>
            <a:pPr lvl="1"/>
            <a:r>
              <a:rPr lang="en-US" dirty="0" smtClean="0"/>
              <a:t>MW</a:t>
            </a:r>
          </a:p>
          <a:p>
            <a:r>
              <a:rPr lang="en-US" dirty="0" smtClean="0"/>
              <a:t>Work with GSICS Executive Panel to strengthen the GCC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04/08//2013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69016-7DEB-43E2-B220-9D5667D88CC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GCC would like to thank the supports from GRWG, GDWG, WMO and the users’ community.</a:t>
            </a:r>
          </a:p>
          <a:p>
            <a:endParaRPr lang="en-US" dirty="0" smtClean="0"/>
          </a:p>
          <a:p>
            <a:r>
              <a:rPr lang="en-US" dirty="0" smtClean="0"/>
              <a:t>We are looking forward to more feedback and comments from the users’ community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04/08//2013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69016-7DEB-43E2-B220-9D5667D88CC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in the 2013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01000" cy="381000"/>
          </a:xfrm>
        </p:spPr>
        <p:txBody>
          <a:bodyPr/>
          <a:lstStyle/>
          <a:p>
            <a:r>
              <a:rPr lang="en-US" dirty="0" smtClean="0"/>
              <a:t>Ten posters related to the satellite inter-calibration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04/08//2013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69016-7DEB-43E2-B220-9D5667D88CC0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2235798"/>
          <a:ext cx="8153400" cy="3960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209800"/>
                <a:gridCol w="4724400"/>
              </a:tblGrid>
              <a:tr h="2746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</a:rPr>
                        <a:t>Position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</a:rPr>
                        <a:t>Leading</a:t>
                      </a:r>
                      <a:r>
                        <a:rPr lang="en-US" sz="1200" baseline="0" dirty="0" smtClean="0">
                          <a:latin typeface="Calibri" pitchFamily="34" charset="0"/>
                        </a:rPr>
                        <a:t> Author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alibri" pitchFamily="34" charset="0"/>
                        </a:rPr>
                        <a:t>Title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669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</a:rPr>
                        <a:t>T-15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 pitchFamily="34" charset="0"/>
                        </a:rPr>
                        <a:t>Tim </a:t>
                      </a:r>
                      <a:r>
                        <a:rPr lang="en-US" sz="1200" dirty="0" err="1" smtClean="0">
                          <a:latin typeface="Calibri" pitchFamily="34" charset="0"/>
                        </a:rPr>
                        <a:t>Hewison</a:t>
                      </a:r>
                      <a:endParaRPr lang="en-US" sz="1200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Migrating from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Metop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-A/IASI to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Metop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-B/IASI as GSICS inter-calibration reference for Geostationary IR Imagers</a:t>
                      </a:r>
                    </a:p>
                  </a:txBody>
                  <a:tcPr marL="9525" marR="9525" marT="9525" marB="0" anchor="b"/>
                </a:tc>
              </a:tr>
              <a:tr h="2832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</a:rPr>
                        <a:t>T-22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Calibri" pitchFamily="34" charset="0"/>
                        </a:rPr>
                        <a:t>Amit</a:t>
                      </a:r>
                      <a:r>
                        <a:rPr lang="en-US" sz="12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alibri" pitchFamily="34" charset="0"/>
                        </a:rPr>
                        <a:t>Angal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Sensor calibration inter-comparison using Sonoran Desert sites</a:t>
                      </a:r>
                    </a:p>
                  </a:txBody>
                  <a:tcPr marL="9525" marR="9525" marT="9525" marB="0" anchor="b"/>
                </a:tc>
              </a:tr>
              <a:tr h="2746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</a:rPr>
                        <a:t>T-23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Wenze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Yang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Inter-Calibration of AMSU-A Window Channels</a:t>
                      </a:r>
                    </a:p>
                  </a:txBody>
                  <a:tcPr marL="9525" marR="9525" marT="9525" marB="0" anchor="b"/>
                </a:tc>
              </a:tr>
              <a:tr h="2746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</a:rPr>
                        <a:t>T-38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Wenhui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Wang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AMSU-A Atmospheric Temperature TCDRs</a:t>
                      </a:r>
                    </a:p>
                  </a:txBody>
                  <a:tcPr marL="9525" marR="9525" marT="9525" marB="0" anchor="b"/>
                </a:tc>
              </a:tr>
              <a:tr h="4205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</a:rPr>
                        <a:t>T-45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Fangfang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Yu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Analysis of GOES Imager Infrared Radiometric Calibration Accuracy toward Long-term Climate Data Record</a:t>
                      </a:r>
                    </a:p>
                  </a:txBody>
                  <a:tcPr marL="9525" marR="9525" marT="9525" marB="0" anchor="b"/>
                </a:tc>
              </a:tr>
              <a:tr h="4205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</a:rPr>
                        <a:t>T-50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Sebastien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Wagner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Inter-calibration of the SEVIRI VIS0.6 channel with MODIS Aqua, using Deep Convective Clouds as transfer targets</a:t>
                      </a:r>
                    </a:p>
                  </a:txBody>
                  <a:tcPr marL="9525" marR="9525" marT="9525" marB="0" anchor="b"/>
                </a:tc>
              </a:tr>
              <a:tr h="4205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</a:rPr>
                        <a:t>T-55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Xingming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Liang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Sensitivity of CRTM coefficients towards quantitative cross-platform consistency analysis in MICROS</a:t>
                      </a:r>
                    </a:p>
                  </a:txBody>
                  <a:tcPr marL="9525" marR="9525" marT="9525" marB="0" anchor="b"/>
                </a:tc>
              </a:tr>
              <a:tr h="2832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</a:rPr>
                        <a:t>T-62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Fangfang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Yu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 Combined Calibration Method for GOES Imager Visible Channel</a:t>
                      </a:r>
                    </a:p>
                  </a:txBody>
                  <a:tcPr marL="9525" marR="9525" marT="9525" marB="0" anchor="b"/>
                </a:tc>
              </a:tr>
              <a:tr h="4205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</a:rPr>
                        <a:t>T-71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Haifeng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Qian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Application of DCC targets with GOME-2 observation for vicarious calibration of visible channels of NOAA GOES instruments</a:t>
                      </a:r>
                    </a:p>
                  </a:txBody>
                  <a:tcPr marL="9525" marR="9525" marT="9525" marB="0" anchor="b"/>
                </a:tc>
              </a:tr>
              <a:tr h="4205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</a:rPr>
                        <a:t>T-79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Calibri" pitchFamily="34" charset="0"/>
                        </a:rPr>
                        <a:t>Likun</a:t>
                      </a:r>
                      <a:r>
                        <a:rPr lang="en-US" sz="1200" dirty="0" smtClean="0">
                          <a:latin typeface="Calibri" pitchFamily="34" charset="0"/>
                        </a:rPr>
                        <a:t> Wang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Inter-Comparison of S-NPP/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CrIS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Radiances with AIRS and IASI toward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Infared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Hyperspectral Benchmark Measurements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648200"/>
          </a:xfrm>
        </p:spPr>
        <p:txBody>
          <a:bodyPr/>
          <a:lstStyle/>
          <a:p>
            <a:r>
              <a:rPr lang="en-US" dirty="0" smtClean="0"/>
              <a:t>GCC Organization</a:t>
            </a:r>
          </a:p>
          <a:p>
            <a:endParaRPr lang="en-US" sz="800" dirty="0" smtClean="0"/>
          </a:p>
          <a:p>
            <a:r>
              <a:rPr lang="en-US" dirty="0" smtClean="0"/>
              <a:t>GCC Communication co-ordinations</a:t>
            </a:r>
          </a:p>
          <a:p>
            <a:endParaRPr lang="en-US" sz="800" dirty="0" smtClean="0"/>
          </a:p>
          <a:p>
            <a:r>
              <a:rPr lang="en-US" dirty="0" smtClean="0"/>
              <a:t>Support of product baseline development and implementation</a:t>
            </a:r>
          </a:p>
          <a:p>
            <a:endParaRPr lang="en-US" sz="800" dirty="0" smtClean="0"/>
          </a:p>
          <a:p>
            <a:r>
              <a:rPr lang="en-US" dirty="0" smtClean="0"/>
              <a:t>Support of products quality assurance</a:t>
            </a:r>
          </a:p>
          <a:p>
            <a:endParaRPr lang="en-US" sz="800" dirty="0" smtClean="0"/>
          </a:p>
          <a:p>
            <a:r>
              <a:rPr lang="en-US" dirty="0" smtClean="0"/>
              <a:t>Support of instrument inter-calibration and instrument performance monitoring activities </a:t>
            </a:r>
          </a:p>
          <a:p>
            <a:endParaRPr lang="en-US" sz="800" dirty="0" smtClean="0"/>
          </a:p>
          <a:p>
            <a:r>
              <a:rPr lang="en-US" dirty="0" smtClean="0"/>
              <a:t>GCC publications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Future of GCC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04/08//2013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69016-7DEB-43E2-B220-9D5667D88CC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GCC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981200"/>
            <a:ext cx="3657600" cy="4343400"/>
          </a:xfrm>
        </p:spPr>
        <p:txBody>
          <a:bodyPr/>
          <a:lstStyle/>
          <a:p>
            <a:r>
              <a:rPr lang="en-US" dirty="0" smtClean="0"/>
              <a:t>GSICS Coordination Center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Chair:  </a:t>
            </a:r>
            <a:r>
              <a:rPr lang="en-US" sz="1800" b="1" dirty="0" err="1" smtClean="0"/>
              <a:t>Fuzhong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Weng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Deputy (current):  </a:t>
            </a:r>
            <a:r>
              <a:rPr lang="en-US" sz="1800" b="1" dirty="0" err="1" smtClean="0"/>
              <a:t>Fangfang</a:t>
            </a:r>
            <a:r>
              <a:rPr lang="en-US" sz="1800" b="1" dirty="0" smtClean="0"/>
              <a:t> Yu</a:t>
            </a:r>
          </a:p>
          <a:p>
            <a:pPr lvl="1"/>
            <a:r>
              <a:rPr lang="en-US" sz="1800" b="1" dirty="0" smtClean="0"/>
              <a:t>GSICS Quarterly Editor (current): George </a:t>
            </a:r>
            <a:r>
              <a:rPr lang="en-US" sz="1800" b="1" dirty="0" err="1" smtClean="0"/>
              <a:t>Ohring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Consultant: Fred Wu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04/08//2013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69016-7DEB-43E2-B220-9D5667D88CC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4286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GCC Communication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6482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Support GSICS end-to-end demonstration activities</a:t>
            </a:r>
          </a:p>
          <a:p>
            <a:endParaRPr lang="en-US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Make recommendations to, and facilitate communication between GRWD and GDWG during their efforts to develop, implement, organize and direct GSICS research data management projects</a:t>
            </a:r>
          </a:p>
          <a:p>
            <a:endParaRPr lang="en-US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Support Executive Panel in finding GSICS data and information users, and recruiting new GSICS members</a:t>
            </a:r>
          </a:p>
          <a:p>
            <a:endParaRPr lang="en-US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Make recommendations to, and support executive panel in developing future GSICS activities</a:t>
            </a:r>
          </a:p>
          <a:p>
            <a:endParaRPr lang="en-US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Track and make updates to GSICS Operations Plan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04/08//2013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69016-7DEB-43E2-B220-9D5667D88CC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315200" cy="838200"/>
          </a:xfrm>
        </p:spPr>
        <p:txBody>
          <a:bodyPr/>
          <a:lstStyle/>
          <a:p>
            <a:r>
              <a:rPr lang="en-US" dirty="0" smtClean="0"/>
              <a:t>Baseline </a:t>
            </a:r>
            <a:r>
              <a:rPr lang="en-US" dirty="0" smtClean="0"/>
              <a:t>Product Development and </a:t>
            </a:r>
            <a:r>
              <a:rPr lang="en-US" dirty="0" smtClean="0"/>
              <a:t>Implementation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3581400"/>
          </a:xfrm>
        </p:spPr>
        <p:txBody>
          <a:bodyPr/>
          <a:lstStyle/>
          <a:p>
            <a:r>
              <a:rPr lang="en-US" dirty="0" smtClean="0"/>
              <a:t>Run baseline algorithm for GEO-LEO infrared (IR) inter-calibration for all operation weather satellite instruments for the purpose of product quality assurance during the protocol product development period</a:t>
            </a:r>
          </a:p>
          <a:p>
            <a:pPr lvl="1"/>
            <a:r>
              <a:rPr lang="en-US" sz="1800" b="1" dirty="0" smtClean="0"/>
              <a:t>Harmonize the baseline algorithm implementations at each GPRC.</a:t>
            </a:r>
          </a:p>
          <a:p>
            <a:pPr lvl="1"/>
            <a:endParaRPr lang="en-US" sz="1800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04/08//2013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69016-7DEB-43E2-B220-9D5667D88CC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Tb Bias for Meteosat-9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04/08//2013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69016-7DEB-43E2-B220-9D5667D88CC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9D5330-3554-4BFE-B927-E905360215D0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9050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029200" y="1524000"/>
            <a:ext cx="411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http://www.eumetsat.int/Home/Main/DataProducts/Calibration/Inter-calibration/GSCISMeteosatIRInter-calibration/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6550223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Standard Scenes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1600200"/>
            <a:ext cx="4343400" cy="5257800"/>
            <a:chOff x="0" y="1600200"/>
            <a:chExt cx="4343400" cy="5257800"/>
          </a:xfrm>
        </p:grpSpPr>
        <p:pic>
          <p:nvPicPr>
            <p:cNvPr id="12" name="Picture 11" descr="MET09.IASI.AIRS.TbDiff.HMG.Ch3.Da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" y="2667001"/>
              <a:ext cx="2081133" cy="1338942"/>
            </a:xfrm>
            <a:prstGeom prst="rect">
              <a:avLst/>
            </a:prstGeom>
          </p:spPr>
        </p:pic>
        <p:pic>
          <p:nvPicPr>
            <p:cNvPr id="13" name="Picture 12" descr="MET09.IASI.AIRS.TbDiff.HMG.Ch2.Da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1600200"/>
              <a:ext cx="1836964" cy="1175657"/>
            </a:xfrm>
            <a:prstGeom prst="rect">
              <a:avLst/>
            </a:prstGeom>
          </p:spPr>
        </p:pic>
        <p:pic>
          <p:nvPicPr>
            <p:cNvPr id="14" name="Picture 13" descr="MET09.IASI.AIRS.TbDiff.HMG.Ch8.Da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600" y="5374800"/>
              <a:ext cx="1836964" cy="1239021"/>
            </a:xfrm>
            <a:prstGeom prst="rect">
              <a:avLst/>
            </a:prstGeom>
          </p:spPr>
        </p:pic>
        <p:pic>
          <p:nvPicPr>
            <p:cNvPr id="15" name="Picture 14" descr="MET09.IASI.AIRS.TbDiff.HMG.Ch7.Da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257801"/>
              <a:ext cx="2203554" cy="1371600"/>
            </a:xfrm>
            <a:prstGeom prst="rect">
              <a:avLst/>
            </a:prstGeom>
          </p:spPr>
        </p:pic>
        <p:pic>
          <p:nvPicPr>
            <p:cNvPr id="16" name="Picture 15" descr="MET09.IASI.AIRS.TbDiff.HMG.Ch6.Day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3600" y="4027714"/>
              <a:ext cx="1905000" cy="1306286"/>
            </a:xfrm>
            <a:prstGeom prst="rect">
              <a:avLst/>
            </a:prstGeom>
          </p:spPr>
        </p:pic>
        <p:pic>
          <p:nvPicPr>
            <p:cNvPr id="17" name="Picture 16" descr="MET09.IASI.AIRS.TbDiff.HMG.Ch5.Day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3962400"/>
              <a:ext cx="2133600" cy="1371600"/>
            </a:xfrm>
            <a:prstGeom prst="rect">
              <a:avLst/>
            </a:prstGeom>
          </p:spPr>
        </p:pic>
        <p:pic>
          <p:nvPicPr>
            <p:cNvPr id="18" name="Picture 17" descr="MET09.IASI.AIRS.TbDiff.HMG.Ch4.Day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33600" y="2743200"/>
              <a:ext cx="1905000" cy="12192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14400" y="1752600"/>
              <a:ext cx="1497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Baseline Algorithm: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43000" y="6550223"/>
              <a:ext cx="1996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Homogeneous Scenes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>
              <a:off x="3543300" y="5219700"/>
              <a:ext cx="990600" cy="609600"/>
            </a:xfrm>
            <a:prstGeom prst="straightConnector1">
              <a:avLst/>
            </a:prstGeom>
            <a:ln w="9525">
              <a:solidFill>
                <a:srgbClr val="EF2F0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>
            <a:off x="5257800" y="4876800"/>
            <a:ext cx="2743200" cy="1371600"/>
          </a:xfrm>
          <a:prstGeom prst="straightConnector1">
            <a:avLst/>
          </a:prstGeom>
          <a:ln w="9525">
            <a:solidFill>
              <a:srgbClr val="EF2F0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62400" y="38862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200" dirty="0" smtClean="0"/>
              <a:t>In general agree well in the Tb bias changing patterns and magnitude</a:t>
            </a:r>
          </a:p>
          <a:p>
            <a:pPr marL="228600" indent="-228600">
              <a:buAutoNum type="arabicPeriod"/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086600" cy="1066800"/>
          </a:xfrm>
        </p:spPr>
        <p:txBody>
          <a:bodyPr/>
          <a:lstStyle/>
          <a:p>
            <a:r>
              <a:rPr lang="en-US" dirty="0" smtClean="0"/>
              <a:t>Support of Product Quality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and revise the GSICS Procedure for Product Acceptance (GPPA), and coordinate reviews, through the GSICS Product Acceptance Team (GPAT), of potential GSICS products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04/08//2013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69016-7DEB-43E2-B220-9D5667D88CC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086600" cy="762000"/>
          </a:xfrm>
        </p:spPr>
        <p:txBody>
          <a:bodyPr/>
          <a:lstStyle/>
          <a:p>
            <a:r>
              <a:rPr lang="en-US" dirty="0" smtClean="0"/>
              <a:t>GSICS Procedure for Product Acceptance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04/08//2013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69016-7DEB-43E2-B220-9D5667D88CC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981200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Prototype/Preparation Phase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57400" y="2514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320040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Demonstration Phase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33600" y="3886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441960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Pre-operational Phase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33600" y="51054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3000" y="572666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Operational Phase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2209800"/>
            <a:ext cx="1382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(GPAT review)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3502223"/>
            <a:ext cx="3165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(GPAT and external users’ reviews)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845" y="4709755"/>
            <a:ext cx="3165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(GPAT and external users’ reviews)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257800"/>
            <a:ext cx="15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EP approval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600200" y="5486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76400"/>
            <a:ext cx="467930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of GSICS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343400"/>
          </a:xfrm>
        </p:spPr>
        <p:txBody>
          <a:bodyPr/>
          <a:lstStyle/>
          <a:p>
            <a:r>
              <a:rPr lang="en-US" dirty="0" smtClean="0"/>
              <a:t>GEO-LEO IR products</a:t>
            </a:r>
          </a:p>
          <a:p>
            <a:pPr lvl="1"/>
            <a:r>
              <a:rPr lang="en-US" sz="1800" b="1" dirty="0" smtClean="0"/>
              <a:t>EUMETSAT SEVIRI-IASI IR products in </a:t>
            </a:r>
            <a:r>
              <a:rPr lang="en-US" sz="1800" b="1" dirty="0" smtClean="0">
                <a:solidFill>
                  <a:srgbClr val="FF0000"/>
                </a:solidFill>
              </a:rPr>
              <a:t>pre-Op phase</a:t>
            </a:r>
          </a:p>
          <a:p>
            <a:pPr lvl="1"/>
            <a:r>
              <a:rPr lang="en-US" sz="1800" b="1" dirty="0" smtClean="0"/>
              <a:t>NOAA GOES Imager-IASI IR products in </a:t>
            </a:r>
            <a:r>
              <a:rPr lang="en-US" sz="1800" b="1" dirty="0" smtClean="0">
                <a:solidFill>
                  <a:srgbClr val="FF0000"/>
                </a:solidFill>
              </a:rPr>
              <a:t>pre-Op phase</a:t>
            </a:r>
          </a:p>
          <a:p>
            <a:pPr lvl="1"/>
            <a:r>
              <a:rPr lang="en-US" sz="1800" b="1" dirty="0" smtClean="0"/>
              <a:t>JMA MTSAT2-AIRS/IASI IR in Demo phase, </a:t>
            </a:r>
            <a:r>
              <a:rPr lang="en-US" sz="1800" b="1" dirty="0" smtClean="0">
                <a:solidFill>
                  <a:srgbClr val="FF0000"/>
                </a:solidFill>
              </a:rPr>
              <a:t>near to pre-Op phase</a:t>
            </a:r>
          </a:p>
          <a:p>
            <a:r>
              <a:rPr lang="en-US" dirty="0" smtClean="0"/>
              <a:t>LEO-LEO Products</a:t>
            </a:r>
          </a:p>
          <a:p>
            <a:pPr lvl="1"/>
            <a:r>
              <a:rPr lang="en-US" sz="1800" b="1" dirty="0" smtClean="0">
                <a:cs typeface="Times New Roman" pitchFamily="18" charset="0"/>
              </a:rPr>
              <a:t>NOAA Patmos-X AVHRR solar reflective channel corrections based on MODIS</a:t>
            </a:r>
          </a:p>
          <a:p>
            <a:pPr lvl="1"/>
            <a:r>
              <a:rPr lang="en-US" sz="1800" b="1" dirty="0" smtClean="0">
                <a:cs typeface="Times New Roman" pitchFamily="18" charset="0"/>
              </a:rPr>
              <a:t>NOAA MSU/AMSU re-calibrated radiance/Tb products</a:t>
            </a:r>
            <a:endParaRPr lang="en-US" sz="1800" b="1" dirty="0" smtClean="0"/>
          </a:p>
          <a:p>
            <a:r>
              <a:rPr lang="en-US" dirty="0" smtClean="0"/>
              <a:t>Forthcoming new products</a:t>
            </a:r>
          </a:p>
          <a:p>
            <a:pPr lvl="1"/>
            <a:r>
              <a:rPr lang="en-US" sz="1800" b="1" dirty="0" smtClean="0"/>
              <a:t>GEO-LEO inter-calibration products for solar band products, traceable Aqua MODIS C6 data</a:t>
            </a:r>
          </a:p>
          <a:p>
            <a:pPr lvl="1"/>
            <a:r>
              <a:rPr lang="en-US" sz="1800" b="1" dirty="0" smtClean="0"/>
              <a:t>LEO-LEO inter-calibration products for the IR channels</a:t>
            </a:r>
          </a:p>
          <a:p>
            <a:pPr lvl="1"/>
            <a:r>
              <a:rPr lang="en-US" sz="1800" b="1" dirty="0" smtClean="0"/>
              <a:t>LEO-LEO inter-calibration for the hyperspectral radiometers</a:t>
            </a:r>
          </a:p>
          <a:p>
            <a:pPr lvl="1"/>
            <a:r>
              <a:rPr lang="en-US" sz="1800" b="1" dirty="0" smtClean="0"/>
              <a:t>LEO-LEO inter-calibration for the microwave instruments</a:t>
            </a:r>
          </a:p>
          <a:p>
            <a:pPr lvl="1"/>
            <a:r>
              <a:rPr lang="en-US" sz="1800" b="1" dirty="0" smtClean="0"/>
              <a:t>LEO-LEO inter-calibration for UV instruments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04/08//2013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69016-7DEB-43E2-B220-9D5667D88CC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066800"/>
            <a:ext cx="190344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NOAA">
  <a:themeElements>
    <a:clrScheme name="2_NOAA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NOAA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OA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OA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5466</TotalTime>
  <Words>781</Words>
  <Application>Microsoft Office PowerPoint</Application>
  <PresentationFormat>On-screen Show (4:3)</PresentationFormat>
  <Paragraphs>169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2_NOAA</vt:lpstr>
      <vt:lpstr>GSICS Coordination Center Report</vt:lpstr>
      <vt:lpstr>Outlines</vt:lpstr>
      <vt:lpstr>GCC Organization</vt:lpstr>
      <vt:lpstr>GCC Communication Roles</vt:lpstr>
      <vt:lpstr>Baseline Product Development and Implementation Support</vt:lpstr>
      <vt:lpstr>Tb Bias for Meteosat-9 </vt:lpstr>
      <vt:lpstr>Support of Product Quality Assurance</vt:lpstr>
      <vt:lpstr>GSICS Procedure for Product Acceptance</vt:lpstr>
      <vt:lpstr>Current Status of GSICS Products</vt:lpstr>
      <vt:lpstr>Support of Instrument Inter-Calibrations and Performance Monitoring Activities</vt:lpstr>
      <vt:lpstr>GSICS Quarterlies</vt:lpstr>
      <vt:lpstr>GCC Website/Signup for the GSICS User Messaging Service</vt:lpstr>
      <vt:lpstr>Future of GCC Activities</vt:lpstr>
      <vt:lpstr>Acknowledgements</vt:lpstr>
      <vt:lpstr>Posters in the 2013 Workshop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Users' Feedback on Demonstration Products</dc:title>
  <dc:creator>Xiangqian Wu</dc:creator>
  <cp:lastModifiedBy>fyu</cp:lastModifiedBy>
  <cp:revision>616</cp:revision>
  <dcterms:created xsi:type="dcterms:W3CDTF">2010-04-26T15:22:09Z</dcterms:created>
  <dcterms:modified xsi:type="dcterms:W3CDTF">2013-04-08T10:19:57Z</dcterms:modified>
  <cp:category>GSICS</cp:category>
</cp:coreProperties>
</file>