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32" y="10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D282E-63D7-4FEE-B477-3515C253E5E3}" type="datetimeFigureOut">
              <a:rPr lang="en-US" smtClean="0"/>
              <a:pPr/>
              <a:t>4/6/2013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E09DF-14B4-44FF-9A47-9FA74F2211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57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A0D1-AAF2-45C5-8719-C97CB41ADDA3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12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8282-35B3-4682-B1E0-6632E6768C7A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876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F23A5-F486-4693-9815-14A29B451679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65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ADB73-36E2-40C0-A421-C0228FF34073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6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882FC-1344-46FB-874D-6F8023D66DC8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85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D32E-66C0-400C-BA08-2E5EDC09B912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266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540C6-6EE3-4365-BC6C-B7CBE7A36F6E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261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0E43-0981-4415-A3DE-CEBE1F43A456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3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7241-B2A2-426E-A195-5A203A6F3EBB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52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423D-C08B-4A08-B0AB-4BB8C10570FE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508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2BB7F-BFA6-4E51-A7B6-A6D6875F2973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31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3ACE8-37C8-4C24-A524-8A0D20F6E8E4}" type="datetime1">
              <a:rPr lang="en-US" smtClean="0"/>
              <a:pPr/>
              <a:t>4/6/2013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AEF9-D481-4AEE-A53A-A0E194A4C0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757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CIMSS Support for STAR GSICS Activities for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Mat Gunshor, Scott Lindstrom</a:t>
            </a:r>
          </a:p>
          <a:p>
            <a:r>
              <a:rPr lang="en-US" dirty="0" smtClean="0"/>
              <a:t>Cooperative Institute for Meteorological Satellite Studies (CIMSS) / Space Science and Engineering Center (SSEC) / University of Wisconsin</a:t>
            </a:r>
          </a:p>
          <a:p>
            <a:r>
              <a:rPr lang="en-US" dirty="0" smtClean="0"/>
              <a:t>Tim </a:t>
            </a:r>
            <a:r>
              <a:rPr lang="en-US" dirty="0" err="1" smtClean="0"/>
              <a:t>Schmit</a:t>
            </a:r>
            <a:endParaRPr lang="en-US" dirty="0" smtClean="0"/>
          </a:p>
          <a:p>
            <a:r>
              <a:rPr lang="en-US" dirty="0" smtClean="0"/>
              <a:t>NOAA/NESDIS/STAR/ASPB</a:t>
            </a:r>
          </a:p>
          <a:p>
            <a:r>
              <a:rPr lang="en-US" dirty="0" smtClean="0"/>
              <a:t>Madison, WI  USA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304800"/>
            <a:ext cx="1015873" cy="6730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50770"/>
            <a:ext cx="1333500" cy="981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1000" y="0"/>
            <a:ext cx="1143000" cy="114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1524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9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CIMSS/GSICS Summary/Future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Over 30 satellite years of GSICS data processed</a:t>
            </a:r>
          </a:p>
          <a:p>
            <a:pPr lvl="1"/>
            <a:r>
              <a:rPr lang="en-US" dirty="0" smtClean="0"/>
              <a:t>and delivered</a:t>
            </a:r>
          </a:p>
          <a:p>
            <a:pPr lvl="1"/>
            <a:r>
              <a:rPr lang="en-US" dirty="0" smtClean="0"/>
              <a:t>7 GEOs</a:t>
            </a:r>
          </a:p>
          <a:p>
            <a:endParaRPr lang="en-US" dirty="0"/>
          </a:p>
          <a:p>
            <a:r>
              <a:rPr lang="en-US" dirty="0" smtClean="0"/>
              <a:t>Back-process GOES Sounders</a:t>
            </a:r>
          </a:p>
          <a:p>
            <a:r>
              <a:rPr lang="en-US" dirty="0" smtClean="0"/>
              <a:t>Assess impacts of GSICS corrected radiances on current GOES Imager/Sounder products?</a:t>
            </a:r>
          </a:p>
          <a:p>
            <a:pPr lvl="1"/>
            <a:r>
              <a:rPr lang="en-US" dirty="0" smtClean="0"/>
              <a:t>Remains unfunded.</a:t>
            </a:r>
          </a:p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5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CIMSS/GSICS Progress Report</a:t>
            </a:r>
            <a:br>
              <a:rPr lang="en-US" dirty="0" smtClean="0"/>
            </a:br>
            <a:r>
              <a:rPr lang="en-US" sz="2000" dirty="0" smtClean="0"/>
              <a:t>CIMSS is processing GSICS comparisons with AIRS </a:t>
            </a:r>
            <a:r>
              <a:rPr lang="en-US" sz="2000" dirty="0" err="1" smtClean="0"/>
              <a:t>vs</a:t>
            </a:r>
            <a:r>
              <a:rPr lang="en-US" sz="2000" dirty="0" smtClean="0"/>
              <a:t> GEOs for the NESDIS archive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GOES </a:t>
            </a:r>
            <a:r>
              <a:rPr lang="en-US" dirty="0" err="1" smtClean="0"/>
              <a:t>vs</a:t>
            </a:r>
            <a:r>
              <a:rPr lang="en-US" dirty="0" smtClean="0"/>
              <a:t> AIRS retrospective GSICS processing done, delivered to NOAA-NESDIS (see next slide)</a:t>
            </a:r>
          </a:p>
          <a:p>
            <a:pPr lvl="1"/>
            <a:r>
              <a:rPr lang="en-US" dirty="0" smtClean="0"/>
              <a:t>GOES-08 through -12</a:t>
            </a:r>
          </a:p>
          <a:p>
            <a:r>
              <a:rPr lang="en-US" dirty="0" err="1" smtClean="0"/>
              <a:t>Meteosat</a:t>
            </a:r>
            <a:r>
              <a:rPr lang="en-US" dirty="0" smtClean="0"/>
              <a:t> Second Generation (MSG) </a:t>
            </a:r>
            <a:r>
              <a:rPr lang="en-US" dirty="0" err="1" smtClean="0"/>
              <a:t>vs</a:t>
            </a:r>
            <a:r>
              <a:rPr lang="en-US" dirty="0" smtClean="0"/>
              <a:t> AIRS code installed and working at CIMSS</a:t>
            </a:r>
          </a:p>
          <a:p>
            <a:pPr lvl="1"/>
            <a:r>
              <a:rPr lang="en-US" dirty="0" smtClean="0"/>
              <a:t>Some data delivered to NOAA-NESDIS (see next slide)</a:t>
            </a:r>
          </a:p>
          <a:p>
            <a:r>
              <a:rPr lang="en-US" dirty="0" smtClean="0"/>
              <a:t>Proposed order for back-processing of non-GOES imagers:</a:t>
            </a:r>
          </a:p>
          <a:p>
            <a:pPr lvl="1"/>
            <a:r>
              <a:rPr lang="en-US" dirty="0" smtClean="0"/>
              <a:t>MSG (MET-9 done, -8 started)</a:t>
            </a:r>
          </a:p>
          <a:p>
            <a:pPr lvl="1"/>
            <a:r>
              <a:rPr lang="en-US" dirty="0" smtClean="0"/>
              <a:t>MET-7 (done)</a:t>
            </a:r>
          </a:p>
          <a:p>
            <a:pPr lvl="1"/>
            <a:r>
              <a:rPr lang="en-US" dirty="0" smtClean="0"/>
              <a:t>MET-5</a:t>
            </a:r>
          </a:p>
          <a:p>
            <a:pPr lvl="1"/>
            <a:r>
              <a:rPr lang="en-US" dirty="0" smtClean="0"/>
              <a:t>MTSAT (GMS-5)</a:t>
            </a:r>
          </a:p>
          <a:p>
            <a:pPr lvl="1"/>
            <a:r>
              <a:rPr lang="en-US" dirty="0" smtClean="0"/>
              <a:t>FY-2C</a:t>
            </a:r>
          </a:p>
          <a:p>
            <a:pPr lvl="1"/>
            <a:r>
              <a:rPr lang="en-US" dirty="0" smtClean="0"/>
              <a:t>FY-2D</a:t>
            </a:r>
          </a:p>
          <a:p>
            <a:pPr lvl="1"/>
            <a:r>
              <a:rPr lang="en-US" dirty="0" smtClean="0"/>
              <a:t>FY-2E</a:t>
            </a:r>
          </a:p>
          <a:p>
            <a:r>
              <a:rPr lang="en-US" dirty="0" smtClean="0"/>
              <a:t>MET-8 and MET-9 begun</a:t>
            </a:r>
          </a:p>
          <a:p>
            <a:pPr lvl="1"/>
            <a:r>
              <a:rPr lang="en-US" dirty="0" smtClean="0"/>
              <a:t>Wisconsin archive currently contains the original MSG data (pre June 2008).</a:t>
            </a:r>
          </a:p>
          <a:p>
            <a:pPr lvl="1"/>
            <a:r>
              <a:rPr lang="en-US" dirty="0" smtClean="0"/>
              <a:t>Processing to date post-June 2008, using new radiance definition MSG.</a:t>
            </a:r>
          </a:p>
          <a:p>
            <a:pPr lvl="1"/>
            <a:r>
              <a:rPr lang="en-US" dirty="0" smtClean="0"/>
              <a:t>More IR bands means processing each day is slower than with GOES.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4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GEO-LEO GSICS Back-processing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4300978"/>
              </p:ext>
            </p:extLst>
          </p:nvPr>
        </p:nvGraphicFramePr>
        <p:xfrm>
          <a:off x="1045029" y="1143000"/>
          <a:ext cx="705394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GOES-08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GOES-09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GOES-10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GOES-11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GOES-12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Ranges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2002244-2003090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2003113-2005321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2002244-2009334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2006152-2011340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2003016-2010364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2507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ranges are not always continuous.  The goal </a:t>
            </a:r>
            <a:r>
              <a:rPr lang="en-US" dirty="0"/>
              <a:t>i</a:t>
            </a:r>
            <a:r>
              <a:rPr lang="en-US" dirty="0" smtClean="0"/>
              <a:t>s to back-process all GOES/AIRS and METEOSAT/AIRS overlap cases prior to routine NESDIS GSICS processing.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2227668"/>
              </p:ext>
            </p:extLst>
          </p:nvPr>
        </p:nvGraphicFramePr>
        <p:xfrm>
          <a:off x="1066800" y="3876040"/>
          <a:ext cx="705394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MET-07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MET-08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MET-09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Ranges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2007001-2009365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2007101-2011364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2630269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Poster: “Assessment </a:t>
            </a:r>
            <a:r>
              <a:rPr lang="en-US" dirty="0"/>
              <a:t>of GOES Imager Infrared Radiometric Calibration Accuracy toward Long-term Climate Data </a:t>
            </a:r>
            <a:r>
              <a:rPr lang="en-US" dirty="0" smtClean="0"/>
              <a:t>Record” - </a:t>
            </a:r>
            <a:r>
              <a:rPr lang="en-US" dirty="0" err="1" smtClean="0"/>
              <a:t>Fangfang</a:t>
            </a:r>
            <a:r>
              <a:rPr lang="en-US" dirty="0" smtClean="0"/>
              <a:t> Yu, et al.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77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844" y="0"/>
            <a:ext cx="87223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47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SEVIRI radiance definition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Wisconsin MSG data archive contains data with the original definition of radiance used prior to the switchover date.</a:t>
            </a:r>
          </a:p>
          <a:p>
            <a:r>
              <a:rPr lang="en-US" dirty="0" smtClean="0"/>
              <a:t>The EUMETSAT archive has updated all of their data to what is referred to as the “Level 1.5 Image Product Radiance Definition”.</a:t>
            </a:r>
          </a:p>
          <a:p>
            <a:r>
              <a:rPr lang="en-US" dirty="0" smtClean="0"/>
              <a:t>Wisconsin (SSEC) thinks that they should obtain the Level 1.5 data for their archive and keep parallel versions.</a:t>
            </a:r>
          </a:p>
          <a:p>
            <a:pPr lvl="1"/>
            <a:r>
              <a:rPr lang="en-US" dirty="0" smtClean="0"/>
              <a:t>Obtaining the data may take a while; we hope to resolve this as quickly as possible and in the mean time perhaps process other GSICS data first.</a:t>
            </a:r>
          </a:p>
          <a:p>
            <a:r>
              <a:rPr lang="en-US" dirty="0" smtClean="0"/>
              <a:t>Some confusion on our part in the beginning figuring out what was in our archive, when the exact switchover occurred, and how to order reprocessed data.</a:t>
            </a:r>
            <a:endParaRPr lang="en-US" dirty="0"/>
          </a:p>
          <a:p>
            <a:r>
              <a:rPr lang="en-US" dirty="0" smtClean="0"/>
              <a:t>Comparison of GSICS results with the original data and 1.5 data to see what the impact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5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SEVIRI (MET-9) Band 4 (3.9um) radiance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440"/>
            <a:ext cx="8229600" cy="4525963"/>
          </a:xfrm>
        </p:spPr>
        <p:txBody>
          <a:bodyPr/>
          <a:lstStyle/>
          <a:p>
            <a:r>
              <a:rPr lang="en-US" dirty="0" smtClean="0"/>
              <a:t>4 Days: 2007289 -292 (16-19 October 2007)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7948533"/>
              </p:ext>
            </p:extLst>
          </p:nvPr>
        </p:nvGraphicFramePr>
        <p:xfrm>
          <a:off x="76200" y="209804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r>
                        <a:rPr lang="en-US" baseline="0" dirty="0" smtClean="0"/>
                        <a:t> 4 Night Original</a:t>
                      </a:r>
                    </a:p>
                    <a:p>
                      <a:r>
                        <a:rPr lang="en-US" baseline="0" dirty="0" smtClean="0"/>
                        <a:t>(3.9um)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Diff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 (K)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-1.65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-0.004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-1.57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4925520"/>
              </p:ext>
            </p:extLst>
          </p:nvPr>
        </p:nvGraphicFramePr>
        <p:xfrm>
          <a:off x="76200" y="4546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r>
                        <a:rPr lang="en-US" baseline="0" dirty="0" smtClean="0"/>
                        <a:t> 4 Night Reprocessed</a:t>
                      </a:r>
                    </a:p>
                    <a:p>
                      <a:r>
                        <a:rPr lang="en-US" baseline="0" dirty="0" smtClean="0"/>
                        <a:t>(3.9um)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Diff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 (K)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203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SEVIRI (MET-9) Band 5 (6.2um) radiance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440"/>
            <a:ext cx="8229600" cy="4525963"/>
          </a:xfrm>
        </p:spPr>
        <p:txBody>
          <a:bodyPr/>
          <a:lstStyle/>
          <a:p>
            <a:r>
              <a:rPr lang="en-US" dirty="0" smtClean="0"/>
              <a:t>4 Days: 2007289 -292 (16-19 October 2007)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2096693"/>
              </p:ext>
            </p:extLst>
          </p:nvPr>
        </p:nvGraphicFramePr>
        <p:xfrm>
          <a:off x="76200" y="209804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r>
                        <a:rPr lang="en-US" baseline="0" dirty="0" smtClean="0"/>
                        <a:t> 5 Night Original</a:t>
                      </a:r>
                    </a:p>
                    <a:p>
                      <a:r>
                        <a:rPr lang="en-US" baseline="0" dirty="0" smtClean="0"/>
                        <a:t>(6.2um)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Diff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 (K)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-0.53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-0.47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-0.53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-0.55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9042468"/>
              </p:ext>
            </p:extLst>
          </p:nvPr>
        </p:nvGraphicFramePr>
        <p:xfrm>
          <a:off x="76200" y="4546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r>
                        <a:rPr lang="en-US" baseline="0" dirty="0" smtClean="0"/>
                        <a:t> 5 Night Reprocessed</a:t>
                      </a:r>
                    </a:p>
                    <a:p>
                      <a:r>
                        <a:rPr lang="en-US" baseline="0" dirty="0" smtClean="0"/>
                        <a:t>(6.2um)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Diff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 (K)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-1.67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0.003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0.005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5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SEVIRI (MET-9) Band 9 (10.7um) radiance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440"/>
            <a:ext cx="8229600" cy="4525963"/>
          </a:xfrm>
        </p:spPr>
        <p:txBody>
          <a:bodyPr/>
          <a:lstStyle/>
          <a:p>
            <a:r>
              <a:rPr lang="en-US" dirty="0" smtClean="0"/>
              <a:t>4 Days: 2007289 -292 (16-19 October 2007)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0656144"/>
              </p:ext>
            </p:extLst>
          </p:nvPr>
        </p:nvGraphicFramePr>
        <p:xfrm>
          <a:off x="76200" y="209804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r>
                        <a:rPr lang="en-US" baseline="0" dirty="0" smtClean="0"/>
                        <a:t> 9 Night Original</a:t>
                      </a:r>
                    </a:p>
                    <a:p>
                      <a:r>
                        <a:rPr lang="en-US" baseline="0" dirty="0" smtClean="0"/>
                        <a:t>(10.7um)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Diff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 (K)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-2.36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-2.59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-1.93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8652650"/>
              </p:ext>
            </p:extLst>
          </p:nvPr>
        </p:nvGraphicFramePr>
        <p:xfrm>
          <a:off x="76200" y="4546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r>
                        <a:rPr lang="en-US" baseline="0" dirty="0" smtClean="0"/>
                        <a:t> 9 Night Reprocessed</a:t>
                      </a:r>
                    </a:p>
                    <a:p>
                      <a:r>
                        <a:rPr lang="en-US" baseline="0" dirty="0" smtClean="0"/>
                        <a:t>(10.7um)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Diff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 (K)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-0.06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-0.09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-0.06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90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SEVIRI (MET-9) Band 11 (13.3um) radiance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8440"/>
            <a:ext cx="8229600" cy="4525963"/>
          </a:xfrm>
        </p:spPr>
        <p:txBody>
          <a:bodyPr/>
          <a:lstStyle/>
          <a:p>
            <a:r>
              <a:rPr lang="en-US" dirty="0" smtClean="0"/>
              <a:t>4 Days: 2007289 -292 (16-19 October 2007)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AEF9-D481-4AEE-A53A-A0E194A4C00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6960404"/>
              </p:ext>
            </p:extLst>
          </p:nvPr>
        </p:nvGraphicFramePr>
        <p:xfrm>
          <a:off x="76200" y="209804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r>
                        <a:rPr lang="en-US" baseline="0" dirty="0" smtClean="0"/>
                        <a:t> 11 Night Original</a:t>
                      </a:r>
                    </a:p>
                    <a:p>
                      <a:r>
                        <a:rPr lang="en-US" baseline="0" dirty="0" smtClean="0"/>
                        <a:t>(13.3um)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Diff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 (K)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-1.10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-4.47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-1.13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-1.04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-1.12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4.71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0.67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7980619"/>
              </p:ext>
            </p:extLst>
          </p:nvPr>
        </p:nvGraphicFramePr>
        <p:xfrm>
          <a:off x="76200" y="4546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1485900"/>
                <a:gridCol w="1485900"/>
                <a:gridCol w="1485900"/>
                <a:gridCol w="1485900"/>
                <a:gridCol w="1485900"/>
              </a:tblGrid>
              <a:tr h="370840"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Band</a:t>
                      </a:r>
                      <a:r>
                        <a:rPr lang="en-US" baseline="0" dirty="0" smtClean="0"/>
                        <a:t> 11 Night Reprocessed</a:t>
                      </a:r>
                    </a:p>
                    <a:p>
                      <a:r>
                        <a:rPr lang="en-US" baseline="0" dirty="0" smtClean="0"/>
                        <a:t>(13.3um)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Diff</a:t>
                      </a:r>
                      <a:r>
                        <a:rPr lang="en-US" baseline="0" dirty="0" smtClean="0"/>
                        <a:t>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Mean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Diff (K)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 (K)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-1.28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0.62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-1.29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0.64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-1.20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2007292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-1.30</a:t>
                      </a:r>
                      <a:endParaRPr lang="en-US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7726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15972</TotalTime>
  <Words>952</Words>
  <Application>Microsoft Office PowerPoint</Application>
  <PresentationFormat>On-screen Show (4:3)</PresentationFormat>
  <Paragraphs>310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Status of CIMSS Support for STAR GSICS Activities for 2013</vt:lpstr>
      <vt:lpstr>CIMSS/GSICS Progress Report CIMSS is processing GSICS comparisons with AIRS vs GEOs for the NESDIS archive</vt:lpstr>
      <vt:lpstr>GEO-LEO GSICS Back-processing</vt:lpstr>
      <vt:lpstr>Slide 4</vt:lpstr>
      <vt:lpstr>SEVIRI radiance definition change</vt:lpstr>
      <vt:lpstr>SEVIRI (MET-9) Band 4 (3.9um) radiance comparison</vt:lpstr>
      <vt:lpstr>SEVIRI (MET-9) Band 5 (6.2um) radiance comparison</vt:lpstr>
      <vt:lpstr>SEVIRI (MET-9) Band 9 (10.7um) radiance comparison</vt:lpstr>
      <vt:lpstr>SEVIRI (MET-9) Band 11 (13.3um) radiance comparison</vt:lpstr>
      <vt:lpstr>CIMSS/GSICS Summary/Future 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 Gunshor</dc:creator>
  <cp:lastModifiedBy>fyu</cp:lastModifiedBy>
  <cp:revision>26</cp:revision>
  <dcterms:created xsi:type="dcterms:W3CDTF">2012-08-21T21:23:36Z</dcterms:created>
  <dcterms:modified xsi:type="dcterms:W3CDTF">2013-04-06T10:56:46Z</dcterms:modified>
</cp:coreProperties>
</file>