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67" r:id="rId4"/>
    <p:sldId id="259" r:id="rId5"/>
    <p:sldId id="257" r:id="rId6"/>
    <p:sldId id="260" r:id="rId7"/>
    <p:sldId id="261" r:id="rId8"/>
    <p:sldId id="273" r:id="rId9"/>
    <p:sldId id="270" r:id="rId10"/>
    <p:sldId id="262" r:id="rId11"/>
    <p:sldId id="263" r:id="rId12"/>
    <p:sldId id="265" r:id="rId13"/>
    <p:sldId id="264" r:id="rId14"/>
    <p:sldId id="276" r:id="rId15"/>
    <p:sldId id="275" r:id="rId16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3DC"/>
    <a:srgbClr val="67AF3E"/>
    <a:srgbClr val="F582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72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 smtClean="0"/>
              <a:t>Click to edit Master text styles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4"/>
            <a:r>
              <a:rPr lang="nl-BE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F724A0-C545-4CD2-BCDA-461CA57C142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724A0-C545-4CD2-BCDA-461CA57C1425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724A0-C545-4CD2-BCDA-461CA57C1425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baseline="0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E79E-9E95-4619-9E04-2E562F3A639B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8204-ADFB-43AC-9A26-82773F6A5E73}" type="slidenum">
              <a:rPr lang="en-GB"/>
              <a:pPr/>
              <a:t>14</a:t>
            </a:fld>
            <a:endParaRPr lang="en-GB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357313" y="28575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F80835B-D1D4-439F-958F-43DAB6CE1A3E}" type="datetime1">
              <a:rPr lang="en-GB" sz="1000">
                <a:ea typeface="ヒラギノ角ゴ Pro W3" pitchFamily="1" charset="-128"/>
              </a:rPr>
              <a:pPr eaLnBrk="0" hangingPunct="0">
                <a:defRPr/>
              </a:pPr>
              <a:t>06/04/2013</a:t>
            </a:fld>
            <a:endParaRPr lang="nl-BE" sz="1400" dirty="0">
              <a:ea typeface="ヒラギノ角ゴ Pro W3" pitchFamily="1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090863"/>
            <a:ext cx="6369050" cy="720725"/>
          </a:xfrm>
        </p:spPr>
        <p:txBody>
          <a:bodyPr/>
          <a:lstStyle>
            <a:lvl1pPr>
              <a:defRPr sz="2800">
                <a:solidFill>
                  <a:srgbClr val="34A3D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1588"/>
            <a:ext cx="6400800" cy="481012"/>
          </a:xfrm>
        </p:spPr>
        <p:txBody>
          <a:bodyPr/>
          <a:lstStyle>
            <a:lvl1pPr marL="0" indent="0">
              <a:buFont typeface="Arial" charset="0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pic>
        <p:nvPicPr>
          <p:cNvPr id="16392" name="Picture 8" descr="U:\Document\_Ads - Beeldbewerking &amp; Presentaties\_templates_ppt\2013\hoofding landscap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55112" cy="24923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creen_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114800" y="64770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5A22D428-6735-4D56-B980-2007DCFA8AA5}" type="datetime1">
              <a:rPr lang="en-GB" sz="1000">
                <a:ea typeface="ヒラギノ角ゴ Pro W3" pitchFamily="1" charset="-128"/>
              </a:rPr>
              <a:pPr eaLnBrk="0" hangingPunct="0">
                <a:defRPr/>
              </a:pPr>
              <a:t>06/04/2013</a:t>
            </a:fld>
            <a:endParaRPr lang="nl-BE" sz="1400">
              <a:ea typeface="ヒラギノ角ゴ Pro W3" pitchFamily="1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0" y="64770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1C0F991C-418A-4407-9892-228CC7BD63F7}" type="slidenum">
              <a:rPr lang="nl-NL" sz="1000">
                <a:ea typeface="ヒラギノ角ゴ Pro W3" pitchFamily="1" charset="-128"/>
              </a:rPr>
              <a:pPr algn="r" eaLnBrk="0" hangingPunct="0">
                <a:defRPr/>
              </a:pPr>
              <a:t>‹#›</a:t>
            </a:fld>
            <a:endParaRPr lang="nl-NL" sz="1400">
              <a:ea typeface="ヒラギノ角ゴ Pro W3" pitchFamily="1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132909" y="6659563"/>
            <a:ext cx="88517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nl-BE" sz="700" dirty="0">
                <a:ea typeface="ヒラギノ角ゴ Pro W3" pitchFamily="1" charset="-128"/>
              </a:rPr>
              <a:t>© </a:t>
            </a:r>
            <a:r>
              <a:rPr lang="nl-BE" sz="700" dirty="0" smtClean="0">
                <a:ea typeface="ヒラギノ角ゴ Pro W3" pitchFamily="1" charset="-128"/>
              </a:rPr>
              <a:t>2013, </a:t>
            </a:r>
            <a:r>
              <a:rPr lang="nl-BE" sz="700" dirty="0">
                <a:ea typeface="ヒラギノ角ゴ Pro W3" pitchFamily="1" charset="-128"/>
              </a:rPr>
              <a:t>VITO NV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bing.vegetation.b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The PROBA-V </a:t>
            </a:r>
            <a:r>
              <a:rPr lang="nl-BE" dirty="0" err="1" smtClean="0"/>
              <a:t>Mission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   </a:t>
            </a:r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5791200" cy="481012"/>
          </a:xfrm>
        </p:spPr>
        <p:txBody>
          <a:bodyPr/>
          <a:lstStyle/>
          <a:p>
            <a:r>
              <a:rPr lang="en-US" dirty="0" smtClean="0"/>
              <a:t>Sindy Sterckx, Wouter Dierckx, Tanja Van Achteren, Stefan Adriaensen and the PROBA-V team</a:t>
            </a:r>
          </a:p>
          <a:p>
            <a:endParaRPr lang="en-US" dirty="0" smtClean="0"/>
          </a:p>
          <a:p>
            <a:r>
              <a:rPr lang="nl-BE" dirty="0" smtClean="0"/>
              <a:t>GSICS </a:t>
            </a:r>
            <a:r>
              <a:rPr lang="nl-BE" dirty="0" err="1" smtClean="0"/>
              <a:t>Users</a:t>
            </a:r>
            <a:r>
              <a:rPr lang="nl-BE" dirty="0" smtClean="0"/>
              <a:t>' Workshop, 2013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599"/>
            <a:ext cx="3657600" cy="237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4191000" y="838200"/>
            <a:ext cx="4800600" cy="5562600"/>
            <a:chOff x="152400" y="533400"/>
            <a:chExt cx="4800600" cy="5562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52400" y="533400"/>
              <a:ext cx="4800600" cy="5562600"/>
            </a:xfrm>
            <a:prstGeom prst="roundRect">
              <a:avLst/>
            </a:prstGeom>
            <a:solidFill>
              <a:srgbClr val="34A3DC">
                <a:alpha val="20000"/>
              </a:srgbClr>
            </a:solidFill>
            <a:ln w="635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0" y="533400"/>
              <a:ext cx="1847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nl-BE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6629400" y="1066800"/>
            <a:ext cx="2133600" cy="5029200"/>
            <a:chOff x="6629400" y="1066800"/>
            <a:chExt cx="2133600" cy="502920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6629400" y="1066800"/>
              <a:ext cx="2133600" cy="5029200"/>
            </a:xfrm>
            <a:prstGeom prst="roundRect">
              <a:avLst/>
            </a:prstGeom>
            <a:solidFill>
              <a:srgbClr val="7030A0">
                <a:alpha val="20000"/>
              </a:srgbClr>
            </a:solidFill>
            <a:ln w="635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5638800"/>
              <a:ext cx="14237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BE" sz="2000" b="1" dirty="0" err="1" smtClean="0">
                  <a:solidFill>
                    <a:srgbClr val="7030A0"/>
                  </a:solidFill>
                </a:rPr>
                <a:t>Interband</a:t>
              </a:r>
              <a:r>
                <a:rPr lang="nl-BE" sz="2000" b="1" dirty="0" smtClean="0">
                  <a:solidFill>
                    <a:srgbClr val="7030A0"/>
                  </a:solidFill>
                </a:rPr>
                <a:t> </a:t>
              </a: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6781800" y="1629000"/>
            <a:ext cx="1800000" cy="1800000"/>
            <a:chOff x="533400" y="1328665"/>
            <a:chExt cx="1800000" cy="1800000"/>
          </a:xfrm>
        </p:grpSpPr>
        <p:pic>
          <p:nvPicPr>
            <p:cNvPr id="10248" name="Picture 8" descr="F:\MYPAPERS\CALCON2011\logo's\glint.jpg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328665"/>
              <a:ext cx="1800000" cy="1800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33400" y="2590800"/>
              <a:ext cx="1790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>
                  <a:solidFill>
                    <a:schemeClr val="bg1"/>
                  </a:solidFill>
                </a:rPr>
                <a:t>Sun     </a:t>
              </a:r>
              <a:r>
                <a:rPr lang="nl-BE" sz="2400" dirty="0" err="1" smtClean="0">
                  <a:solidFill>
                    <a:schemeClr val="bg1"/>
                  </a:solidFill>
                </a:rPr>
                <a:t>Glint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4419600" y="1676400"/>
            <a:ext cx="1800000" cy="1828800"/>
            <a:chOff x="2743200" y="1219200"/>
            <a:chExt cx="1800000" cy="1828800"/>
          </a:xfrm>
        </p:grpSpPr>
        <p:pic>
          <p:nvPicPr>
            <p:cNvPr id="10245" name="Picture 5" descr="F:\MYPAPERS\CALCON2011\logo's\ocean.jpg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1219200"/>
              <a:ext cx="1800000" cy="1800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743200" y="25863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err="1" smtClean="0">
                  <a:solidFill>
                    <a:schemeClr val="bg1"/>
                  </a:solidFill>
                </a:rPr>
                <a:t>Oceans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4343400" y="3886200"/>
            <a:ext cx="1828800" cy="1828800"/>
            <a:chOff x="2743200" y="3429000"/>
            <a:chExt cx="1828800" cy="1828800"/>
          </a:xfrm>
        </p:grpSpPr>
        <p:pic>
          <p:nvPicPr>
            <p:cNvPr id="10243" name="Picture 3" descr="F:\MYPAPERS\CALCON2011\logo's\desert.jpg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2000" y="3429000"/>
              <a:ext cx="1800000" cy="18000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743200" y="47961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err="1" smtClean="0">
                  <a:solidFill>
                    <a:schemeClr val="bg1"/>
                  </a:solidFill>
                </a:rPr>
                <a:t>Deserts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6781800" y="3838800"/>
            <a:ext cx="1828800" cy="1804465"/>
            <a:chOff x="533400" y="3762600"/>
            <a:chExt cx="1828800" cy="1804465"/>
          </a:xfrm>
        </p:grpSpPr>
        <p:pic>
          <p:nvPicPr>
            <p:cNvPr id="10242" name="Picture 2" descr="F:\MYPAPERS\CALCON2011\logo's\cloud.jpg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" y="3762600"/>
              <a:ext cx="1800000" cy="18000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33400" y="51054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DC </a:t>
              </a:r>
              <a:r>
                <a:rPr lang="nl-BE" sz="2400" dirty="0" err="1" smtClean="0">
                  <a:solidFill>
                    <a:schemeClr val="bg1"/>
                  </a:solidFill>
                </a:rPr>
                <a:t>Clouds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6"/>
          <p:cNvGrpSpPr/>
          <p:nvPr/>
        </p:nvGrpSpPr>
        <p:grpSpPr>
          <a:xfrm>
            <a:off x="0" y="3657600"/>
            <a:ext cx="2209800" cy="2533710"/>
            <a:chOff x="0" y="3657600"/>
            <a:chExt cx="2209800" cy="253371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0" y="3657600"/>
              <a:ext cx="2209800" cy="2514600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  <a:ln w="63500" cap="flat" cmpd="sng" algn="ctr">
              <a:solidFill>
                <a:srgbClr val="67AF3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228600" y="3962400"/>
              <a:ext cx="1828800" cy="1821597"/>
              <a:chOff x="4953000" y="3429000"/>
              <a:chExt cx="1828800" cy="1821597"/>
            </a:xfrm>
          </p:grpSpPr>
          <p:pic>
            <p:nvPicPr>
              <p:cNvPr id="10244" name="Picture 4" descr="F:\MYPAPERS\CALCON2011\logo's\antarctic.jpg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53000" y="3429000"/>
                <a:ext cx="1800000" cy="1800000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953000" y="4419600"/>
                <a:ext cx="182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400" dirty="0" smtClean="0">
                    <a:solidFill>
                      <a:schemeClr val="bg1"/>
                    </a:solidFill>
                  </a:rPr>
                  <a:t>Antarctica/</a:t>
                </a:r>
                <a:r>
                  <a:rPr lang="nl-BE" sz="2400" dirty="0" err="1" smtClean="0">
                    <a:solidFill>
                      <a:schemeClr val="bg1"/>
                    </a:solidFill>
                  </a:rPr>
                  <a:t>Greenland</a:t>
                </a:r>
                <a:endParaRPr lang="nl-BE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04800" y="5791200"/>
              <a:ext cx="18118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>
                  <a:solidFill>
                    <a:srgbClr val="00B050"/>
                  </a:solidFill>
                </a:rPr>
                <a:t>Multi </a:t>
              </a:r>
              <a:r>
                <a:rPr lang="nl-BE" sz="2000" b="1" dirty="0" err="1" smtClean="0">
                  <a:solidFill>
                    <a:srgbClr val="00B050"/>
                  </a:solidFill>
                </a:rPr>
                <a:t>Angular</a:t>
              </a:r>
              <a:endParaRPr lang="nl-BE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2286000" y="3810000"/>
            <a:ext cx="3962400" cy="2286000"/>
            <a:chOff x="2286000" y="3810000"/>
            <a:chExt cx="3962400" cy="2286000"/>
          </a:xfrm>
        </p:grpSpPr>
        <p:grpSp>
          <p:nvGrpSpPr>
            <p:cNvPr id="16" name="Group 30"/>
            <p:cNvGrpSpPr/>
            <p:nvPr/>
          </p:nvGrpSpPr>
          <p:grpSpPr>
            <a:xfrm>
              <a:off x="2286000" y="3810000"/>
              <a:ext cx="3962400" cy="2286000"/>
              <a:chOff x="2286000" y="3810000"/>
              <a:chExt cx="3962400" cy="228600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2286000" y="3810000"/>
                <a:ext cx="3962400" cy="22860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 w="635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895600" y="5619690"/>
                <a:ext cx="131978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BE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Temporal</a:t>
                </a:r>
                <a:endParaRPr lang="nl-BE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8400" y="3959769"/>
              <a:ext cx="1676400" cy="1755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Title 1"/>
          <p:cNvSpPr txBox="1">
            <a:spLocks/>
          </p:cNvSpPr>
          <p:nvPr/>
        </p:nvSpPr>
        <p:spPr>
          <a:xfrm>
            <a:off x="457200" y="152400"/>
            <a:ext cx="8229600" cy="411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32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RC – IQC: </a:t>
            </a:r>
            <a:r>
              <a:rPr lang="nl-BE" sz="3200" b="1" kern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Vicarious</a:t>
            </a:r>
            <a:r>
              <a:rPr lang="nl-BE" sz="32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BE" sz="3200" b="1" kern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Calibration</a:t>
            </a:r>
            <a:r>
              <a:rPr lang="nl-BE" sz="32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Concept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BE" sz="32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952500"/>
            <a:ext cx="77882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411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32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RC- Image </a:t>
            </a:r>
            <a:r>
              <a:rPr lang="nl-BE" sz="3200" b="1" kern="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Quality</a:t>
            </a:r>
            <a:r>
              <a:rPr lang="nl-BE" sz="32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Center: HM</a:t>
            </a:r>
            <a:endParaRPr lang="nl-BE" sz="8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62600" y="1828799"/>
            <a:ext cx="3124200" cy="318437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Char char="»"/>
              <a:tabLst/>
              <a:defRPr/>
            </a:pP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automated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workflows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statiscal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processing</a:t>
            </a:r>
            <a:r>
              <a:rPr kumimoji="0" lang="nl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nl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Char char="»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 at the database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Graphical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 Interface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Char char="»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traceability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instrument 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calibration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parameters updates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Char char="»"/>
              <a:tabLst/>
              <a:defRPr/>
            </a:pP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Automated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towards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</a:t>
            </a:r>
            <a:endParaRPr kumimoji="0" lang="nl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None/>
              <a:tabLst/>
              <a:defRPr/>
            </a:pPr>
            <a:endParaRPr kumimoji="0" lang="nl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Char char="»"/>
              <a:tabLst/>
              <a:defRPr/>
            </a:pPr>
            <a:endParaRPr kumimoji="0" lang="nl-B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838200"/>
            <a:ext cx="19970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41450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411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</a:t>
            </a: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validation</a:t>
            </a: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activities</a:t>
            </a: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VGT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</a:t>
            </a:r>
            <a:r>
              <a:rPr lang="nl-BE" sz="24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Rayleigh</a:t>
            </a:r>
            <a:r>
              <a:rPr lang="nl-BE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BE" sz="24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Calibration</a:t>
            </a:r>
            <a:r>
              <a:rPr lang="nl-BE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                             DCC </a:t>
            </a:r>
            <a:r>
              <a:rPr lang="nl-BE" sz="24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calibration</a:t>
            </a:r>
            <a:endParaRPr kumimoji="0" lang="nl-B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447" y="2133599"/>
            <a:ext cx="4115153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5105400"/>
            <a:ext cx="716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i="1" dirty="0" smtClean="0"/>
              <a:t>Sterckx S., Adriaensen S., Livens S.,TGARS, 2013</a:t>
            </a:r>
            <a:endParaRPr lang="nl-BE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838200"/>
            <a:ext cx="14636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59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1593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25" y="152400"/>
            <a:ext cx="32543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23ECD2C-1587-8148-A785-061A140FE37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52400" y="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BE" sz="3200" b="1" kern="0" dirty="0" smtClean="0">
                <a:solidFill>
                  <a:srgbClr val="0070C0"/>
                </a:solidFill>
                <a:latin typeface="+mj-lt"/>
              </a:rPr>
              <a:t>CEOS </a:t>
            </a:r>
            <a:r>
              <a:rPr lang="nl-BE" sz="3200" b="1" kern="0" dirty="0" err="1" smtClean="0">
                <a:solidFill>
                  <a:srgbClr val="0070C0"/>
                </a:solidFill>
                <a:latin typeface="+mj-lt"/>
              </a:rPr>
              <a:t>method</a:t>
            </a:r>
            <a:r>
              <a:rPr lang="nl-BE" sz="3200" b="1" kern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nl-BE" sz="3200" b="1" kern="0" dirty="0" err="1" smtClean="0">
                <a:solidFill>
                  <a:srgbClr val="0070C0"/>
                </a:solidFill>
                <a:latin typeface="+mj-lt"/>
              </a:rPr>
              <a:t>intercomparison</a:t>
            </a:r>
            <a:r>
              <a:rPr lang="nl-BE" sz="3200" b="1" kern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nl-BE" sz="3200" b="1" kern="0" dirty="0" err="1" smtClean="0">
                <a:solidFill>
                  <a:srgbClr val="0070C0"/>
                </a:solidFill>
                <a:latin typeface="+mj-lt"/>
              </a:rPr>
              <a:t>activity</a:t>
            </a:r>
            <a:endParaRPr lang="nl-BE" sz="3200" b="1" kern="0" dirty="0" smtClean="0">
              <a:solidFill>
                <a:srgbClr val="0070C0"/>
              </a:solidFill>
              <a:latin typeface="+mj-lt"/>
            </a:endParaRPr>
          </a:p>
          <a:p>
            <a:pPr lvl="0">
              <a:defRPr/>
            </a:pPr>
            <a:r>
              <a:rPr lang="nl-BE" sz="3200" b="1" kern="0" dirty="0" smtClean="0">
                <a:solidFill>
                  <a:schemeClr val="tx2"/>
                </a:solidFill>
                <a:latin typeface="+mj-lt"/>
              </a:rPr>
              <a:t>		</a:t>
            </a:r>
            <a:r>
              <a:rPr lang="nl-BE" sz="3200" b="1" kern="0" dirty="0" err="1" smtClean="0">
                <a:solidFill>
                  <a:schemeClr val="tx2"/>
                </a:solidFill>
                <a:latin typeface="+mj-lt"/>
              </a:rPr>
              <a:t>Calibration</a:t>
            </a:r>
            <a:r>
              <a:rPr lang="nl-BE" sz="3200" b="1" kern="0" dirty="0" smtClean="0">
                <a:solidFill>
                  <a:schemeClr val="tx2"/>
                </a:solidFill>
                <a:latin typeface="+mj-lt"/>
              </a:rPr>
              <a:t> over </a:t>
            </a:r>
            <a:r>
              <a:rPr lang="nl-BE" sz="3200" b="1" kern="0" dirty="0" err="1" smtClean="0">
                <a:solidFill>
                  <a:schemeClr val="tx2"/>
                </a:solidFill>
                <a:latin typeface="+mj-lt"/>
              </a:rPr>
              <a:t>stable</a:t>
            </a:r>
            <a:r>
              <a:rPr lang="nl-BE" sz="3200" b="1" kern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nl-BE" sz="3200" b="1" kern="0" dirty="0" err="1" smtClean="0">
                <a:solidFill>
                  <a:schemeClr val="tx2"/>
                </a:solidFill>
                <a:latin typeface="+mj-lt"/>
              </a:rPr>
              <a:t>desert</a:t>
            </a:r>
            <a:r>
              <a:rPr lang="nl-BE" sz="3200" b="1" kern="0" dirty="0" smtClean="0">
                <a:solidFill>
                  <a:schemeClr val="tx2"/>
                </a:solidFill>
                <a:latin typeface="+mj-lt"/>
              </a:rPr>
              <a:t> sites</a:t>
            </a:r>
            <a:endParaRPr lang="nl-BE" sz="32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562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400" i="1" dirty="0" smtClean="0"/>
              <a:t>Govaerts, Y., Sterckx S. and Adriaensen S., 2013,  </a:t>
            </a:r>
            <a:r>
              <a:rPr lang="nl-BE" sz="1400" i="1" dirty="0" err="1" smtClean="0"/>
              <a:t>Remote</a:t>
            </a:r>
            <a:r>
              <a:rPr lang="nl-BE" sz="1400" i="1" dirty="0" smtClean="0"/>
              <a:t> </a:t>
            </a:r>
            <a:r>
              <a:rPr lang="nl-BE" sz="1400" i="1" dirty="0" err="1" smtClean="0"/>
              <a:t>Sensing</a:t>
            </a:r>
            <a:r>
              <a:rPr lang="nl-BE" sz="1400" i="1" dirty="0" smtClean="0"/>
              <a:t> Letters.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6" name="ZoneTexte 5"/>
          <p:cNvSpPr txBox="1"/>
          <p:nvPr/>
        </p:nvSpPr>
        <p:spPr>
          <a:xfrm>
            <a:off x="7772400" y="243840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LIBYA 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43592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Launching soon…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572000" cy="2609055"/>
          </a:xfrm>
        </p:spPr>
        <p:txBody>
          <a:bodyPr/>
          <a:lstStyle/>
          <a:p>
            <a:r>
              <a:rPr lang="nl-BE" sz="1600" dirty="0" err="1" smtClean="0"/>
              <a:t>Launch</a:t>
            </a:r>
            <a:r>
              <a:rPr lang="nl-BE" sz="1600" dirty="0" smtClean="0"/>
              <a:t> </a:t>
            </a:r>
          </a:p>
          <a:p>
            <a:pPr>
              <a:buNone/>
            </a:pPr>
            <a:r>
              <a:rPr lang="nl-BE" sz="1600" b="1" dirty="0" smtClean="0"/>
              <a:t>	20 april</a:t>
            </a:r>
            <a:endParaRPr lang="nl-BE" sz="1600" dirty="0" smtClean="0"/>
          </a:p>
          <a:p>
            <a:r>
              <a:rPr lang="nl-BE" sz="1600" dirty="0" smtClean="0"/>
              <a:t>Start of in-flight </a:t>
            </a:r>
            <a:r>
              <a:rPr lang="nl-BE" sz="1600" dirty="0" err="1" smtClean="0"/>
              <a:t>calibration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600" b="1" dirty="0" smtClean="0"/>
              <a:t>End of June</a:t>
            </a:r>
          </a:p>
          <a:p>
            <a:r>
              <a:rPr lang="nl-BE" sz="1600" dirty="0" smtClean="0"/>
              <a:t>Data service </a:t>
            </a:r>
            <a:r>
              <a:rPr lang="nl-BE" sz="1600" dirty="0" err="1" smtClean="0"/>
              <a:t>operational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600" b="1" dirty="0" err="1" smtClean="0"/>
              <a:t>Beginning</a:t>
            </a:r>
            <a:r>
              <a:rPr lang="nl-BE" sz="1600" b="1" dirty="0" smtClean="0"/>
              <a:t> of November</a:t>
            </a:r>
            <a:r>
              <a:rPr lang="nl-BE" sz="1600" dirty="0" smtClean="0"/>
              <a:t> </a:t>
            </a:r>
          </a:p>
          <a:p>
            <a:r>
              <a:rPr lang="nl-BE" sz="1600" dirty="0" smtClean="0"/>
              <a:t>First </a:t>
            </a:r>
            <a:r>
              <a:rPr lang="nl-BE" sz="1600" dirty="0" err="1" smtClean="0"/>
              <a:t>Proba-V</a:t>
            </a:r>
            <a:r>
              <a:rPr lang="nl-BE" sz="1600" dirty="0" smtClean="0"/>
              <a:t> Conference </a:t>
            </a:r>
          </a:p>
          <a:p>
            <a:endParaRPr lang="nl-BE" sz="1600" dirty="0" smtClean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4" y="3119264"/>
            <a:ext cx="3305826" cy="1224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400" y="4191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4 -5 </a:t>
            </a:r>
            <a:r>
              <a:rPr lang="nl-BE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July</a:t>
            </a:r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2013</a:t>
            </a:r>
            <a:endParaRPr lang="nl-BE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838200"/>
            <a:ext cx="26447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20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12825"/>
            <a:ext cx="864076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algn="ctr"/>
            <a:r>
              <a:rPr lang="nl-BE" dirty="0" err="1" smtClean="0">
                <a:solidFill>
                  <a:schemeClr val="bg1"/>
                </a:solidFill>
              </a:rPr>
              <a:t>Thank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you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for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listening</a:t>
            </a:r>
            <a:r>
              <a:rPr lang="nl-BE" dirty="0" smtClean="0">
                <a:solidFill>
                  <a:schemeClr val="bg1"/>
                </a:solidFill>
              </a:rPr>
              <a:t>! 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43022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nl-BE" kern="0" dirty="0" smtClean="0">
                <a:solidFill>
                  <a:schemeClr val="bg1"/>
                </a:solidFill>
              </a:rPr>
              <a:t>The VITO PROBA-V team</a:t>
            </a:r>
            <a:endParaRPr lang="nl-BE" kern="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31532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smtClean="0">
                <a:solidFill>
                  <a:srgbClr val="34A3DC"/>
                </a:solidFill>
              </a:rPr>
              <a:t>Content</a:t>
            </a:r>
            <a:endParaRPr lang="nl-BE" sz="4000" dirty="0">
              <a:solidFill>
                <a:srgbClr val="34A3D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525963"/>
          </a:xfrm>
        </p:spPr>
        <p:txBody>
          <a:bodyPr/>
          <a:lstStyle/>
          <a:p>
            <a:r>
              <a:rPr lang="nl-BE" sz="2800" dirty="0" smtClean="0"/>
              <a:t>The PROBA-V </a:t>
            </a:r>
            <a:r>
              <a:rPr lang="nl-BE" sz="2800" dirty="0" err="1" smtClean="0"/>
              <a:t>mission</a:t>
            </a:r>
            <a:endParaRPr lang="nl-BE" sz="2800" dirty="0" smtClean="0"/>
          </a:p>
          <a:p>
            <a:pPr lvl="1"/>
            <a:r>
              <a:rPr lang="nl-BE" sz="2800" dirty="0" err="1" smtClean="0"/>
              <a:t>Objective</a:t>
            </a:r>
            <a:endParaRPr lang="nl-BE" sz="2800" dirty="0" smtClean="0"/>
          </a:p>
          <a:p>
            <a:pPr lvl="1"/>
            <a:r>
              <a:rPr lang="nl-BE" sz="2800" dirty="0" smtClean="0"/>
              <a:t>Design</a:t>
            </a:r>
          </a:p>
          <a:p>
            <a:endParaRPr lang="nl-BE" sz="2800" dirty="0" smtClean="0"/>
          </a:p>
          <a:p>
            <a:r>
              <a:rPr lang="nl-BE" sz="2800" dirty="0" smtClean="0"/>
              <a:t>User </a:t>
            </a:r>
            <a:r>
              <a:rPr lang="nl-BE" sz="2800" dirty="0" err="1" smtClean="0"/>
              <a:t>involvement</a:t>
            </a:r>
            <a:endParaRPr lang="nl-BE" sz="2800" dirty="0" smtClean="0"/>
          </a:p>
          <a:p>
            <a:endParaRPr lang="nl-BE" sz="2800" dirty="0" smtClean="0"/>
          </a:p>
          <a:p>
            <a:r>
              <a:rPr lang="nl-BE" sz="2800" dirty="0" smtClean="0"/>
              <a:t>CAL/VAL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4525963"/>
          </a:xfrm>
        </p:spPr>
        <p:txBody>
          <a:bodyPr/>
          <a:lstStyle/>
          <a:p>
            <a:r>
              <a:rPr lang="nl-BE" dirty="0" err="1" smtClean="0"/>
              <a:t>Belgian-ESA</a:t>
            </a:r>
            <a:r>
              <a:rPr lang="nl-BE" dirty="0" smtClean="0"/>
              <a:t> </a:t>
            </a:r>
            <a:r>
              <a:rPr lang="nl-BE" dirty="0" err="1" smtClean="0"/>
              <a:t>mission</a:t>
            </a:r>
            <a:endParaRPr lang="nl-BE" dirty="0" smtClean="0"/>
          </a:p>
          <a:p>
            <a:r>
              <a:rPr lang="nl-BE" dirty="0" err="1" smtClean="0"/>
              <a:t>Mission</a:t>
            </a:r>
            <a:r>
              <a:rPr lang="nl-BE" dirty="0" smtClean="0"/>
              <a:t> </a:t>
            </a:r>
            <a:r>
              <a:rPr lang="nl-BE" dirty="0" err="1" smtClean="0"/>
              <a:t>objective</a:t>
            </a:r>
            <a:r>
              <a:rPr lang="nl-BE" dirty="0" smtClean="0"/>
              <a:t> :</a:t>
            </a:r>
          </a:p>
          <a:p>
            <a:pPr lvl="1"/>
            <a:r>
              <a:rPr lang="nl-BE" dirty="0" err="1" smtClean="0"/>
              <a:t>Continuity</a:t>
            </a:r>
            <a:r>
              <a:rPr lang="nl-BE" dirty="0" smtClean="0"/>
              <a:t> of SPOT VEGETATION data</a:t>
            </a:r>
          </a:p>
          <a:p>
            <a:pPr lvl="2"/>
            <a:r>
              <a:rPr lang="nl-BE" dirty="0" smtClean="0"/>
              <a:t>4 </a:t>
            </a:r>
            <a:r>
              <a:rPr lang="nl-BE" dirty="0" err="1" smtClean="0"/>
              <a:t>spectral</a:t>
            </a:r>
            <a:r>
              <a:rPr lang="nl-BE" dirty="0" smtClean="0"/>
              <a:t> bands: B, R, NIR, SWIR</a:t>
            </a:r>
          </a:p>
          <a:p>
            <a:pPr lvl="1"/>
            <a:endParaRPr lang="nl-BE" dirty="0" smtClean="0"/>
          </a:p>
          <a:p>
            <a:pPr lvl="1"/>
            <a:r>
              <a:rPr lang="nl-BE" dirty="0" err="1" smtClean="0"/>
              <a:t>Daily</a:t>
            </a:r>
            <a:r>
              <a:rPr lang="nl-BE" dirty="0" smtClean="0"/>
              <a:t> </a:t>
            </a:r>
            <a:r>
              <a:rPr lang="nl-BE" dirty="0" err="1" smtClean="0"/>
              <a:t>global</a:t>
            </a:r>
            <a:r>
              <a:rPr lang="nl-BE" dirty="0" smtClean="0"/>
              <a:t> </a:t>
            </a:r>
            <a:r>
              <a:rPr lang="nl-BE" dirty="0" err="1" smtClean="0"/>
              <a:t>coverage</a:t>
            </a:r>
            <a:r>
              <a:rPr lang="nl-BE" dirty="0" smtClean="0"/>
              <a:t> of land </a:t>
            </a:r>
            <a:r>
              <a:rPr lang="nl-BE" dirty="0" err="1" smtClean="0"/>
              <a:t>masses</a:t>
            </a:r>
            <a:endParaRPr lang="nl-BE" dirty="0" smtClean="0"/>
          </a:p>
          <a:p>
            <a:pPr lvl="2"/>
            <a:r>
              <a:rPr lang="nl-BE" dirty="0" smtClean="0"/>
              <a:t>Total </a:t>
            </a:r>
            <a:r>
              <a:rPr lang="nl-BE" dirty="0" err="1" smtClean="0"/>
              <a:t>swath</a:t>
            </a:r>
            <a:r>
              <a:rPr lang="nl-BE" dirty="0" smtClean="0"/>
              <a:t> </a:t>
            </a:r>
            <a:r>
              <a:rPr lang="nl-BE" dirty="0" err="1" smtClean="0"/>
              <a:t>width</a:t>
            </a:r>
            <a:r>
              <a:rPr lang="nl-BE" dirty="0" smtClean="0"/>
              <a:t> 2295 km</a:t>
            </a:r>
          </a:p>
          <a:p>
            <a:pPr lvl="2"/>
            <a:r>
              <a:rPr lang="nl-BE" dirty="0" smtClean="0"/>
              <a:t>14 </a:t>
            </a:r>
            <a:r>
              <a:rPr lang="nl-BE" dirty="0" err="1" smtClean="0"/>
              <a:t>near</a:t>
            </a:r>
            <a:r>
              <a:rPr lang="nl-BE" dirty="0" smtClean="0"/>
              <a:t> </a:t>
            </a:r>
            <a:r>
              <a:rPr lang="nl-BE" dirty="0" err="1" smtClean="0"/>
              <a:t>polar</a:t>
            </a:r>
            <a:r>
              <a:rPr lang="nl-BE" dirty="0" smtClean="0"/>
              <a:t> </a:t>
            </a:r>
            <a:r>
              <a:rPr lang="nl-BE" dirty="0" err="1" smtClean="0"/>
              <a:t>orbits</a:t>
            </a:r>
            <a:r>
              <a:rPr lang="nl-BE" dirty="0" smtClean="0"/>
              <a:t> per </a:t>
            </a:r>
            <a:r>
              <a:rPr lang="nl-BE" dirty="0" err="1" smtClean="0"/>
              <a:t>day</a:t>
            </a:r>
            <a:r>
              <a:rPr lang="nl-BE" dirty="0" smtClean="0"/>
              <a:t> @ 820 km</a:t>
            </a:r>
          </a:p>
          <a:p>
            <a:r>
              <a:rPr lang="nl-BE" dirty="0" err="1" smtClean="0"/>
              <a:t>Launch</a:t>
            </a:r>
            <a:r>
              <a:rPr lang="nl-BE" dirty="0" smtClean="0"/>
              <a:t> :</a:t>
            </a:r>
          </a:p>
          <a:p>
            <a:pPr lvl="1"/>
            <a:r>
              <a:rPr lang="nl-BE" dirty="0" smtClean="0"/>
              <a:t>End of April 2013, </a:t>
            </a:r>
            <a:r>
              <a:rPr lang="nl-BE" dirty="0" err="1" smtClean="0"/>
              <a:t>Kourou</a:t>
            </a:r>
            <a:endParaRPr lang="nl-BE" dirty="0" smtClean="0"/>
          </a:p>
          <a:p>
            <a:pPr lvl="1"/>
            <a:r>
              <a:rPr lang="nl-BE" dirty="0" smtClean="0"/>
              <a:t>VEGA </a:t>
            </a:r>
            <a:r>
              <a:rPr lang="nl-BE" dirty="0" err="1" smtClean="0"/>
              <a:t>launcher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238125"/>
            <a:ext cx="8943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3369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33800"/>
            <a:ext cx="573087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57308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81100"/>
            <a:ext cx="30638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28690" y="5572140"/>
            <a:ext cx="77724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762000" eaLnBrk="1" hangingPunct="1"/>
            <a:r>
              <a:rPr lang="en-US" sz="1800" b="1" dirty="0">
                <a:solidFill>
                  <a:schemeClr val="tx2"/>
                </a:solidFill>
              </a:rPr>
              <a:t>global world archive since </a:t>
            </a:r>
            <a:r>
              <a:rPr lang="en-US" sz="1800" b="1" dirty="0" smtClean="0">
                <a:solidFill>
                  <a:schemeClr val="tx2"/>
                </a:solidFill>
              </a:rPr>
              <a:t>1998		www.spot-vegetation.com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377950" y="5084763"/>
            <a:ext cx="1754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600">
                <a:solidFill>
                  <a:srgbClr val="EFFA18"/>
                </a:solidFill>
                <a:latin typeface="Times New Roman" pitchFamily="18" charset="0"/>
              </a:rPr>
              <a:t>P-product (segment)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059113" y="2781300"/>
            <a:ext cx="571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>
                <a:solidFill>
                  <a:srgbClr val="EFFA18"/>
                </a:solidFill>
                <a:latin typeface="Times New Roman" pitchFamily="18" charset="0"/>
              </a:rPr>
              <a:t>       daily synthesis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276600" y="5229225"/>
            <a:ext cx="5716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>
                <a:solidFill>
                  <a:srgbClr val="EFFA18"/>
                </a:solidFill>
                <a:latin typeface="Times New Roman" pitchFamily="18" charset="0"/>
              </a:rPr>
              <a:t> 10-daily synthesis</a:t>
            </a:r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42063" y="88136"/>
            <a:ext cx="2817812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03818" y="307975"/>
            <a:ext cx="6075702" cy="8002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lnSpc>
                <a:spcPct val="60000"/>
              </a:lnSpc>
              <a:spcBef>
                <a:spcPct val="50000"/>
              </a:spcBef>
            </a:pPr>
            <a:r>
              <a:rPr lang="nl-BE" sz="4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nl-BE" sz="4000" b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years</a:t>
            </a:r>
            <a:r>
              <a:rPr lang="nl-BE" sz="4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SPOT VEGETATION</a:t>
            </a:r>
          </a:p>
          <a:p>
            <a:pPr algn="ctr" defTabSz="762000">
              <a:lnSpc>
                <a:spcPct val="60000"/>
              </a:lnSpc>
              <a:spcBef>
                <a:spcPct val="50000"/>
              </a:spcBef>
            </a:pPr>
            <a:r>
              <a:rPr lang="nl-BE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Daily </a:t>
            </a:r>
            <a:r>
              <a:rPr lang="nl-BE" sz="2000" b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global</a:t>
            </a:r>
            <a:r>
              <a:rPr lang="nl-BE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BE" sz="2000" b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vegetation</a:t>
            </a:r>
            <a:r>
              <a:rPr lang="nl-BE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monitoring (1 km)</a:t>
            </a:r>
            <a:endParaRPr lang="en-US" sz="20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6012" y="395825"/>
            <a:ext cx="8543581" cy="12456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CONTINUITY (1km </a:t>
            </a:r>
            <a:r>
              <a:rPr lang="nl-BE" sz="4000" b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BE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330m)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Daily </a:t>
            </a:r>
            <a:r>
              <a:rPr lang="nl-BE" sz="4000" b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global</a:t>
            </a:r>
            <a:r>
              <a:rPr lang="nl-BE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BE" sz="4000" b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vegetation</a:t>
            </a:r>
            <a:r>
              <a:rPr lang="nl-BE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monitoring</a:t>
            </a:r>
            <a:endParaRPr lang="nl-BE" sz="4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08" y="2060154"/>
            <a:ext cx="8722232" cy="302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5266063" y="1680858"/>
            <a:ext cx="11019" cy="3882660"/>
          </a:xfrm>
          <a:prstGeom prst="line">
            <a:avLst/>
          </a:prstGeom>
          <a:solidFill>
            <a:srgbClr val="34A3DC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2776251" y="4351663"/>
            <a:ext cx="5442332" cy="15754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8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BE" sz="3200" b="1" dirty="0" smtClean="0">
                <a:solidFill>
                  <a:srgbClr val="34A3DC"/>
                </a:solidFill>
              </a:rPr>
              <a:t>PROBA-V is </a:t>
            </a:r>
            <a:r>
              <a:rPr lang="nl-BE" sz="3200" b="1" dirty="0" err="1" smtClean="0">
                <a:solidFill>
                  <a:srgbClr val="34A3DC"/>
                </a:solidFill>
              </a:rPr>
              <a:t>not</a:t>
            </a:r>
            <a:r>
              <a:rPr lang="nl-BE" sz="3200" b="1" dirty="0" smtClean="0">
                <a:solidFill>
                  <a:srgbClr val="34A3DC"/>
                </a:solidFill>
              </a:rPr>
              <a:t> SPOT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4419600"/>
          <a:ext cx="5181600" cy="1143000"/>
        </p:xfrm>
        <a:graphic>
          <a:graphicData uri="http://schemas.openxmlformats.org/drawingml/2006/table">
            <a:tbl>
              <a:tblPr/>
              <a:tblGrid>
                <a:gridCol w="941406"/>
                <a:gridCol w="1261106"/>
                <a:gridCol w="1573064"/>
                <a:gridCol w="1406024"/>
              </a:tblGrid>
              <a:tr h="28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endParaRPr lang="en-GB" sz="16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SPOT-4  </a:t>
                      </a:r>
                      <a:endParaRPr lang="nl-BE" sz="16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SPOT-5</a:t>
                      </a:r>
                      <a:endParaRPr lang="nl-BE" sz="16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PROBA-V</a:t>
                      </a:r>
                      <a:endParaRPr lang="nl-BE" sz="16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volume</a:t>
                      </a:r>
                      <a:endParaRPr lang="nl-BE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2x2x5.6 m</a:t>
                      </a:r>
                      <a:r>
                        <a:rPr lang="en-GB" sz="1600" baseline="30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BE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3.1x3.1x5.7 m</a:t>
                      </a:r>
                      <a:r>
                        <a:rPr lang="en-GB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B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0.8x0.8x1 </a:t>
                      </a: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GB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nl-B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mass</a:t>
                      </a:r>
                      <a:endParaRPr lang="nl-BE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2760 kg</a:t>
                      </a:r>
                      <a:endParaRPr lang="nl-BE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3 000 kg</a:t>
                      </a:r>
                      <a:endParaRPr lang="nl-B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 kg</a:t>
                      </a:r>
                      <a:endParaRPr lang="nl-B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power</a:t>
                      </a:r>
                      <a:endParaRPr lang="nl-BE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2100 W</a:t>
                      </a:r>
                      <a:endParaRPr lang="nl-BE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2100 W</a:t>
                      </a:r>
                      <a:endParaRPr lang="nl-BE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153 W</a:t>
                      </a:r>
                      <a:endParaRPr lang="nl-B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24200" y="5715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&gt; 200 x smaller</a:t>
            </a:r>
          </a:p>
          <a:p>
            <a:r>
              <a:rPr lang="nl-BE" dirty="0" smtClean="0"/>
              <a:t>&gt;  20 x </a:t>
            </a:r>
            <a:r>
              <a:rPr lang="nl-BE" dirty="0" err="1" smtClean="0"/>
              <a:t>lighter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19400"/>
            <a:ext cx="23018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"/>
            <a:ext cx="23241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422116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72442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BE" sz="3200" b="1" dirty="0" smtClean="0">
                <a:solidFill>
                  <a:srgbClr val="34A3DC"/>
                </a:solidFill>
              </a:rPr>
              <a:t>And the </a:t>
            </a:r>
            <a:r>
              <a:rPr lang="nl-BE" sz="3200" b="1" dirty="0" err="1" smtClean="0">
                <a:solidFill>
                  <a:srgbClr val="34A3DC"/>
                </a:solidFill>
              </a:rPr>
              <a:t>instruments</a:t>
            </a:r>
            <a:r>
              <a:rPr lang="nl-BE" sz="3200" b="1" dirty="0" smtClean="0">
                <a:solidFill>
                  <a:srgbClr val="34A3DC"/>
                </a:solidFill>
              </a:rPr>
              <a:t> are </a:t>
            </a:r>
            <a:r>
              <a:rPr lang="nl-BE" sz="3200" b="1" dirty="0" err="1" smtClean="0">
                <a:solidFill>
                  <a:srgbClr val="34A3DC"/>
                </a:solidFill>
              </a:rPr>
              <a:t>not</a:t>
            </a:r>
            <a:r>
              <a:rPr lang="nl-BE" sz="3200" b="1" dirty="0" smtClean="0">
                <a:solidFill>
                  <a:srgbClr val="34A3DC"/>
                </a:solidFill>
              </a:rPr>
              <a:t> the </a:t>
            </a:r>
            <a:r>
              <a:rPr lang="nl-BE" sz="3200" b="1" dirty="0" err="1" smtClean="0">
                <a:solidFill>
                  <a:srgbClr val="34A3DC"/>
                </a:solidFill>
              </a:rPr>
              <a:t>same</a:t>
            </a:r>
            <a:endParaRPr lang="nl-BE" sz="3200" b="1" dirty="0" smtClean="0">
              <a:solidFill>
                <a:srgbClr val="34A3DC"/>
              </a:solidFill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0" y="164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9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" y="38862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81279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The PROBA-V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Payload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Zapf Dingbats" charset="2"/>
              <a:buChar char="➡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Mass: 33.3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 kg [20% of total]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34A3DC"/>
              </a:buClr>
              <a:buFont typeface="Zapf Dingbats" charset="2"/>
              <a:buChar char="➡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Dimensions: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0.2x0.8x0.4</a:t>
            </a:r>
            <a:r>
              <a:rPr lang="en-US" kern="0" dirty="0" smtClean="0">
                <a:sym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m³</a:t>
            </a:r>
            <a:endParaRPr lang="en-US" kern="0" dirty="0" smtClean="0">
              <a:latin typeface="Arial" charset="0"/>
              <a:cs typeface="Arial" charset="0"/>
              <a:sym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34A3DC"/>
              </a:buClr>
              <a:buFont typeface="Zapf Dingbats" charset="2"/>
              <a:buChar char="➡"/>
            </a:pPr>
            <a:r>
              <a:rPr lang="en-US" kern="0" dirty="0" smtClean="0">
                <a:latin typeface="Arial" charset="0"/>
                <a:cs typeface="Arial" charset="0"/>
                <a:sym typeface="Arial" charset="0"/>
              </a:rPr>
              <a:t>Three imagers, TMA concept</a:t>
            </a:r>
          </a:p>
          <a:p>
            <a:pPr marL="342900" lvl="0" indent="-342900">
              <a:spcBef>
                <a:spcPct val="20000"/>
              </a:spcBef>
              <a:buClr>
                <a:srgbClr val="34A3DC"/>
              </a:buClr>
              <a:buFont typeface="Zapf Dingbats" charset="2"/>
              <a:buChar char="➡"/>
            </a:pPr>
            <a:endParaRPr lang="en-US" kern="0" dirty="0" smtClean="0">
              <a:latin typeface="Arial" charset="0"/>
              <a:cs typeface="Arial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Zapf Dingbats" charset="2"/>
              <a:buChar char="➡"/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  <a:sym typeface="Arial" charset="0"/>
              </a:rPr>
              <a:t>No active thermal 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Zapf Dingbats" charset="2"/>
              <a:buChar char="➡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No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 on-board calibration lamp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4529137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066800"/>
            <a:ext cx="3017837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949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563562"/>
          </a:xfrm>
        </p:spPr>
        <p:txBody>
          <a:bodyPr/>
          <a:lstStyle/>
          <a:p>
            <a:r>
              <a:rPr lang="nl-BE" dirty="0" smtClean="0">
                <a:solidFill>
                  <a:srgbClr val="34A3DC"/>
                </a:solidFill>
              </a:rPr>
              <a:t>User </a:t>
            </a:r>
            <a:r>
              <a:rPr lang="nl-BE" dirty="0" err="1" smtClean="0">
                <a:solidFill>
                  <a:srgbClr val="34A3DC"/>
                </a:solidFill>
              </a:rPr>
              <a:t>involvement</a:t>
            </a:r>
            <a:endParaRPr lang="nl-BE" dirty="0">
              <a:solidFill>
                <a:srgbClr val="34A3DC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7704138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l-BE" sz="2000" b="1" dirty="0" err="1" smtClean="0">
                <a:latin typeface="+mn-lt"/>
              </a:rPr>
              <a:t>Through</a:t>
            </a:r>
            <a:r>
              <a:rPr lang="nl-BE" sz="2000" b="1" dirty="0" smtClean="0">
                <a:latin typeface="+mn-lt"/>
              </a:rPr>
              <a:t> the PROBA-V </a:t>
            </a:r>
            <a:r>
              <a:rPr lang="nl-BE" sz="2000" b="1" dirty="0" err="1" smtClean="0">
                <a:latin typeface="+mn-lt"/>
              </a:rPr>
              <a:t>Preparatory</a:t>
            </a:r>
            <a:r>
              <a:rPr lang="nl-BE" sz="2000" b="1" dirty="0" smtClean="0">
                <a:latin typeface="+mn-lt"/>
              </a:rPr>
              <a:t> </a:t>
            </a:r>
            <a:r>
              <a:rPr lang="nl-BE" sz="2000" b="1" i="1" dirty="0" smtClean="0">
                <a:latin typeface="+mn-lt"/>
              </a:rPr>
              <a:t>Programma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+mn-lt"/>
              </a:rPr>
              <a:t>Purpose: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+mn-lt"/>
              </a:rPr>
              <a:t>to asses PROBA-V as a continuity mission to  VGT1/2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+mn-lt"/>
              </a:rPr>
              <a:t>to </a:t>
            </a:r>
            <a:r>
              <a:rPr lang="en-US" dirty="0">
                <a:latin typeface="+mn-lt"/>
              </a:rPr>
              <a:t>get future users acquainted with the data of the PROBA-V “continuity mission” by using simulated </a:t>
            </a:r>
            <a:r>
              <a:rPr lang="en-US" dirty="0" smtClean="0">
                <a:latin typeface="+mn-lt"/>
              </a:rPr>
              <a:t>data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+mn-lt"/>
              </a:rPr>
              <a:t>to </a:t>
            </a:r>
            <a:r>
              <a:rPr lang="en-US" dirty="0">
                <a:latin typeface="+mn-lt"/>
              </a:rPr>
              <a:t>prepare the full exploitation of Proba-V data </a:t>
            </a:r>
            <a:r>
              <a:rPr lang="en-US" dirty="0" smtClean="0">
                <a:latin typeface="+mn-lt"/>
              </a:rPr>
              <a:t>sets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+mn-lt"/>
              </a:rPr>
              <a:t>22 teams involved </a:t>
            </a:r>
          </a:p>
          <a:p>
            <a:pPr marL="800100"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+mn-lt"/>
              </a:rPr>
              <a:t>Thematic (</a:t>
            </a:r>
            <a:r>
              <a:rPr lang="nl-BE" dirty="0" err="1" smtClean="0">
                <a:latin typeface="+mn-lt"/>
              </a:rPr>
              <a:t>Change</a:t>
            </a:r>
            <a:r>
              <a:rPr lang="nl-BE" dirty="0" smtClean="0">
                <a:latin typeface="+mn-lt"/>
              </a:rPr>
              <a:t> </a:t>
            </a:r>
            <a:r>
              <a:rPr lang="nl-BE" dirty="0" err="1" smtClean="0">
                <a:latin typeface="+mn-lt"/>
              </a:rPr>
              <a:t>detection</a:t>
            </a:r>
            <a:r>
              <a:rPr lang="nl-BE" dirty="0" smtClean="0">
                <a:latin typeface="+mn-lt"/>
              </a:rPr>
              <a:t>, </a:t>
            </a:r>
            <a:r>
              <a:rPr lang="nl-BE" dirty="0" err="1" smtClean="0">
                <a:latin typeface="+mn-lt"/>
              </a:rPr>
              <a:t>Crop</a:t>
            </a:r>
            <a:r>
              <a:rPr lang="nl-BE" dirty="0" smtClean="0">
                <a:latin typeface="+mn-lt"/>
              </a:rPr>
              <a:t> </a:t>
            </a:r>
            <a:r>
              <a:rPr lang="nl-BE" dirty="0" err="1" smtClean="0">
                <a:latin typeface="+mn-lt"/>
              </a:rPr>
              <a:t>monitoring</a:t>
            </a:r>
            <a:r>
              <a:rPr lang="nl-BE" dirty="0" smtClean="0">
                <a:latin typeface="+mn-lt"/>
              </a:rPr>
              <a:t>, …)</a:t>
            </a:r>
          </a:p>
          <a:p>
            <a:pPr marL="800100"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nl-BE" dirty="0" err="1" smtClean="0">
                <a:latin typeface="+mn-lt"/>
              </a:rPr>
              <a:t>Methodological</a:t>
            </a:r>
            <a:r>
              <a:rPr lang="nl-BE" dirty="0" smtClean="0">
                <a:latin typeface="+mn-lt"/>
              </a:rPr>
              <a:t> (Data </a:t>
            </a:r>
            <a:r>
              <a:rPr lang="nl-BE" dirty="0" err="1" smtClean="0">
                <a:latin typeface="+mn-lt"/>
              </a:rPr>
              <a:t>fusion</a:t>
            </a:r>
            <a:r>
              <a:rPr lang="nl-BE" dirty="0" smtClean="0">
                <a:latin typeface="+mn-lt"/>
              </a:rPr>
              <a:t>, impact studies, …)</a:t>
            </a:r>
          </a:p>
          <a:p>
            <a:pPr marL="800100"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nl-BE" sz="1600" dirty="0" smtClean="0"/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n-US" sz="16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n-US" sz="16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n-GB" sz="1600" dirty="0"/>
          </a:p>
          <a:p>
            <a:pPr>
              <a:spcBef>
                <a:spcPct val="50000"/>
              </a:spcBef>
              <a:tabLst>
                <a:tab pos="358775" algn="l"/>
              </a:tabLst>
              <a:defRPr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725" y="3886200"/>
            <a:ext cx="32162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nl-BE" dirty="0" smtClean="0">
                <a:solidFill>
                  <a:srgbClr val="34A3DC"/>
                </a:solidFill>
              </a:rPr>
              <a:t>User </a:t>
            </a:r>
            <a:r>
              <a:rPr lang="nl-BE" dirty="0" err="1" smtClean="0">
                <a:solidFill>
                  <a:srgbClr val="34A3DC"/>
                </a:solidFill>
              </a:rPr>
              <a:t>involvement</a:t>
            </a:r>
            <a:endParaRPr lang="nl-BE" dirty="0">
              <a:solidFill>
                <a:srgbClr val="34A3DC"/>
              </a:solidFill>
            </a:endParaRP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990600"/>
            <a:ext cx="8534400" cy="689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b="1" dirty="0" smtClean="0"/>
              <a:t>Through the </a:t>
            </a:r>
            <a:r>
              <a:rPr lang="en-US" sz="2800" b="1" dirty="0" err="1" smtClean="0"/>
              <a:t>Proba</a:t>
            </a:r>
            <a:r>
              <a:rPr lang="en-US" sz="2800" b="1" dirty="0" smtClean="0"/>
              <a:t> V International Users Committee - 									IUC</a:t>
            </a:r>
            <a:endParaRPr lang="en-US" sz="2800" b="1" i="1" dirty="0" smtClean="0"/>
          </a:p>
          <a:p>
            <a:r>
              <a:rPr lang="en-US" sz="2800" dirty="0" smtClean="0"/>
              <a:t>What : </a:t>
            </a:r>
            <a:r>
              <a:rPr lang="en-US" sz="2400" dirty="0" smtClean="0"/>
              <a:t>Group of experts with expertise in global monitoring, image analysis, ground segment operations, calibration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dirty="0" smtClean="0"/>
              <a:t>Purpose : </a:t>
            </a:r>
            <a:r>
              <a:rPr lang="en-US" sz="2400" dirty="0" smtClean="0"/>
              <a:t>assist the project team in refining and adapting the characteristics of the system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dirty="0" smtClean="0"/>
              <a:t>Topics : </a:t>
            </a:r>
            <a:r>
              <a:rPr lang="en-US" sz="2400" dirty="0" smtClean="0"/>
              <a:t>Products,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budget, </a:t>
            </a:r>
            <a:r>
              <a:rPr lang="en-US" sz="2400" dirty="0" err="1" smtClean="0"/>
              <a:t>straylight</a:t>
            </a:r>
            <a:r>
              <a:rPr lang="en-US" sz="2400" dirty="0" smtClean="0"/>
              <a:t>, compression, atmospheric correction, cloud detection, PROBA-V – VGT spectral response differences, ….</a:t>
            </a:r>
          </a:p>
          <a:p>
            <a:pPr>
              <a:buNone/>
            </a:pP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n-US" sz="2800" dirty="0" smtClean="0"/>
          </a:p>
          <a:p>
            <a:pPr>
              <a:spcBef>
                <a:spcPct val="50000"/>
              </a:spcBef>
              <a:tabLst>
                <a:tab pos="358775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TO_landscape">
  <a:themeElements>
    <a:clrScheme name="Vito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FFCB05"/>
      </a:accent4>
      <a:accent5>
        <a:srgbClr val="A70532"/>
      </a:accent5>
      <a:accent6>
        <a:srgbClr val="6DCFF6"/>
      </a:accent6>
      <a:hlink>
        <a:srgbClr val="0000FF"/>
      </a:hlink>
      <a:folHlink>
        <a:srgbClr val="871F78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4A3D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4A3D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TO_landscap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A3DC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ECEEB"/>
        </a:accent5>
        <a:accent6>
          <a:srgbClr val="E70000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A3DC"/>
        </a:accent1>
        <a:accent2>
          <a:srgbClr val="F58220"/>
        </a:accent2>
        <a:accent3>
          <a:srgbClr val="FFFFFF"/>
        </a:accent3>
        <a:accent4>
          <a:srgbClr val="000000"/>
        </a:accent4>
        <a:accent5>
          <a:srgbClr val="AECEEB"/>
        </a:accent5>
        <a:accent6>
          <a:srgbClr val="DE751C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VITO_landscape</Template>
  <TotalTime>210</TotalTime>
  <Words>393</Words>
  <Application>Microsoft Office PowerPoint</Application>
  <PresentationFormat>On-screen Show (4:3)</PresentationFormat>
  <Paragraphs>116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VITO_landscape</vt:lpstr>
      <vt:lpstr>The PROBA-V Mission    </vt:lpstr>
      <vt:lpstr>Content</vt:lpstr>
      <vt:lpstr>Slide 3</vt:lpstr>
      <vt:lpstr>Slide 4</vt:lpstr>
      <vt:lpstr>Slide 5</vt:lpstr>
      <vt:lpstr>PROBA-V is not SPOT</vt:lpstr>
      <vt:lpstr>And the instruments are not the same</vt:lpstr>
      <vt:lpstr>User involvement</vt:lpstr>
      <vt:lpstr>User involvement</vt:lpstr>
      <vt:lpstr>Slide 10</vt:lpstr>
      <vt:lpstr>Slide 11</vt:lpstr>
      <vt:lpstr>Slide 12</vt:lpstr>
      <vt:lpstr>Slide 13</vt:lpstr>
      <vt:lpstr>Launching soon…</vt:lpstr>
      <vt:lpstr>Thank you for listening! </vt:lpstr>
    </vt:vector>
  </TitlesOfParts>
  <Company>VITO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sterckxs</dc:creator>
  <cp:lastModifiedBy>fyu</cp:lastModifiedBy>
  <cp:revision>36</cp:revision>
  <dcterms:created xsi:type="dcterms:W3CDTF">2013-03-29T10:03:49Z</dcterms:created>
  <dcterms:modified xsi:type="dcterms:W3CDTF">2013-04-06T22:54:57Z</dcterms:modified>
</cp:coreProperties>
</file>