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85" r:id="rId3"/>
    <p:sldId id="336" r:id="rId4"/>
    <p:sldId id="305" r:id="rId5"/>
    <p:sldId id="267" r:id="rId6"/>
    <p:sldId id="306" r:id="rId7"/>
    <p:sldId id="316" r:id="rId8"/>
    <p:sldId id="272" r:id="rId9"/>
    <p:sldId id="269" r:id="rId10"/>
    <p:sldId id="282" r:id="rId11"/>
    <p:sldId id="298" r:id="rId12"/>
    <p:sldId id="319" r:id="rId13"/>
    <p:sldId id="286" r:id="rId14"/>
    <p:sldId id="330" r:id="rId15"/>
    <p:sldId id="326" r:id="rId16"/>
    <p:sldId id="334" r:id="rId17"/>
    <p:sldId id="331" r:id="rId18"/>
    <p:sldId id="343" r:id="rId19"/>
    <p:sldId id="344" r:id="rId20"/>
    <p:sldId id="341" r:id="rId21"/>
    <p:sldId id="291" r:id="rId22"/>
    <p:sldId id="324" r:id="rId23"/>
    <p:sldId id="332" r:id="rId24"/>
    <p:sldId id="273" r:id="rId25"/>
    <p:sldId id="274" r:id="rId26"/>
    <p:sldId id="345" r:id="rId27"/>
    <p:sldId id="346"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66"/>
    <a:srgbClr val="0000CC"/>
    <a:srgbClr val="FF3300"/>
    <a:srgbClr val="009900"/>
    <a:srgbClr val="660066"/>
    <a:srgbClr val="1F913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00" autoAdjust="0"/>
    <p:restoredTop sz="94757" autoAdjust="0"/>
  </p:normalViewPr>
  <p:slideViewPr>
    <p:cSldViewPr>
      <p:cViewPr varScale="1">
        <p:scale>
          <a:sx n="65" d="100"/>
          <a:sy n="65" d="100"/>
        </p:scale>
        <p:origin x="-1392" y="-108"/>
      </p:cViewPr>
      <p:guideLst>
        <p:guide orient="horz" pos="2160"/>
        <p:guide pos="2880"/>
      </p:guideLst>
    </p:cSldViewPr>
  </p:slideViewPr>
  <p:outlineViewPr>
    <p:cViewPr>
      <p:scale>
        <a:sx n="33" d="100"/>
        <a:sy n="33" d="100"/>
      </p:scale>
      <p:origin x="0" y="177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052"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6" tIns="46588" rIns="93176" bIns="4658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6" tIns="46588" rIns="93176" bIns="46588" rtlCol="0"/>
          <a:lstStyle>
            <a:lvl1pPr algn="r" fontAlgn="auto">
              <a:spcBef>
                <a:spcPts val="0"/>
              </a:spcBef>
              <a:spcAft>
                <a:spcPts val="0"/>
              </a:spcAft>
              <a:defRPr sz="1200">
                <a:latin typeface="+mn-lt"/>
              </a:defRPr>
            </a:lvl1pPr>
          </a:lstStyle>
          <a:p>
            <a:pPr>
              <a:defRPr/>
            </a:pPr>
            <a:fld id="{4F08A8F4-2A10-46E5-AC68-58246539B851}" type="datetimeFigureOut">
              <a:rPr lang="en-US"/>
              <a:pPr>
                <a:defRPr/>
              </a:pPr>
              <a:t>4/8/2013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6" tIns="46588" rIns="93176" bIns="46588"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6" tIns="46588" rIns="93176" bIns="46588" rtlCol="0" anchor="b"/>
          <a:lstStyle>
            <a:lvl1pPr algn="r" fontAlgn="auto">
              <a:spcBef>
                <a:spcPts val="0"/>
              </a:spcBef>
              <a:spcAft>
                <a:spcPts val="0"/>
              </a:spcAft>
              <a:defRPr sz="1200">
                <a:latin typeface="+mn-lt"/>
              </a:defRPr>
            </a:lvl1pPr>
          </a:lstStyle>
          <a:p>
            <a:pPr>
              <a:defRPr/>
            </a:pPr>
            <a:fld id="{0A63F517-1F17-407F-A8EC-787E91E2350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6" tIns="46588" rIns="93176" bIns="4658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6" tIns="46588" rIns="93176" bIns="46588" rtlCol="0"/>
          <a:lstStyle>
            <a:lvl1pPr algn="r" fontAlgn="auto">
              <a:spcBef>
                <a:spcPts val="0"/>
              </a:spcBef>
              <a:spcAft>
                <a:spcPts val="0"/>
              </a:spcAft>
              <a:defRPr sz="1200">
                <a:latin typeface="+mn-lt"/>
              </a:defRPr>
            </a:lvl1pPr>
          </a:lstStyle>
          <a:p>
            <a:pPr>
              <a:defRPr/>
            </a:pPr>
            <a:fld id="{7A85B864-7FB3-4FB4-A3C1-5B711E5D6313}" type="datetimeFigureOut">
              <a:rPr lang="en-US"/>
              <a:pPr>
                <a:defRPr/>
              </a:pPr>
              <a:t>4/8/2013</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6" tIns="46588" rIns="93176" bIns="46588"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6" tIns="46588" rIns="93176" bIns="4658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6" tIns="46588" rIns="93176" bIns="46588"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6" tIns="46588" rIns="93176" bIns="46588" rtlCol="0" anchor="b"/>
          <a:lstStyle>
            <a:lvl1pPr algn="r" fontAlgn="auto">
              <a:spcBef>
                <a:spcPts val="0"/>
              </a:spcBef>
              <a:spcAft>
                <a:spcPts val="0"/>
              </a:spcAft>
              <a:defRPr sz="1200">
                <a:latin typeface="+mn-lt"/>
              </a:defRPr>
            </a:lvl1pPr>
          </a:lstStyle>
          <a:p>
            <a:pPr>
              <a:defRPr/>
            </a:pPr>
            <a:fld id="{428D782A-0E61-49DD-85E9-E9CF48411C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A2D2BE-8B30-456D-B654-808108FD3ED3}"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fundamental aim of the CDR is to fuel the research on climate change.</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AC9A89-9C40-444C-A692-6FC005846B08}"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5D627-9173-44A1-B396-DA143659DD01}"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7030A0"/>
                </a:solidFill>
                <a:latin typeface="Calibri" pitchFamily="34" charset="0"/>
              </a:rPr>
              <a:t>State why  the  offset was made??? </a:t>
            </a:r>
            <a:endParaRPr lang="en-US" dirty="0"/>
          </a:p>
        </p:txBody>
      </p:sp>
      <p:sp>
        <p:nvSpPr>
          <p:cNvPr id="4" name="Slide Number Placeholder 3"/>
          <p:cNvSpPr>
            <a:spLocks noGrp="1"/>
          </p:cNvSpPr>
          <p:nvPr>
            <p:ph type="sldNum" sz="quarter" idx="10"/>
          </p:nvPr>
        </p:nvSpPr>
        <p:spPr/>
        <p:txBody>
          <a:bodyPr/>
          <a:lstStyle/>
          <a:p>
            <a:pPr>
              <a:defRPr/>
            </a:pPr>
            <a:fld id="{428D782A-0E61-49DD-85E9-E9CF48411C13}"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2DEAAD0-A176-49E4-BDED-6A312994C5D6}" type="datetimeFigureOut">
              <a:rPr lang="en-US"/>
              <a:pPr>
                <a:defRPr/>
              </a:pPr>
              <a:t>4/8/2013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0F9D5A-5001-470C-8059-A1A6D9CF5C5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52DD4C-9105-4DE8-92F4-CA22F07A4731}" type="datetimeFigureOut">
              <a:rPr lang="en-US"/>
              <a:pPr>
                <a:defRPr/>
              </a:pPr>
              <a:t>4/8/2013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D9660C-2D4D-42CD-9214-288F9F2695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471AD4-7BFA-4BAD-B8AA-70E3AAE27010}" type="datetimeFigureOut">
              <a:rPr lang="en-US"/>
              <a:pPr>
                <a:defRPr/>
              </a:pPr>
              <a:t>4/8/2013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3F851B-7F23-4478-9747-AEA709E214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A5A786-B4EC-416B-94DB-7E26856635B3}" type="datetimeFigureOut">
              <a:rPr lang="en-US"/>
              <a:pPr>
                <a:defRPr/>
              </a:pPr>
              <a:t>4/8/2013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7C8657-C13D-475F-A48A-A9ECF443CC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B55FF9E-16F5-4F1A-AB11-48F692031BE2}" type="datetimeFigureOut">
              <a:rPr lang="en-US"/>
              <a:pPr>
                <a:defRPr/>
              </a:pPr>
              <a:t>4/8/2013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245CB4-4340-463F-B4C8-EA5DA3DDC67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EE2EA1-E2E1-4446-A6B7-1146165559D1}" type="datetimeFigureOut">
              <a:rPr lang="en-US"/>
              <a:pPr>
                <a:defRPr/>
              </a:pPr>
              <a:t>4/8/2013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5F201A-8D49-4211-8FF0-9EF959117F9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519CBCE-58BB-43D1-93A0-4C5E154C47D6}" type="datetimeFigureOut">
              <a:rPr lang="en-US"/>
              <a:pPr>
                <a:defRPr/>
              </a:pPr>
              <a:t>4/8/2013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0555243-6AD9-4391-9602-9C64E32A31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908C743-D96D-4191-8EDB-B2DECF258979}" type="datetimeFigureOut">
              <a:rPr lang="en-US"/>
              <a:pPr>
                <a:defRPr/>
              </a:pPr>
              <a:t>4/8/2013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13096EA-432A-4CFC-86E6-5B721A9B1DB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403F23-120F-47E3-8C53-35D5E90E88D6}" type="datetimeFigureOut">
              <a:rPr lang="en-US"/>
              <a:pPr>
                <a:defRPr/>
              </a:pPr>
              <a:t>4/8/2013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E23D06-8FB1-421B-929D-0D5BC543779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AD9CEE-543E-445A-8BC2-366CABF3F33A}" type="datetimeFigureOut">
              <a:rPr lang="en-US"/>
              <a:pPr>
                <a:defRPr/>
              </a:pPr>
              <a:t>4/8/2013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286167-975D-45BA-9258-B69C03510E4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755101-4CE0-4693-808B-0031CB6D46A2}" type="datetimeFigureOut">
              <a:rPr lang="en-US"/>
              <a:pPr>
                <a:defRPr/>
              </a:pPr>
              <a:t>4/8/2013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ECDA73-9506-4FA3-A17C-6DDC90C9920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2A8542F-9A16-4DF6-8A92-12C6DA4DD10C}" type="datetimeFigureOut">
              <a:rPr lang="en-US"/>
              <a:pPr>
                <a:defRPr/>
              </a:pPr>
              <a:t>4/8/2013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F478EB4-7955-4CB8-870E-BA5847368F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jpeg"/><Relationship Id="rId5" Type="http://schemas.openxmlformats.org/officeDocument/2006/relationships/oleObject" Target="../embeddings/oleObject1.bin"/><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gif"/><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gif"/></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1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gif"/></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0" y="3733800"/>
            <a:ext cx="7543800" cy="1089025"/>
          </a:xfrm>
        </p:spPr>
        <p:txBody>
          <a:bodyPr/>
          <a:lstStyle/>
          <a:p>
            <a:pPr algn="l" eaLnBrk="1" hangingPunct="1"/>
            <a:r>
              <a:rPr lang="en-US" sz="2800" dirty="0" err="1" smtClean="0"/>
              <a:t>Manik</a:t>
            </a:r>
            <a:r>
              <a:rPr lang="en-US" sz="2800" dirty="0" smtClean="0"/>
              <a:t> Bali</a:t>
            </a:r>
            <a:br>
              <a:rPr lang="en-US" sz="2800" dirty="0" smtClean="0"/>
            </a:br>
            <a:r>
              <a:rPr lang="en-US" sz="2800" dirty="0" smtClean="0"/>
              <a:t>Jonathan </a:t>
            </a:r>
            <a:r>
              <a:rPr lang="en-US" sz="2800" dirty="0" err="1" smtClean="0"/>
              <a:t>Mittaz</a:t>
            </a:r>
            <a:endParaRPr lang="en-US" sz="2800" dirty="0" smtClean="0"/>
          </a:p>
        </p:txBody>
      </p:sp>
      <p:sp>
        <p:nvSpPr>
          <p:cNvPr id="3075" name="Subtitle 2"/>
          <p:cNvSpPr>
            <a:spLocks noGrp="1"/>
          </p:cNvSpPr>
          <p:nvPr>
            <p:ph type="subTitle" idx="1"/>
          </p:nvPr>
        </p:nvSpPr>
        <p:spPr>
          <a:xfrm>
            <a:off x="381000" y="1600200"/>
            <a:ext cx="8305800" cy="1600200"/>
          </a:xfrm>
        </p:spPr>
        <p:txBody>
          <a:bodyPr/>
          <a:lstStyle/>
          <a:p>
            <a:r>
              <a:rPr lang="en-US" sz="4000" dirty="0" smtClean="0"/>
              <a:t>Radiometric Accuracy of IASI and AATSR IR Channels</a:t>
            </a:r>
            <a:endParaRPr lang="en-US" sz="4000" dirty="0"/>
          </a:p>
        </p:txBody>
      </p:sp>
      <p:pic>
        <p:nvPicPr>
          <p:cNvPr id="3076" name="Picture 2"/>
          <p:cNvPicPr>
            <a:picLocks noChangeAspect="1" noChangeArrowheads="1"/>
          </p:cNvPicPr>
          <p:nvPr/>
        </p:nvPicPr>
        <p:blipFill>
          <a:blip r:embed="rId3" cstate="print"/>
          <a:srcRect/>
          <a:stretch>
            <a:fillRect/>
          </a:stretch>
        </p:blipFill>
        <p:spPr bwMode="auto">
          <a:xfrm>
            <a:off x="0" y="0"/>
            <a:ext cx="9144000" cy="1066800"/>
          </a:xfrm>
          <a:prstGeom prst="rect">
            <a:avLst/>
          </a:prstGeom>
          <a:noFill/>
          <a:ln w="9525">
            <a:noFill/>
            <a:miter lim="800000"/>
            <a:headEnd/>
            <a:tailEnd/>
          </a:ln>
        </p:spPr>
      </p:pic>
      <p:pic>
        <p:nvPicPr>
          <p:cNvPr id="3077" name="Picture 3"/>
          <p:cNvPicPr>
            <a:picLocks noChangeAspect="1" noChangeArrowheads="1"/>
          </p:cNvPicPr>
          <p:nvPr/>
        </p:nvPicPr>
        <p:blipFill>
          <a:blip r:embed="rId4" cstate="print"/>
          <a:srcRect/>
          <a:stretch>
            <a:fillRect/>
          </a:stretch>
        </p:blipFill>
        <p:spPr bwMode="auto">
          <a:xfrm>
            <a:off x="0" y="5248275"/>
            <a:ext cx="2746375" cy="1609725"/>
          </a:xfrm>
          <a:prstGeom prst="rect">
            <a:avLst/>
          </a:prstGeom>
          <a:noFill/>
          <a:ln w="9525">
            <a:noFill/>
            <a:miter lim="800000"/>
            <a:headEnd/>
            <a:tailEnd/>
          </a:ln>
        </p:spPr>
      </p:pic>
      <p:sp>
        <p:nvSpPr>
          <p:cNvPr id="3078" name="Rectangle 6"/>
          <p:cNvSpPr>
            <a:spLocks noChangeArrowheads="1"/>
          </p:cNvSpPr>
          <p:nvPr/>
        </p:nvSpPr>
        <p:spPr bwMode="auto">
          <a:xfrm>
            <a:off x="0" y="4800600"/>
            <a:ext cx="4114800" cy="646113"/>
          </a:xfrm>
          <a:prstGeom prst="rect">
            <a:avLst/>
          </a:prstGeom>
          <a:noFill/>
          <a:ln w="9525">
            <a:noFill/>
            <a:miter lim="800000"/>
            <a:headEnd/>
            <a:tailEnd/>
          </a:ln>
        </p:spPr>
        <p:txBody>
          <a:bodyPr>
            <a:spAutoFit/>
          </a:bodyPr>
          <a:lstStyle/>
          <a:p>
            <a:r>
              <a:rPr lang="en-US" dirty="0">
                <a:latin typeface="Calibri" pitchFamily="34" charset="0"/>
              </a:rPr>
              <a:t>CICS/ESSIC/University of Maryland</a:t>
            </a:r>
          </a:p>
          <a:p>
            <a:r>
              <a:rPr lang="en-US" dirty="0" smtClean="0">
                <a:latin typeface="Calibri" pitchFamily="34" charset="0"/>
              </a:rPr>
              <a:t>8 April 2013 </a:t>
            </a:r>
            <a:endParaRPr lang="en-US" dirty="0">
              <a:latin typeface="Calibri" pitchFamily="34" charset="0"/>
            </a:endParaRPr>
          </a:p>
        </p:txBody>
      </p:sp>
      <p:pic>
        <p:nvPicPr>
          <p:cNvPr id="3079" name="Picture 2" descr="NOAA logo.svg"/>
          <p:cNvPicPr>
            <a:picLocks noChangeAspect="1" noChangeArrowheads="1"/>
          </p:cNvPicPr>
          <p:nvPr/>
        </p:nvPicPr>
        <p:blipFill>
          <a:blip r:embed="rId5" cstate="print"/>
          <a:srcRect/>
          <a:stretch>
            <a:fillRect/>
          </a:stretch>
        </p:blipFill>
        <p:spPr bwMode="auto">
          <a:xfrm>
            <a:off x="8115300" y="5829300"/>
            <a:ext cx="1028700" cy="1028700"/>
          </a:xfrm>
          <a:prstGeom prst="rect">
            <a:avLst/>
          </a:prstGeom>
          <a:noFill/>
          <a:ln w="9525">
            <a:noFill/>
            <a:miter lim="800000"/>
            <a:headEnd/>
            <a:tailEnd/>
          </a:ln>
        </p:spPr>
      </p:pic>
      <p:sp>
        <p:nvSpPr>
          <p:cNvPr id="8" name="TextBox 7"/>
          <p:cNvSpPr txBox="1"/>
          <p:nvPr/>
        </p:nvSpPr>
        <p:spPr>
          <a:xfrm>
            <a:off x="3276600" y="3124200"/>
            <a:ext cx="1981200" cy="369332"/>
          </a:xfrm>
          <a:prstGeom prst="rect">
            <a:avLst/>
          </a:prstGeom>
          <a:noFill/>
        </p:spPr>
        <p:txBody>
          <a:bodyPr wrap="square" rtlCol="0">
            <a:spAutoFit/>
          </a:bodyPr>
          <a:lstStyle/>
          <a:p>
            <a:r>
              <a:rPr lang="en-US" dirty="0" smtClean="0"/>
              <a:t>01/2008 -03/2011</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685800"/>
          <a:ext cx="4953000" cy="2719199"/>
        </p:xfrm>
        <a:graphic>
          <a:graphicData uri="http://schemas.openxmlformats.org/drawingml/2006/table">
            <a:tbl>
              <a:tblPr firstRow="1" bandRow="1">
                <a:tableStyleId>{5C22544A-7EE6-4342-B048-85BDC9FD1C3A}</a:tableStyleId>
              </a:tblPr>
              <a:tblGrid>
                <a:gridCol w="2635858"/>
                <a:gridCol w="2317142"/>
              </a:tblGrid>
              <a:tr h="322686">
                <a:tc gridSpan="2">
                  <a:txBody>
                    <a:bodyPr/>
                    <a:lstStyle/>
                    <a:p>
                      <a:r>
                        <a:rPr lang="en-US" dirty="0" smtClean="0"/>
                        <a:t>                                      THRESHOLDS</a:t>
                      </a:r>
                      <a:endParaRPr lang="en-US" dirty="0"/>
                    </a:p>
                  </a:txBody>
                  <a:tcPr/>
                </a:tc>
                <a:tc hMerge="1">
                  <a:txBody>
                    <a:bodyPr/>
                    <a:lstStyle/>
                    <a:p>
                      <a:endParaRPr lang="en-US" dirty="0"/>
                    </a:p>
                  </a:txBody>
                  <a:tcPr/>
                </a:tc>
              </a:tr>
              <a:tr h="322686">
                <a:tc>
                  <a:txBody>
                    <a:bodyPr/>
                    <a:lstStyle/>
                    <a:p>
                      <a:r>
                        <a:rPr lang="en-US" b="1" dirty="0" smtClean="0">
                          <a:solidFill>
                            <a:srgbClr val="FF0066"/>
                          </a:solidFill>
                        </a:rPr>
                        <a:t>SD </a:t>
                      </a:r>
                      <a:r>
                        <a:rPr lang="en-US" b="1" baseline="0" dirty="0" smtClean="0">
                          <a:solidFill>
                            <a:srgbClr val="FF0066"/>
                          </a:solidFill>
                        </a:rPr>
                        <a:t> Collocated Pixels</a:t>
                      </a:r>
                      <a:endParaRPr lang="en-US" b="1" dirty="0">
                        <a:solidFill>
                          <a:srgbClr val="FF0066"/>
                        </a:solidFill>
                      </a:endParaRPr>
                    </a:p>
                  </a:txBody>
                  <a:tcPr/>
                </a:tc>
                <a:tc>
                  <a:txBody>
                    <a:bodyPr/>
                    <a:lstStyle/>
                    <a:p>
                      <a:r>
                        <a:rPr lang="en-US" b="1" dirty="0" smtClean="0">
                          <a:solidFill>
                            <a:srgbClr val="7030A0"/>
                          </a:solidFill>
                        </a:rPr>
                        <a:t>  &lt;  0.5</a:t>
                      </a:r>
                      <a:endParaRPr lang="en-US" b="1" dirty="0">
                        <a:solidFill>
                          <a:srgbClr val="7030A0"/>
                        </a:solidFill>
                      </a:endParaRPr>
                    </a:p>
                  </a:txBody>
                  <a:tcPr/>
                </a:tc>
              </a:tr>
              <a:tr h="417138">
                <a:tc>
                  <a:txBody>
                    <a:bodyPr/>
                    <a:lstStyle/>
                    <a:p>
                      <a:r>
                        <a:rPr lang="en-US" b="1" dirty="0" smtClean="0">
                          <a:solidFill>
                            <a:srgbClr val="FF0066"/>
                          </a:solidFill>
                        </a:rPr>
                        <a:t>SD  Perimeter</a:t>
                      </a:r>
                      <a:endParaRPr lang="en-US" b="1" dirty="0">
                        <a:solidFill>
                          <a:srgbClr val="FF0066"/>
                        </a:solidFill>
                      </a:endParaRPr>
                    </a:p>
                  </a:txBody>
                  <a:tcPr/>
                </a:tc>
                <a:tc>
                  <a:txBody>
                    <a:bodyPr/>
                    <a:lstStyle/>
                    <a:p>
                      <a:r>
                        <a:rPr lang="en-US" b="1" dirty="0" smtClean="0">
                          <a:solidFill>
                            <a:srgbClr val="7030A0"/>
                          </a:solidFill>
                        </a:rPr>
                        <a:t>  &lt; 1</a:t>
                      </a:r>
                      <a:endParaRPr lang="en-US" b="1" dirty="0">
                        <a:solidFill>
                          <a:srgbClr val="7030A0"/>
                        </a:solidFill>
                      </a:endParaRPr>
                    </a:p>
                  </a:txBody>
                  <a:tcPr/>
                </a:tc>
              </a:tr>
              <a:tr h="322686">
                <a:tc>
                  <a:txBody>
                    <a:bodyPr/>
                    <a:lstStyle/>
                    <a:p>
                      <a:r>
                        <a:rPr lang="en-US" b="1" dirty="0" smtClean="0">
                          <a:solidFill>
                            <a:srgbClr val="FF0066"/>
                          </a:solidFill>
                        </a:rPr>
                        <a:t>Time</a:t>
                      </a:r>
                      <a:r>
                        <a:rPr lang="en-US" b="1" baseline="0" dirty="0" smtClean="0">
                          <a:solidFill>
                            <a:srgbClr val="FF0066"/>
                          </a:solidFill>
                        </a:rPr>
                        <a:t> Difference</a:t>
                      </a:r>
                      <a:endParaRPr lang="en-US" b="1" dirty="0">
                        <a:solidFill>
                          <a:srgbClr val="FF0066"/>
                        </a:solidFill>
                      </a:endParaRPr>
                    </a:p>
                  </a:txBody>
                  <a:tcPr/>
                </a:tc>
                <a:tc>
                  <a:txBody>
                    <a:bodyPr/>
                    <a:lstStyle/>
                    <a:p>
                      <a:r>
                        <a:rPr lang="en-US" b="1" dirty="0" smtClean="0">
                          <a:solidFill>
                            <a:srgbClr val="7030A0"/>
                          </a:solidFill>
                        </a:rPr>
                        <a:t> &lt; 15 </a:t>
                      </a:r>
                      <a:r>
                        <a:rPr lang="en-US" b="1" dirty="0" err="1" smtClean="0">
                          <a:solidFill>
                            <a:srgbClr val="7030A0"/>
                          </a:solidFill>
                        </a:rPr>
                        <a:t>Mins</a:t>
                      </a:r>
                      <a:endParaRPr lang="en-US" b="1" dirty="0">
                        <a:solidFill>
                          <a:srgbClr val="7030A0"/>
                        </a:solidFill>
                      </a:endParaRPr>
                    </a:p>
                  </a:txBody>
                  <a:tcPr/>
                </a:tc>
              </a:tr>
              <a:tr h="564701">
                <a:tc>
                  <a:txBody>
                    <a:bodyPr/>
                    <a:lstStyle/>
                    <a:p>
                      <a:r>
                        <a:rPr lang="en-US" b="1" dirty="0" smtClean="0">
                          <a:solidFill>
                            <a:srgbClr val="FF0066"/>
                          </a:solidFill>
                        </a:rPr>
                        <a:t>Time Span</a:t>
                      </a:r>
                      <a:endParaRPr lang="en-US" b="1" dirty="0">
                        <a:solidFill>
                          <a:srgbClr val="FF0066"/>
                        </a:solidFill>
                      </a:endParaRPr>
                    </a:p>
                  </a:txBody>
                  <a:tcPr/>
                </a:tc>
                <a:tc>
                  <a:txBody>
                    <a:bodyPr/>
                    <a:lstStyle/>
                    <a:p>
                      <a:r>
                        <a:rPr lang="en-US" b="1" dirty="0" smtClean="0">
                          <a:solidFill>
                            <a:srgbClr val="7030A0"/>
                          </a:solidFill>
                        </a:rPr>
                        <a:t>2008-03/2011</a:t>
                      </a:r>
                      <a:endParaRPr lang="en-US" b="1" dirty="0">
                        <a:solidFill>
                          <a:srgbClr val="7030A0"/>
                        </a:solidFill>
                      </a:endParaRPr>
                    </a:p>
                  </a:txBody>
                  <a:tcPr/>
                </a:tc>
              </a:tr>
              <a:tr h="564701">
                <a:tc>
                  <a:txBody>
                    <a:bodyPr/>
                    <a:lstStyle/>
                    <a:p>
                      <a:r>
                        <a:rPr lang="en-US" b="1" dirty="0" smtClean="0">
                          <a:solidFill>
                            <a:srgbClr val="FF0066"/>
                          </a:solidFill>
                        </a:rPr>
                        <a:t>Sat Zenith Angle difference</a:t>
                      </a:r>
                      <a:endParaRPr lang="en-US" b="1" dirty="0">
                        <a:solidFill>
                          <a:srgbClr val="FF0066"/>
                        </a:solidFill>
                      </a:endParaRPr>
                    </a:p>
                  </a:txBody>
                  <a:tcPr/>
                </a:tc>
                <a:tc>
                  <a:txBody>
                    <a:bodyPr/>
                    <a:lstStyle/>
                    <a:p>
                      <a:r>
                        <a:rPr lang="en-US" b="1" dirty="0" smtClean="0">
                          <a:solidFill>
                            <a:srgbClr val="7030A0"/>
                          </a:solidFill>
                        </a:rPr>
                        <a:t>   1</a:t>
                      </a:r>
                      <a:r>
                        <a:rPr lang="en-US" sz="1600" b="1" baseline="30000" dirty="0" smtClean="0">
                          <a:solidFill>
                            <a:srgbClr val="7030A0"/>
                          </a:solidFill>
                        </a:rPr>
                        <a:t>o</a:t>
                      </a:r>
                      <a:endParaRPr lang="en-US" b="1" baseline="30000" dirty="0">
                        <a:solidFill>
                          <a:srgbClr val="7030A0"/>
                        </a:solidFill>
                      </a:endParaRPr>
                    </a:p>
                  </a:txBody>
                  <a:tcPr/>
                </a:tc>
              </a:tr>
            </a:tbl>
          </a:graphicData>
        </a:graphic>
      </p:graphicFrame>
      <p:sp>
        <p:nvSpPr>
          <p:cNvPr id="5" name="Oval 4"/>
          <p:cNvSpPr/>
          <p:nvPr/>
        </p:nvSpPr>
        <p:spPr>
          <a:xfrm>
            <a:off x="5970588" y="3675063"/>
            <a:ext cx="1843087" cy="1169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5970588" y="3675063"/>
            <a:ext cx="1843087" cy="11699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6" name="Rectangle 5"/>
          <p:cNvSpPr/>
          <p:nvPr/>
        </p:nvSpPr>
        <p:spPr>
          <a:xfrm>
            <a:off x="5638800" y="3352800"/>
            <a:ext cx="2493963" cy="17811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3339" name="TextBox 598"/>
          <p:cNvSpPr txBox="1">
            <a:spLocks noChangeArrowheads="1"/>
          </p:cNvSpPr>
          <p:nvPr/>
        </p:nvSpPr>
        <p:spPr bwMode="auto">
          <a:xfrm>
            <a:off x="0" y="3733800"/>
            <a:ext cx="4724400" cy="2352952"/>
          </a:xfrm>
          <a:prstGeom prst="rect">
            <a:avLst/>
          </a:prstGeom>
          <a:noFill/>
          <a:ln w="9525">
            <a:noFill/>
            <a:miter lim="800000"/>
            <a:headEnd/>
            <a:tailEnd/>
          </a:ln>
        </p:spPr>
        <p:txBody>
          <a:bodyPr>
            <a:spAutoFit/>
          </a:bodyPr>
          <a:lstStyle/>
          <a:p>
            <a:pPr>
              <a:lnSpc>
                <a:spcPct val="150000"/>
              </a:lnSpc>
              <a:buFont typeface="Wingdings" pitchFamily="2" charset="2"/>
              <a:buChar char="§"/>
            </a:pPr>
            <a:r>
              <a:rPr lang="en-US" sz="1400" dirty="0">
                <a:latin typeface="Calibri" pitchFamily="34" charset="0"/>
              </a:rPr>
              <a:t> </a:t>
            </a:r>
            <a:r>
              <a:rPr lang="en-US" sz="2000" b="1" dirty="0">
                <a:solidFill>
                  <a:srgbClr val="009900"/>
                </a:solidFill>
                <a:latin typeface="Calibri" pitchFamily="34" charset="0"/>
              </a:rPr>
              <a:t>Ensure scene uniformity.</a:t>
            </a:r>
          </a:p>
          <a:p>
            <a:pPr>
              <a:lnSpc>
                <a:spcPct val="150000"/>
              </a:lnSpc>
              <a:buFont typeface="Wingdings" pitchFamily="2" charset="2"/>
              <a:buChar char="§"/>
            </a:pPr>
            <a:r>
              <a:rPr lang="en-US" sz="2000" b="1" dirty="0">
                <a:solidFill>
                  <a:srgbClr val="009900"/>
                </a:solidFill>
                <a:latin typeface="Calibri" pitchFamily="34" charset="0"/>
              </a:rPr>
              <a:t> Ensures  TOA measurement  by the two instruments, at  nearly the same time.</a:t>
            </a:r>
          </a:p>
          <a:p>
            <a:pPr>
              <a:lnSpc>
                <a:spcPct val="150000"/>
              </a:lnSpc>
              <a:buFont typeface="Wingdings" pitchFamily="2" charset="2"/>
              <a:buChar char="§"/>
            </a:pPr>
            <a:r>
              <a:rPr lang="en-US" sz="2000" b="1" dirty="0">
                <a:solidFill>
                  <a:srgbClr val="009900"/>
                </a:solidFill>
                <a:latin typeface="Calibri" pitchFamily="34" charset="0"/>
              </a:rPr>
              <a:t> Ensures impact of clouds moving into the area of interest is minimized</a:t>
            </a:r>
            <a:r>
              <a:rPr lang="en-US" sz="2000" dirty="0">
                <a:solidFill>
                  <a:srgbClr val="009900"/>
                </a:solidFill>
                <a:latin typeface="Calibri" pitchFamily="34" charset="0"/>
              </a:rPr>
              <a:t>.</a:t>
            </a:r>
          </a:p>
        </p:txBody>
      </p:sp>
      <p:sp>
        <p:nvSpPr>
          <p:cNvPr id="13340" name="Title 1"/>
          <p:cNvSpPr>
            <a:spLocks noGrp="1"/>
          </p:cNvSpPr>
          <p:nvPr>
            <p:ph type="title"/>
          </p:nvPr>
        </p:nvSpPr>
        <p:spPr>
          <a:xfrm>
            <a:off x="0" y="0"/>
            <a:ext cx="2286000" cy="715963"/>
          </a:xfrm>
        </p:spPr>
        <p:txBody>
          <a:bodyPr/>
          <a:lstStyle/>
          <a:p>
            <a:pPr algn="l" eaLnBrk="1" hangingPunct="1"/>
            <a:r>
              <a:rPr lang="en-US" sz="3600" b="1" smtClean="0"/>
              <a:t>Method</a:t>
            </a:r>
          </a:p>
        </p:txBody>
      </p:sp>
      <p:pic>
        <p:nvPicPr>
          <p:cNvPr id="13341" name="Picture 1"/>
          <p:cNvPicPr>
            <a:picLocks noChangeAspect="1" noChangeArrowheads="1"/>
          </p:cNvPicPr>
          <p:nvPr/>
        </p:nvPicPr>
        <p:blipFill>
          <a:blip r:embed="rId2" cstate="print"/>
          <a:srcRect/>
          <a:stretch>
            <a:fillRect/>
          </a:stretch>
        </p:blipFill>
        <p:spPr bwMode="auto">
          <a:xfrm>
            <a:off x="5638800" y="0"/>
            <a:ext cx="3505200" cy="914400"/>
          </a:xfrm>
          <a:prstGeom prst="rect">
            <a:avLst/>
          </a:prstGeom>
          <a:noFill/>
          <a:ln w="9525">
            <a:noFill/>
            <a:miter lim="800000"/>
            <a:headEnd/>
            <a:tailEnd/>
          </a:ln>
        </p:spPr>
      </p:pic>
      <p:grpSp>
        <p:nvGrpSpPr>
          <p:cNvPr id="13342" name="Group 945"/>
          <p:cNvGrpSpPr>
            <a:grpSpLocks/>
          </p:cNvGrpSpPr>
          <p:nvPr/>
        </p:nvGrpSpPr>
        <p:grpSpPr bwMode="auto">
          <a:xfrm>
            <a:off x="5337175" y="1612900"/>
            <a:ext cx="2894013" cy="5461000"/>
            <a:chOff x="5337723" y="1613643"/>
            <a:chExt cx="2894175" cy="5460833"/>
          </a:xfrm>
        </p:grpSpPr>
        <p:grpSp>
          <p:nvGrpSpPr>
            <p:cNvPr id="13343" name="Group 901"/>
            <p:cNvGrpSpPr>
              <a:grpSpLocks/>
            </p:cNvGrpSpPr>
            <p:nvPr/>
          </p:nvGrpSpPr>
          <p:grpSpPr bwMode="auto">
            <a:xfrm rot="2784921">
              <a:off x="5983998" y="3023343"/>
              <a:ext cx="3657600" cy="838200"/>
              <a:chOff x="5105400" y="3276600"/>
              <a:chExt cx="3657600" cy="838200"/>
            </a:xfrm>
          </p:grpSpPr>
          <p:cxnSp>
            <p:nvCxnSpPr>
              <p:cNvPr id="885" name="Straight Connector 884"/>
              <p:cNvCxnSpPr/>
              <p:nvPr/>
            </p:nvCxnSpPr>
            <p:spPr>
              <a:xfrm>
                <a:off x="5102175" y="3886477"/>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3387" name="Group 900"/>
              <p:cNvGrpSpPr>
                <a:grpSpLocks/>
              </p:cNvGrpSpPr>
              <p:nvPr/>
            </p:nvGrpSpPr>
            <p:grpSpPr bwMode="auto">
              <a:xfrm>
                <a:off x="5105400" y="3276600"/>
                <a:ext cx="3657600" cy="838200"/>
                <a:chOff x="5105400" y="3657600"/>
                <a:chExt cx="3657600" cy="838200"/>
              </a:xfrm>
            </p:grpSpPr>
            <p:cxnSp>
              <p:nvCxnSpPr>
                <p:cNvPr id="882" name="Straight Connector 881"/>
                <p:cNvCxnSpPr/>
                <p:nvPr/>
              </p:nvCxnSpPr>
              <p:spPr>
                <a:xfrm>
                  <a:off x="5103307" y="4040616"/>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a:off x="5101708" y="3657734"/>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78" name="Straight Connector 877"/>
                <p:cNvCxnSpPr/>
                <p:nvPr/>
              </p:nvCxnSpPr>
              <p:spPr>
                <a:xfrm>
                  <a:off x="5102443" y="3732952"/>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79" name="Straight Connector 878"/>
                <p:cNvCxnSpPr/>
                <p:nvPr/>
              </p:nvCxnSpPr>
              <p:spPr>
                <a:xfrm>
                  <a:off x="5103235" y="3810415"/>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80" name="Straight Connector 879"/>
                <p:cNvCxnSpPr/>
                <p:nvPr/>
              </p:nvCxnSpPr>
              <p:spPr>
                <a:xfrm>
                  <a:off x="5102876" y="3886784"/>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81" name="Straight Connector 880"/>
                <p:cNvCxnSpPr/>
                <p:nvPr/>
              </p:nvCxnSpPr>
              <p:spPr>
                <a:xfrm>
                  <a:off x="5102517" y="3963152"/>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83" name="Straight Connector 882"/>
                <p:cNvCxnSpPr/>
                <p:nvPr/>
              </p:nvCxnSpPr>
              <p:spPr>
                <a:xfrm>
                  <a:off x="5105138" y="4114684"/>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84" name="Straight Connector 883"/>
                <p:cNvCxnSpPr/>
                <p:nvPr/>
              </p:nvCxnSpPr>
              <p:spPr>
                <a:xfrm>
                  <a:off x="5104778" y="4191053"/>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86" name="Straight Connector 885"/>
                <p:cNvCxnSpPr/>
                <p:nvPr/>
              </p:nvCxnSpPr>
              <p:spPr>
                <a:xfrm>
                  <a:off x="5179273" y="4343054"/>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87" name="Straight Connector 886"/>
                <p:cNvCxnSpPr/>
                <p:nvPr/>
              </p:nvCxnSpPr>
              <p:spPr>
                <a:xfrm>
                  <a:off x="5181158" y="4419367"/>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a:off x="5102193" y="4495433"/>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3344" name="Group 903"/>
            <p:cNvGrpSpPr>
              <a:grpSpLocks/>
            </p:cNvGrpSpPr>
            <p:nvPr/>
          </p:nvGrpSpPr>
          <p:grpSpPr bwMode="auto">
            <a:xfrm rot="2780193">
              <a:off x="5299623" y="3631624"/>
              <a:ext cx="3657600" cy="838200"/>
              <a:chOff x="5105400" y="3276600"/>
              <a:chExt cx="3657600" cy="838200"/>
            </a:xfrm>
          </p:grpSpPr>
          <p:cxnSp>
            <p:nvCxnSpPr>
              <p:cNvPr id="905" name="Straight Connector 904"/>
              <p:cNvCxnSpPr/>
              <p:nvPr/>
            </p:nvCxnSpPr>
            <p:spPr>
              <a:xfrm>
                <a:off x="5101791" y="3886131"/>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3374" name="Group 900"/>
              <p:cNvGrpSpPr>
                <a:grpSpLocks/>
              </p:cNvGrpSpPr>
              <p:nvPr/>
            </p:nvGrpSpPr>
            <p:grpSpPr bwMode="auto">
              <a:xfrm>
                <a:off x="5105400" y="3276600"/>
                <a:ext cx="3657600" cy="838200"/>
                <a:chOff x="5105400" y="3657600"/>
                <a:chExt cx="3657600" cy="838200"/>
              </a:xfrm>
            </p:grpSpPr>
            <p:cxnSp>
              <p:nvCxnSpPr>
                <p:cNvPr id="907" name="Straight Connector 906"/>
                <p:cNvCxnSpPr/>
                <p:nvPr/>
              </p:nvCxnSpPr>
              <p:spPr>
                <a:xfrm>
                  <a:off x="5103183" y="4038027"/>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08" name="Straight Connector 907"/>
                <p:cNvCxnSpPr/>
                <p:nvPr/>
              </p:nvCxnSpPr>
              <p:spPr>
                <a:xfrm>
                  <a:off x="5102163" y="3657387"/>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09" name="Straight Connector 908"/>
                <p:cNvCxnSpPr/>
                <p:nvPr/>
              </p:nvCxnSpPr>
              <p:spPr>
                <a:xfrm>
                  <a:off x="5101699" y="3733756"/>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10" name="Straight Connector 909"/>
                <p:cNvCxnSpPr/>
                <p:nvPr/>
              </p:nvCxnSpPr>
              <p:spPr>
                <a:xfrm>
                  <a:off x="5102330" y="3808975"/>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11" name="Straight Connector 910"/>
                <p:cNvCxnSpPr/>
                <p:nvPr/>
              </p:nvCxnSpPr>
              <p:spPr>
                <a:xfrm>
                  <a:off x="5102963" y="3884195"/>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12" name="Straight Connector 911"/>
                <p:cNvCxnSpPr/>
                <p:nvPr/>
              </p:nvCxnSpPr>
              <p:spPr>
                <a:xfrm>
                  <a:off x="5102551" y="3962808"/>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13" name="Straight Connector 912"/>
                <p:cNvCxnSpPr/>
                <p:nvPr/>
              </p:nvCxnSpPr>
              <p:spPr>
                <a:xfrm>
                  <a:off x="5104963" y="4114343"/>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14" name="Straight Connector 913"/>
                <p:cNvCxnSpPr/>
                <p:nvPr/>
              </p:nvCxnSpPr>
              <p:spPr>
                <a:xfrm>
                  <a:off x="5102255" y="4190763"/>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15" name="Straight Connector 914"/>
                <p:cNvCxnSpPr/>
                <p:nvPr/>
              </p:nvCxnSpPr>
              <p:spPr>
                <a:xfrm>
                  <a:off x="5181029" y="4342762"/>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16" name="Straight Connector 915"/>
                <p:cNvCxnSpPr/>
                <p:nvPr/>
              </p:nvCxnSpPr>
              <p:spPr>
                <a:xfrm>
                  <a:off x="5178321" y="4419183"/>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17" name="Straight Connector 916"/>
                <p:cNvCxnSpPr/>
                <p:nvPr/>
              </p:nvCxnSpPr>
              <p:spPr>
                <a:xfrm>
                  <a:off x="5102644" y="4496183"/>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3345" name="Group 917"/>
            <p:cNvGrpSpPr>
              <a:grpSpLocks/>
            </p:cNvGrpSpPr>
            <p:nvPr/>
          </p:nvGrpSpPr>
          <p:grpSpPr bwMode="auto">
            <a:xfrm rot="2784921">
              <a:off x="4536199" y="4166341"/>
              <a:ext cx="3657600" cy="838200"/>
              <a:chOff x="5105400" y="3276600"/>
              <a:chExt cx="3657600" cy="838200"/>
            </a:xfrm>
          </p:grpSpPr>
          <p:cxnSp>
            <p:nvCxnSpPr>
              <p:cNvPr id="919" name="Straight Connector 918"/>
              <p:cNvCxnSpPr/>
              <p:nvPr/>
            </p:nvCxnSpPr>
            <p:spPr>
              <a:xfrm>
                <a:off x="5102095" y="3886514"/>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3361" name="Group 900"/>
              <p:cNvGrpSpPr>
                <a:grpSpLocks/>
              </p:cNvGrpSpPr>
              <p:nvPr/>
            </p:nvGrpSpPr>
            <p:grpSpPr bwMode="auto">
              <a:xfrm>
                <a:off x="5105400" y="3276600"/>
                <a:ext cx="3657600" cy="838200"/>
                <a:chOff x="5105400" y="3657600"/>
                <a:chExt cx="3657600" cy="838200"/>
              </a:xfrm>
            </p:grpSpPr>
            <p:cxnSp>
              <p:nvCxnSpPr>
                <p:cNvPr id="921" name="Straight Connector 920"/>
                <p:cNvCxnSpPr/>
                <p:nvPr/>
              </p:nvCxnSpPr>
              <p:spPr>
                <a:xfrm>
                  <a:off x="5103227" y="4040652"/>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a:off x="5101628" y="3657770"/>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a:off x="5102363" y="3732989"/>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a:off x="5103154" y="3810452"/>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a:off x="5102795" y="3886821"/>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a:off x="5102436" y="3963189"/>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27" name="Straight Connector 926"/>
                <p:cNvCxnSpPr/>
                <p:nvPr/>
              </p:nvCxnSpPr>
              <p:spPr>
                <a:xfrm>
                  <a:off x="5105058" y="4114721"/>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28" name="Straight Connector 927"/>
                <p:cNvCxnSpPr/>
                <p:nvPr/>
              </p:nvCxnSpPr>
              <p:spPr>
                <a:xfrm>
                  <a:off x="5104917" y="4190543"/>
                  <a:ext cx="3579703"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29" name="Straight Connector 928"/>
                <p:cNvCxnSpPr/>
                <p:nvPr/>
              </p:nvCxnSpPr>
              <p:spPr>
                <a:xfrm>
                  <a:off x="5179192" y="4343091"/>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30" name="Straight Connector 929"/>
                <p:cNvCxnSpPr/>
                <p:nvPr/>
              </p:nvCxnSpPr>
              <p:spPr>
                <a:xfrm>
                  <a:off x="5181078" y="4419404"/>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31" name="Straight Connector 930"/>
                <p:cNvCxnSpPr/>
                <p:nvPr/>
              </p:nvCxnSpPr>
              <p:spPr>
                <a:xfrm>
                  <a:off x="5102112" y="4495470"/>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3346" name="Group 931"/>
            <p:cNvGrpSpPr>
              <a:grpSpLocks/>
            </p:cNvGrpSpPr>
            <p:nvPr/>
          </p:nvGrpSpPr>
          <p:grpSpPr bwMode="auto">
            <a:xfrm rot="2780193">
              <a:off x="3928023" y="4826576"/>
              <a:ext cx="3657600" cy="838200"/>
              <a:chOff x="5105400" y="3276600"/>
              <a:chExt cx="3657600" cy="838200"/>
            </a:xfrm>
          </p:grpSpPr>
          <p:cxnSp>
            <p:nvCxnSpPr>
              <p:cNvPr id="933" name="Straight Connector 932"/>
              <p:cNvCxnSpPr/>
              <p:nvPr/>
            </p:nvCxnSpPr>
            <p:spPr>
              <a:xfrm>
                <a:off x="5102026" y="3886462"/>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3348" name="Group 900"/>
              <p:cNvGrpSpPr>
                <a:grpSpLocks/>
              </p:cNvGrpSpPr>
              <p:nvPr/>
            </p:nvGrpSpPr>
            <p:grpSpPr bwMode="auto">
              <a:xfrm>
                <a:off x="5105400" y="3276600"/>
                <a:ext cx="3657600" cy="838200"/>
                <a:chOff x="5105400" y="3657600"/>
                <a:chExt cx="3657600" cy="838200"/>
              </a:xfrm>
            </p:grpSpPr>
            <p:cxnSp>
              <p:nvCxnSpPr>
                <p:cNvPr id="935" name="Straight Connector 934"/>
                <p:cNvCxnSpPr/>
                <p:nvPr/>
              </p:nvCxnSpPr>
              <p:spPr>
                <a:xfrm>
                  <a:off x="5103470" y="4040602"/>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36" name="Straight Connector 935"/>
                <p:cNvCxnSpPr/>
                <p:nvPr/>
              </p:nvCxnSpPr>
              <p:spPr>
                <a:xfrm>
                  <a:off x="5104861" y="3657119"/>
                  <a:ext cx="3579703"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37" name="Straight Connector 936"/>
                <p:cNvCxnSpPr/>
                <p:nvPr/>
              </p:nvCxnSpPr>
              <p:spPr>
                <a:xfrm>
                  <a:off x="5101933" y="3734087"/>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38" name="Straight Connector 937"/>
                <p:cNvCxnSpPr/>
                <p:nvPr/>
              </p:nvCxnSpPr>
              <p:spPr>
                <a:xfrm>
                  <a:off x="5102566" y="3809307"/>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39" name="Straight Connector 938"/>
                <p:cNvCxnSpPr/>
                <p:nvPr/>
              </p:nvCxnSpPr>
              <p:spPr>
                <a:xfrm>
                  <a:off x="5103250" y="3886770"/>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40" name="Straight Connector 939"/>
                <p:cNvCxnSpPr/>
                <p:nvPr/>
              </p:nvCxnSpPr>
              <p:spPr>
                <a:xfrm>
                  <a:off x="5102786" y="3963138"/>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41" name="Straight Connector 940"/>
                <p:cNvCxnSpPr/>
                <p:nvPr/>
              </p:nvCxnSpPr>
              <p:spPr>
                <a:xfrm>
                  <a:off x="5105199" y="4114674"/>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42" name="Straight Connector 941"/>
                <p:cNvCxnSpPr/>
                <p:nvPr/>
              </p:nvCxnSpPr>
              <p:spPr>
                <a:xfrm>
                  <a:off x="5104735" y="4191041"/>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43" name="Straight Connector 942"/>
                <p:cNvCxnSpPr/>
                <p:nvPr/>
              </p:nvCxnSpPr>
              <p:spPr>
                <a:xfrm>
                  <a:off x="5181264" y="4343093"/>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44" name="Straight Connector 943"/>
                <p:cNvCxnSpPr/>
                <p:nvPr/>
              </p:nvCxnSpPr>
              <p:spPr>
                <a:xfrm>
                  <a:off x="5178556" y="4419514"/>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45" name="Straight Connector 944"/>
                <p:cNvCxnSpPr/>
                <p:nvPr/>
              </p:nvCxnSpPr>
              <p:spPr>
                <a:xfrm>
                  <a:off x="5102879" y="4496514"/>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p:cNvPicPr>
            <a:picLocks noChangeAspect="1" noChangeArrowheads="1"/>
          </p:cNvPicPr>
          <p:nvPr/>
        </p:nvPicPr>
        <p:blipFill>
          <a:blip r:embed="rId3" cstate="print"/>
          <a:srcRect/>
          <a:stretch>
            <a:fillRect/>
          </a:stretch>
        </p:blipFill>
        <p:spPr bwMode="auto">
          <a:xfrm>
            <a:off x="0" y="1500186"/>
            <a:ext cx="4724400" cy="3986213"/>
          </a:xfrm>
          <a:prstGeom prst="rect">
            <a:avLst/>
          </a:prstGeom>
          <a:noFill/>
          <a:ln w="9525">
            <a:noFill/>
            <a:miter lim="800000"/>
            <a:headEnd/>
            <a:tailEnd/>
          </a:ln>
        </p:spPr>
      </p:pic>
      <p:sp>
        <p:nvSpPr>
          <p:cNvPr id="1028" name="Title 1"/>
          <p:cNvSpPr>
            <a:spLocks noGrp="1"/>
          </p:cNvSpPr>
          <p:nvPr>
            <p:ph type="title"/>
          </p:nvPr>
        </p:nvSpPr>
        <p:spPr>
          <a:xfrm>
            <a:off x="0" y="0"/>
            <a:ext cx="2286000" cy="715963"/>
          </a:xfrm>
        </p:spPr>
        <p:txBody>
          <a:bodyPr/>
          <a:lstStyle/>
          <a:p>
            <a:pPr algn="l" eaLnBrk="1" hangingPunct="1"/>
            <a:r>
              <a:rPr lang="en-US" sz="3600" b="1" dirty="0" smtClean="0"/>
              <a:t>Method</a:t>
            </a:r>
          </a:p>
        </p:txBody>
      </p:sp>
      <p:pic>
        <p:nvPicPr>
          <p:cNvPr id="1029" name="Picture 1"/>
          <p:cNvPicPr>
            <a:picLocks noChangeAspect="1" noChangeArrowheads="1"/>
          </p:cNvPicPr>
          <p:nvPr/>
        </p:nvPicPr>
        <p:blipFill>
          <a:blip r:embed="rId4" cstate="print"/>
          <a:srcRect/>
          <a:stretch>
            <a:fillRect/>
          </a:stretch>
        </p:blipFill>
        <p:spPr bwMode="auto">
          <a:xfrm>
            <a:off x="5638800" y="0"/>
            <a:ext cx="3505200" cy="914400"/>
          </a:xfrm>
          <a:prstGeom prst="rect">
            <a:avLst/>
          </a:prstGeom>
          <a:noFill/>
          <a:ln w="9525">
            <a:noFill/>
            <a:miter lim="800000"/>
            <a:headEnd/>
            <a:tailEnd/>
          </a:ln>
        </p:spPr>
      </p:pic>
      <p:sp>
        <p:nvSpPr>
          <p:cNvPr id="16" name="Right Arrow 15"/>
          <p:cNvSpPr/>
          <p:nvPr/>
        </p:nvSpPr>
        <p:spPr>
          <a:xfrm rot="5400000">
            <a:off x="6438900" y="2552700"/>
            <a:ext cx="685800" cy="457200"/>
          </a:xfrm>
          <a:prstGeom prst="righ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1" name="TextBox 19"/>
          <p:cNvSpPr txBox="1">
            <a:spLocks noChangeArrowheads="1"/>
          </p:cNvSpPr>
          <p:nvPr/>
        </p:nvSpPr>
        <p:spPr bwMode="auto">
          <a:xfrm>
            <a:off x="5181600" y="1371600"/>
            <a:ext cx="3048000" cy="1015663"/>
          </a:xfrm>
          <a:prstGeom prst="rect">
            <a:avLst/>
          </a:prstGeom>
          <a:noFill/>
          <a:ln w="41275">
            <a:solidFill>
              <a:schemeClr val="tx1"/>
            </a:solidFill>
            <a:miter lim="800000"/>
            <a:headEnd/>
            <a:tailEnd/>
          </a:ln>
        </p:spPr>
        <p:txBody>
          <a:bodyPr>
            <a:spAutoFit/>
          </a:bodyPr>
          <a:lstStyle/>
          <a:p>
            <a:r>
              <a:rPr lang="en-US" sz="2000" b="1" dirty="0" err="1">
                <a:solidFill>
                  <a:srgbClr val="7030A0"/>
                </a:solidFill>
                <a:latin typeface="Calibri" pitchFamily="34" charset="0"/>
              </a:rPr>
              <a:t>Interp</a:t>
            </a:r>
            <a:r>
              <a:rPr lang="en-US" sz="2000" b="1" dirty="0">
                <a:solidFill>
                  <a:srgbClr val="7030A0"/>
                </a:solidFill>
                <a:latin typeface="Calibri" pitchFamily="34" charset="0"/>
              </a:rPr>
              <a:t> ATSR response values on IASI  </a:t>
            </a:r>
            <a:r>
              <a:rPr lang="en-US" sz="2000" b="1" dirty="0" err="1">
                <a:solidFill>
                  <a:srgbClr val="7030A0"/>
                </a:solidFill>
                <a:latin typeface="Calibri" pitchFamily="34" charset="0"/>
              </a:rPr>
              <a:t>wn</a:t>
            </a:r>
            <a:r>
              <a:rPr lang="en-US" sz="2000" b="1" dirty="0">
                <a:solidFill>
                  <a:srgbClr val="7030A0"/>
                </a:solidFill>
                <a:latin typeface="Calibri" pitchFamily="34" charset="0"/>
              </a:rPr>
              <a:t> to get ATSR response(SRFVAL</a:t>
            </a:r>
            <a:r>
              <a:rPr lang="en-US" sz="2000" dirty="0">
                <a:solidFill>
                  <a:srgbClr val="7030A0"/>
                </a:solidFill>
                <a:latin typeface="Calibri" pitchFamily="34" charset="0"/>
              </a:rPr>
              <a:t>)</a:t>
            </a:r>
          </a:p>
        </p:txBody>
      </p:sp>
      <p:sp>
        <p:nvSpPr>
          <p:cNvPr id="1032" name="TextBox 20"/>
          <p:cNvSpPr txBox="1">
            <a:spLocks noChangeArrowheads="1"/>
          </p:cNvSpPr>
          <p:nvPr/>
        </p:nvSpPr>
        <p:spPr bwMode="auto">
          <a:xfrm>
            <a:off x="4953000" y="3200400"/>
            <a:ext cx="3733800" cy="1231106"/>
          </a:xfrm>
          <a:prstGeom prst="rect">
            <a:avLst/>
          </a:prstGeom>
          <a:noFill/>
          <a:ln w="41275">
            <a:solidFill>
              <a:schemeClr val="tx1"/>
            </a:solidFill>
            <a:miter lim="800000"/>
            <a:headEnd/>
            <a:tailEnd/>
          </a:ln>
        </p:spPr>
        <p:txBody>
          <a:bodyPr>
            <a:spAutoFit/>
          </a:bodyPr>
          <a:lstStyle/>
          <a:p>
            <a:endParaRPr lang="en-US" dirty="0">
              <a:latin typeface="Calibri" pitchFamily="34" charset="0"/>
            </a:endParaRPr>
          </a:p>
          <a:p>
            <a:r>
              <a:rPr lang="en-US" sz="2000" b="1" dirty="0">
                <a:solidFill>
                  <a:srgbClr val="7030A0"/>
                </a:solidFill>
                <a:latin typeface="Calibri" pitchFamily="34" charset="0"/>
              </a:rPr>
              <a:t>IASI Rep </a:t>
            </a:r>
            <a:r>
              <a:rPr lang="en-US" sz="2000" b="1" dirty="0" err="1">
                <a:solidFill>
                  <a:srgbClr val="7030A0"/>
                </a:solidFill>
                <a:latin typeface="Calibri" pitchFamily="34" charset="0"/>
              </a:rPr>
              <a:t>Rad</a:t>
            </a:r>
            <a:r>
              <a:rPr lang="en-US" sz="2000" b="1" dirty="0">
                <a:solidFill>
                  <a:srgbClr val="7030A0"/>
                </a:solidFill>
                <a:latin typeface="Calibri" pitchFamily="34" charset="0"/>
              </a:rPr>
              <a:t>  = </a:t>
            </a:r>
          </a:p>
          <a:p>
            <a:endParaRPr lang="en-US" dirty="0">
              <a:latin typeface="Calibri" pitchFamily="34" charset="0"/>
            </a:endParaRPr>
          </a:p>
          <a:p>
            <a:endParaRPr lang="en-US" dirty="0">
              <a:latin typeface="Calibri" pitchFamily="34" charset="0"/>
            </a:endParaRPr>
          </a:p>
        </p:txBody>
      </p:sp>
      <p:graphicFrame>
        <p:nvGraphicFramePr>
          <p:cNvPr id="1026" name="Object 5"/>
          <p:cNvGraphicFramePr>
            <a:graphicFrameLocks noChangeAspect="1"/>
          </p:cNvGraphicFramePr>
          <p:nvPr/>
        </p:nvGraphicFramePr>
        <p:xfrm>
          <a:off x="6858000" y="3581400"/>
          <a:ext cx="1625600" cy="482600"/>
        </p:xfrm>
        <a:graphic>
          <a:graphicData uri="http://schemas.openxmlformats.org/presentationml/2006/ole">
            <p:oleObj spid="_x0000_s1026" name="Formel" r:id="rId5" imgW="1625400" imgH="482400" progId="Equation.3">
              <p:embed/>
            </p:oleObj>
          </a:graphicData>
        </a:graphic>
      </p:graphicFrame>
      <p:pic>
        <p:nvPicPr>
          <p:cNvPr id="1033" name="Picture 7" descr="http://www.signandtrade.com/nba/images/applesandoragesscale_ist2_7010066-comparing-apples-and-oranges.jpg"/>
          <p:cNvPicPr>
            <a:picLocks noChangeAspect="1" noChangeArrowheads="1"/>
          </p:cNvPicPr>
          <p:nvPr/>
        </p:nvPicPr>
        <p:blipFill>
          <a:blip r:embed="rId6" cstate="print"/>
          <a:srcRect/>
          <a:stretch>
            <a:fillRect/>
          </a:stretch>
        </p:blipFill>
        <p:spPr bwMode="auto">
          <a:xfrm>
            <a:off x="5791200" y="4972050"/>
            <a:ext cx="1981200" cy="1504950"/>
          </a:xfrm>
          <a:prstGeom prst="rect">
            <a:avLst/>
          </a:prstGeom>
          <a:noFill/>
          <a:ln w="9525">
            <a:noFill/>
            <a:miter lim="800000"/>
            <a:headEnd/>
            <a:tailEnd/>
          </a:ln>
        </p:spPr>
      </p:pic>
      <p:sp>
        <p:nvSpPr>
          <p:cNvPr id="10" name="Right Arrow 9"/>
          <p:cNvSpPr/>
          <p:nvPr/>
        </p:nvSpPr>
        <p:spPr>
          <a:xfrm rot="5400000">
            <a:off x="6515100" y="4533900"/>
            <a:ext cx="533400" cy="457200"/>
          </a:xfrm>
          <a:prstGeom prst="righ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5" name="TextBox 10"/>
          <p:cNvSpPr txBox="1">
            <a:spLocks noChangeArrowheads="1"/>
          </p:cNvSpPr>
          <p:nvPr/>
        </p:nvSpPr>
        <p:spPr bwMode="auto">
          <a:xfrm>
            <a:off x="4419600" y="5486400"/>
            <a:ext cx="2209800" cy="523220"/>
          </a:xfrm>
          <a:prstGeom prst="rect">
            <a:avLst/>
          </a:prstGeom>
          <a:noFill/>
          <a:ln w="9525">
            <a:noFill/>
            <a:miter lim="800000"/>
            <a:headEnd/>
            <a:tailEnd/>
          </a:ln>
        </p:spPr>
        <p:txBody>
          <a:bodyPr wrap="square">
            <a:spAutoFit/>
          </a:bodyPr>
          <a:lstStyle/>
          <a:p>
            <a:r>
              <a:rPr lang="en-US" sz="2800" b="1" dirty="0">
                <a:solidFill>
                  <a:srgbClr val="1F9132"/>
                </a:solidFill>
                <a:latin typeface="Calibri" pitchFamily="34" charset="0"/>
              </a:rPr>
              <a:t>Compare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0" y="4876800"/>
            <a:ext cx="9144000" cy="1723549"/>
          </a:xfrm>
          <a:prstGeom prst="rect">
            <a:avLst/>
          </a:prstGeom>
          <a:noFill/>
          <a:ln w="9525">
            <a:noFill/>
            <a:miter lim="800000"/>
            <a:headEnd/>
            <a:tailEnd/>
          </a:ln>
        </p:spPr>
        <p:txBody>
          <a:bodyPr wrap="square">
            <a:spAutoFit/>
          </a:bodyPr>
          <a:lstStyle/>
          <a:p>
            <a:r>
              <a:rPr lang="en-US" b="1" dirty="0" smtClean="0">
                <a:latin typeface="Calibri" pitchFamily="34" charset="0"/>
              </a:rPr>
              <a:t>Pre-Launch</a:t>
            </a:r>
          </a:p>
          <a:p>
            <a:r>
              <a:rPr lang="en-US" sz="1400" dirty="0" smtClean="0">
                <a:latin typeface="Calibri" pitchFamily="34" charset="0"/>
              </a:rPr>
              <a:t>Shows infrared radiometric accuracy to within 0.05 K  attained in full swath and different thermal conditions. But there are trends at low temp.</a:t>
            </a:r>
          </a:p>
          <a:p>
            <a:endParaRPr lang="en-US" sz="1400" dirty="0" smtClean="0">
              <a:latin typeface="Calibri" pitchFamily="34" charset="0"/>
            </a:endParaRPr>
          </a:p>
          <a:p>
            <a:r>
              <a:rPr lang="en-US" b="1" dirty="0" smtClean="0">
                <a:latin typeface="Calibri" pitchFamily="34" charset="0"/>
              </a:rPr>
              <a:t>In-orbit conditions</a:t>
            </a:r>
          </a:p>
          <a:p>
            <a:r>
              <a:rPr lang="en-US" sz="1400" dirty="0" smtClean="0">
                <a:latin typeface="Calibri" pitchFamily="34" charset="0"/>
              </a:rPr>
              <a:t>In orbit 11 Micron  BT offset is of the order of 0.05 K (Illingworth, </a:t>
            </a:r>
            <a:r>
              <a:rPr lang="en-US" sz="1400" dirty="0" err="1" smtClean="0">
                <a:latin typeface="Calibri" pitchFamily="34" charset="0"/>
              </a:rPr>
              <a:t>Reimidios</a:t>
            </a:r>
            <a:r>
              <a:rPr lang="en-US" sz="1400" dirty="0" smtClean="0">
                <a:latin typeface="Calibri" pitchFamily="34" charset="0"/>
              </a:rPr>
              <a:t> and Parker ,2009)</a:t>
            </a:r>
          </a:p>
          <a:p>
            <a:r>
              <a:rPr lang="en-US" sz="1400" dirty="0" smtClean="0">
                <a:latin typeface="Calibri" pitchFamily="34" charset="0"/>
              </a:rPr>
              <a:t>In orbit there is a known bias problem  12 Micron channel of the order of 0.2K ( Nightingale,2004)</a:t>
            </a:r>
            <a:endParaRPr lang="en-US" sz="1400" dirty="0">
              <a:latin typeface="Calibri" pitchFamily="34" charset="0"/>
            </a:endParaRPr>
          </a:p>
        </p:txBody>
      </p:sp>
      <p:sp>
        <p:nvSpPr>
          <p:cNvPr id="14340" name="Rectangle 10"/>
          <p:cNvSpPr>
            <a:spLocks noChangeArrowheads="1"/>
          </p:cNvSpPr>
          <p:nvPr/>
        </p:nvSpPr>
        <p:spPr bwMode="auto">
          <a:xfrm>
            <a:off x="2209800" y="1295400"/>
            <a:ext cx="4953000" cy="461963"/>
          </a:xfrm>
          <a:prstGeom prst="rect">
            <a:avLst/>
          </a:prstGeom>
          <a:noFill/>
          <a:ln w="9525">
            <a:noFill/>
            <a:miter lim="800000"/>
            <a:headEnd/>
            <a:tailEnd/>
          </a:ln>
        </p:spPr>
        <p:txBody>
          <a:bodyPr>
            <a:spAutoFit/>
          </a:bodyPr>
          <a:lstStyle/>
          <a:p>
            <a:r>
              <a:rPr lang="en-US" sz="2400" b="1" dirty="0" smtClean="0">
                <a:latin typeface="Calibri" pitchFamily="34" charset="0"/>
              </a:rPr>
              <a:t>             </a:t>
            </a:r>
            <a:r>
              <a:rPr lang="en-US" sz="1600" b="1" dirty="0" smtClean="0">
                <a:solidFill>
                  <a:srgbClr val="00B050"/>
                </a:solidFill>
                <a:latin typeface="Calibri" pitchFamily="34" charset="0"/>
              </a:rPr>
              <a:t>Pre-Launch  AATSR calibration</a:t>
            </a:r>
            <a:endParaRPr lang="en-US" sz="1600" b="1" dirty="0">
              <a:solidFill>
                <a:srgbClr val="00B050"/>
              </a:solidFill>
              <a:latin typeface="Calibri" pitchFamily="34" charset="0"/>
            </a:endParaRPr>
          </a:p>
        </p:txBody>
      </p:sp>
      <p:pic>
        <p:nvPicPr>
          <p:cNvPr id="14341" name="Picture 1"/>
          <p:cNvPicPr>
            <a:picLocks noChangeAspect="1" noChangeArrowheads="1"/>
          </p:cNvPicPr>
          <p:nvPr/>
        </p:nvPicPr>
        <p:blipFill>
          <a:blip r:embed="rId2" cstate="print"/>
          <a:srcRect/>
          <a:stretch>
            <a:fillRect/>
          </a:stretch>
        </p:blipFill>
        <p:spPr bwMode="auto">
          <a:xfrm>
            <a:off x="5638800" y="0"/>
            <a:ext cx="3505200" cy="914400"/>
          </a:xfrm>
          <a:prstGeom prst="rect">
            <a:avLst/>
          </a:prstGeom>
          <a:noFill/>
          <a:ln w="9525">
            <a:noFill/>
            <a:miter lim="800000"/>
            <a:headEnd/>
            <a:tailEnd/>
          </a:ln>
        </p:spPr>
      </p:pic>
      <p:pic>
        <p:nvPicPr>
          <p:cNvPr id="14342" name="Picture 14" descr="smith_no1112.gif"/>
          <p:cNvPicPr>
            <a:picLocks noChangeAspect="1"/>
          </p:cNvPicPr>
          <p:nvPr/>
        </p:nvPicPr>
        <p:blipFill>
          <a:blip r:embed="rId3" cstate="print"/>
          <a:srcRect t="4889" r="18668" b="49068"/>
          <a:stretch>
            <a:fillRect/>
          </a:stretch>
        </p:blipFill>
        <p:spPr bwMode="auto">
          <a:xfrm>
            <a:off x="533400" y="1752600"/>
            <a:ext cx="7781925" cy="3082647"/>
          </a:xfrm>
          <a:prstGeom prst="rect">
            <a:avLst/>
          </a:prstGeom>
          <a:noFill/>
          <a:ln w="9525">
            <a:noFill/>
            <a:miter lim="800000"/>
            <a:headEnd/>
            <a:tailEnd/>
          </a:ln>
        </p:spPr>
      </p:pic>
      <p:sp>
        <p:nvSpPr>
          <p:cNvPr id="8" name="TextBox 7"/>
          <p:cNvSpPr txBox="1"/>
          <p:nvPr/>
        </p:nvSpPr>
        <p:spPr>
          <a:xfrm>
            <a:off x="304800" y="838200"/>
            <a:ext cx="4797019" cy="369332"/>
          </a:xfrm>
          <a:prstGeom prst="rect">
            <a:avLst/>
          </a:prstGeom>
          <a:noFill/>
        </p:spPr>
        <p:txBody>
          <a:bodyPr wrap="none" rtlCol="0">
            <a:spAutoFit/>
          </a:bodyPr>
          <a:lstStyle/>
          <a:p>
            <a:r>
              <a:rPr lang="en-US" b="1" dirty="0" smtClean="0"/>
              <a:t>Present status of IASI-AATSR comparison</a:t>
            </a:r>
            <a:endParaRPr lang="en-US" b="1" dirty="0"/>
          </a:p>
        </p:txBody>
      </p:sp>
      <p:sp>
        <p:nvSpPr>
          <p:cNvPr id="9" name="TextBox 8"/>
          <p:cNvSpPr txBox="1">
            <a:spLocks noChangeArrowheads="1"/>
          </p:cNvSpPr>
          <p:nvPr/>
        </p:nvSpPr>
        <p:spPr bwMode="auto">
          <a:xfrm>
            <a:off x="6553200" y="3886200"/>
            <a:ext cx="1763713" cy="307975"/>
          </a:xfrm>
          <a:prstGeom prst="rect">
            <a:avLst/>
          </a:prstGeom>
          <a:noFill/>
          <a:ln w="9525">
            <a:noFill/>
            <a:miter lim="800000"/>
            <a:headEnd/>
            <a:tailEnd/>
          </a:ln>
        </p:spPr>
        <p:txBody>
          <a:bodyPr wrap="none">
            <a:spAutoFit/>
          </a:bodyPr>
          <a:lstStyle/>
          <a:p>
            <a:r>
              <a:rPr lang="en-US" sz="1400" i="1" dirty="0">
                <a:latin typeface="Calibri" pitchFamily="34" charset="0"/>
              </a:rPr>
              <a:t>Smith, </a:t>
            </a:r>
            <a:r>
              <a:rPr lang="en-US" sz="1400" i="1" dirty="0" err="1">
                <a:latin typeface="Calibri" pitchFamily="34" charset="0"/>
              </a:rPr>
              <a:t>et,al</a:t>
            </a:r>
            <a:r>
              <a:rPr lang="en-US" sz="1400" i="1" dirty="0">
                <a:latin typeface="Calibri" pitchFamily="34" charset="0"/>
              </a:rPr>
              <a:t> 2012(JRS)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9"/>
          <p:cNvSpPr>
            <a:spLocks noChangeArrowheads="1"/>
          </p:cNvSpPr>
          <p:nvPr/>
        </p:nvSpPr>
        <p:spPr bwMode="auto">
          <a:xfrm>
            <a:off x="0" y="0"/>
            <a:ext cx="4800600" cy="400110"/>
          </a:xfrm>
          <a:prstGeom prst="rect">
            <a:avLst/>
          </a:prstGeom>
          <a:noFill/>
          <a:ln w="9525">
            <a:noFill/>
            <a:miter lim="800000"/>
            <a:headEnd/>
            <a:tailEnd/>
          </a:ln>
        </p:spPr>
        <p:txBody>
          <a:bodyPr wrap="square">
            <a:spAutoFit/>
          </a:bodyPr>
          <a:lstStyle/>
          <a:p>
            <a:r>
              <a:rPr lang="en-US" sz="2000" b="1" dirty="0" smtClean="0">
                <a:solidFill>
                  <a:srgbClr val="C00000"/>
                </a:solidFill>
                <a:latin typeface="Calibri" pitchFamily="34" charset="0"/>
              </a:rPr>
              <a:t>Temp dependence 11 Micron (Post Launch) </a:t>
            </a:r>
            <a:endParaRPr lang="en-US" sz="2000" b="1" dirty="0">
              <a:solidFill>
                <a:srgbClr val="C00000"/>
              </a:solidFill>
              <a:latin typeface="Calibri" pitchFamily="34" charset="0"/>
            </a:endParaRPr>
          </a:p>
        </p:txBody>
      </p:sp>
      <p:sp>
        <p:nvSpPr>
          <p:cNvPr id="15364" name="TextBox 11"/>
          <p:cNvSpPr txBox="1">
            <a:spLocks noChangeArrowheads="1"/>
          </p:cNvSpPr>
          <p:nvPr/>
        </p:nvSpPr>
        <p:spPr bwMode="auto">
          <a:xfrm>
            <a:off x="304800" y="6211669"/>
            <a:ext cx="8839200" cy="646331"/>
          </a:xfrm>
          <a:prstGeom prst="rect">
            <a:avLst/>
          </a:prstGeom>
          <a:noFill/>
          <a:ln w="9525">
            <a:noFill/>
            <a:miter lim="800000"/>
            <a:headEnd/>
            <a:tailEnd/>
          </a:ln>
        </p:spPr>
        <p:txBody>
          <a:bodyPr wrap="square">
            <a:spAutoFit/>
          </a:bodyPr>
          <a:lstStyle/>
          <a:p>
            <a:r>
              <a:rPr lang="en-US" b="1" dirty="0">
                <a:solidFill>
                  <a:srgbClr val="7030A0"/>
                </a:solidFill>
                <a:latin typeface="Calibri" pitchFamily="34" charset="0"/>
              </a:rPr>
              <a:t>11 Micron: IASI nearly as stable as pre-launch AATSR references</a:t>
            </a:r>
          </a:p>
          <a:p>
            <a:r>
              <a:rPr lang="en-US" b="1" dirty="0">
                <a:solidFill>
                  <a:srgbClr val="7030A0"/>
                </a:solidFill>
                <a:latin typeface="Calibri" pitchFamily="34" charset="0"/>
              </a:rPr>
              <a:t>Tail at low temp is similar to pre-launch, does not appear in ATSR-AVHRR comparisons </a:t>
            </a:r>
          </a:p>
        </p:txBody>
      </p:sp>
      <p:pic>
        <p:nvPicPr>
          <p:cNvPr id="15365" name="Picture 1"/>
          <p:cNvPicPr>
            <a:picLocks noChangeAspect="1" noChangeArrowheads="1"/>
          </p:cNvPicPr>
          <p:nvPr/>
        </p:nvPicPr>
        <p:blipFill>
          <a:blip r:embed="rId2" cstate="print"/>
          <a:srcRect/>
          <a:stretch>
            <a:fillRect/>
          </a:stretch>
        </p:blipFill>
        <p:spPr bwMode="auto">
          <a:xfrm>
            <a:off x="5638800" y="0"/>
            <a:ext cx="3505200" cy="914400"/>
          </a:xfrm>
          <a:prstGeom prst="rect">
            <a:avLst/>
          </a:prstGeom>
          <a:noFill/>
          <a:ln w="9525">
            <a:noFill/>
            <a:miter lim="800000"/>
            <a:headEnd/>
            <a:tailEnd/>
          </a:ln>
        </p:spPr>
      </p:pic>
      <p:cxnSp>
        <p:nvCxnSpPr>
          <p:cNvPr id="34" name="Straight Connector 33"/>
          <p:cNvCxnSpPr/>
          <p:nvPr/>
        </p:nvCxnSpPr>
        <p:spPr>
          <a:xfrm>
            <a:off x="1752600" y="4602163"/>
            <a:ext cx="6477000" cy="0"/>
          </a:xfrm>
          <a:prstGeom prst="line">
            <a:avLst/>
          </a:prstGeom>
          <a:ln w="38100" cmpd="sng">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tileRect/>
            </a:gradFill>
            <a:prstDash val="sysDash"/>
          </a:ln>
        </p:spPr>
        <p:style>
          <a:lnRef idx="1">
            <a:schemeClr val="accent1"/>
          </a:lnRef>
          <a:fillRef idx="0">
            <a:schemeClr val="accent1"/>
          </a:fillRef>
          <a:effectRef idx="0">
            <a:schemeClr val="accent1"/>
          </a:effectRef>
          <a:fontRef idx="minor">
            <a:schemeClr val="tx1"/>
          </a:fontRef>
        </p:style>
      </p:cxnSp>
      <p:grpSp>
        <p:nvGrpSpPr>
          <p:cNvPr id="15368" name="Group 47"/>
          <p:cNvGrpSpPr>
            <a:grpSpLocks/>
          </p:cNvGrpSpPr>
          <p:nvPr/>
        </p:nvGrpSpPr>
        <p:grpSpPr bwMode="auto">
          <a:xfrm>
            <a:off x="609600" y="3345675"/>
            <a:ext cx="7839075" cy="2772012"/>
            <a:chOff x="914400" y="3675325"/>
            <a:chExt cx="7839075" cy="2623317"/>
          </a:xfrm>
        </p:grpSpPr>
        <p:grpSp>
          <p:nvGrpSpPr>
            <p:cNvPr id="15376" name="Group 44"/>
            <p:cNvGrpSpPr>
              <a:grpSpLocks/>
            </p:cNvGrpSpPr>
            <p:nvPr/>
          </p:nvGrpSpPr>
          <p:grpSpPr bwMode="auto">
            <a:xfrm>
              <a:off x="914400" y="3675325"/>
              <a:ext cx="7839075" cy="2623317"/>
              <a:chOff x="685800" y="3675325"/>
              <a:chExt cx="7839075" cy="2623317"/>
            </a:xfrm>
          </p:grpSpPr>
          <p:pic>
            <p:nvPicPr>
              <p:cNvPr id="15378" name="Picture 34" descr="11MICRON _bin_4.00_lsf.gif"/>
              <p:cNvPicPr>
                <a:picLocks noChangeAspect="1"/>
              </p:cNvPicPr>
              <p:nvPr/>
            </p:nvPicPr>
            <p:blipFill>
              <a:blip r:embed="rId3" cstate="print"/>
              <a:srcRect t="6957"/>
              <a:stretch>
                <a:fillRect/>
              </a:stretch>
            </p:blipFill>
            <p:spPr bwMode="auto">
              <a:xfrm>
                <a:off x="685800" y="3675325"/>
                <a:ext cx="7839075" cy="2623317"/>
              </a:xfrm>
              <a:prstGeom prst="rect">
                <a:avLst/>
              </a:prstGeom>
              <a:noFill/>
              <a:ln w="9525">
                <a:noFill/>
                <a:miter lim="800000"/>
                <a:headEnd/>
                <a:tailEnd/>
              </a:ln>
            </p:spPr>
          </p:pic>
          <p:cxnSp>
            <p:nvCxnSpPr>
              <p:cNvPr id="44" name="Straight Connector 43"/>
              <p:cNvCxnSpPr/>
              <p:nvPr/>
            </p:nvCxnSpPr>
            <p:spPr>
              <a:xfrm>
                <a:off x="1600200" y="4724400"/>
                <a:ext cx="6553200" cy="0"/>
              </a:xfrm>
              <a:prstGeom prst="line">
                <a:avLst/>
              </a:prstGeom>
              <a:ln w="31750">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5377" name="TextBox 45"/>
            <p:cNvSpPr txBox="1">
              <a:spLocks noChangeArrowheads="1"/>
            </p:cNvSpPr>
            <p:nvPr/>
          </p:nvSpPr>
          <p:spPr bwMode="auto">
            <a:xfrm>
              <a:off x="4495800" y="5867400"/>
              <a:ext cx="1600200" cy="369332"/>
            </a:xfrm>
            <a:prstGeom prst="rect">
              <a:avLst/>
            </a:prstGeom>
            <a:noFill/>
            <a:ln w="9525">
              <a:noFill/>
              <a:miter lim="800000"/>
              <a:headEnd/>
              <a:tailEnd/>
            </a:ln>
          </p:spPr>
          <p:txBody>
            <a:bodyPr>
              <a:spAutoFit/>
            </a:bodyPr>
            <a:lstStyle/>
            <a:p>
              <a:r>
                <a:rPr lang="en-US">
                  <a:latin typeface="Calibri" pitchFamily="34" charset="0"/>
                </a:rPr>
                <a:t> </a:t>
              </a:r>
              <a:r>
                <a:rPr lang="en-US" sz="1200" b="1">
                  <a:latin typeface="Calibri" pitchFamily="34" charset="0"/>
                </a:rPr>
                <a:t>Brightness temp (K)</a:t>
              </a:r>
            </a:p>
          </p:txBody>
        </p:sp>
      </p:grpSp>
      <p:grpSp>
        <p:nvGrpSpPr>
          <p:cNvPr id="15369" name="Group 35"/>
          <p:cNvGrpSpPr>
            <a:grpSpLocks/>
          </p:cNvGrpSpPr>
          <p:nvPr/>
        </p:nvGrpSpPr>
        <p:grpSpPr bwMode="auto">
          <a:xfrm>
            <a:off x="5715000" y="3581400"/>
            <a:ext cx="2362200" cy="762000"/>
            <a:chOff x="2667000" y="4495800"/>
            <a:chExt cx="1828800" cy="533400"/>
          </a:xfrm>
        </p:grpSpPr>
        <p:grpSp>
          <p:nvGrpSpPr>
            <p:cNvPr id="15370" name="Group 19"/>
            <p:cNvGrpSpPr>
              <a:grpSpLocks/>
            </p:cNvGrpSpPr>
            <p:nvPr/>
          </p:nvGrpSpPr>
          <p:grpSpPr bwMode="auto">
            <a:xfrm>
              <a:off x="2667000" y="4495800"/>
              <a:ext cx="152400" cy="533400"/>
              <a:chOff x="2667000" y="4495800"/>
              <a:chExt cx="152400" cy="533400"/>
            </a:xfrm>
          </p:grpSpPr>
          <p:sp>
            <p:nvSpPr>
              <p:cNvPr id="41" name="Oval 40"/>
              <p:cNvSpPr/>
              <p:nvPr/>
            </p:nvSpPr>
            <p:spPr>
              <a:xfrm>
                <a:off x="2667000" y="4495800"/>
                <a:ext cx="152400" cy="15224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42" name="Straight Arrow Connector 41"/>
              <p:cNvCxnSpPr/>
              <p:nvPr/>
            </p:nvCxnSpPr>
            <p:spPr>
              <a:xfrm>
                <a:off x="2743200" y="4724718"/>
                <a:ext cx="0" cy="304483"/>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371" name="Group 20"/>
            <p:cNvGrpSpPr>
              <a:grpSpLocks/>
            </p:cNvGrpSpPr>
            <p:nvPr/>
          </p:nvGrpSpPr>
          <p:grpSpPr bwMode="auto">
            <a:xfrm>
              <a:off x="4343400" y="4495800"/>
              <a:ext cx="152400" cy="533400"/>
              <a:chOff x="2667000" y="4495800"/>
              <a:chExt cx="152400" cy="533400"/>
            </a:xfrm>
          </p:grpSpPr>
          <p:sp>
            <p:nvSpPr>
              <p:cNvPr id="39" name="Oval 38"/>
              <p:cNvSpPr/>
              <p:nvPr/>
            </p:nvSpPr>
            <p:spPr>
              <a:xfrm>
                <a:off x="2667000" y="4495800"/>
                <a:ext cx="152400" cy="15224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40" name="Straight Arrow Connector 39"/>
              <p:cNvCxnSpPr/>
              <p:nvPr/>
            </p:nvCxnSpPr>
            <p:spPr>
              <a:xfrm>
                <a:off x="2743200" y="4724718"/>
                <a:ext cx="0" cy="304483"/>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pic>
        <p:nvPicPr>
          <p:cNvPr id="21" name="Picture 20" descr="density11micron.gif"/>
          <p:cNvPicPr>
            <a:picLocks noChangeAspect="1"/>
          </p:cNvPicPr>
          <p:nvPr/>
        </p:nvPicPr>
        <p:blipFill>
          <a:blip r:embed="rId4" cstate="print"/>
          <a:srcRect l="1333" t="8533" r="8000"/>
          <a:stretch>
            <a:fillRect/>
          </a:stretch>
        </p:blipFill>
        <p:spPr>
          <a:xfrm>
            <a:off x="762000" y="830687"/>
            <a:ext cx="7924771" cy="2369713"/>
          </a:xfrm>
          <a:prstGeom prst="rect">
            <a:avLst/>
          </a:prstGeom>
        </p:spPr>
      </p:pic>
      <p:sp>
        <p:nvSpPr>
          <p:cNvPr id="20" name="TextBox 19"/>
          <p:cNvSpPr txBox="1"/>
          <p:nvPr/>
        </p:nvSpPr>
        <p:spPr>
          <a:xfrm rot="16200000">
            <a:off x="-170081" y="1541680"/>
            <a:ext cx="1531561" cy="276999"/>
          </a:xfrm>
          <a:prstGeom prst="rect">
            <a:avLst/>
          </a:prstGeom>
          <a:noFill/>
        </p:spPr>
        <p:txBody>
          <a:bodyPr wrap="square" rtlCol="0">
            <a:spAutoFit/>
          </a:bodyPr>
          <a:lstStyle/>
          <a:p>
            <a:r>
              <a:rPr lang="en-US" sz="1200" b="1" dirty="0" smtClean="0"/>
              <a:t>AATSR – IASI  (K)</a:t>
            </a:r>
            <a:endParaRPr lang="en-US" sz="1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5"/>
          <p:cNvSpPr txBox="1">
            <a:spLocks noChangeArrowheads="1"/>
          </p:cNvSpPr>
          <p:nvPr/>
        </p:nvSpPr>
        <p:spPr bwMode="auto">
          <a:xfrm>
            <a:off x="1143000" y="838200"/>
            <a:ext cx="5562600" cy="830997"/>
          </a:xfrm>
          <a:prstGeom prst="rect">
            <a:avLst/>
          </a:prstGeom>
          <a:noFill/>
          <a:ln w="9525">
            <a:noFill/>
            <a:miter lim="800000"/>
            <a:headEnd/>
            <a:tailEnd/>
          </a:ln>
        </p:spPr>
        <p:txBody>
          <a:bodyPr>
            <a:spAutoFit/>
          </a:bodyPr>
          <a:lstStyle/>
          <a:p>
            <a:r>
              <a:rPr lang="en-US" b="1" dirty="0">
                <a:solidFill>
                  <a:srgbClr val="FF0000"/>
                </a:solidFill>
                <a:latin typeface="Calibri" pitchFamily="34" charset="0"/>
              </a:rPr>
              <a:t> </a:t>
            </a:r>
            <a:endParaRPr lang="en-US" sz="2400" b="1" dirty="0" smtClean="0">
              <a:solidFill>
                <a:srgbClr val="C00000"/>
              </a:solidFill>
              <a:latin typeface="Calibri" pitchFamily="34" charset="0"/>
            </a:endParaRPr>
          </a:p>
          <a:p>
            <a:r>
              <a:rPr lang="en-US" sz="2400" b="1" dirty="0" smtClean="0">
                <a:solidFill>
                  <a:srgbClr val="C00000"/>
                </a:solidFill>
                <a:latin typeface="Calibri" pitchFamily="34" charset="0"/>
              </a:rPr>
              <a:t>                          Prelaunch </a:t>
            </a:r>
            <a:r>
              <a:rPr lang="en-US" sz="2400" b="1" dirty="0">
                <a:solidFill>
                  <a:srgbClr val="C00000"/>
                </a:solidFill>
                <a:latin typeface="Calibri" pitchFamily="34" charset="0"/>
              </a:rPr>
              <a:t>Vs  Post Launch</a:t>
            </a:r>
          </a:p>
        </p:txBody>
      </p:sp>
      <p:sp>
        <p:nvSpPr>
          <p:cNvPr id="16387" name="TextBox 16"/>
          <p:cNvSpPr txBox="1">
            <a:spLocks noChangeArrowheads="1"/>
          </p:cNvSpPr>
          <p:nvPr/>
        </p:nvSpPr>
        <p:spPr bwMode="auto">
          <a:xfrm>
            <a:off x="1524000" y="4953000"/>
            <a:ext cx="5562600" cy="646331"/>
          </a:xfrm>
          <a:prstGeom prst="rect">
            <a:avLst/>
          </a:prstGeom>
          <a:noFill/>
          <a:ln w="9525">
            <a:noFill/>
            <a:miter lim="800000"/>
            <a:headEnd/>
            <a:tailEnd/>
          </a:ln>
        </p:spPr>
        <p:txBody>
          <a:bodyPr wrap="square">
            <a:spAutoFit/>
          </a:bodyPr>
          <a:lstStyle/>
          <a:p>
            <a:r>
              <a:rPr lang="en-US" b="1" dirty="0">
                <a:solidFill>
                  <a:srgbClr val="7030A0"/>
                </a:solidFill>
                <a:latin typeface="Calibri" pitchFamily="34" charset="0"/>
              </a:rPr>
              <a:t>IASI </a:t>
            </a:r>
            <a:r>
              <a:rPr lang="en-US" b="1" dirty="0" smtClean="0">
                <a:solidFill>
                  <a:srgbClr val="7030A0"/>
                </a:solidFill>
                <a:latin typeface="Calibri" pitchFamily="34" charset="0"/>
              </a:rPr>
              <a:t>captures some of the prelaunch features</a:t>
            </a:r>
          </a:p>
          <a:p>
            <a:r>
              <a:rPr lang="en-US" b="1" dirty="0" smtClean="0">
                <a:solidFill>
                  <a:srgbClr val="7030A0"/>
                </a:solidFill>
                <a:latin typeface="Calibri" pitchFamily="34" charset="0"/>
              </a:rPr>
              <a:t>IASI relates well with SI –traceable standard</a:t>
            </a:r>
            <a:endParaRPr lang="en-US" b="1" dirty="0">
              <a:solidFill>
                <a:srgbClr val="7030A0"/>
              </a:solidFill>
              <a:latin typeface="Calibri" pitchFamily="34" charset="0"/>
            </a:endParaRPr>
          </a:p>
        </p:txBody>
      </p:sp>
      <p:pic>
        <p:nvPicPr>
          <p:cNvPr id="6" name="Picture 1"/>
          <p:cNvPicPr>
            <a:picLocks noChangeAspect="1" noChangeArrowheads="1"/>
          </p:cNvPicPr>
          <p:nvPr/>
        </p:nvPicPr>
        <p:blipFill>
          <a:blip r:embed="rId3" cstate="print"/>
          <a:srcRect/>
          <a:stretch>
            <a:fillRect/>
          </a:stretch>
        </p:blipFill>
        <p:spPr bwMode="auto">
          <a:xfrm>
            <a:off x="5638800" y="0"/>
            <a:ext cx="3505200" cy="914400"/>
          </a:xfrm>
          <a:prstGeom prst="rect">
            <a:avLst/>
          </a:prstGeom>
          <a:noFill/>
          <a:ln w="9525">
            <a:noFill/>
            <a:miter lim="800000"/>
            <a:headEnd/>
            <a:tailEnd/>
          </a:ln>
        </p:spPr>
      </p:pic>
      <p:pic>
        <p:nvPicPr>
          <p:cNvPr id="7" name="Picture 6" descr="prelaunch+intercomparision.gif"/>
          <p:cNvPicPr/>
          <p:nvPr/>
        </p:nvPicPr>
        <p:blipFill>
          <a:blip r:embed="rId4" cstate="print">
            <a:lum contrast="23000"/>
          </a:blip>
          <a:srcRect l="10500" t="15000" r="9000" b="18750"/>
          <a:stretch>
            <a:fillRect/>
          </a:stretch>
        </p:blipFill>
        <p:spPr>
          <a:xfrm>
            <a:off x="990600" y="1676400"/>
            <a:ext cx="6178550" cy="2692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2"/>
          <p:cNvSpPr txBox="1">
            <a:spLocks noChangeArrowheads="1"/>
          </p:cNvSpPr>
          <p:nvPr/>
        </p:nvSpPr>
        <p:spPr bwMode="auto">
          <a:xfrm>
            <a:off x="1828800" y="6257835"/>
            <a:ext cx="6096000" cy="1200329"/>
          </a:xfrm>
          <a:prstGeom prst="rect">
            <a:avLst/>
          </a:prstGeom>
          <a:noFill/>
          <a:ln w="9525">
            <a:noFill/>
            <a:miter lim="800000"/>
            <a:headEnd/>
            <a:tailEnd/>
          </a:ln>
        </p:spPr>
        <p:txBody>
          <a:bodyPr wrap="square">
            <a:spAutoFit/>
          </a:bodyPr>
          <a:lstStyle/>
          <a:p>
            <a:r>
              <a:rPr lang="en-US" dirty="0">
                <a:latin typeface="Calibri" pitchFamily="34" charset="0"/>
              </a:rPr>
              <a:t> </a:t>
            </a:r>
          </a:p>
          <a:p>
            <a:r>
              <a:rPr lang="en-US" dirty="0">
                <a:solidFill>
                  <a:srgbClr val="7030A0"/>
                </a:solidFill>
                <a:latin typeface="Calibri" pitchFamily="34" charset="0"/>
              </a:rPr>
              <a:t> </a:t>
            </a:r>
            <a:r>
              <a:rPr lang="en-US" b="1" dirty="0">
                <a:solidFill>
                  <a:srgbClr val="7030A0"/>
                </a:solidFill>
                <a:latin typeface="Calibri" pitchFamily="34" charset="0"/>
              </a:rPr>
              <a:t>BT offset stable  but more than previous estimates.</a:t>
            </a:r>
          </a:p>
          <a:p>
            <a:endParaRPr lang="en-US" dirty="0">
              <a:latin typeface="Calibri" pitchFamily="34" charset="0"/>
            </a:endParaRPr>
          </a:p>
          <a:p>
            <a:endParaRPr lang="en-US" dirty="0">
              <a:latin typeface="Calibri" pitchFamily="34" charset="0"/>
            </a:endParaRPr>
          </a:p>
        </p:txBody>
      </p:sp>
      <p:sp>
        <p:nvSpPr>
          <p:cNvPr id="17411" name="Rectangle 13"/>
          <p:cNvSpPr>
            <a:spLocks noChangeArrowheads="1"/>
          </p:cNvSpPr>
          <p:nvPr/>
        </p:nvSpPr>
        <p:spPr bwMode="auto">
          <a:xfrm>
            <a:off x="152400" y="304800"/>
            <a:ext cx="3886200" cy="461665"/>
          </a:xfrm>
          <a:prstGeom prst="rect">
            <a:avLst/>
          </a:prstGeom>
          <a:noFill/>
          <a:ln w="9525">
            <a:noFill/>
            <a:miter lim="800000"/>
            <a:headEnd/>
            <a:tailEnd/>
          </a:ln>
        </p:spPr>
        <p:txBody>
          <a:bodyPr wrap="square">
            <a:spAutoFit/>
          </a:bodyPr>
          <a:lstStyle/>
          <a:p>
            <a:r>
              <a:rPr lang="en-US" sz="2400" b="1" dirty="0" smtClean="0">
                <a:solidFill>
                  <a:srgbClr val="C00000"/>
                </a:solidFill>
                <a:latin typeface="Calibri" pitchFamily="34" charset="0"/>
              </a:rPr>
              <a:t>Temp dependence 12 Micron</a:t>
            </a:r>
            <a:endParaRPr lang="en-US" sz="2400" b="1" dirty="0">
              <a:solidFill>
                <a:srgbClr val="C00000"/>
              </a:solidFill>
              <a:latin typeface="Calibri" pitchFamily="34" charset="0"/>
            </a:endParaRPr>
          </a:p>
        </p:txBody>
      </p:sp>
      <p:sp>
        <p:nvSpPr>
          <p:cNvPr id="26" name="Rectangle 25"/>
          <p:cNvSpPr/>
          <p:nvPr/>
        </p:nvSpPr>
        <p:spPr>
          <a:xfrm>
            <a:off x="1524000" y="5410200"/>
            <a:ext cx="1219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7414" name="Group 16"/>
          <p:cNvGrpSpPr>
            <a:grpSpLocks/>
          </p:cNvGrpSpPr>
          <p:nvPr/>
        </p:nvGrpSpPr>
        <p:grpSpPr bwMode="auto">
          <a:xfrm>
            <a:off x="5715000" y="4419600"/>
            <a:ext cx="2514600" cy="838200"/>
            <a:chOff x="2667000" y="4495800"/>
            <a:chExt cx="1828800" cy="533400"/>
          </a:xfrm>
        </p:grpSpPr>
        <p:grpSp>
          <p:nvGrpSpPr>
            <p:cNvPr id="17418" name="Group 19"/>
            <p:cNvGrpSpPr>
              <a:grpSpLocks/>
            </p:cNvGrpSpPr>
            <p:nvPr/>
          </p:nvGrpSpPr>
          <p:grpSpPr bwMode="auto">
            <a:xfrm>
              <a:off x="2667000" y="4495800"/>
              <a:ext cx="152400" cy="533400"/>
              <a:chOff x="2667000" y="4495800"/>
              <a:chExt cx="152400" cy="533400"/>
            </a:xfrm>
          </p:grpSpPr>
          <p:sp>
            <p:nvSpPr>
              <p:cNvPr id="22" name="Oval 21"/>
              <p:cNvSpPr/>
              <p:nvPr/>
            </p:nvSpPr>
            <p:spPr>
              <a:xfrm>
                <a:off x="2667000" y="4495800"/>
                <a:ext cx="152400" cy="1525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3" name="Straight Arrow Connector 22"/>
              <p:cNvCxnSpPr/>
              <p:nvPr/>
            </p:nvCxnSpPr>
            <p:spPr>
              <a:xfrm>
                <a:off x="2743200" y="4724111"/>
                <a:ext cx="0" cy="30508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7419" name="Group 20"/>
            <p:cNvGrpSpPr>
              <a:grpSpLocks/>
            </p:cNvGrpSpPr>
            <p:nvPr/>
          </p:nvGrpSpPr>
          <p:grpSpPr bwMode="auto">
            <a:xfrm>
              <a:off x="4343400" y="4495800"/>
              <a:ext cx="152400" cy="533400"/>
              <a:chOff x="2667000" y="4495800"/>
              <a:chExt cx="152400" cy="533400"/>
            </a:xfrm>
          </p:grpSpPr>
          <p:sp>
            <p:nvSpPr>
              <p:cNvPr id="20" name="Oval 19"/>
              <p:cNvSpPr/>
              <p:nvPr/>
            </p:nvSpPr>
            <p:spPr>
              <a:xfrm>
                <a:off x="2667000" y="4495800"/>
                <a:ext cx="152400" cy="1525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1" name="Straight Arrow Connector 20"/>
              <p:cNvCxnSpPr/>
              <p:nvPr/>
            </p:nvCxnSpPr>
            <p:spPr>
              <a:xfrm>
                <a:off x="2743200" y="4724111"/>
                <a:ext cx="0" cy="30508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7415" name="Group 30"/>
          <p:cNvGrpSpPr>
            <a:grpSpLocks/>
          </p:cNvGrpSpPr>
          <p:nvPr/>
        </p:nvGrpSpPr>
        <p:grpSpPr bwMode="auto">
          <a:xfrm>
            <a:off x="533400" y="3810000"/>
            <a:ext cx="7955205" cy="2667000"/>
            <a:chOff x="579195" y="3912839"/>
            <a:chExt cx="7802805" cy="2335146"/>
          </a:xfrm>
        </p:grpSpPr>
        <p:pic>
          <p:nvPicPr>
            <p:cNvPr id="17416" name="Picture 26" descr="12Micron_bin_4.00bias_withoutfit.gif"/>
            <p:cNvPicPr>
              <a:picLocks noChangeAspect="1"/>
            </p:cNvPicPr>
            <p:nvPr/>
          </p:nvPicPr>
          <p:blipFill>
            <a:blip r:embed="rId2" cstate="print"/>
            <a:srcRect l="2477" t="6957" b="2319"/>
            <a:stretch>
              <a:fillRect/>
            </a:stretch>
          </p:blipFill>
          <p:spPr bwMode="auto">
            <a:xfrm>
              <a:off x="579195" y="3912839"/>
              <a:ext cx="7802805" cy="2335146"/>
            </a:xfrm>
            <a:prstGeom prst="rect">
              <a:avLst/>
            </a:prstGeom>
            <a:noFill/>
            <a:ln w="9525">
              <a:noFill/>
              <a:miter lim="800000"/>
              <a:headEnd/>
              <a:tailEnd/>
            </a:ln>
          </p:spPr>
        </p:pic>
        <p:sp>
          <p:nvSpPr>
            <p:cNvPr id="17417" name="TextBox 29"/>
            <p:cNvSpPr txBox="1">
              <a:spLocks noChangeArrowheads="1"/>
            </p:cNvSpPr>
            <p:nvPr/>
          </p:nvSpPr>
          <p:spPr bwMode="auto">
            <a:xfrm>
              <a:off x="1600200" y="5257800"/>
              <a:ext cx="914400" cy="369332"/>
            </a:xfrm>
            <a:prstGeom prst="rect">
              <a:avLst/>
            </a:prstGeom>
            <a:solidFill>
              <a:schemeClr val="bg1"/>
            </a:solidFill>
            <a:ln w="9525">
              <a:noFill/>
              <a:miter lim="800000"/>
              <a:headEnd/>
              <a:tailEnd/>
            </a:ln>
          </p:spPr>
          <p:txBody>
            <a:bodyPr>
              <a:spAutoFit/>
            </a:bodyPr>
            <a:lstStyle/>
            <a:p>
              <a:endParaRPr lang="en-US">
                <a:latin typeface="Calibri" pitchFamily="34" charset="0"/>
              </a:endParaRPr>
            </a:p>
          </p:txBody>
        </p:sp>
      </p:grpSp>
      <p:pic>
        <p:nvPicPr>
          <p:cNvPr id="17" name="Picture 1"/>
          <p:cNvPicPr>
            <a:picLocks noChangeAspect="1" noChangeArrowheads="1"/>
          </p:cNvPicPr>
          <p:nvPr/>
        </p:nvPicPr>
        <p:blipFill>
          <a:blip r:embed="rId3" cstate="print"/>
          <a:srcRect/>
          <a:stretch>
            <a:fillRect/>
          </a:stretch>
        </p:blipFill>
        <p:spPr bwMode="auto">
          <a:xfrm>
            <a:off x="5638800" y="0"/>
            <a:ext cx="3505200" cy="914400"/>
          </a:xfrm>
          <a:prstGeom prst="rect">
            <a:avLst/>
          </a:prstGeom>
          <a:noFill/>
          <a:ln w="9525">
            <a:noFill/>
            <a:miter lim="800000"/>
            <a:headEnd/>
            <a:tailEnd/>
          </a:ln>
        </p:spPr>
      </p:pic>
      <p:pic>
        <p:nvPicPr>
          <p:cNvPr id="18" name="Picture 17" descr="density12micron.gif"/>
          <p:cNvPicPr>
            <a:picLocks noChangeAspect="1"/>
          </p:cNvPicPr>
          <p:nvPr/>
        </p:nvPicPr>
        <p:blipFill>
          <a:blip r:embed="rId4" cstate="print"/>
          <a:stretch>
            <a:fillRect/>
          </a:stretch>
        </p:blipFill>
        <p:spPr>
          <a:xfrm>
            <a:off x="914400" y="914400"/>
            <a:ext cx="8001000" cy="2781300"/>
          </a:xfrm>
          <a:prstGeom prst="rect">
            <a:avLst/>
          </a:prstGeom>
        </p:spPr>
      </p:pic>
      <p:sp>
        <p:nvSpPr>
          <p:cNvPr id="19" name="TextBox 18"/>
          <p:cNvSpPr txBox="1"/>
          <p:nvPr/>
        </p:nvSpPr>
        <p:spPr>
          <a:xfrm rot="16200000">
            <a:off x="-131981" y="1960780"/>
            <a:ext cx="1760161" cy="276999"/>
          </a:xfrm>
          <a:prstGeom prst="rect">
            <a:avLst/>
          </a:prstGeom>
          <a:noFill/>
        </p:spPr>
        <p:txBody>
          <a:bodyPr wrap="square" rtlCol="0">
            <a:spAutoFit/>
          </a:bodyPr>
          <a:lstStyle/>
          <a:p>
            <a:r>
              <a:rPr lang="en-US" sz="1200" b="1" dirty="0" smtClean="0"/>
              <a:t>AATSR – IASI  (K)</a:t>
            </a:r>
            <a:endParaRPr lang="en-US" sz="1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152400" y="381000"/>
            <a:ext cx="4800600" cy="400110"/>
          </a:xfrm>
          <a:prstGeom prst="rect">
            <a:avLst/>
          </a:prstGeom>
          <a:noFill/>
          <a:ln w="9525">
            <a:noFill/>
            <a:miter lim="800000"/>
            <a:headEnd/>
            <a:tailEnd/>
          </a:ln>
        </p:spPr>
        <p:txBody>
          <a:bodyPr wrap="square">
            <a:spAutoFit/>
          </a:bodyPr>
          <a:lstStyle/>
          <a:p>
            <a:r>
              <a:rPr lang="en-US" sz="2000" b="1" dirty="0" smtClean="0">
                <a:solidFill>
                  <a:srgbClr val="C00000"/>
                </a:solidFill>
                <a:latin typeface="Calibri" pitchFamily="34" charset="0"/>
              </a:rPr>
              <a:t>Is SRF shift a solution for 12 Micron bias</a:t>
            </a:r>
            <a:endParaRPr lang="en-US" sz="2000" b="1" dirty="0">
              <a:solidFill>
                <a:srgbClr val="C00000"/>
              </a:solidFill>
              <a:latin typeface="Calibri" pitchFamily="34" charset="0"/>
            </a:endParaRPr>
          </a:p>
        </p:txBody>
      </p:sp>
      <p:pic>
        <p:nvPicPr>
          <p:cNvPr id="7" name="Picture 6" descr="picasion.com_f2367048f5c6dbfde91ec27e20894329.gif"/>
          <p:cNvPicPr>
            <a:picLocks noChangeAspect="1"/>
          </p:cNvPicPr>
          <p:nvPr/>
        </p:nvPicPr>
        <p:blipFill>
          <a:blip r:embed="rId2" cstate="print"/>
          <a:stretch>
            <a:fillRect/>
          </a:stretch>
        </p:blipFill>
        <p:spPr>
          <a:xfrm>
            <a:off x="0" y="1143000"/>
            <a:ext cx="4762500" cy="3810000"/>
          </a:xfrm>
          <a:prstGeom prst="rect">
            <a:avLst/>
          </a:prstGeom>
        </p:spPr>
      </p:pic>
      <p:sp>
        <p:nvSpPr>
          <p:cNvPr id="4" name="TextBox 3"/>
          <p:cNvSpPr txBox="1"/>
          <p:nvPr/>
        </p:nvSpPr>
        <p:spPr>
          <a:xfrm>
            <a:off x="457200" y="4876800"/>
            <a:ext cx="4724400" cy="584775"/>
          </a:xfrm>
          <a:prstGeom prst="rect">
            <a:avLst/>
          </a:prstGeom>
          <a:noFill/>
        </p:spPr>
        <p:txBody>
          <a:bodyPr wrap="square" rtlCol="0">
            <a:spAutoFit/>
          </a:bodyPr>
          <a:lstStyle/>
          <a:p>
            <a:r>
              <a:rPr lang="en-US" sz="1600" b="1" dirty="0" smtClean="0">
                <a:solidFill>
                  <a:srgbClr val="7030A0"/>
                </a:solidFill>
                <a:latin typeface="+mn-lt"/>
              </a:rPr>
              <a:t>Shifting the SRF does not  remove the temperature dependent bias</a:t>
            </a:r>
          </a:p>
        </p:txBody>
      </p:sp>
      <p:pic>
        <p:nvPicPr>
          <p:cNvPr id="6" name="Picture 1"/>
          <p:cNvPicPr>
            <a:picLocks noChangeAspect="1" noChangeArrowheads="1"/>
          </p:cNvPicPr>
          <p:nvPr/>
        </p:nvPicPr>
        <p:blipFill>
          <a:blip r:embed="rId3" cstate="print"/>
          <a:srcRect/>
          <a:stretch>
            <a:fillRect/>
          </a:stretch>
        </p:blipFill>
        <p:spPr bwMode="auto">
          <a:xfrm>
            <a:off x="5638800" y="0"/>
            <a:ext cx="3505200" cy="914400"/>
          </a:xfrm>
          <a:prstGeom prst="rect">
            <a:avLst/>
          </a:prstGeom>
          <a:noFill/>
          <a:ln w="9525">
            <a:noFill/>
            <a:miter lim="800000"/>
            <a:headEnd/>
            <a:tailEnd/>
          </a:ln>
        </p:spPr>
      </p:pic>
      <p:pic>
        <p:nvPicPr>
          <p:cNvPr id="8" name="Content Placeholder 6" descr="sim11micron_srf.gif"/>
          <p:cNvPicPr>
            <a:picLocks noGrp="1" noChangeAspect="1"/>
          </p:cNvPicPr>
          <p:nvPr>
            <p:ph idx="1"/>
          </p:nvPr>
        </p:nvPicPr>
        <p:blipFill>
          <a:blip r:embed="rId4" cstate="print"/>
          <a:stretch>
            <a:fillRect/>
          </a:stretch>
        </p:blipFill>
        <p:spPr>
          <a:xfrm>
            <a:off x="5181600" y="990600"/>
            <a:ext cx="3371454" cy="2697162"/>
          </a:xfrm>
        </p:spPr>
      </p:pic>
      <p:pic>
        <p:nvPicPr>
          <p:cNvPr id="9" name="Content Placeholder 5" descr="sim12micron_leak.gif"/>
          <p:cNvPicPr>
            <a:picLocks noChangeAspect="1"/>
          </p:cNvPicPr>
          <p:nvPr/>
        </p:nvPicPr>
        <p:blipFill>
          <a:blip r:embed="rId5" cstate="print"/>
          <a:stretch>
            <a:fillRect/>
          </a:stretch>
        </p:blipFill>
        <p:spPr bwMode="auto">
          <a:xfrm>
            <a:off x="5257800" y="3581400"/>
            <a:ext cx="3429000" cy="2560318"/>
          </a:xfrm>
          <a:prstGeom prst="rect">
            <a:avLst/>
          </a:prstGeom>
          <a:noFill/>
          <a:ln w="9525">
            <a:noFill/>
            <a:miter lim="800000"/>
            <a:headEnd/>
            <a:tailEnd/>
          </a:ln>
        </p:spPr>
      </p:pic>
      <p:sp>
        <p:nvSpPr>
          <p:cNvPr id="10" name="TextBox 9"/>
          <p:cNvSpPr txBox="1"/>
          <p:nvPr/>
        </p:nvSpPr>
        <p:spPr>
          <a:xfrm>
            <a:off x="381000" y="6027003"/>
            <a:ext cx="5638800" cy="830997"/>
          </a:xfrm>
          <a:prstGeom prst="rect">
            <a:avLst/>
          </a:prstGeom>
          <a:noFill/>
        </p:spPr>
        <p:txBody>
          <a:bodyPr wrap="square" rtlCol="0">
            <a:spAutoFit/>
          </a:bodyPr>
          <a:lstStyle/>
          <a:p>
            <a:r>
              <a:rPr lang="en-US" sz="1600" b="1" dirty="0" smtClean="0">
                <a:solidFill>
                  <a:srgbClr val="7030A0"/>
                </a:solidFill>
                <a:latin typeface="+mn-lt"/>
              </a:rPr>
              <a:t>Developed a method that exploits the fact that IASI is as good as a pre-launch reference and simulates the SRF from AATSR- IASI inter- comparison.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600200" y="5334000"/>
            <a:ext cx="6096000" cy="838200"/>
          </a:xfrm>
        </p:spPr>
        <p:txBody>
          <a:bodyPr/>
          <a:lstStyle/>
          <a:p>
            <a:pPr eaLnBrk="1" hangingPunct="1"/>
            <a:r>
              <a:rPr lang="en-US" sz="2400" b="1" dirty="0" smtClean="0">
                <a:solidFill>
                  <a:srgbClr val="7030A0"/>
                </a:solidFill>
              </a:rPr>
              <a:t>Bias is stable, empirical solution is possible</a:t>
            </a:r>
          </a:p>
        </p:txBody>
      </p:sp>
      <p:sp>
        <p:nvSpPr>
          <p:cNvPr id="23556" name="TextBox 11"/>
          <p:cNvSpPr txBox="1">
            <a:spLocks noChangeArrowheads="1"/>
          </p:cNvSpPr>
          <p:nvPr/>
        </p:nvSpPr>
        <p:spPr bwMode="auto">
          <a:xfrm>
            <a:off x="1905000" y="4724400"/>
            <a:ext cx="914400"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5" name="Rectangle 11"/>
          <p:cNvSpPr>
            <a:spLocks noChangeArrowheads="1"/>
          </p:cNvSpPr>
          <p:nvPr/>
        </p:nvSpPr>
        <p:spPr bwMode="auto">
          <a:xfrm>
            <a:off x="228600" y="457200"/>
            <a:ext cx="2989152" cy="461665"/>
          </a:xfrm>
          <a:prstGeom prst="rect">
            <a:avLst/>
          </a:prstGeom>
          <a:noFill/>
          <a:ln w="9525">
            <a:noFill/>
            <a:miter lim="800000"/>
            <a:headEnd/>
            <a:tailEnd/>
          </a:ln>
        </p:spPr>
        <p:txBody>
          <a:bodyPr wrap="none">
            <a:spAutoFit/>
          </a:bodyPr>
          <a:lstStyle/>
          <a:p>
            <a:r>
              <a:rPr lang="en-US" sz="2400" b="1" dirty="0" smtClean="0">
                <a:solidFill>
                  <a:srgbClr val="C00000"/>
                </a:solidFill>
                <a:latin typeface="Calibri" pitchFamily="34" charset="0"/>
              </a:rPr>
              <a:t>Empirical  approach …</a:t>
            </a:r>
            <a:endParaRPr lang="en-US" sz="2400" b="1" dirty="0">
              <a:solidFill>
                <a:srgbClr val="C00000"/>
              </a:solidFill>
              <a:latin typeface="Calibri" pitchFamily="34" charset="0"/>
            </a:endParaRPr>
          </a:p>
        </p:txBody>
      </p:sp>
      <p:pic>
        <p:nvPicPr>
          <p:cNvPr id="6" name="Picture 1"/>
          <p:cNvPicPr>
            <a:picLocks noChangeAspect="1" noChangeArrowheads="1"/>
          </p:cNvPicPr>
          <p:nvPr/>
        </p:nvPicPr>
        <p:blipFill>
          <a:blip r:embed="rId2" cstate="print"/>
          <a:srcRect/>
          <a:stretch>
            <a:fillRect/>
          </a:stretch>
        </p:blipFill>
        <p:spPr bwMode="auto">
          <a:xfrm>
            <a:off x="5638800" y="0"/>
            <a:ext cx="3505200" cy="914400"/>
          </a:xfrm>
          <a:prstGeom prst="rect">
            <a:avLst/>
          </a:prstGeom>
          <a:noFill/>
          <a:ln w="9525">
            <a:noFill/>
            <a:miter lim="800000"/>
            <a:headEnd/>
            <a:tailEnd/>
          </a:ln>
        </p:spPr>
      </p:pic>
      <p:pic>
        <p:nvPicPr>
          <p:cNvPr id="7" name="Picture 6" descr="12Micron_bin_4.00bias_withoutfit.gif"/>
          <p:cNvPicPr>
            <a:picLocks noChangeAspect="1"/>
          </p:cNvPicPr>
          <p:nvPr/>
        </p:nvPicPr>
        <p:blipFill>
          <a:blip r:embed="rId3" cstate="print"/>
          <a:stretch>
            <a:fillRect/>
          </a:stretch>
        </p:blipFill>
        <p:spPr>
          <a:xfrm>
            <a:off x="1905000" y="1143000"/>
            <a:ext cx="4572000" cy="3657600"/>
          </a:xfrm>
          <a:prstGeom prst="rect">
            <a:avLst/>
          </a:prstGeom>
        </p:spPr>
      </p:pic>
      <p:pic>
        <p:nvPicPr>
          <p:cNvPr id="9" name="Picture 8" descr="12Micron_bin_4.00bias_withfit.gif"/>
          <p:cNvPicPr>
            <a:picLocks noChangeAspect="1"/>
          </p:cNvPicPr>
          <p:nvPr/>
        </p:nvPicPr>
        <p:blipFill>
          <a:blip r:embed="rId4" cstate="print"/>
          <a:stretch>
            <a:fillRect/>
          </a:stretch>
        </p:blipFill>
        <p:spPr>
          <a:xfrm>
            <a:off x="1905000" y="1143000"/>
            <a:ext cx="4572000" cy="365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651177"/>
            <a:ext cx="8991600" cy="2246769"/>
          </a:xfrm>
          <a:prstGeom prst="rect">
            <a:avLst/>
          </a:prstGeom>
          <a:noFill/>
        </p:spPr>
        <p:txBody>
          <a:bodyPr wrap="square" rtlCol="0">
            <a:spAutoFit/>
          </a:bodyPr>
          <a:lstStyle/>
          <a:p>
            <a:pPr>
              <a:lnSpc>
                <a:spcPct val="150000"/>
              </a:lnSpc>
            </a:pPr>
            <a:r>
              <a:rPr lang="en-US" sz="1400" b="1" dirty="0" smtClean="0">
                <a:solidFill>
                  <a:srgbClr val="7030A0"/>
                </a:solidFill>
              </a:rPr>
              <a:t>Plots show the variation with temperature for unstable months and stable months. The thick green  line is the mean bias variation over all the years. In the  unstable months plot, Year 2008 has Jan &amp; Feb of 2008 only , rest of the years have Dec of that year along with Jan and  Feb of year+1, in order to club unstable months together. </a:t>
            </a:r>
          </a:p>
          <a:p>
            <a:endParaRPr lang="en-US" sz="1400" dirty="0" smtClean="0"/>
          </a:p>
          <a:p>
            <a:pPr>
              <a:lnSpc>
                <a:spcPct val="150000"/>
              </a:lnSpc>
              <a:buFont typeface="Wingdings" pitchFamily="2" charset="2"/>
              <a:buChar char="§"/>
            </a:pPr>
            <a:r>
              <a:rPr lang="en-US" sz="1400" b="1" dirty="0" smtClean="0">
                <a:solidFill>
                  <a:srgbClr val="D60093"/>
                </a:solidFill>
              </a:rPr>
              <a:t>The instability in bias is mainly confined to T &lt; 230K . </a:t>
            </a:r>
          </a:p>
          <a:p>
            <a:pPr>
              <a:lnSpc>
                <a:spcPct val="150000"/>
              </a:lnSpc>
              <a:buFont typeface="Wingdings" pitchFamily="2" charset="2"/>
              <a:buChar char="§"/>
            </a:pPr>
            <a:r>
              <a:rPr lang="en-US" sz="1400" b="1" dirty="0" smtClean="0">
                <a:solidFill>
                  <a:srgbClr val="D60093"/>
                </a:solidFill>
              </a:rPr>
              <a:t>The 2010-2011 bias stands out as it increases much more rapidly with decreasing temp.</a:t>
            </a:r>
          </a:p>
        </p:txBody>
      </p:sp>
      <p:pic>
        <p:nvPicPr>
          <p:cNvPr id="9" name="Picture 1"/>
          <p:cNvPicPr>
            <a:picLocks noChangeAspect="1" noChangeArrowheads="1"/>
          </p:cNvPicPr>
          <p:nvPr/>
        </p:nvPicPr>
        <p:blipFill>
          <a:blip r:embed="rId2" cstate="print"/>
          <a:srcRect/>
          <a:stretch>
            <a:fillRect/>
          </a:stretch>
        </p:blipFill>
        <p:spPr bwMode="auto">
          <a:xfrm>
            <a:off x="5638800" y="0"/>
            <a:ext cx="3505200" cy="914400"/>
          </a:xfrm>
          <a:prstGeom prst="rect">
            <a:avLst/>
          </a:prstGeom>
          <a:noFill/>
          <a:ln w="9525">
            <a:noFill/>
            <a:miter lim="800000"/>
            <a:headEnd/>
            <a:tailEnd/>
          </a:ln>
        </p:spPr>
      </p:pic>
      <p:pic>
        <p:nvPicPr>
          <p:cNvPr id="11" name="Content Placeholder 10" descr="stablejon.gif"/>
          <p:cNvPicPr>
            <a:picLocks noGrp="1" noChangeAspect="1"/>
          </p:cNvPicPr>
          <p:nvPr>
            <p:ph idx="1"/>
          </p:nvPr>
        </p:nvPicPr>
        <p:blipFill>
          <a:blip r:embed="rId3" cstate="print"/>
          <a:stretch>
            <a:fillRect/>
          </a:stretch>
        </p:blipFill>
        <p:spPr>
          <a:xfrm>
            <a:off x="4648200" y="990600"/>
            <a:ext cx="4267200" cy="3413760"/>
          </a:xfrm>
        </p:spPr>
      </p:pic>
      <p:sp>
        <p:nvSpPr>
          <p:cNvPr id="5" name="TextBox 4"/>
          <p:cNvSpPr txBox="1"/>
          <p:nvPr/>
        </p:nvSpPr>
        <p:spPr>
          <a:xfrm>
            <a:off x="7391400" y="1295400"/>
            <a:ext cx="1295400" cy="261610"/>
          </a:xfrm>
          <a:prstGeom prst="rect">
            <a:avLst/>
          </a:prstGeom>
          <a:noFill/>
        </p:spPr>
        <p:txBody>
          <a:bodyPr wrap="square" rtlCol="0">
            <a:spAutoFit/>
          </a:bodyPr>
          <a:lstStyle/>
          <a:p>
            <a:r>
              <a:rPr lang="en-US" sz="1100" b="1" dirty="0" smtClean="0"/>
              <a:t>NADIR</a:t>
            </a:r>
            <a:endParaRPr lang="en-US" sz="1100" b="1" dirty="0"/>
          </a:p>
        </p:txBody>
      </p:sp>
      <p:pic>
        <p:nvPicPr>
          <p:cNvPr id="12" name="Picture 11" descr="unstablejon.gif"/>
          <p:cNvPicPr>
            <a:picLocks noChangeAspect="1"/>
          </p:cNvPicPr>
          <p:nvPr/>
        </p:nvPicPr>
        <p:blipFill>
          <a:blip r:embed="rId4" cstate="print"/>
          <a:stretch>
            <a:fillRect/>
          </a:stretch>
        </p:blipFill>
        <p:spPr>
          <a:xfrm>
            <a:off x="228600" y="990600"/>
            <a:ext cx="4191000" cy="3352800"/>
          </a:xfrm>
          <a:prstGeom prst="rect">
            <a:avLst/>
          </a:prstGeom>
        </p:spPr>
      </p:pic>
      <p:sp>
        <p:nvSpPr>
          <p:cNvPr id="7" name="TextBox 6"/>
          <p:cNvSpPr txBox="1"/>
          <p:nvPr/>
        </p:nvSpPr>
        <p:spPr>
          <a:xfrm>
            <a:off x="2895600" y="1447800"/>
            <a:ext cx="1295400" cy="261610"/>
          </a:xfrm>
          <a:prstGeom prst="rect">
            <a:avLst/>
          </a:prstGeom>
          <a:noFill/>
        </p:spPr>
        <p:txBody>
          <a:bodyPr wrap="square" rtlCol="0">
            <a:spAutoFit/>
          </a:bodyPr>
          <a:lstStyle/>
          <a:p>
            <a:r>
              <a:rPr lang="en-US" sz="1100" b="1" dirty="0" smtClean="0"/>
              <a:t>NADIR</a:t>
            </a:r>
            <a:endParaRPr lang="en-US" sz="1100" b="1" dirty="0"/>
          </a:p>
        </p:txBody>
      </p:sp>
      <p:pic>
        <p:nvPicPr>
          <p:cNvPr id="13" name="Picture 12" descr="unstablejonwithout2008.gif"/>
          <p:cNvPicPr>
            <a:picLocks noChangeAspect="1"/>
          </p:cNvPicPr>
          <p:nvPr/>
        </p:nvPicPr>
        <p:blipFill>
          <a:blip r:embed="rId5" cstate="print"/>
          <a:stretch>
            <a:fillRect/>
          </a:stretch>
        </p:blipFill>
        <p:spPr>
          <a:xfrm>
            <a:off x="381000" y="990600"/>
            <a:ext cx="4191000" cy="3276600"/>
          </a:xfrm>
          <a:prstGeom prst="rect">
            <a:avLst/>
          </a:prstGeom>
        </p:spPr>
      </p:pic>
      <p:sp>
        <p:nvSpPr>
          <p:cNvPr id="10" name="TextBox 9"/>
          <p:cNvSpPr txBox="1"/>
          <p:nvPr/>
        </p:nvSpPr>
        <p:spPr>
          <a:xfrm>
            <a:off x="304800" y="304800"/>
            <a:ext cx="4343400" cy="369332"/>
          </a:xfrm>
          <a:prstGeom prst="rect">
            <a:avLst/>
          </a:prstGeom>
          <a:noFill/>
        </p:spPr>
        <p:txBody>
          <a:bodyPr wrap="square" rtlCol="0">
            <a:spAutoFit/>
          </a:bodyPr>
          <a:lstStyle/>
          <a:p>
            <a:r>
              <a:rPr lang="en-US" b="1" dirty="0" smtClean="0">
                <a:solidFill>
                  <a:srgbClr val="C00000"/>
                </a:solidFill>
                <a:latin typeface="+mn-lt"/>
              </a:rPr>
              <a:t>Time Variability of AATSR – IASI bias</a:t>
            </a:r>
            <a:endParaRPr lang="en-US" b="1" dirty="0">
              <a:solidFill>
                <a:srgbClr val="C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Changes applied on </a:t>
            </a:r>
            <a:r>
              <a:rPr lang="en-US" dirty="0" err="1" smtClean="0"/>
              <a:t>Envisat</a:t>
            </a:r>
            <a:r>
              <a:rPr lang="en-US" dirty="0" smtClean="0"/>
              <a:t> in </a:t>
            </a:r>
            <a:r>
              <a:rPr lang="en-US" dirty="0" err="1" smtClean="0"/>
              <a:t>oct</a:t>
            </a:r>
            <a:r>
              <a:rPr lang="en-US" dirty="0" smtClean="0"/>
              <a:t> 2010</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1219200"/>
            <a:ext cx="2231808" cy="316289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b="9035"/>
          <a:stretch>
            <a:fillRect/>
          </a:stretch>
        </p:blipFill>
        <p:spPr bwMode="auto">
          <a:xfrm>
            <a:off x="1790700" y="2895600"/>
            <a:ext cx="7353300" cy="3682349"/>
          </a:xfrm>
          <a:prstGeom prst="rect">
            <a:avLst/>
          </a:prstGeom>
          <a:noFill/>
          <a:ln w="9525">
            <a:noFill/>
            <a:miter lim="800000"/>
            <a:headEnd/>
            <a:tailEnd/>
          </a:ln>
        </p:spPr>
      </p:pic>
      <p:sp>
        <p:nvSpPr>
          <p:cNvPr id="7" name="TextBox 6"/>
          <p:cNvSpPr txBox="1"/>
          <p:nvPr/>
        </p:nvSpPr>
        <p:spPr>
          <a:xfrm>
            <a:off x="2590800" y="1295400"/>
            <a:ext cx="5181600" cy="2308324"/>
          </a:xfrm>
          <a:prstGeom prst="rect">
            <a:avLst/>
          </a:prstGeom>
          <a:noFill/>
        </p:spPr>
        <p:txBody>
          <a:bodyPr wrap="square" rtlCol="0">
            <a:spAutoFit/>
          </a:bodyPr>
          <a:lstStyle/>
          <a:p>
            <a:r>
              <a:rPr lang="en-US" dirty="0" smtClean="0"/>
              <a:t>Orbit lowered by 17.4Km, </a:t>
            </a:r>
            <a:r>
              <a:rPr lang="en-US" dirty="0" smtClean="0">
                <a:solidFill>
                  <a:srgbClr val="FF0000"/>
                </a:solidFill>
              </a:rPr>
              <a:t>results in 30 day repeat cycle.</a:t>
            </a:r>
          </a:p>
          <a:p>
            <a:r>
              <a:rPr lang="en-US" dirty="0" smtClean="0"/>
              <a:t>Discontinue orbit inclination control.</a:t>
            </a:r>
          </a:p>
          <a:p>
            <a:r>
              <a:rPr lang="en-US" dirty="0" smtClean="0">
                <a:solidFill>
                  <a:srgbClr val="FF0000"/>
                </a:solidFill>
              </a:rPr>
              <a:t>Results in decreasing inclination as shown below and global image on left.</a:t>
            </a:r>
          </a:p>
          <a:p>
            <a:endParaRPr lang="en-US" dirty="0" smtClean="0"/>
          </a:p>
          <a:p>
            <a:endParaRPr lang="en-US" dirty="0" smtClean="0"/>
          </a:p>
          <a:p>
            <a:endParaRPr lang="en-US" dirty="0"/>
          </a:p>
        </p:txBody>
      </p:sp>
      <p:sp>
        <p:nvSpPr>
          <p:cNvPr id="9" name="Rectangle 8"/>
          <p:cNvSpPr/>
          <p:nvPr/>
        </p:nvSpPr>
        <p:spPr>
          <a:xfrm>
            <a:off x="0" y="6211669"/>
            <a:ext cx="8915400" cy="646331"/>
          </a:xfrm>
          <a:prstGeom prst="rect">
            <a:avLst/>
          </a:prstGeom>
        </p:spPr>
        <p:txBody>
          <a:bodyPr wrap="square">
            <a:spAutoFit/>
          </a:bodyPr>
          <a:lstStyle/>
          <a:p>
            <a:endParaRPr lang="en-US" dirty="0" smtClean="0"/>
          </a:p>
          <a:p>
            <a:r>
              <a:rPr lang="en-US" dirty="0" smtClean="0"/>
              <a:t> It was envisaged that this orbital maneuver will not impact the TOA observations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7620000" cy="5105400"/>
          </a:xfrm>
        </p:spPr>
        <p:txBody>
          <a:bodyPr rtlCol="0">
            <a:noAutofit/>
          </a:bodyPr>
          <a:lstStyle/>
          <a:p>
            <a:pPr eaLnBrk="1" fontAlgn="auto" hangingPunct="1">
              <a:spcAft>
                <a:spcPts val="0"/>
              </a:spcAft>
              <a:buFont typeface="Wingdings" pitchFamily="2" charset="2"/>
              <a:buChar char="§"/>
              <a:defRPr/>
            </a:pPr>
            <a:r>
              <a:rPr lang="en-US" sz="1800" b="1" dirty="0" smtClean="0">
                <a:solidFill>
                  <a:srgbClr val="C00000"/>
                </a:solidFill>
              </a:rPr>
              <a:t>Introduction</a:t>
            </a:r>
            <a:endParaRPr lang="en-US" sz="1800" b="1" dirty="0" smtClean="0"/>
          </a:p>
          <a:p>
            <a:pPr marL="1200150" lvl="3" indent="-342900" eaLnBrk="1" fontAlgn="auto" hangingPunct="1">
              <a:spcAft>
                <a:spcPts val="0"/>
              </a:spcAft>
              <a:buFont typeface="Wingdings" pitchFamily="2" charset="2"/>
              <a:buChar char="§"/>
              <a:defRPr/>
            </a:pPr>
            <a:r>
              <a:rPr lang="en-US" sz="1800" b="1" dirty="0" smtClean="0">
                <a:solidFill>
                  <a:srgbClr val="00B050"/>
                </a:solidFill>
              </a:rPr>
              <a:t>Expected Accuracy and Stability of EO instruments.</a:t>
            </a:r>
          </a:p>
          <a:p>
            <a:pPr marL="1200150" lvl="3" indent="-342900" eaLnBrk="1" fontAlgn="auto" hangingPunct="1">
              <a:spcAft>
                <a:spcPts val="0"/>
              </a:spcAft>
              <a:buFont typeface="Wingdings" pitchFamily="2" charset="2"/>
              <a:buChar char="§"/>
              <a:defRPr/>
            </a:pPr>
            <a:r>
              <a:rPr lang="en-US" sz="1800" b="1" dirty="0" smtClean="0">
                <a:solidFill>
                  <a:srgbClr val="00B050"/>
                </a:solidFill>
              </a:rPr>
              <a:t>Target Instruments</a:t>
            </a:r>
          </a:p>
          <a:p>
            <a:pPr marL="1200150" lvl="3" indent="-342900" eaLnBrk="1" fontAlgn="auto" hangingPunct="1">
              <a:spcAft>
                <a:spcPts val="0"/>
              </a:spcAft>
              <a:buFont typeface="Wingdings" pitchFamily="2" charset="2"/>
              <a:buChar char="§"/>
              <a:defRPr/>
            </a:pPr>
            <a:r>
              <a:rPr lang="en-US" sz="1800" b="1" dirty="0" smtClean="0">
                <a:solidFill>
                  <a:srgbClr val="00B050"/>
                </a:solidFill>
              </a:rPr>
              <a:t>Questions that we seek to answer</a:t>
            </a:r>
          </a:p>
          <a:p>
            <a:pPr marL="1200150" lvl="3" indent="-342900" eaLnBrk="1" fontAlgn="auto" hangingPunct="1">
              <a:spcAft>
                <a:spcPts val="0"/>
              </a:spcAft>
              <a:buFont typeface="Arial" pitchFamily="34" charset="0"/>
              <a:buNone/>
              <a:defRPr/>
            </a:pPr>
            <a:endParaRPr lang="en-US" sz="1800" b="1" dirty="0" smtClean="0"/>
          </a:p>
          <a:p>
            <a:pPr eaLnBrk="1" fontAlgn="auto" hangingPunct="1">
              <a:spcAft>
                <a:spcPts val="0"/>
              </a:spcAft>
              <a:buFont typeface="Wingdings" pitchFamily="2" charset="2"/>
              <a:buChar char="§"/>
              <a:defRPr/>
            </a:pPr>
            <a:r>
              <a:rPr lang="en-US" sz="1800" b="1" dirty="0" smtClean="0">
                <a:solidFill>
                  <a:srgbClr val="C00000"/>
                </a:solidFill>
              </a:rPr>
              <a:t>Inter-comparison Method</a:t>
            </a:r>
          </a:p>
          <a:p>
            <a:pPr eaLnBrk="1" fontAlgn="auto" hangingPunct="1">
              <a:spcAft>
                <a:spcPts val="0"/>
              </a:spcAft>
              <a:buFont typeface="Wingdings" pitchFamily="2" charset="2"/>
              <a:buChar char="§"/>
              <a:defRPr/>
            </a:pPr>
            <a:r>
              <a:rPr lang="en-US" sz="1800" b="1" dirty="0" smtClean="0">
                <a:solidFill>
                  <a:srgbClr val="C00000"/>
                </a:solidFill>
              </a:rPr>
              <a:t>Inter-comparison Results</a:t>
            </a:r>
          </a:p>
          <a:p>
            <a:pPr eaLnBrk="1" fontAlgn="auto" hangingPunct="1">
              <a:spcAft>
                <a:spcPts val="0"/>
              </a:spcAft>
              <a:buFont typeface="Arial" pitchFamily="34" charset="0"/>
              <a:buNone/>
              <a:defRPr/>
            </a:pPr>
            <a:endParaRPr lang="en-US" sz="1800" b="1" dirty="0" smtClean="0"/>
          </a:p>
          <a:p>
            <a:pPr lvl="2" eaLnBrk="1" fontAlgn="auto" hangingPunct="1">
              <a:spcAft>
                <a:spcPts val="0"/>
              </a:spcAft>
              <a:buFont typeface="Wingdings" pitchFamily="2" charset="2"/>
              <a:buChar char="§"/>
              <a:defRPr/>
            </a:pPr>
            <a:r>
              <a:rPr lang="en-US" sz="1800" b="1" dirty="0" smtClean="0">
                <a:solidFill>
                  <a:srgbClr val="00B050"/>
                </a:solidFill>
              </a:rPr>
              <a:t>IASI  ATSR inter- comparison</a:t>
            </a:r>
          </a:p>
          <a:p>
            <a:pPr lvl="4" eaLnBrk="1" fontAlgn="auto" hangingPunct="1">
              <a:spcAft>
                <a:spcPts val="0"/>
              </a:spcAft>
              <a:buFont typeface="Wingdings" pitchFamily="2" charset="2"/>
              <a:buChar char="§"/>
              <a:defRPr/>
            </a:pPr>
            <a:r>
              <a:rPr lang="en-US" sz="1800" b="1" dirty="0" smtClean="0">
                <a:solidFill>
                  <a:srgbClr val="7030A0"/>
                </a:solidFill>
              </a:rPr>
              <a:t>The 11 Micron Comparison</a:t>
            </a:r>
          </a:p>
          <a:p>
            <a:pPr lvl="4" eaLnBrk="1" fontAlgn="auto" hangingPunct="1">
              <a:spcAft>
                <a:spcPts val="0"/>
              </a:spcAft>
              <a:buFont typeface="Wingdings" pitchFamily="2" charset="2"/>
              <a:buChar char="§"/>
              <a:defRPr/>
            </a:pPr>
            <a:r>
              <a:rPr lang="en-US" sz="1800" b="1" dirty="0" smtClean="0">
                <a:solidFill>
                  <a:srgbClr val="7030A0"/>
                </a:solidFill>
              </a:rPr>
              <a:t>The 12 Micron Comparison </a:t>
            </a:r>
          </a:p>
          <a:p>
            <a:pPr lvl="4" eaLnBrk="1" fontAlgn="auto" hangingPunct="1">
              <a:spcAft>
                <a:spcPts val="0"/>
              </a:spcAft>
              <a:buFont typeface="Wingdings" pitchFamily="2" charset="2"/>
              <a:buChar char="§"/>
              <a:defRPr/>
            </a:pPr>
            <a:r>
              <a:rPr lang="en-US" sz="1800" b="1" dirty="0" smtClean="0">
                <a:solidFill>
                  <a:srgbClr val="7030A0"/>
                </a:solidFill>
              </a:rPr>
              <a:t>Is SRF Shift a solution ? Possible Solutions</a:t>
            </a:r>
          </a:p>
          <a:p>
            <a:pPr lvl="4" eaLnBrk="1" fontAlgn="auto" hangingPunct="1">
              <a:spcAft>
                <a:spcPts val="0"/>
              </a:spcAft>
              <a:buFont typeface="Wingdings" pitchFamily="2" charset="2"/>
              <a:buChar char="§"/>
              <a:defRPr/>
            </a:pPr>
            <a:r>
              <a:rPr lang="en-US" sz="1800" b="1" dirty="0" smtClean="0">
                <a:solidFill>
                  <a:srgbClr val="7030A0"/>
                </a:solidFill>
              </a:rPr>
              <a:t>Temporal variability of IASI ATSR difference.</a:t>
            </a:r>
          </a:p>
          <a:p>
            <a:pPr lvl="4" eaLnBrk="1" fontAlgn="auto" hangingPunct="1">
              <a:spcAft>
                <a:spcPts val="0"/>
              </a:spcAft>
              <a:buFont typeface="Wingdings" pitchFamily="2" charset="2"/>
              <a:buChar char="§"/>
              <a:defRPr/>
            </a:pPr>
            <a:r>
              <a:rPr lang="en-US" sz="1800" b="1" dirty="0" smtClean="0">
                <a:solidFill>
                  <a:srgbClr val="7030A0"/>
                </a:solidFill>
              </a:rPr>
              <a:t>Impact of change in ENVISAT orbital parameters</a:t>
            </a:r>
          </a:p>
          <a:p>
            <a:pPr eaLnBrk="1" fontAlgn="auto" hangingPunct="1">
              <a:spcAft>
                <a:spcPts val="0"/>
              </a:spcAft>
              <a:buFont typeface="Wingdings" pitchFamily="2" charset="2"/>
              <a:buChar char="§"/>
              <a:defRPr/>
            </a:pPr>
            <a:r>
              <a:rPr lang="en-US" sz="1800" b="1" dirty="0" smtClean="0">
                <a:solidFill>
                  <a:srgbClr val="C00000"/>
                </a:solidFill>
              </a:rPr>
              <a:t>Conclusion</a:t>
            </a:r>
          </a:p>
          <a:p>
            <a:pPr eaLnBrk="1" fontAlgn="auto" hangingPunct="1">
              <a:spcAft>
                <a:spcPts val="0"/>
              </a:spcAft>
              <a:buFont typeface="Arial" pitchFamily="34" charset="0"/>
              <a:buNone/>
              <a:defRPr/>
            </a:pPr>
            <a:r>
              <a:rPr lang="en-US" sz="1800" dirty="0" smtClean="0">
                <a:solidFill>
                  <a:srgbClr val="C00000"/>
                </a:solidFill>
              </a:rPr>
              <a:t>                      </a:t>
            </a:r>
            <a:endParaRPr lang="en-US" sz="1800" dirty="0">
              <a:solidFill>
                <a:srgbClr val="C00000"/>
              </a:solidFill>
            </a:endParaRPr>
          </a:p>
        </p:txBody>
      </p:sp>
      <p:sp>
        <p:nvSpPr>
          <p:cNvPr id="4099" name="TextBox 3"/>
          <p:cNvSpPr txBox="1">
            <a:spLocks noChangeArrowheads="1"/>
          </p:cNvSpPr>
          <p:nvPr/>
        </p:nvSpPr>
        <p:spPr bwMode="auto">
          <a:xfrm>
            <a:off x="2971800" y="304800"/>
            <a:ext cx="1905000" cy="523875"/>
          </a:xfrm>
          <a:prstGeom prst="rect">
            <a:avLst/>
          </a:prstGeom>
          <a:noFill/>
          <a:ln w="9525">
            <a:noFill/>
            <a:miter lim="800000"/>
            <a:headEnd/>
            <a:tailEnd/>
          </a:ln>
        </p:spPr>
        <p:txBody>
          <a:bodyPr>
            <a:spAutoFit/>
          </a:bodyPr>
          <a:lstStyle/>
          <a:p>
            <a:r>
              <a:rPr lang="en-US" sz="2800" b="1" u="sng">
                <a:latin typeface="Calibri" pitchFamily="34" charset="0"/>
              </a:rPr>
              <a:t>Contents</a:t>
            </a:r>
          </a:p>
        </p:txBody>
      </p:sp>
      <p:pic>
        <p:nvPicPr>
          <p:cNvPr id="4100" name="Picture 1"/>
          <p:cNvPicPr>
            <a:picLocks noChangeAspect="1" noChangeArrowheads="1"/>
          </p:cNvPicPr>
          <p:nvPr/>
        </p:nvPicPr>
        <p:blipFill>
          <a:blip r:embed="rId2" cstate="print"/>
          <a:srcRect/>
          <a:stretch>
            <a:fillRect/>
          </a:stretch>
        </p:blipFill>
        <p:spPr bwMode="auto">
          <a:xfrm>
            <a:off x="5638800" y="0"/>
            <a:ext cx="35052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10200" y="2895600"/>
            <a:ext cx="3733800" cy="3877985"/>
          </a:xfrm>
          <a:prstGeom prst="rect">
            <a:avLst/>
          </a:prstGeom>
          <a:noFill/>
        </p:spPr>
        <p:txBody>
          <a:bodyPr wrap="square" rtlCol="0">
            <a:spAutoFit/>
          </a:bodyPr>
          <a:lstStyle/>
          <a:p>
            <a:endParaRPr lang="en-US" dirty="0" smtClean="0"/>
          </a:p>
          <a:p>
            <a:endParaRPr lang="en-US" dirty="0" smtClean="0"/>
          </a:p>
          <a:p>
            <a:pPr>
              <a:lnSpc>
                <a:spcPct val="150000"/>
              </a:lnSpc>
              <a:buFont typeface="Wingdings" pitchFamily="2" charset="2"/>
              <a:buChar char="§"/>
            </a:pPr>
            <a:r>
              <a:rPr lang="en-US" sz="1400" b="1" dirty="0" smtClean="0">
                <a:solidFill>
                  <a:srgbClr val="7030A0"/>
                </a:solidFill>
              </a:rPr>
              <a:t>For Temp &lt; 230 K, the JAN, FEB , and DEC appear more biased than rest of the months)</a:t>
            </a:r>
          </a:p>
          <a:p>
            <a:pPr>
              <a:lnSpc>
                <a:spcPct val="150000"/>
              </a:lnSpc>
              <a:buFont typeface="Wingdings" pitchFamily="2" charset="2"/>
              <a:buChar char="§"/>
            </a:pPr>
            <a:endParaRPr lang="en-US" sz="1400" b="1" dirty="0" smtClean="0">
              <a:solidFill>
                <a:srgbClr val="7030A0"/>
              </a:solidFill>
            </a:endParaRPr>
          </a:p>
          <a:p>
            <a:pPr>
              <a:lnSpc>
                <a:spcPct val="150000"/>
              </a:lnSpc>
              <a:buFont typeface="Wingdings" pitchFamily="2" charset="2"/>
              <a:buChar char="§"/>
            </a:pPr>
            <a:r>
              <a:rPr lang="en-US" sz="1400" b="1" dirty="0" smtClean="0">
                <a:solidFill>
                  <a:srgbClr val="7030A0"/>
                </a:solidFill>
              </a:rPr>
              <a:t>For Temp &gt; 240 K shows stability of bias in all the months.</a:t>
            </a:r>
          </a:p>
          <a:p>
            <a:pPr>
              <a:lnSpc>
                <a:spcPct val="150000"/>
              </a:lnSpc>
              <a:buFont typeface="Wingdings" pitchFamily="2" charset="2"/>
              <a:buChar char="§"/>
            </a:pPr>
            <a:endParaRPr lang="en-US" sz="1400" b="1" dirty="0" smtClean="0">
              <a:solidFill>
                <a:srgbClr val="7030A0"/>
              </a:solidFill>
            </a:endParaRPr>
          </a:p>
          <a:p>
            <a:pPr>
              <a:lnSpc>
                <a:spcPct val="150000"/>
              </a:lnSpc>
              <a:buFont typeface="Wingdings" pitchFamily="2" charset="2"/>
              <a:buChar char="§"/>
            </a:pPr>
            <a:r>
              <a:rPr lang="en-US" sz="1400" b="1" dirty="0" smtClean="0">
                <a:solidFill>
                  <a:srgbClr val="7030A0"/>
                </a:solidFill>
              </a:rPr>
              <a:t>Bias appears more unstable immediately after orbital parameters were changed in Oct 2010 but recovers in March 2011.</a:t>
            </a:r>
            <a:endParaRPr lang="en-US" b="1" dirty="0" smtClean="0">
              <a:solidFill>
                <a:srgbClr val="7030A0"/>
              </a:solidFill>
            </a:endParaRPr>
          </a:p>
        </p:txBody>
      </p:sp>
      <p:graphicFrame>
        <p:nvGraphicFramePr>
          <p:cNvPr id="15" name="Table 14"/>
          <p:cNvGraphicFramePr>
            <a:graphicFrameLocks noGrp="1"/>
          </p:cNvGraphicFramePr>
          <p:nvPr/>
        </p:nvGraphicFramePr>
        <p:xfrm>
          <a:off x="0" y="2971800"/>
          <a:ext cx="5181601" cy="1661160"/>
        </p:xfrm>
        <a:graphic>
          <a:graphicData uri="http://schemas.openxmlformats.org/drawingml/2006/table">
            <a:tbl>
              <a:tblPr firstRow="1" bandRow="1">
                <a:tableStyleId>{5C22544A-7EE6-4342-B048-85BDC9FD1C3A}</a:tableStyleId>
              </a:tblPr>
              <a:tblGrid>
                <a:gridCol w="1256146"/>
                <a:gridCol w="2276764"/>
                <a:gridCol w="1648691"/>
              </a:tblGrid>
              <a:tr h="213360">
                <a:tc gridSpan="3">
                  <a:txBody>
                    <a:bodyPr/>
                    <a:lstStyle/>
                    <a:p>
                      <a:r>
                        <a:rPr lang="en-US" dirty="0" smtClean="0"/>
                        <a:t>                        </a:t>
                      </a:r>
                      <a:r>
                        <a:rPr lang="en-US" dirty="0" smtClean="0">
                          <a:solidFill>
                            <a:schemeClr val="bg1"/>
                          </a:solidFill>
                        </a:rPr>
                        <a:t>MEAN</a:t>
                      </a:r>
                      <a:r>
                        <a:rPr lang="en-US" baseline="0" dirty="0" smtClean="0">
                          <a:solidFill>
                            <a:schemeClr val="bg1"/>
                          </a:solidFill>
                        </a:rPr>
                        <a:t>  Temp &lt; 230 K</a:t>
                      </a:r>
                      <a:endParaRPr lang="en-US" dirty="0" smtClean="0">
                        <a:solidFill>
                          <a:schemeClr val="bg1"/>
                        </a:solidFill>
                      </a:endParaRPr>
                    </a:p>
                  </a:txBody>
                  <a:tcPr/>
                </a:tc>
                <a:tc hMerge="1">
                  <a:txBody>
                    <a:bodyPr/>
                    <a:lstStyle/>
                    <a:p>
                      <a:endParaRPr lang="en-US" dirty="0"/>
                    </a:p>
                  </a:txBody>
                  <a:tcPr/>
                </a:tc>
                <a:tc hMerge="1">
                  <a:txBody>
                    <a:bodyPr/>
                    <a:lstStyle/>
                    <a:p>
                      <a:endParaRPr lang="en-US" dirty="0"/>
                    </a:p>
                  </a:txBody>
                  <a:tcPr/>
                </a:tc>
              </a:tr>
              <a:tr h="259080">
                <a:tc>
                  <a:txBody>
                    <a:bodyPr/>
                    <a:lstStyle/>
                    <a:p>
                      <a:endParaRPr lang="en-US" dirty="0"/>
                    </a:p>
                  </a:txBody>
                  <a:tcPr>
                    <a:solidFill>
                      <a:schemeClr val="accent3">
                        <a:lumMod val="60000"/>
                        <a:lumOff val="40000"/>
                      </a:schemeClr>
                    </a:solidFill>
                  </a:tcPr>
                </a:tc>
                <a:tc>
                  <a:txBody>
                    <a:bodyPr/>
                    <a:lstStyle/>
                    <a:p>
                      <a:r>
                        <a:rPr lang="en-US" sz="1400" b="1" dirty="0" smtClean="0">
                          <a:solidFill>
                            <a:srgbClr val="FF0000"/>
                          </a:solidFill>
                        </a:rPr>
                        <a:t>01/2008</a:t>
                      </a:r>
                      <a:r>
                        <a:rPr lang="en-US" sz="1400" b="1" baseline="0" dirty="0" smtClean="0">
                          <a:solidFill>
                            <a:srgbClr val="FF0000"/>
                          </a:solidFill>
                        </a:rPr>
                        <a:t> -10/2010</a:t>
                      </a:r>
                    </a:p>
                    <a:p>
                      <a:r>
                        <a:rPr lang="en-US" sz="1400" b="1" baseline="0" dirty="0" smtClean="0">
                          <a:solidFill>
                            <a:srgbClr val="FF0000"/>
                          </a:solidFill>
                        </a:rPr>
                        <a:t>Before orbit maneuvering</a:t>
                      </a:r>
                      <a:endParaRPr lang="en-US" sz="1400" b="1" dirty="0">
                        <a:solidFill>
                          <a:srgbClr val="FF0000"/>
                        </a:solidFill>
                      </a:endParaRPr>
                    </a:p>
                  </a:txBody>
                  <a:tcPr>
                    <a:solidFill>
                      <a:schemeClr val="accent3">
                        <a:lumMod val="60000"/>
                        <a:lumOff val="40000"/>
                      </a:schemeClr>
                    </a:solidFill>
                  </a:tcPr>
                </a:tc>
                <a:tc>
                  <a:txBody>
                    <a:bodyPr/>
                    <a:lstStyle/>
                    <a:p>
                      <a:r>
                        <a:rPr lang="en-US" sz="1400" b="1" dirty="0" smtClean="0">
                          <a:solidFill>
                            <a:srgbClr val="FF0000"/>
                          </a:solidFill>
                        </a:rPr>
                        <a:t>11/2010</a:t>
                      </a:r>
                      <a:r>
                        <a:rPr lang="en-US" sz="1400" b="1" baseline="0" dirty="0" smtClean="0">
                          <a:solidFill>
                            <a:srgbClr val="FF0000"/>
                          </a:solidFill>
                        </a:rPr>
                        <a:t> -</a:t>
                      </a:r>
                      <a:r>
                        <a:rPr lang="en-US" sz="1400" b="1" dirty="0" smtClean="0">
                          <a:solidFill>
                            <a:srgbClr val="FF0000"/>
                          </a:solidFill>
                        </a:rPr>
                        <a:t>03/2011</a:t>
                      </a:r>
                    </a:p>
                    <a:p>
                      <a:r>
                        <a:rPr lang="en-US" sz="1400" b="1" dirty="0" smtClean="0">
                          <a:solidFill>
                            <a:srgbClr val="FF0000"/>
                          </a:solidFill>
                        </a:rPr>
                        <a:t>After maneuvering</a:t>
                      </a:r>
                      <a:endParaRPr lang="en-US" sz="1400" b="1" dirty="0">
                        <a:solidFill>
                          <a:srgbClr val="FF0000"/>
                        </a:solidFill>
                      </a:endParaRPr>
                    </a:p>
                  </a:txBody>
                  <a:tcPr>
                    <a:solidFill>
                      <a:schemeClr val="accent3">
                        <a:lumMod val="60000"/>
                        <a:lumOff val="40000"/>
                      </a:schemeClr>
                    </a:solidFill>
                  </a:tcPr>
                </a:tc>
              </a:tr>
              <a:tr h="388620">
                <a:tc>
                  <a:txBody>
                    <a:bodyPr/>
                    <a:lstStyle/>
                    <a:p>
                      <a:r>
                        <a:rPr lang="en-US" sz="1600" b="1" dirty="0" smtClean="0">
                          <a:solidFill>
                            <a:srgbClr val="FF0000"/>
                          </a:solidFill>
                        </a:rPr>
                        <a:t>SD</a:t>
                      </a:r>
                      <a:r>
                        <a:rPr lang="en-US" sz="1600" b="1" baseline="0" dirty="0" smtClean="0">
                          <a:solidFill>
                            <a:srgbClr val="FF0000"/>
                          </a:solidFill>
                        </a:rPr>
                        <a:t> of bias</a:t>
                      </a:r>
                      <a:endParaRPr lang="en-US" sz="1600" b="1" dirty="0">
                        <a:solidFill>
                          <a:srgbClr val="FF0000"/>
                        </a:solidFill>
                      </a:endParaRPr>
                    </a:p>
                  </a:txBody>
                  <a:tcPr/>
                </a:tc>
                <a:tc>
                  <a:txBody>
                    <a:bodyPr/>
                    <a:lstStyle/>
                    <a:p>
                      <a:r>
                        <a:rPr lang="en-US" sz="1800" b="1" dirty="0" smtClean="0"/>
                        <a:t>          0.022</a:t>
                      </a:r>
                      <a:endParaRPr lang="en-US" sz="1800" b="1" dirty="0"/>
                    </a:p>
                  </a:txBody>
                  <a:tcPr/>
                </a:tc>
                <a:tc>
                  <a:txBody>
                    <a:bodyPr/>
                    <a:lstStyle/>
                    <a:p>
                      <a:r>
                        <a:rPr lang="en-US" sz="1800" b="1" dirty="0" smtClean="0"/>
                        <a:t>    0.031</a:t>
                      </a:r>
                      <a:endParaRPr lang="en-US" sz="1800" b="1" dirty="0"/>
                    </a:p>
                  </a:txBody>
                  <a:tcPr/>
                </a:tc>
              </a:tr>
              <a:tr h="388620">
                <a:tc>
                  <a:txBody>
                    <a:bodyPr/>
                    <a:lstStyle/>
                    <a:p>
                      <a:r>
                        <a:rPr lang="en-US" sz="1600" b="1" dirty="0" smtClean="0">
                          <a:solidFill>
                            <a:srgbClr val="FF0000"/>
                          </a:solidFill>
                        </a:rPr>
                        <a:t>Mean</a:t>
                      </a:r>
                      <a:r>
                        <a:rPr lang="en-US" sz="1600" b="1" baseline="0" dirty="0">
                          <a:solidFill>
                            <a:srgbClr val="FF0000"/>
                          </a:solidFill>
                        </a:rPr>
                        <a:t> </a:t>
                      </a:r>
                      <a:r>
                        <a:rPr lang="en-US" sz="1600" b="1" baseline="0" dirty="0" smtClean="0">
                          <a:solidFill>
                            <a:srgbClr val="FF0000"/>
                          </a:solidFill>
                        </a:rPr>
                        <a:t>bias</a:t>
                      </a:r>
                      <a:endParaRPr lang="en-US" sz="1600" b="1" dirty="0" smtClean="0">
                        <a:solidFill>
                          <a:srgbClr val="FF0000"/>
                        </a:solidFill>
                      </a:endParaRPr>
                    </a:p>
                  </a:txBody>
                  <a:tcPr/>
                </a:tc>
                <a:tc>
                  <a:txBody>
                    <a:bodyPr/>
                    <a:lstStyle/>
                    <a:p>
                      <a:r>
                        <a:rPr lang="en-US" sz="1800" b="1" dirty="0" smtClean="0"/>
                        <a:t>          0.086</a:t>
                      </a:r>
                      <a:endParaRPr lang="en-US" sz="1800" b="1" dirty="0"/>
                    </a:p>
                  </a:txBody>
                  <a:tcPr/>
                </a:tc>
                <a:tc>
                  <a:txBody>
                    <a:bodyPr/>
                    <a:lstStyle/>
                    <a:p>
                      <a:r>
                        <a:rPr lang="en-US" sz="1800" b="1" dirty="0" smtClean="0"/>
                        <a:t>    0.062</a:t>
                      </a:r>
                      <a:endParaRPr lang="en-US" sz="1800" b="1" dirty="0"/>
                    </a:p>
                  </a:txBody>
                  <a:tcPr/>
                </a:tc>
              </a:tr>
            </a:tbl>
          </a:graphicData>
        </a:graphic>
      </p:graphicFrame>
      <p:graphicFrame>
        <p:nvGraphicFramePr>
          <p:cNvPr id="6" name="Table 5"/>
          <p:cNvGraphicFramePr>
            <a:graphicFrameLocks noGrp="1"/>
          </p:cNvGraphicFramePr>
          <p:nvPr/>
        </p:nvGraphicFramePr>
        <p:xfrm>
          <a:off x="0" y="5029200"/>
          <a:ext cx="5166912" cy="1691640"/>
        </p:xfrm>
        <a:graphic>
          <a:graphicData uri="http://schemas.openxmlformats.org/drawingml/2006/table">
            <a:tbl>
              <a:tblPr firstRow="1" bandRow="1">
                <a:tableStyleId>{5C22544A-7EE6-4342-B048-85BDC9FD1C3A}</a:tableStyleId>
              </a:tblPr>
              <a:tblGrid>
                <a:gridCol w="1204512"/>
                <a:gridCol w="2159307"/>
                <a:gridCol w="1803093"/>
              </a:tblGrid>
              <a:tr h="259080">
                <a:tc gridSpan="3">
                  <a:txBody>
                    <a:bodyPr/>
                    <a:lstStyle/>
                    <a:p>
                      <a:r>
                        <a:rPr lang="en-US" dirty="0" smtClean="0"/>
                        <a:t>                        MEAN</a:t>
                      </a:r>
                      <a:r>
                        <a:rPr lang="en-US" baseline="0" dirty="0" smtClean="0"/>
                        <a:t>  Temp &gt; 240 K</a:t>
                      </a:r>
                      <a:endParaRPr lang="en-US" dirty="0" smtClean="0"/>
                    </a:p>
                  </a:txBody>
                  <a:tcPr/>
                </a:tc>
                <a:tc hMerge="1">
                  <a:txBody>
                    <a:bodyPr/>
                    <a:lstStyle/>
                    <a:p>
                      <a:endParaRPr lang="en-US" dirty="0"/>
                    </a:p>
                  </a:txBody>
                  <a:tcPr/>
                </a:tc>
                <a:tc hMerge="1">
                  <a:txBody>
                    <a:bodyPr/>
                    <a:lstStyle/>
                    <a:p>
                      <a:endParaRPr lang="en-US" dirty="0"/>
                    </a:p>
                  </a:txBody>
                  <a:tcPr/>
                </a:tc>
              </a:tr>
              <a:tr h="548640">
                <a:tc>
                  <a:txBody>
                    <a:bodyPr/>
                    <a:lstStyle/>
                    <a:p>
                      <a:endParaRPr lang="en-US" dirty="0"/>
                    </a:p>
                  </a:txBody>
                  <a:tcPr>
                    <a:solidFill>
                      <a:schemeClr val="accent3">
                        <a:lumMod val="60000"/>
                        <a:lumOff val="40000"/>
                      </a:schemeClr>
                    </a:solidFill>
                  </a:tcPr>
                </a:tc>
                <a:tc>
                  <a:txBody>
                    <a:bodyPr/>
                    <a:lstStyle/>
                    <a:p>
                      <a:r>
                        <a:rPr lang="en-US" sz="1400" b="1" dirty="0" smtClean="0">
                          <a:solidFill>
                            <a:srgbClr val="FF0000"/>
                          </a:solidFill>
                        </a:rPr>
                        <a:t>01/2008</a:t>
                      </a:r>
                      <a:r>
                        <a:rPr lang="en-US" sz="1400" b="1" baseline="0" dirty="0" smtClean="0">
                          <a:solidFill>
                            <a:srgbClr val="FF0000"/>
                          </a:solidFill>
                        </a:rPr>
                        <a:t> -10/2010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rgbClr val="FF0000"/>
                          </a:solidFill>
                        </a:rPr>
                        <a:t>Before orbit maneuvering</a:t>
                      </a:r>
                      <a:endParaRPr lang="en-US" sz="1400" b="1" dirty="0" smtClean="0">
                        <a:solidFill>
                          <a:srgbClr val="FF0000"/>
                        </a:solidFill>
                      </a:endParaRPr>
                    </a:p>
                  </a:txBody>
                  <a:tcPr>
                    <a:solidFill>
                      <a:schemeClr val="accent3">
                        <a:lumMod val="60000"/>
                        <a:lumOff val="40000"/>
                      </a:schemeClr>
                    </a:solidFill>
                  </a:tcPr>
                </a:tc>
                <a:tc>
                  <a:txBody>
                    <a:bodyPr/>
                    <a:lstStyle/>
                    <a:p>
                      <a:r>
                        <a:rPr lang="en-US" sz="1400" b="1" dirty="0" smtClean="0">
                          <a:solidFill>
                            <a:srgbClr val="FF0000"/>
                          </a:solidFill>
                        </a:rPr>
                        <a:t>11/2010</a:t>
                      </a:r>
                      <a:r>
                        <a:rPr lang="en-US" sz="1400" b="1" baseline="0" dirty="0" smtClean="0">
                          <a:solidFill>
                            <a:srgbClr val="FF0000"/>
                          </a:solidFill>
                        </a:rPr>
                        <a:t> -</a:t>
                      </a:r>
                      <a:r>
                        <a:rPr lang="en-US" sz="1400" b="1" dirty="0" smtClean="0">
                          <a:solidFill>
                            <a:srgbClr val="FF0000"/>
                          </a:solidFill>
                        </a:rPr>
                        <a:t>03/2011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rPr>
                        <a:t>After </a:t>
                      </a:r>
                      <a:r>
                        <a:rPr lang="en-US" sz="1400" b="1" baseline="0" dirty="0" smtClean="0">
                          <a:solidFill>
                            <a:srgbClr val="FF0000"/>
                          </a:solidFill>
                        </a:rPr>
                        <a:t>maneuvering</a:t>
                      </a:r>
                      <a:endParaRPr lang="en-US" sz="1400" b="1" dirty="0" smtClean="0">
                        <a:solidFill>
                          <a:srgbClr val="FF0000"/>
                        </a:solidFill>
                      </a:endParaRPr>
                    </a:p>
                  </a:txBody>
                  <a:tcPr>
                    <a:solidFill>
                      <a:schemeClr val="accent3">
                        <a:lumMod val="60000"/>
                        <a:lumOff val="40000"/>
                      </a:schemeClr>
                    </a:solidFill>
                  </a:tcPr>
                </a:tc>
              </a:tr>
              <a:tr h="388620">
                <a:tc>
                  <a:txBody>
                    <a:bodyPr/>
                    <a:lstStyle/>
                    <a:p>
                      <a:r>
                        <a:rPr lang="en-US" sz="1600" b="1" dirty="0" smtClean="0">
                          <a:solidFill>
                            <a:srgbClr val="FF0000"/>
                          </a:solidFill>
                        </a:rPr>
                        <a:t>SD of bias</a:t>
                      </a:r>
                      <a:endParaRPr lang="en-US" sz="1600" b="1" dirty="0">
                        <a:solidFill>
                          <a:srgbClr val="FF0000"/>
                        </a:solidFill>
                      </a:endParaRPr>
                    </a:p>
                  </a:txBody>
                  <a:tcPr/>
                </a:tc>
                <a:tc>
                  <a:txBody>
                    <a:bodyPr/>
                    <a:lstStyle/>
                    <a:p>
                      <a:r>
                        <a:rPr lang="en-US" sz="1800" b="1" dirty="0" smtClean="0"/>
                        <a:t>          0.010</a:t>
                      </a:r>
                      <a:endParaRPr lang="en-US" sz="1800" b="1" dirty="0"/>
                    </a:p>
                  </a:txBody>
                  <a:tcPr/>
                </a:tc>
                <a:tc>
                  <a:txBody>
                    <a:bodyPr/>
                    <a:lstStyle/>
                    <a:p>
                      <a:r>
                        <a:rPr lang="en-US" sz="1800" b="1" dirty="0" smtClean="0"/>
                        <a:t>      0.012</a:t>
                      </a:r>
                      <a:endParaRPr lang="en-US" sz="1800" b="1" dirty="0"/>
                    </a:p>
                  </a:txBody>
                  <a:tcPr/>
                </a:tc>
              </a:tr>
              <a:tr h="388620">
                <a:tc>
                  <a:txBody>
                    <a:bodyPr/>
                    <a:lstStyle/>
                    <a:p>
                      <a:r>
                        <a:rPr lang="en-US" sz="1400" b="1" dirty="0" smtClean="0">
                          <a:solidFill>
                            <a:srgbClr val="FF0000"/>
                          </a:solidFill>
                        </a:rPr>
                        <a:t>Mean</a:t>
                      </a:r>
                      <a:r>
                        <a:rPr lang="en-US" sz="1400" b="1" baseline="0" dirty="0">
                          <a:solidFill>
                            <a:srgbClr val="FF0000"/>
                          </a:solidFill>
                        </a:rPr>
                        <a:t> </a:t>
                      </a:r>
                      <a:r>
                        <a:rPr lang="en-US" sz="1400" b="1" baseline="0" dirty="0" smtClean="0">
                          <a:solidFill>
                            <a:srgbClr val="FF0000"/>
                          </a:solidFill>
                        </a:rPr>
                        <a:t>bias</a:t>
                      </a:r>
                      <a:endParaRPr lang="en-US" sz="1400" b="1" dirty="0" smtClean="0">
                        <a:solidFill>
                          <a:srgbClr val="FF0000"/>
                        </a:solidFill>
                      </a:endParaRPr>
                    </a:p>
                  </a:txBody>
                  <a:tcPr/>
                </a:tc>
                <a:tc>
                  <a:txBody>
                    <a:bodyPr/>
                    <a:lstStyle/>
                    <a:p>
                      <a:r>
                        <a:rPr lang="en-US" sz="1800" b="1" dirty="0" smtClean="0"/>
                        <a:t>          0.078</a:t>
                      </a:r>
                      <a:endParaRPr lang="en-US" sz="1800" b="1" dirty="0"/>
                    </a:p>
                  </a:txBody>
                  <a:tcPr/>
                </a:tc>
                <a:tc>
                  <a:txBody>
                    <a:bodyPr/>
                    <a:lstStyle/>
                    <a:p>
                      <a:r>
                        <a:rPr lang="en-US" sz="1800" b="1" dirty="0" smtClean="0"/>
                        <a:t>      0.084</a:t>
                      </a:r>
                      <a:endParaRPr lang="en-US" sz="1800" b="1" dirty="0"/>
                    </a:p>
                  </a:txBody>
                  <a:tcPr/>
                </a:tc>
              </a:tr>
            </a:tbl>
          </a:graphicData>
        </a:graphic>
      </p:graphicFrame>
      <p:sp>
        <p:nvSpPr>
          <p:cNvPr id="9" name="TextBox 8"/>
          <p:cNvSpPr txBox="1"/>
          <p:nvPr/>
        </p:nvSpPr>
        <p:spPr>
          <a:xfrm>
            <a:off x="6705600" y="2895600"/>
            <a:ext cx="2438400" cy="400110"/>
          </a:xfrm>
          <a:prstGeom prst="rect">
            <a:avLst/>
          </a:prstGeom>
          <a:noFill/>
        </p:spPr>
        <p:txBody>
          <a:bodyPr wrap="square" rtlCol="0">
            <a:spAutoFit/>
          </a:bodyPr>
          <a:lstStyle/>
          <a:p>
            <a:r>
              <a:rPr lang="en-US" sz="1000" b="1" dirty="0" smtClean="0"/>
              <a:t>ENVISAT Orbital parameter changed  in 10/2010.</a:t>
            </a:r>
            <a:endParaRPr lang="en-US" sz="1000" b="1" dirty="0"/>
          </a:p>
        </p:txBody>
      </p:sp>
      <p:sp>
        <p:nvSpPr>
          <p:cNvPr id="17" name="TextBox 16"/>
          <p:cNvSpPr txBox="1"/>
          <p:nvPr/>
        </p:nvSpPr>
        <p:spPr>
          <a:xfrm>
            <a:off x="7239000" y="304800"/>
            <a:ext cx="1295400" cy="261610"/>
          </a:xfrm>
          <a:prstGeom prst="rect">
            <a:avLst/>
          </a:prstGeom>
          <a:noFill/>
        </p:spPr>
        <p:txBody>
          <a:bodyPr wrap="square" rtlCol="0">
            <a:spAutoFit/>
          </a:bodyPr>
          <a:lstStyle/>
          <a:p>
            <a:r>
              <a:rPr lang="en-US" sz="1100" b="1" dirty="0" smtClean="0"/>
              <a:t>NADIR</a:t>
            </a:r>
            <a:endParaRPr lang="en-US" sz="1100" b="1" dirty="0"/>
          </a:p>
        </p:txBody>
      </p:sp>
      <p:pic>
        <p:nvPicPr>
          <p:cNvPr id="11" name="Picture 10" descr="monthly_variation_lt_240.gif"/>
          <p:cNvPicPr>
            <a:picLocks noChangeAspect="1"/>
          </p:cNvPicPr>
          <p:nvPr/>
        </p:nvPicPr>
        <p:blipFill>
          <a:blip r:embed="rId2" cstate="print"/>
          <a:srcRect l="1500" r="6000"/>
          <a:stretch>
            <a:fillRect/>
          </a:stretch>
        </p:blipFill>
        <p:spPr>
          <a:xfrm>
            <a:off x="0" y="0"/>
            <a:ext cx="9144000" cy="2819400"/>
          </a:xfrm>
          <a:prstGeom prst="rect">
            <a:avLst/>
          </a:prstGeom>
        </p:spPr>
      </p:pic>
      <p:cxnSp>
        <p:nvCxnSpPr>
          <p:cNvPr id="7" name="Straight Arrow Connector 6"/>
          <p:cNvCxnSpPr/>
          <p:nvPr/>
        </p:nvCxnSpPr>
        <p:spPr>
          <a:xfrm>
            <a:off x="7467600" y="1295400"/>
            <a:ext cx="0" cy="16002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590800" y="381000"/>
            <a:ext cx="2819400" cy="914400"/>
          </a:xfrm>
        </p:spPr>
        <p:txBody>
          <a:bodyPr/>
          <a:lstStyle/>
          <a:p>
            <a:pPr eaLnBrk="1" hangingPunct="1"/>
            <a:r>
              <a:rPr lang="en-US" sz="3200" b="1" u="sng" dirty="0" smtClean="0"/>
              <a:t>Conclusions</a:t>
            </a:r>
          </a:p>
        </p:txBody>
      </p:sp>
      <p:pic>
        <p:nvPicPr>
          <p:cNvPr id="24579" name="Picture 1"/>
          <p:cNvPicPr>
            <a:picLocks noChangeAspect="1" noChangeArrowheads="1"/>
          </p:cNvPicPr>
          <p:nvPr/>
        </p:nvPicPr>
        <p:blipFill>
          <a:blip r:embed="rId2" cstate="print"/>
          <a:srcRect/>
          <a:stretch>
            <a:fillRect/>
          </a:stretch>
        </p:blipFill>
        <p:spPr bwMode="auto">
          <a:xfrm>
            <a:off x="5638800" y="0"/>
            <a:ext cx="3505200" cy="914400"/>
          </a:xfrm>
          <a:prstGeom prst="rect">
            <a:avLst/>
          </a:prstGeom>
          <a:noFill/>
          <a:ln w="9525">
            <a:noFill/>
            <a:miter lim="800000"/>
            <a:headEnd/>
            <a:tailEnd/>
          </a:ln>
        </p:spPr>
      </p:pic>
      <p:sp>
        <p:nvSpPr>
          <p:cNvPr id="24580" name="Content Placeholder 2"/>
          <p:cNvSpPr txBox="1">
            <a:spLocks/>
          </p:cNvSpPr>
          <p:nvPr/>
        </p:nvSpPr>
        <p:spPr bwMode="auto">
          <a:xfrm>
            <a:off x="2133600" y="3962400"/>
            <a:ext cx="8534400" cy="2590800"/>
          </a:xfrm>
          <a:prstGeom prst="rect">
            <a:avLst/>
          </a:prstGeom>
          <a:noFill/>
          <a:ln w="9525">
            <a:noFill/>
            <a:miter lim="800000"/>
            <a:headEnd/>
            <a:tailEnd/>
          </a:ln>
        </p:spPr>
        <p:txBody>
          <a:bodyPr/>
          <a:lstStyle/>
          <a:p>
            <a:pPr marL="342900" indent="-342900">
              <a:spcBef>
                <a:spcPct val="20000"/>
              </a:spcBef>
              <a:buFont typeface="Arial" charset="0"/>
              <a:buChar char="•"/>
            </a:pPr>
            <a:endParaRPr lang="en-US" sz="7200" b="1">
              <a:latin typeface="Calibri" pitchFamily="34" charset="0"/>
            </a:endParaRPr>
          </a:p>
          <a:p>
            <a:pPr marL="342900" indent="-342900">
              <a:spcBef>
                <a:spcPct val="20000"/>
              </a:spcBef>
              <a:buFont typeface="Arial" charset="0"/>
              <a:buChar char="•"/>
            </a:pPr>
            <a:endParaRPr lang="en-US" sz="7200" b="1">
              <a:latin typeface="Calibri" pitchFamily="34" charset="0"/>
            </a:endParaRPr>
          </a:p>
          <a:p>
            <a:pPr marL="342900" indent="-342900">
              <a:spcBef>
                <a:spcPct val="20000"/>
              </a:spcBef>
              <a:buFont typeface="Arial" charset="0"/>
              <a:buNone/>
            </a:pPr>
            <a:endParaRPr lang="en-US" sz="7200" b="1">
              <a:latin typeface="Calibri" pitchFamily="34" charset="0"/>
            </a:endParaRPr>
          </a:p>
          <a:p>
            <a:pPr marL="342900" indent="-342900">
              <a:lnSpc>
                <a:spcPct val="170000"/>
              </a:lnSpc>
              <a:spcBef>
                <a:spcPct val="20000"/>
              </a:spcBef>
              <a:buFont typeface="Arial" charset="0"/>
              <a:buChar char="•"/>
            </a:pPr>
            <a:endParaRPr lang="en-US" sz="5500" b="1">
              <a:latin typeface="Calibri" pitchFamily="34" charset="0"/>
            </a:endParaRPr>
          </a:p>
          <a:p>
            <a:pPr marL="342900" indent="-342900">
              <a:lnSpc>
                <a:spcPct val="170000"/>
              </a:lnSpc>
              <a:spcBef>
                <a:spcPct val="20000"/>
              </a:spcBef>
              <a:buFont typeface="Arial" charset="0"/>
              <a:buChar char="•"/>
            </a:pPr>
            <a:endParaRPr lang="en-US" sz="3800" b="1">
              <a:latin typeface="Calibri" pitchFamily="34" charset="0"/>
            </a:endParaRPr>
          </a:p>
          <a:p>
            <a:pPr marL="342900" indent="-342900">
              <a:lnSpc>
                <a:spcPct val="170000"/>
              </a:lnSpc>
              <a:spcBef>
                <a:spcPct val="20000"/>
              </a:spcBef>
              <a:buFont typeface="Arial" charset="0"/>
              <a:buChar char="•"/>
            </a:pPr>
            <a:endParaRPr lang="en-US" sz="3800" b="1">
              <a:latin typeface="Calibri" pitchFamily="34" charset="0"/>
            </a:endParaRPr>
          </a:p>
          <a:p>
            <a:pPr marL="342900" indent="-342900">
              <a:lnSpc>
                <a:spcPct val="170000"/>
              </a:lnSpc>
              <a:spcBef>
                <a:spcPct val="20000"/>
              </a:spcBef>
              <a:buFont typeface="Arial" charset="0"/>
              <a:buChar char="•"/>
            </a:pPr>
            <a:endParaRPr lang="en-US" sz="3200">
              <a:latin typeface="Calibri" pitchFamily="34" charset="0"/>
            </a:endParaRPr>
          </a:p>
          <a:p>
            <a:pPr marL="342900" indent="-342900">
              <a:spcBef>
                <a:spcPct val="20000"/>
              </a:spcBef>
              <a:buFont typeface="Arial" charset="0"/>
              <a:buChar char="•"/>
            </a:pPr>
            <a:endParaRPr lang="en-US" sz="3200">
              <a:latin typeface="Calibri" pitchFamily="34" charset="0"/>
            </a:endParaRPr>
          </a:p>
        </p:txBody>
      </p:sp>
      <p:sp>
        <p:nvSpPr>
          <p:cNvPr id="24581" name="TextBox 6"/>
          <p:cNvSpPr txBox="1">
            <a:spLocks noChangeArrowheads="1"/>
          </p:cNvSpPr>
          <p:nvPr/>
        </p:nvSpPr>
        <p:spPr bwMode="auto">
          <a:xfrm>
            <a:off x="457200" y="1600200"/>
            <a:ext cx="8382000" cy="4939814"/>
          </a:xfrm>
          <a:prstGeom prst="rect">
            <a:avLst/>
          </a:prstGeom>
          <a:noFill/>
          <a:ln w="9525">
            <a:noFill/>
            <a:miter lim="800000"/>
            <a:headEnd/>
            <a:tailEnd/>
          </a:ln>
        </p:spPr>
        <p:txBody>
          <a:bodyPr wrap="square">
            <a:spAutoFit/>
          </a:bodyPr>
          <a:lstStyle/>
          <a:p>
            <a:pPr marL="342900" indent="-342900">
              <a:lnSpc>
                <a:spcPct val="150000"/>
              </a:lnSpc>
              <a:spcBef>
                <a:spcPct val="20000"/>
              </a:spcBef>
              <a:buFont typeface="Arial" charset="0"/>
              <a:buChar char="•"/>
            </a:pPr>
            <a:r>
              <a:rPr lang="en-US" b="1" dirty="0">
                <a:solidFill>
                  <a:srgbClr val="7030A0"/>
                </a:solidFill>
                <a:latin typeface="Calibri" pitchFamily="34" charset="0"/>
              </a:rPr>
              <a:t>The IASI is a good reference for measuring in-orbit stability, seems  to be comparable  to prelaunch reference</a:t>
            </a:r>
            <a:r>
              <a:rPr lang="en-US" b="1" dirty="0" smtClean="0">
                <a:solidFill>
                  <a:srgbClr val="7030A0"/>
                </a:solidFill>
                <a:latin typeface="Calibri" pitchFamily="34" charset="0"/>
              </a:rPr>
              <a:t>.</a:t>
            </a:r>
          </a:p>
          <a:p>
            <a:pPr marL="342900" indent="-342900">
              <a:lnSpc>
                <a:spcPct val="150000"/>
              </a:lnSpc>
              <a:spcBef>
                <a:spcPct val="20000"/>
              </a:spcBef>
              <a:buFont typeface="Arial" charset="0"/>
              <a:buChar char="•"/>
            </a:pPr>
            <a:r>
              <a:rPr lang="en-US" b="1" dirty="0" smtClean="0">
                <a:solidFill>
                  <a:srgbClr val="7030A0"/>
                </a:solidFill>
                <a:latin typeface="Calibri" pitchFamily="34" charset="0"/>
              </a:rPr>
              <a:t>Calibration methodology of AATSR works well over the SST range but needs re-thinking in 200K-240K range.</a:t>
            </a:r>
          </a:p>
          <a:p>
            <a:pPr marL="342900" indent="-342900">
              <a:lnSpc>
                <a:spcPct val="150000"/>
              </a:lnSpc>
              <a:spcBef>
                <a:spcPct val="20000"/>
              </a:spcBef>
              <a:buFont typeface="Arial" charset="0"/>
              <a:buChar char="•"/>
            </a:pPr>
            <a:r>
              <a:rPr lang="en-US" b="1" dirty="0" smtClean="0">
                <a:solidFill>
                  <a:srgbClr val="7030A0"/>
                </a:solidFill>
                <a:latin typeface="Calibri" pitchFamily="34" charset="0"/>
              </a:rPr>
              <a:t>12 Micron  bias is stable  but shows higher BT offset than previous estimates.</a:t>
            </a:r>
          </a:p>
          <a:p>
            <a:pPr marL="342900" indent="-342900">
              <a:lnSpc>
                <a:spcPct val="150000"/>
              </a:lnSpc>
              <a:spcBef>
                <a:spcPct val="20000"/>
              </a:spcBef>
              <a:buFont typeface="Arial" charset="0"/>
              <a:buChar char="•"/>
            </a:pPr>
            <a:r>
              <a:rPr lang="en-US" b="1" dirty="0" smtClean="0">
                <a:solidFill>
                  <a:srgbClr val="7030A0"/>
                </a:solidFill>
                <a:latin typeface="Calibri" pitchFamily="34" charset="0"/>
              </a:rPr>
              <a:t>SRF shift does not reduce the bias and empirical correction can make it climate ready.</a:t>
            </a:r>
            <a:endParaRPr lang="en-US" b="1" dirty="0">
              <a:solidFill>
                <a:srgbClr val="7030A0"/>
              </a:solidFill>
              <a:latin typeface="Calibri" pitchFamily="34" charset="0"/>
            </a:endParaRPr>
          </a:p>
          <a:p>
            <a:pPr marL="342900" indent="-342900">
              <a:lnSpc>
                <a:spcPct val="150000"/>
              </a:lnSpc>
              <a:spcBef>
                <a:spcPct val="20000"/>
              </a:spcBef>
              <a:buFont typeface="Arial" charset="0"/>
              <a:buChar char="•"/>
            </a:pPr>
            <a:r>
              <a:rPr lang="en-US" b="1" dirty="0" smtClean="0">
                <a:solidFill>
                  <a:srgbClr val="7030A0"/>
                </a:solidFill>
                <a:latin typeface="Calibri" pitchFamily="34" charset="0"/>
              </a:rPr>
              <a:t>For AATSR the 200k-240k </a:t>
            </a:r>
            <a:r>
              <a:rPr lang="en-US" b="1" dirty="0">
                <a:solidFill>
                  <a:srgbClr val="7030A0"/>
                </a:solidFill>
                <a:latin typeface="Calibri" pitchFamily="34" charset="0"/>
              </a:rPr>
              <a:t>range there is a time variable, temperature dependent  bias that may be related to seasonal effects. However no time variability in bias in the SST range</a:t>
            </a:r>
            <a:r>
              <a:rPr lang="en-US" b="1" dirty="0" smtClean="0">
                <a:solidFill>
                  <a:srgbClr val="7030A0"/>
                </a:solidFill>
                <a:latin typeface="Calibri" pitchFamily="34" charset="0"/>
              </a:rPr>
              <a:t>.</a:t>
            </a:r>
          </a:p>
          <a:p>
            <a:pPr marL="342900" indent="-342900">
              <a:lnSpc>
                <a:spcPct val="150000"/>
              </a:lnSpc>
              <a:spcBef>
                <a:spcPct val="20000"/>
              </a:spcBef>
              <a:buFont typeface="Arial" charset="0"/>
              <a:buChar char="•"/>
            </a:pPr>
            <a:r>
              <a:rPr lang="en-US" b="1" dirty="0" smtClean="0">
                <a:solidFill>
                  <a:srgbClr val="7030A0"/>
                </a:solidFill>
                <a:latin typeface="Calibri" pitchFamily="34" charset="0"/>
              </a:rPr>
              <a:t>Work  in progress   ATSR 2  Vs AIIRS </a:t>
            </a:r>
            <a:r>
              <a:rPr lang="en-US" b="1" dirty="0" err="1" smtClean="0">
                <a:solidFill>
                  <a:srgbClr val="7030A0"/>
                </a:solidFill>
                <a:latin typeface="Calibri" pitchFamily="34" charset="0"/>
              </a:rPr>
              <a:t>comparisions</a:t>
            </a:r>
            <a:endParaRPr lang="en-US" b="1" dirty="0">
              <a:solidFill>
                <a:srgbClr val="7030A0"/>
              </a:solidFill>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2133600" y="2971800"/>
            <a:ext cx="4572000" cy="1143000"/>
          </a:xfrm>
        </p:spPr>
        <p:txBody>
          <a:bodyPr/>
          <a:lstStyle/>
          <a:p>
            <a:pPr eaLnBrk="1" hangingPunct="1">
              <a:buFont typeface="Arial" charset="0"/>
              <a:buNone/>
            </a:pPr>
            <a:r>
              <a:rPr lang="en-US" sz="6000" dirty="0" smtClean="0"/>
              <a:t>THANK YOU</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descr="12MICRON _bin_4.00_nadir_stability.gif"/>
          <p:cNvPicPr>
            <a:picLocks noChangeAspect="1"/>
          </p:cNvPicPr>
          <p:nvPr/>
        </p:nvPicPr>
        <p:blipFill>
          <a:blip r:embed="rId2" cstate="print"/>
          <a:srcRect l="6695"/>
          <a:stretch>
            <a:fillRect/>
          </a:stretch>
        </p:blipFill>
        <p:spPr bwMode="auto">
          <a:xfrm>
            <a:off x="1739150" y="3581400"/>
            <a:ext cx="6185650" cy="2514600"/>
          </a:xfrm>
          <a:prstGeom prst="rect">
            <a:avLst/>
          </a:prstGeom>
          <a:noFill/>
          <a:ln w="9525">
            <a:noFill/>
            <a:miter lim="800000"/>
            <a:headEnd/>
            <a:tailEnd/>
          </a:ln>
        </p:spPr>
      </p:pic>
      <p:sp>
        <p:nvSpPr>
          <p:cNvPr id="18435" name="TextBox 12"/>
          <p:cNvSpPr txBox="1">
            <a:spLocks noChangeArrowheads="1"/>
          </p:cNvSpPr>
          <p:nvPr/>
        </p:nvSpPr>
        <p:spPr bwMode="auto">
          <a:xfrm>
            <a:off x="457200" y="6096000"/>
            <a:ext cx="5526088" cy="646113"/>
          </a:xfrm>
          <a:prstGeom prst="rect">
            <a:avLst/>
          </a:prstGeom>
          <a:noFill/>
          <a:ln w="9525">
            <a:noFill/>
            <a:miter lim="800000"/>
            <a:headEnd/>
            <a:tailEnd/>
          </a:ln>
        </p:spPr>
        <p:txBody>
          <a:bodyPr>
            <a:spAutoFit/>
          </a:bodyPr>
          <a:lstStyle/>
          <a:p>
            <a:r>
              <a:rPr lang="en-US" b="1" dirty="0">
                <a:solidFill>
                  <a:srgbClr val="7030A0"/>
                </a:solidFill>
                <a:latin typeface="Calibri" pitchFamily="34" charset="0"/>
              </a:rPr>
              <a:t>Strong  time variable bias  low temperatures</a:t>
            </a:r>
          </a:p>
          <a:p>
            <a:r>
              <a:rPr lang="en-US" b="1" dirty="0">
                <a:solidFill>
                  <a:srgbClr val="7030A0"/>
                </a:solidFill>
                <a:latin typeface="Calibri" pitchFamily="34" charset="0"/>
              </a:rPr>
              <a:t>240K-290K is stable =&gt; IASI is stable in SST range</a:t>
            </a:r>
          </a:p>
        </p:txBody>
      </p:sp>
      <p:sp>
        <p:nvSpPr>
          <p:cNvPr id="18436" name="Rectangle 13"/>
          <p:cNvSpPr>
            <a:spLocks noChangeArrowheads="1"/>
          </p:cNvSpPr>
          <p:nvPr/>
        </p:nvSpPr>
        <p:spPr bwMode="auto">
          <a:xfrm>
            <a:off x="0" y="228600"/>
            <a:ext cx="5867400" cy="461665"/>
          </a:xfrm>
          <a:prstGeom prst="rect">
            <a:avLst/>
          </a:prstGeom>
          <a:noFill/>
          <a:ln w="9525">
            <a:noFill/>
            <a:miter lim="800000"/>
            <a:headEnd/>
            <a:tailEnd/>
          </a:ln>
        </p:spPr>
        <p:txBody>
          <a:bodyPr wrap="square">
            <a:spAutoFit/>
          </a:bodyPr>
          <a:lstStyle/>
          <a:p>
            <a:r>
              <a:rPr lang="en-US" sz="2400" b="1" dirty="0" smtClean="0">
                <a:solidFill>
                  <a:srgbClr val="C00000"/>
                </a:solidFill>
                <a:latin typeface="Calibri" pitchFamily="34" charset="0"/>
              </a:rPr>
              <a:t>Bias change  of bias over time ?</a:t>
            </a:r>
            <a:endParaRPr lang="en-US" sz="2400" b="1" dirty="0">
              <a:solidFill>
                <a:srgbClr val="C00000"/>
              </a:solidFill>
              <a:latin typeface="Calibri" pitchFamily="34" charset="0"/>
            </a:endParaRPr>
          </a:p>
        </p:txBody>
      </p:sp>
      <p:pic>
        <p:nvPicPr>
          <p:cNvPr id="18437" name="Picture 1"/>
          <p:cNvPicPr>
            <a:picLocks noChangeAspect="1" noChangeArrowheads="1"/>
          </p:cNvPicPr>
          <p:nvPr/>
        </p:nvPicPr>
        <p:blipFill>
          <a:blip r:embed="rId3" cstate="print"/>
          <a:srcRect/>
          <a:stretch>
            <a:fillRect/>
          </a:stretch>
        </p:blipFill>
        <p:spPr bwMode="auto">
          <a:xfrm>
            <a:off x="5638800" y="0"/>
            <a:ext cx="3505200" cy="914400"/>
          </a:xfrm>
          <a:prstGeom prst="rect">
            <a:avLst/>
          </a:prstGeom>
          <a:noFill/>
          <a:ln w="9525">
            <a:noFill/>
            <a:miter lim="800000"/>
            <a:headEnd/>
            <a:tailEnd/>
          </a:ln>
        </p:spPr>
      </p:pic>
      <p:sp>
        <p:nvSpPr>
          <p:cNvPr id="18439" name="TextBox 7"/>
          <p:cNvSpPr txBox="1">
            <a:spLocks noChangeArrowheads="1"/>
          </p:cNvSpPr>
          <p:nvPr/>
        </p:nvSpPr>
        <p:spPr bwMode="auto">
          <a:xfrm>
            <a:off x="7162800" y="6019800"/>
            <a:ext cx="1981200" cy="523875"/>
          </a:xfrm>
          <a:prstGeom prst="rect">
            <a:avLst/>
          </a:prstGeom>
          <a:noFill/>
          <a:ln w="9525">
            <a:noFill/>
            <a:miter lim="800000"/>
            <a:headEnd/>
            <a:tailEnd/>
          </a:ln>
        </p:spPr>
        <p:txBody>
          <a:bodyPr>
            <a:spAutoFit/>
          </a:bodyPr>
          <a:lstStyle/>
          <a:p>
            <a:r>
              <a:rPr lang="en-US" sz="1400" b="1">
                <a:latin typeface="Calibri" pitchFamily="34" charset="0"/>
              </a:rPr>
              <a:t>Summer   (</a:t>
            </a:r>
            <a:r>
              <a:rPr lang="en-US" sz="1400" b="1">
                <a:solidFill>
                  <a:srgbClr val="00B0F0"/>
                </a:solidFill>
                <a:latin typeface="Calibri" pitchFamily="34" charset="0"/>
              </a:rPr>
              <a:t>2009</a:t>
            </a:r>
            <a:r>
              <a:rPr lang="en-US" sz="1400" b="1">
                <a:latin typeface="Calibri" pitchFamily="34" charset="0"/>
              </a:rPr>
              <a:t>,</a:t>
            </a:r>
            <a:r>
              <a:rPr lang="en-US" sz="1400" b="1">
                <a:solidFill>
                  <a:srgbClr val="FF0000"/>
                </a:solidFill>
                <a:latin typeface="Calibri" pitchFamily="34" charset="0"/>
              </a:rPr>
              <a:t>2010</a:t>
            </a:r>
            <a:r>
              <a:rPr lang="en-US" sz="1400" b="1">
                <a:latin typeface="Calibri" pitchFamily="34" charset="0"/>
              </a:rPr>
              <a:t>)</a:t>
            </a:r>
          </a:p>
          <a:p>
            <a:r>
              <a:rPr lang="en-US" sz="1400" b="1">
                <a:latin typeface="Calibri" pitchFamily="34" charset="0"/>
              </a:rPr>
              <a:t>Winter      (</a:t>
            </a:r>
            <a:r>
              <a:rPr lang="en-US" sz="1400" b="1">
                <a:solidFill>
                  <a:srgbClr val="002060"/>
                </a:solidFill>
                <a:latin typeface="Calibri" pitchFamily="34" charset="0"/>
              </a:rPr>
              <a:t>2011</a:t>
            </a:r>
            <a:r>
              <a:rPr lang="en-US" sz="1400" b="1">
                <a:latin typeface="Calibri" pitchFamily="34" charset="0"/>
              </a:rPr>
              <a:t>)</a:t>
            </a:r>
          </a:p>
        </p:txBody>
      </p:sp>
      <p:sp>
        <p:nvSpPr>
          <p:cNvPr id="12" name="Rectangle 11"/>
          <p:cNvSpPr/>
          <p:nvPr/>
        </p:nvSpPr>
        <p:spPr>
          <a:xfrm>
            <a:off x="3048000" y="2667000"/>
            <a:ext cx="1752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3124200" y="5257800"/>
            <a:ext cx="1752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42" name="Picture 16" descr="11MICRON _bin_4.00_nadir_stability.gif"/>
          <p:cNvPicPr>
            <a:picLocks noChangeAspect="1"/>
          </p:cNvPicPr>
          <p:nvPr/>
        </p:nvPicPr>
        <p:blipFill>
          <a:blip r:embed="rId4" cstate="print"/>
          <a:srcRect l="7186"/>
          <a:stretch>
            <a:fillRect/>
          </a:stretch>
        </p:blipFill>
        <p:spPr bwMode="auto">
          <a:xfrm>
            <a:off x="1701100" y="990600"/>
            <a:ext cx="6223700" cy="2590800"/>
          </a:xfrm>
          <a:prstGeom prst="rect">
            <a:avLst/>
          </a:prstGeom>
          <a:noFill/>
          <a:ln w="9525">
            <a:noFill/>
            <a:miter lim="800000"/>
            <a:headEnd/>
            <a:tailEnd/>
          </a:ln>
        </p:spPr>
      </p:pic>
      <p:sp>
        <p:nvSpPr>
          <p:cNvPr id="11" name="TextBox 10"/>
          <p:cNvSpPr txBox="1"/>
          <p:nvPr/>
        </p:nvSpPr>
        <p:spPr>
          <a:xfrm rot="16200000">
            <a:off x="786201" y="4547799"/>
            <a:ext cx="1447798" cy="276999"/>
          </a:xfrm>
          <a:prstGeom prst="rect">
            <a:avLst/>
          </a:prstGeom>
          <a:noFill/>
        </p:spPr>
        <p:txBody>
          <a:bodyPr wrap="square" rtlCol="0">
            <a:spAutoFit/>
          </a:bodyPr>
          <a:lstStyle/>
          <a:p>
            <a:r>
              <a:rPr lang="en-US" sz="1200" b="1" dirty="0" smtClean="0"/>
              <a:t>AATSR –IASI </a:t>
            </a:r>
            <a:endParaRPr lang="en-US" sz="1200" b="1" dirty="0"/>
          </a:p>
        </p:txBody>
      </p:sp>
      <p:sp>
        <p:nvSpPr>
          <p:cNvPr id="13" name="TextBox 12"/>
          <p:cNvSpPr txBox="1"/>
          <p:nvPr/>
        </p:nvSpPr>
        <p:spPr>
          <a:xfrm rot="16200000">
            <a:off x="786200" y="2033199"/>
            <a:ext cx="1447798" cy="276999"/>
          </a:xfrm>
          <a:prstGeom prst="rect">
            <a:avLst/>
          </a:prstGeom>
          <a:noFill/>
        </p:spPr>
        <p:txBody>
          <a:bodyPr wrap="square" rtlCol="0">
            <a:spAutoFit/>
          </a:bodyPr>
          <a:lstStyle/>
          <a:p>
            <a:r>
              <a:rPr lang="en-US" sz="1200" b="1" dirty="0" smtClean="0"/>
              <a:t>AATSR –IASI </a:t>
            </a:r>
            <a:endParaRPr lang="en-US" sz="12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0" y="696913"/>
            <a:ext cx="3863975" cy="369887"/>
          </a:xfrm>
          <a:prstGeom prst="rect">
            <a:avLst/>
          </a:prstGeom>
          <a:noFill/>
          <a:ln w="9525">
            <a:noFill/>
            <a:miter lim="800000"/>
            <a:headEnd/>
            <a:tailEnd/>
          </a:ln>
        </p:spPr>
        <p:txBody>
          <a:bodyPr wrap="none">
            <a:spAutoFit/>
          </a:bodyPr>
          <a:lstStyle/>
          <a:p>
            <a:r>
              <a:rPr lang="en-US" b="1">
                <a:solidFill>
                  <a:srgbClr val="FF3300"/>
                </a:solidFill>
                <a:latin typeface="Calibri" pitchFamily="34" charset="0"/>
              </a:rPr>
              <a:t>Is shifting the SRF a possible solution ?</a:t>
            </a:r>
          </a:p>
        </p:txBody>
      </p:sp>
      <p:pic>
        <p:nvPicPr>
          <p:cNvPr id="21507" name="Picture 16" descr="12 MICRON (NADIR)_bin_3.00shift6.gif"/>
          <p:cNvPicPr>
            <a:picLocks noChangeAspect="1"/>
          </p:cNvPicPr>
          <p:nvPr/>
        </p:nvPicPr>
        <p:blipFill>
          <a:blip r:embed="rId2" cstate="print"/>
          <a:srcRect/>
          <a:stretch>
            <a:fillRect/>
          </a:stretch>
        </p:blipFill>
        <p:spPr bwMode="auto">
          <a:xfrm>
            <a:off x="6096000" y="4114800"/>
            <a:ext cx="3048000" cy="2590800"/>
          </a:xfrm>
          <a:prstGeom prst="rect">
            <a:avLst/>
          </a:prstGeom>
          <a:noFill/>
          <a:ln w="9525">
            <a:noFill/>
            <a:miter lim="800000"/>
            <a:headEnd/>
            <a:tailEnd/>
          </a:ln>
        </p:spPr>
      </p:pic>
      <p:pic>
        <p:nvPicPr>
          <p:cNvPr id="21508" name="Picture 17" descr="12 MICRON (NADIR)_bin_3.00shift1.gif"/>
          <p:cNvPicPr>
            <a:picLocks noChangeAspect="1"/>
          </p:cNvPicPr>
          <p:nvPr/>
        </p:nvPicPr>
        <p:blipFill>
          <a:blip r:embed="rId3" cstate="print"/>
          <a:srcRect/>
          <a:stretch>
            <a:fillRect/>
          </a:stretch>
        </p:blipFill>
        <p:spPr bwMode="auto">
          <a:xfrm>
            <a:off x="0" y="1600200"/>
            <a:ext cx="3238500" cy="2590800"/>
          </a:xfrm>
          <a:prstGeom prst="rect">
            <a:avLst/>
          </a:prstGeom>
          <a:noFill/>
          <a:ln w="9525">
            <a:noFill/>
            <a:miter lim="800000"/>
            <a:headEnd/>
            <a:tailEnd/>
          </a:ln>
        </p:spPr>
      </p:pic>
      <p:pic>
        <p:nvPicPr>
          <p:cNvPr id="21509" name="Picture 18" descr="12 MICRON (NADIR)_bin_3.00shift2.gif"/>
          <p:cNvPicPr>
            <a:picLocks noChangeAspect="1"/>
          </p:cNvPicPr>
          <p:nvPr/>
        </p:nvPicPr>
        <p:blipFill>
          <a:blip r:embed="rId4" cstate="print"/>
          <a:srcRect/>
          <a:stretch>
            <a:fillRect/>
          </a:stretch>
        </p:blipFill>
        <p:spPr bwMode="auto">
          <a:xfrm>
            <a:off x="3200400" y="1600200"/>
            <a:ext cx="2933700" cy="2438400"/>
          </a:xfrm>
          <a:prstGeom prst="rect">
            <a:avLst/>
          </a:prstGeom>
          <a:noFill/>
          <a:ln w="9525">
            <a:noFill/>
            <a:miter lim="800000"/>
            <a:headEnd/>
            <a:tailEnd/>
          </a:ln>
        </p:spPr>
      </p:pic>
      <p:pic>
        <p:nvPicPr>
          <p:cNvPr id="21510" name="Picture 19" descr="12 MICRON (NADIR)_bin_3.00shift3.gif"/>
          <p:cNvPicPr>
            <a:picLocks noChangeAspect="1"/>
          </p:cNvPicPr>
          <p:nvPr/>
        </p:nvPicPr>
        <p:blipFill>
          <a:blip r:embed="rId5" cstate="print"/>
          <a:srcRect/>
          <a:stretch>
            <a:fillRect/>
          </a:stretch>
        </p:blipFill>
        <p:spPr bwMode="auto">
          <a:xfrm>
            <a:off x="6096000" y="1676400"/>
            <a:ext cx="3048000" cy="2438400"/>
          </a:xfrm>
          <a:prstGeom prst="rect">
            <a:avLst/>
          </a:prstGeom>
          <a:noFill/>
          <a:ln w="9525">
            <a:noFill/>
            <a:miter lim="800000"/>
            <a:headEnd/>
            <a:tailEnd/>
          </a:ln>
        </p:spPr>
      </p:pic>
      <p:pic>
        <p:nvPicPr>
          <p:cNvPr id="21511" name="Picture 20" descr="12 MICRON (NADIR)_bin_3.00shift4.gif"/>
          <p:cNvPicPr>
            <a:picLocks noChangeAspect="1"/>
          </p:cNvPicPr>
          <p:nvPr/>
        </p:nvPicPr>
        <p:blipFill>
          <a:blip r:embed="rId6" cstate="print"/>
          <a:srcRect/>
          <a:stretch>
            <a:fillRect/>
          </a:stretch>
        </p:blipFill>
        <p:spPr bwMode="auto">
          <a:xfrm>
            <a:off x="0" y="4191000"/>
            <a:ext cx="3238500" cy="2667000"/>
          </a:xfrm>
          <a:prstGeom prst="rect">
            <a:avLst/>
          </a:prstGeom>
          <a:noFill/>
          <a:ln w="9525">
            <a:noFill/>
            <a:miter lim="800000"/>
            <a:headEnd/>
            <a:tailEnd/>
          </a:ln>
        </p:spPr>
      </p:pic>
      <p:pic>
        <p:nvPicPr>
          <p:cNvPr id="21512" name="Picture 21" descr="12 MICRON (NADIR)_bin_3.00shift5.gif"/>
          <p:cNvPicPr>
            <a:picLocks noChangeAspect="1"/>
          </p:cNvPicPr>
          <p:nvPr/>
        </p:nvPicPr>
        <p:blipFill>
          <a:blip r:embed="rId7" cstate="print"/>
          <a:srcRect/>
          <a:stretch>
            <a:fillRect/>
          </a:stretch>
        </p:blipFill>
        <p:spPr bwMode="auto">
          <a:xfrm>
            <a:off x="3200400" y="4038600"/>
            <a:ext cx="2971800" cy="2819400"/>
          </a:xfrm>
          <a:prstGeom prst="rect">
            <a:avLst/>
          </a:prstGeom>
          <a:noFill/>
          <a:ln w="9525">
            <a:noFill/>
            <a:miter lim="800000"/>
            <a:headEnd/>
            <a:tailEnd/>
          </a:ln>
        </p:spPr>
      </p:pic>
      <p:pic>
        <p:nvPicPr>
          <p:cNvPr id="21513" name="Picture 1"/>
          <p:cNvPicPr>
            <a:picLocks noChangeAspect="1" noChangeArrowheads="1"/>
          </p:cNvPicPr>
          <p:nvPr/>
        </p:nvPicPr>
        <p:blipFill>
          <a:blip r:embed="rId8" cstate="print"/>
          <a:srcRect/>
          <a:stretch>
            <a:fillRect/>
          </a:stretch>
        </p:blipFill>
        <p:spPr bwMode="auto">
          <a:xfrm>
            <a:off x="5638800" y="0"/>
            <a:ext cx="35052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3" descr="12 MICRON (NADIR)_bin_3.00shift-3.gif"/>
          <p:cNvPicPr>
            <a:picLocks noGrp="1" noChangeAspect="1"/>
          </p:cNvPicPr>
          <p:nvPr>
            <p:ph idx="1"/>
          </p:nvPr>
        </p:nvPicPr>
        <p:blipFill>
          <a:blip r:embed="rId2" cstate="print"/>
          <a:srcRect/>
          <a:stretch>
            <a:fillRect/>
          </a:stretch>
        </p:blipFill>
        <p:spPr>
          <a:xfrm>
            <a:off x="5992813" y="1828800"/>
            <a:ext cx="3074987" cy="2286000"/>
          </a:xfrm>
        </p:spPr>
      </p:pic>
      <p:pic>
        <p:nvPicPr>
          <p:cNvPr id="22531" name="Picture 5" descr="12 MICRON (NADIR)_bin_3.00shift-2.gif"/>
          <p:cNvPicPr>
            <a:picLocks noChangeAspect="1"/>
          </p:cNvPicPr>
          <p:nvPr/>
        </p:nvPicPr>
        <p:blipFill>
          <a:blip r:embed="rId3" cstate="print"/>
          <a:srcRect/>
          <a:stretch>
            <a:fillRect/>
          </a:stretch>
        </p:blipFill>
        <p:spPr bwMode="auto">
          <a:xfrm>
            <a:off x="2971800" y="1752600"/>
            <a:ext cx="3048000" cy="2438400"/>
          </a:xfrm>
          <a:prstGeom prst="rect">
            <a:avLst/>
          </a:prstGeom>
          <a:noFill/>
          <a:ln w="9525">
            <a:noFill/>
            <a:miter lim="800000"/>
            <a:headEnd/>
            <a:tailEnd/>
          </a:ln>
        </p:spPr>
      </p:pic>
      <p:pic>
        <p:nvPicPr>
          <p:cNvPr id="22532" name="Picture 6" descr="12 MICRON (NADIR)_bin_3.00shift-6.gif"/>
          <p:cNvPicPr>
            <a:picLocks noChangeAspect="1"/>
          </p:cNvPicPr>
          <p:nvPr/>
        </p:nvPicPr>
        <p:blipFill>
          <a:blip r:embed="rId4" cstate="print"/>
          <a:srcRect/>
          <a:stretch>
            <a:fillRect/>
          </a:stretch>
        </p:blipFill>
        <p:spPr bwMode="auto">
          <a:xfrm>
            <a:off x="6172200" y="4267200"/>
            <a:ext cx="2971800" cy="2362200"/>
          </a:xfrm>
          <a:prstGeom prst="rect">
            <a:avLst/>
          </a:prstGeom>
          <a:noFill/>
          <a:ln w="9525">
            <a:noFill/>
            <a:miter lim="800000"/>
            <a:headEnd/>
            <a:tailEnd/>
          </a:ln>
        </p:spPr>
      </p:pic>
      <p:pic>
        <p:nvPicPr>
          <p:cNvPr id="22533" name="Picture 7" descr="12 MICRON (NADIR)_bin_3.00shift-4.gif"/>
          <p:cNvPicPr>
            <a:picLocks noChangeAspect="1"/>
          </p:cNvPicPr>
          <p:nvPr/>
        </p:nvPicPr>
        <p:blipFill>
          <a:blip r:embed="rId5" cstate="print"/>
          <a:srcRect/>
          <a:stretch>
            <a:fillRect/>
          </a:stretch>
        </p:blipFill>
        <p:spPr bwMode="auto">
          <a:xfrm>
            <a:off x="0" y="4343400"/>
            <a:ext cx="2900363" cy="2362200"/>
          </a:xfrm>
          <a:prstGeom prst="rect">
            <a:avLst/>
          </a:prstGeom>
          <a:noFill/>
          <a:ln w="9525">
            <a:noFill/>
            <a:miter lim="800000"/>
            <a:headEnd/>
            <a:tailEnd/>
          </a:ln>
        </p:spPr>
      </p:pic>
      <p:pic>
        <p:nvPicPr>
          <p:cNvPr id="22534" name="Picture 8" descr="12 MICRON (NADIR)_bin_3.00shift-5.gif"/>
          <p:cNvPicPr>
            <a:picLocks noChangeAspect="1"/>
          </p:cNvPicPr>
          <p:nvPr/>
        </p:nvPicPr>
        <p:blipFill>
          <a:blip r:embed="rId6" cstate="print"/>
          <a:srcRect/>
          <a:stretch>
            <a:fillRect/>
          </a:stretch>
        </p:blipFill>
        <p:spPr bwMode="auto">
          <a:xfrm>
            <a:off x="3048000" y="4259263"/>
            <a:ext cx="3057525" cy="2446337"/>
          </a:xfrm>
          <a:prstGeom prst="rect">
            <a:avLst/>
          </a:prstGeom>
          <a:noFill/>
          <a:ln w="9525">
            <a:noFill/>
            <a:miter lim="800000"/>
            <a:headEnd/>
            <a:tailEnd/>
          </a:ln>
        </p:spPr>
      </p:pic>
      <p:pic>
        <p:nvPicPr>
          <p:cNvPr id="22535" name="Picture 9" descr="12 MICRON (NADIR)_bin_3.00shift-1.gif"/>
          <p:cNvPicPr>
            <a:picLocks noChangeAspect="1"/>
          </p:cNvPicPr>
          <p:nvPr/>
        </p:nvPicPr>
        <p:blipFill>
          <a:blip r:embed="rId7" cstate="print"/>
          <a:srcRect/>
          <a:stretch>
            <a:fillRect/>
          </a:stretch>
        </p:blipFill>
        <p:spPr bwMode="auto">
          <a:xfrm>
            <a:off x="0" y="1844675"/>
            <a:ext cx="2933700" cy="2346325"/>
          </a:xfrm>
          <a:prstGeom prst="rect">
            <a:avLst/>
          </a:prstGeom>
          <a:noFill/>
          <a:ln w="9525">
            <a:noFill/>
            <a:miter lim="800000"/>
            <a:headEnd/>
            <a:tailEnd/>
          </a:ln>
        </p:spPr>
      </p:pic>
      <p:pic>
        <p:nvPicPr>
          <p:cNvPr id="22536" name="Picture 1"/>
          <p:cNvPicPr>
            <a:picLocks noChangeAspect="1" noChangeArrowheads="1"/>
          </p:cNvPicPr>
          <p:nvPr/>
        </p:nvPicPr>
        <p:blipFill>
          <a:blip r:embed="rId8" cstate="print"/>
          <a:srcRect/>
          <a:stretch>
            <a:fillRect/>
          </a:stretch>
        </p:blipFill>
        <p:spPr bwMode="auto">
          <a:xfrm>
            <a:off x="5638800" y="0"/>
            <a:ext cx="3505200" cy="914400"/>
          </a:xfrm>
          <a:prstGeom prst="rect">
            <a:avLst/>
          </a:prstGeom>
          <a:noFill/>
          <a:ln w="9525">
            <a:noFill/>
            <a:miter lim="800000"/>
            <a:headEnd/>
            <a:tailEnd/>
          </a:ln>
        </p:spPr>
      </p:pic>
      <p:sp>
        <p:nvSpPr>
          <p:cNvPr id="22537" name="Rectangle 11"/>
          <p:cNvSpPr>
            <a:spLocks noChangeArrowheads="1"/>
          </p:cNvSpPr>
          <p:nvPr/>
        </p:nvSpPr>
        <p:spPr bwMode="auto">
          <a:xfrm>
            <a:off x="0" y="0"/>
            <a:ext cx="3863975" cy="369887"/>
          </a:xfrm>
          <a:prstGeom prst="rect">
            <a:avLst/>
          </a:prstGeom>
          <a:noFill/>
          <a:ln w="9525">
            <a:noFill/>
            <a:miter lim="800000"/>
            <a:headEnd/>
            <a:tailEnd/>
          </a:ln>
        </p:spPr>
        <p:txBody>
          <a:bodyPr wrap="none">
            <a:spAutoFit/>
          </a:bodyPr>
          <a:lstStyle/>
          <a:p>
            <a:r>
              <a:rPr lang="en-US" b="1" dirty="0">
                <a:solidFill>
                  <a:srgbClr val="FF3300"/>
                </a:solidFill>
                <a:latin typeface="Calibri" pitchFamily="34" charset="0"/>
              </a:rPr>
              <a:t>Is shifting the SRF a possible solution</a:t>
            </a:r>
            <a:r>
              <a:rPr lang="en-US" b="1" dirty="0">
                <a:latin typeface="Calibri" pitchFamily="34" charset="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txBox="1">
            <a:spLocks/>
          </p:cNvSpPr>
          <p:nvPr/>
        </p:nvSpPr>
        <p:spPr bwMode="auto">
          <a:xfrm>
            <a:off x="304800" y="5715000"/>
            <a:ext cx="8839200" cy="914400"/>
          </a:xfrm>
          <a:prstGeom prst="rect">
            <a:avLst/>
          </a:prstGeom>
          <a:noFill/>
          <a:ln w="9525">
            <a:noFill/>
            <a:miter lim="800000"/>
            <a:headEnd/>
            <a:tailEnd/>
          </a:ln>
        </p:spPr>
        <p:txBody>
          <a:bodyPr/>
          <a:lstStyle/>
          <a:p>
            <a:pPr marL="342900" indent="-342900">
              <a:spcBef>
                <a:spcPct val="20000"/>
              </a:spcBef>
              <a:buFont typeface="Arial" charset="0"/>
              <a:buChar char="•"/>
            </a:pPr>
            <a:r>
              <a:rPr lang="en-US" sz="2000" b="1" dirty="0" smtClean="0">
                <a:solidFill>
                  <a:srgbClr val="7030A0"/>
                </a:solidFill>
                <a:latin typeface="Calibri" pitchFamily="34" charset="0"/>
              </a:rPr>
              <a:t>See intermediate temperature ranges</a:t>
            </a:r>
          </a:p>
          <a:p>
            <a:pPr marL="342900" indent="-342900">
              <a:spcBef>
                <a:spcPct val="20000"/>
              </a:spcBef>
              <a:buFont typeface="Arial" charset="0"/>
              <a:buChar char="•"/>
            </a:pPr>
            <a:r>
              <a:rPr lang="en-US" sz="2000" b="1" dirty="0" smtClean="0">
                <a:solidFill>
                  <a:srgbClr val="7030A0"/>
                </a:solidFill>
                <a:latin typeface="Calibri" pitchFamily="34" charset="0"/>
              </a:rPr>
              <a:t>At NADIR , the </a:t>
            </a:r>
            <a:r>
              <a:rPr lang="en-US" sz="2000" b="1" dirty="0">
                <a:solidFill>
                  <a:srgbClr val="7030A0"/>
                </a:solidFill>
                <a:latin typeface="Calibri" pitchFamily="34" charset="0"/>
              </a:rPr>
              <a:t>RVS bias </a:t>
            </a:r>
            <a:r>
              <a:rPr lang="en-US" sz="2000" b="1" dirty="0" smtClean="0">
                <a:solidFill>
                  <a:srgbClr val="7030A0"/>
                </a:solidFill>
                <a:latin typeface="Calibri" pitchFamily="34" charset="0"/>
              </a:rPr>
              <a:t>is within design limits.</a:t>
            </a:r>
            <a:endParaRPr lang="en-US" sz="2000" b="1" dirty="0">
              <a:solidFill>
                <a:srgbClr val="7030A0"/>
              </a:solidFill>
              <a:latin typeface="Calibri" pitchFamily="34" charset="0"/>
            </a:endParaRPr>
          </a:p>
          <a:p>
            <a:pPr marL="342900" indent="-342900">
              <a:spcBef>
                <a:spcPct val="20000"/>
              </a:spcBef>
              <a:buFont typeface="Arial" charset="0"/>
              <a:buChar char="•"/>
            </a:pPr>
            <a:r>
              <a:rPr lang="en-US" sz="2000" b="1" dirty="0">
                <a:solidFill>
                  <a:srgbClr val="7030A0"/>
                </a:solidFill>
                <a:latin typeface="Calibri" pitchFamily="34" charset="0"/>
              </a:rPr>
              <a:t>Is not similar to the scan angle bias of the AVHRR( </a:t>
            </a:r>
            <a:r>
              <a:rPr lang="en-US" sz="2000" b="1" dirty="0" err="1">
                <a:solidFill>
                  <a:srgbClr val="7030A0"/>
                </a:solidFill>
                <a:latin typeface="Calibri" pitchFamily="34" charset="0"/>
              </a:rPr>
              <a:t>Mittaz</a:t>
            </a:r>
            <a:r>
              <a:rPr lang="en-US" sz="2000" b="1" dirty="0">
                <a:solidFill>
                  <a:srgbClr val="7030A0"/>
                </a:solidFill>
                <a:latin typeface="Calibri" pitchFamily="34" charset="0"/>
              </a:rPr>
              <a:t> Harris).</a:t>
            </a:r>
          </a:p>
          <a:p>
            <a:pPr marL="342900" indent="-342900">
              <a:spcBef>
                <a:spcPct val="20000"/>
              </a:spcBef>
              <a:buFont typeface="Arial" charset="0"/>
              <a:buChar char="•"/>
            </a:pPr>
            <a:endParaRPr lang="en-US" sz="2000" b="1" dirty="0">
              <a:solidFill>
                <a:srgbClr val="660066"/>
              </a:solidFill>
              <a:latin typeface="Calibri" pitchFamily="34" charset="0"/>
            </a:endParaRPr>
          </a:p>
          <a:p>
            <a:pPr marL="342900" indent="-342900">
              <a:spcBef>
                <a:spcPct val="20000"/>
              </a:spcBef>
              <a:buFont typeface="Arial" charset="0"/>
              <a:buChar char="•"/>
            </a:pPr>
            <a:endParaRPr lang="en-US" sz="2000" b="1" dirty="0">
              <a:solidFill>
                <a:srgbClr val="660066"/>
              </a:solidFill>
              <a:latin typeface="Calibri" pitchFamily="34" charset="0"/>
            </a:endParaRPr>
          </a:p>
        </p:txBody>
      </p:sp>
      <p:sp>
        <p:nvSpPr>
          <p:cNvPr id="7" name="Title 1"/>
          <p:cNvSpPr txBox="1">
            <a:spLocks/>
          </p:cNvSpPr>
          <p:nvPr/>
        </p:nvSpPr>
        <p:spPr>
          <a:xfrm>
            <a:off x="0" y="228600"/>
            <a:ext cx="5334000" cy="441325"/>
          </a:xfrm>
          <a:prstGeom prst="rect">
            <a:avLst/>
          </a:prstGeom>
        </p:spPr>
        <p:txBody>
          <a:bodyPr anchor="ctr"/>
          <a:lstStyle/>
          <a:p>
            <a:pPr fontAlgn="auto">
              <a:spcAft>
                <a:spcPts val="0"/>
              </a:spcAft>
              <a:defRPr/>
            </a:pPr>
            <a:r>
              <a:rPr lang="en-US" sz="2400" b="1" dirty="0" smtClean="0">
                <a:solidFill>
                  <a:srgbClr val="C00000"/>
                </a:solidFill>
                <a:latin typeface="+mj-lt"/>
                <a:ea typeface="+mj-ea"/>
                <a:cs typeface="+mj-cs"/>
              </a:rPr>
              <a:t>Does the bias depend on scan angle ?</a:t>
            </a:r>
            <a:endParaRPr lang="en-US" sz="2400" b="1" dirty="0">
              <a:solidFill>
                <a:srgbClr val="C00000"/>
              </a:solidFill>
              <a:latin typeface="+mj-lt"/>
              <a:ea typeface="+mj-ea"/>
              <a:cs typeface="+mj-cs"/>
            </a:endParaRPr>
          </a:p>
        </p:txBody>
      </p:sp>
      <p:pic>
        <p:nvPicPr>
          <p:cNvPr id="6" name="Picture 5" descr="bias_vs_scanangle11m.gif"/>
          <p:cNvPicPr>
            <a:picLocks noChangeAspect="1"/>
          </p:cNvPicPr>
          <p:nvPr/>
        </p:nvPicPr>
        <p:blipFill>
          <a:blip r:embed="rId2" cstate="print"/>
          <a:stretch>
            <a:fillRect/>
          </a:stretch>
        </p:blipFill>
        <p:spPr>
          <a:xfrm>
            <a:off x="1828800" y="1005840"/>
            <a:ext cx="5486400" cy="438912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086600" y="6400800"/>
            <a:ext cx="2057400" cy="258763"/>
          </a:xfrm>
        </p:spPr>
        <p:txBody>
          <a:bodyPr/>
          <a:lstStyle/>
          <a:p>
            <a:pPr eaLnBrk="1" hangingPunct="1"/>
            <a:r>
              <a:rPr lang="en-US" sz="1400" i="1" smtClean="0"/>
              <a:t>Mittaz and Harris. 2011</a:t>
            </a:r>
          </a:p>
        </p:txBody>
      </p:sp>
      <p:pic>
        <p:nvPicPr>
          <p:cNvPr id="19459" name="Picture 2"/>
          <p:cNvPicPr>
            <a:picLocks noGrp="1" noChangeAspect="1" noChangeArrowheads="1"/>
          </p:cNvPicPr>
          <p:nvPr>
            <p:ph idx="1"/>
          </p:nvPr>
        </p:nvPicPr>
        <p:blipFill>
          <a:blip r:embed="rId2" cstate="print"/>
          <a:srcRect/>
          <a:stretch>
            <a:fillRect/>
          </a:stretch>
        </p:blipFill>
        <p:spPr>
          <a:xfrm>
            <a:off x="1600200" y="1600200"/>
            <a:ext cx="6515100" cy="3762375"/>
          </a:xfrm>
        </p:spPr>
      </p:pic>
      <p:sp>
        <p:nvSpPr>
          <p:cNvPr id="5" name="Title 1"/>
          <p:cNvSpPr txBox="1">
            <a:spLocks/>
          </p:cNvSpPr>
          <p:nvPr/>
        </p:nvSpPr>
        <p:spPr>
          <a:xfrm>
            <a:off x="0" y="152400"/>
            <a:ext cx="5334000" cy="441325"/>
          </a:xfrm>
          <a:prstGeom prst="rect">
            <a:avLst/>
          </a:prstGeom>
        </p:spPr>
        <p:txBody>
          <a:bodyPr anchor="ctr"/>
          <a:lstStyle/>
          <a:p>
            <a:pPr fontAlgn="auto">
              <a:spcAft>
                <a:spcPts val="0"/>
              </a:spcAft>
              <a:defRPr/>
            </a:pPr>
            <a:r>
              <a:rPr lang="en-US" sz="2400" b="1" dirty="0" smtClean="0">
                <a:solidFill>
                  <a:srgbClr val="C00000"/>
                </a:solidFill>
                <a:latin typeface="+mj-lt"/>
                <a:ea typeface="+mj-ea"/>
                <a:cs typeface="+mj-cs"/>
              </a:rPr>
              <a:t>Does the bias depend on scan angle ?</a:t>
            </a:r>
            <a:endParaRPr lang="en-US" sz="2400" b="1" dirty="0">
              <a:solidFill>
                <a:srgbClr val="C00000"/>
              </a:solidFill>
              <a:latin typeface="+mj-lt"/>
              <a:ea typeface="+mj-ea"/>
              <a:cs typeface="+mj-cs"/>
            </a:endParaRPr>
          </a:p>
        </p:txBody>
      </p:sp>
      <p:pic>
        <p:nvPicPr>
          <p:cNvPr id="19461" name="Picture 1"/>
          <p:cNvPicPr>
            <a:picLocks noChangeAspect="1" noChangeArrowheads="1"/>
          </p:cNvPicPr>
          <p:nvPr/>
        </p:nvPicPr>
        <p:blipFill>
          <a:blip r:embed="rId3" cstate="print"/>
          <a:srcRect/>
          <a:stretch>
            <a:fillRect/>
          </a:stretch>
        </p:blipFill>
        <p:spPr bwMode="auto">
          <a:xfrm>
            <a:off x="5638800" y="0"/>
            <a:ext cx="3505200" cy="914400"/>
          </a:xfrm>
          <a:prstGeom prst="rect">
            <a:avLst/>
          </a:prstGeom>
          <a:noFill/>
          <a:ln w="9525">
            <a:noFill/>
            <a:miter lim="800000"/>
            <a:headEnd/>
            <a:tailEnd/>
          </a:ln>
        </p:spPr>
      </p:pic>
      <p:sp>
        <p:nvSpPr>
          <p:cNvPr id="19462" name="TextBox 6"/>
          <p:cNvSpPr txBox="1">
            <a:spLocks noChangeArrowheads="1"/>
          </p:cNvSpPr>
          <p:nvPr/>
        </p:nvSpPr>
        <p:spPr bwMode="auto">
          <a:xfrm>
            <a:off x="3048000" y="1066800"/>
            <a:ext cx="3352800" cy="369888"/>
          </a:xfrm>
          <a:prstGeom prst="rect">
            <a:avLst/>
          </a:prstGeom>
          <a:noFill/>
          <a:ln w="9525">
            <a:noFill/>
            <a:miter lim="800000"/>
            <a:headEnd/>
            <a:tailEnd/>
          </a:ln>
        </p:spPr>
        <p:txBody>
          <a:bodyPr>
            <a:spAutoFit/>
          </a:bodyPr>
          <a:lstStyle/>
          <a:p>
            <a:r>
              <a:rPr lang="en-US" b="1">
                <a:solidFill>
                  <a:srgbClr val="009900"/>
                </a:solidFill>
                <a:latin typeface="Calibri" pitchFamily="34" charset="0"/>
              </a:rPr>
              <a:t>Zenith Angle  Vs  Bias ( AVHRR) </a:t>
            </a:r>
          </a:p>
        </p:txBody>
      </p:sp>
      <p:sp>
        <p:nvSpPr>
          <p:cNvPr id="19463" name="TextBox 7"/>
          <p:cNvSpPr txBox="1">
            <a:spLocks noChangeArrowheads="1"/>
          </p:cNvSpPr>
          <p:nvPr/>
        </p:nvSpPr>
        <p:spPr bwMode="auto">
          <a:xfrm>
            <a:off x="1752600" y="5638800"/>
            <a:ext cx="5867400" cy="461963"/>
          </a:xfrm>
          <a:prstGeom prst="rect">
            <a:avLst/>
          </a:prstGeom>
          <a:noFill/>
          <a:ln w="9525">
            <a:noFill/>
            <a:miter lim="800000"/>
            <a:headEnd/>
            <a:tailEnd/>
          </a:ln>
        </p:spPr>
        <p:txBody>
          <a:bodyPr>
            <a:spAutoFit/>
          </a:bodyPr>
          <a:lstStyle/>
          <a:p>
            <a:r>
              <a:rPr lang="en-US" sz="2400" b="1" dirty="0">
                <a:solidFill>
                  <a:srgbClr val="7030A0"/>
                </a:solidFill>
                <a:latin typeface="Calibri" pitchFamily="34" charset="0"/>
              </a:rPr>
              <a:t>Is this an IASI  effect or an AVHRR effect ???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txBox="1">
            <a:spLocks noChangeArrowheads="1"/>
          </p:cNvSpPr>
          <p:nvPr/>
        </p:nvSpPr>
        <p:spPr bwMode="auto">
          <a:xfrm>
            <a:off x="228600" y="3352800"/>
            <a:ext cx="3810000" cy="1295400"/>
          </a:xfrm>
          <a:prstGeom prst="rect">
            <a:avLst/>
          </a:prstGeom>
          <a:noFill/>
          <a:ln w="19050" cmpd="sng">
            <a:solidFill>
              <a:schemeClr val="tx1"/>
            </a:solidFill>
            <a:miter lim="800000"/>
            <a:headEnd/>
            <a:tailEnd/>
          </a:ln>
        </p:spPr>
        <p:txBody>
          <a:bodyPr/>
          <a:lstStyle/>
          <a:p>
            <a:pPr marL="285750" indent="-285750">
              <a:lnSpc>
                <a:spcPct val="150000"/>
              </a:lnSpc>
              <a:spcBef>
                <a:spcPct val="20000"/>
              </a:spcBef>
              <a:buFont typeface="Wingdings" pitchFamily="2" charset="2"/>
              <a:buChar char="§"/>
            </a:pPr>
            <a:r>
              <a:rPr lang="en-US" sz="2000" b="1" dirty="0" smtClean="0">
                <a:latin typeface="Calibri" pitchFamily="34" charset="0"/>
                <a:cs typeface="Times New Roman" pitchFamily="18" charset="0"/>
              </a:rPr>
              <a:t>Temperature </a:t>
            </a:r>
            <a:r>
              <a:rPr lang="en-US" sz="2000" b="1" dirty="0">
                <a:latin typeface="Calibri" pitchFamily="34" charset="0"/>
                <a:cs typeface="Times New Roman" pitchFamily="18" charset="0"/>
              </a:rPr>
              <a:t>trends </a:t>
            </a:r>
            <a:r>
              <a:rPr lang="en-US" sz="2000" b="1" dirty="0" smtClean="0">
                <a:latin typeface="Calibri" pitchFamily="34" charset="0"/>
                <a:cs typeface="Times New Roman" pitchFamily="18" charset="0"/>
              </a:rPr>
              <a:t>as</a:t>
            </a:r>
          </a:p>
          <a:p>
            <a:pPr marL="285750" indent="-285750">
              <a:lnSpc>
                <a:spcPct val="150000"/>
              </a:lnSpc>
              <a:spcBef>
                <a:spcPct val="20000"/>
              </a:spcBef>
            </a:pPr>
            <a:r>
              <a:rPr lang="en-US" sz="2000" b="1" dirty="0" smtClean="0">
                <a:latin typeface="Calibri" pitchFamily="34" charset="0"/>
                <a:cs typeface="Times New Roman" pitchFamily="18" charset="0"/>
              </a:rPr>
              <a:t>      </a:t>
            </a:r>
            <a:r>
              <a:rPr lang="en-US" sz="2000" b="1" dirty="0">
                <a:latin typeface="Calibri" pitchFamily="34" charset="0"/>
                <a:cs typeface="Times New Roman" pitchFamily="18" charset="0"/>
              </a:rPr>
              <a:t>small as 0.1</a:t>
            </a:r>
            <a:r>
              <a:rPr lang="en-US" sz="2000" b="1" baseline="30000" dirty="0">
                <a:latin typeface="Calibri" pitchFamily="34" charset="0"/>
                <a:cs typeface="Times New Roman" pitchFamily="18" charset="0"/>
              </a:rPr>
              <a:t>0</a:t>
            </a:r>
            <a:r>
              <a:rPr lang="en-US" sz="2000" b="1" dirty="0">
                <a:latin typeface="Calibri" pitchFamily="34" charset="0"/>
                <a:cs typeface="Times New Roman" pitchFamily="18" charset="0"/>
              </a:rPr>
              <a:t> C/</a:t>
            </a:r>
            <a:r>
              <a:rPr lang="en-US" sz="2000" b="1" dirty="0" err="1">
                <a:latin typeface="Calibri" pitchFamily="34" charset="0"/>
                <a:cs typeface="Times New Roman" pitchFamily="18" charset="0"/>
              </a:rPr>
              <a:t>dec</a:t>
            </a:r>
            <a:endParaRPr lang="en-US" sz="2000" b="1" dirty="0">
              <a:latin typeface="Calibri" pitchFamily="34" charset="0"/>
              <a:cs typeface="Times New Roman" pitchFamily="18" charset="0"/>
            </a:endParaRPr>
          </a:p>
          <a:p>
            <a:pPr marL="342900" indent="-342900">
              <a:spcBef>
                <a:spcPct val="20000"/>
              </a:spcBef>
            </a:pPr>
            <a:endParaRPr lang="en-US" sz="2000" dirty="0">
              <a:latin typeface="Calibri" pitchFamily="34" charset="0"/>
              <a:cs typeface="Times New Roman" pitchFamily="18" charset="0"/>
            </a:endParaRPr>
          </a:p>
          <a:p>
            <a:pPr marL="742950" lvl="1" indent="-285750">
              <a:spcBef>
                <a:spcPct val="20000"/>
              </a:spcBef>
              <a:buFont typeface="Arial" charset="0"/>
              <a:buChar char="–"/>
            </a:pPr>
            <a:endParaRPr lang="en-US" sz="2800" dirty="0">
              <a:latin typeface="Calibri" pitchFamily="34" charset="0"/>
            </a:endParaRPr>
          </a:p>
        </p:txBody>
      </p:sp>
      <p:sp>
        <p:nvSpPr>
          <p:cNvPr id="5124" name="Rectangle 4"/>
          <p:cNvSpPr>
            <a:spLocks noChangeArrowheads="1"/>
          </p:cNvSpPr>
          <p:nvPr/>
        </p:nvSpPr>
        <p:spPr bwMode="auto">
          <a:xfrm>
            <a:off x="0" y="0"/>
            <a:ext cx="2667000" cy="646113"/>
          </a:xfrm>
          <a:prstGeom prst="rect">
            <a:avLst/>
          </a:prstGeom>
          <a:noFill/>
          <a:ln w="9525">
            <a:noFill/>
            <a:miter lim="800000"/>
            <a:headEnd/>
            <a:tailEnd/>
          </a:ln>
        </p:spPr>
        <p:txBody>
          <a:bodyPr>
            <a:spAutoFit/>
          </a:bodyPr>
          <a:lstStyle/>
          <a:p>
            <a:r>
              <a:rPr lang="en-US" sz="3600" b="1">
                <a:latin typeface="Calibri" pitchFamily="34" charset="0"/>
              </a:rPr>
              <a:t>Introduction</a:t>
            </a:r>
          </a:p>
        </p:txBody>
      </p:sp>
      <p:pic>
        <p:nvPicPr>
          <p:cNvPr id="5126" name="Picture 1"/>
          <p:cNvPicPr>
            <a:picLocks noChangeAspect="1" noChangeArrowheads="1"/>
          </p:cNvPicPr>
          <p:nvPr/>
        </p:nvPicPr>
        <p:blipFill>
          <a:blip r:embed="rId3" cstate="print"/>
          <a:srcRect/>
          <a:stretch>
            <a:fillRect/>
          </a:stretch>
        </p:blipFill>
        <p:spPr bwMode="auto">
          <a:xfrm>
            <a:off x="5638800" y="0"/>
            <a:ext cx="3505200" cy="914400"/>
          </a:xfrm>
          <a:prstGeom prst="rect">
            <a:avLst/>
          </a:prstGeom>
          <a:noFill/>
          <a:ln w="9525">
            <a:noFill/>
            <a:miter lim="800000"/>
            <a:headEnd/>
            <a:tailEnd/>
          </a:ln>
        </p:spPr>
      </p:pic>
      <p:sp>
        <p:nvSpPr>
          <p:cNvPr id="9" name="Rectangle 3"/>
          <p:cNvSpPr txBox="1">
            <a:spLocks noChangeArrowheads="1"/>
          </p:cNvSpPr>
          <p:nvPr/>
        </p:nvSpPr>
        <p:spPr bwMode="auto">
          <a:xfrm>
            <a:off x="4495800" y="2514600"/>
            <a:ext cx="4648200" cy="3505200"/>
          </a:xfrm>
          <a:prstGeom prst="rect">
            <a:avLst/>
          </a:prstGeom>
          <a:noFill/>
          <a:ln w="19050" cmpd="sng">
            <a:solidFill>
              <a:schemeClr val="tx1"/>
            </a:solidFill>
            <a:miter lim="800000"/>
            <a:headEnd/>
            <a:tailEnd/>
          </a:ln>
        </p:spPr>
        <p:txBody>
          <a:bodyPr/>
          <a:lstStyle/>
          <a:p>
            <a:pPr marL="342900" indent="-342900">
              <a:spcBef>
                <a:spcPct val="20000"/>
              </a:spcBef>
              <a:buFont typeface="Arial" charset="0"/>
              <a:buChar char="•"/>
            </a:pPr>
            <a:endParaRPr lang="en-US" sz="2000" dirty="0">
              <a:latin typeface="Calibri" pitchFamily="34" charset="0"/>
              <a:cs typeface="Times New Roman" pitchFamily="18" charset="0"/>
            </a:endParaRPr>
          </a:p>
          <a:p>
            <a:pPr marL="742950" lvl="1" indent="-285750">
              <a:spcBef>
                <a:spcPct val="20000"/>
              </a:spcBef>
              <a:buFont typeface="Arial" charset="0"/>
              <a:buChar char="–"/>
            </a:pPr>
            <a:endParaRPr lang="en-US" sz="2800" dirty="0">
              <a:latin typeface="Calibri" pitchFamily="34" charset="0"/>
            </a:endParaRPr>
          </a:p>
        </p:txBody>
      </p:sp>
      <p:sp>
        <p:nvSpPr>
          <p:cNvPr id="10" name="Rectangle 9"/>
          <p:cNvSpPr>
            <a:spLocks noChangeArrowheads="1"/>
          </p:cNvSpPr>
          <p:nvPr/>
        </p:nvSpPr>
        <p:spPr bwMode="auto">
          <a:xfrm>
            <a:off x="4495800" y="2743200"/>
            <a:ext cx="3657600" cy="646331"/>
          </a:xfrm>
          <a:prstGeom prst="rect">
            <a:avLst/>
          </a:prstGeom>
          <a:noFill/>
          <a:ln w="9525">
            <a:noFill/>
            <a:miter lim="800000"/>
            <a:headEnd/>
            <a:tailEnd/>
          </a:ln>
        </p:spPr>
        <p:txBody>
          <a:bodyPr wrap="square">
            <a:spAutoFit/>
          </a:bodyPr>
          <a:lstStyle/>
          <a:p>
            <a:r>
              <a:rPr lang="nl-NL" b="1" dirty="0">
                <a:latin typeface="Calibri" pitchFamily="34" charset="0"/>
              </a:rPr>
              <a:t>~±( 0.1 K–0.2 K) </a:t>
            </a:r>
            <a:endParaRPr lang="nl-NL" b="1" dirty="0" smtClean="0">
              <a:latin typeface="Calibri" pitchFamily="34" charset="0"/>
            </a:endParaRPr>
          </a:p>
          <a:p>
            <a:r>
              <a:rPr lang="nl-NL" b="1" dirty="0" smtClean="0">
                <a:latin typeface="Calibri" pitchFamily="34" charset="0"/>
              </a:rPr>
              <a:t>(</a:t>
            </a:r>
            <a:r>
              <a:rPr lang="nl-NL" b="1" dirty="0">
                <a:latin typeface="Calibri" pitchFamily="34" charset="0"/>
              </a:rPr>
              <a:t>Allen </a:t>
            </a:r>
            <a:r>
              <a:rPr lang="nl-NL" b="1" i="1" dirty="0">
                <a:latin typeface="Calibri" pitchFamily="34" charset="0"/>
              </a:rPr>
              <a:t>et al. 1994, Kidwell 1998</a:t>
            </a:r>
            <a:r>
              <a:rPr lang="nl-NL" b="1" i="1" dirty="0" smtClean="0">
                <a:latin typeface="Calibri" pitchFamily="34" charset="0"/>
              </a:rPr>
              <a:t>)</a:t>
            </a:r>
            <a:endParaRPr lang="nl-NL" b="1" i="1" dirty="0">
              <a:latin typeface="Calibri" pitchFamily="34" charset="0"/>
            </a:endParaRPr>
          </a:p>
        </p:txBody>
      </p:sp>
      <p:sp>
        <p:nvSpPr>
          <p:cNvPr id="11" name="Rectangle 7"/>
          <p:cNvSpPr>
            <a:spLocks noChangeArrowheads="1"/>
          </p:cNvSpPr>
          <p:nvPr/>
        </p:nvSpPr>
        <p:spPr bwMode="auto">
          <a:xfrm>
            <a:off x="0" y="1828800"/>
            <a:ext cx="3505200" cy="400110"/>
          </a:xfrm>
          <a:prstGeom prst="rect">
            <a:avLst/>
          </a:prstGeom>
          <a:noFill/>
          <a:ln w="9525">
            <a:noFill/>
            <a:miter lim="800000"/>
            <a:headEnd/>
            <a:tailEnd/>
          </a:ln>
        </p:spPr>
        <p:txBody>
          <a:bodyPr wrap="square">
            <a:spAutoFit/>
          </a:bodyPr>
          <a:lstStyle/>
          <a:p>
            <a:pPr marL="342900" indent="-342900">
              <a:spcBef>
                <a:spcPct val="20000"/>
              </a:spcBef>
            </a:pPr>
            <a:r>
              <a:rPr lang="en-US" sz="2000" b="1" dirty="0">
                <a:solidFill>
                  <a:schemeClr val="accent2"/>
                </a:solidFill>
                <a:latin typeface="Calibri" pitchFamily="34" charset="0"/>
              </a:rPr>
              <a:t>Magnitude of climate signals  </a:t>
            </a:r>
          </a:p>
        </p:txBody>
      </p:sp>
      <p:sp>
        <p:nvSpPr>
          <p:cNvPr id="12" name="Rectangle 7"/>
          <p:cNvSpPr>
            <a:spLocks noChangeArrowheads="1"/>
          </p:cNvSpPr>
          <p:nvPr/>
        </p:nvSpPr>
        <p:spPr bwMode="auto">
          <a:xfrm>
            <a:off x="4419600" y="1752600"/>
            <a:ext cx="4724400" cy="707886"/>
          </a:xfrm>
          <a:prstGeom prst="rect">
            <a:avLst/>
          </a:prstGeom>
          <a:noFill/>
          <a:ln w="9525">
            <a:noFill/>
            <a:miter lim="800000"/>
            <a:headEnd/>
            <a:tailEnd/>
          </a:ln>
        </p:spPr>
        <p:txBody>
          <a:bodyPr wrap="square">
            <a:spAutoFit/>
          </a:bodyPr>
          <a:lstStyle/>
          <a:p>
            <a:pPr marL="342900" indent="-342900">
              <a:spcBef>
                <a:spcPct val="20000"/>
              </a:spcBef>
            </a:pPr>
            <a:r>
              <a:rPr lang="en-US" sz="2000" b="1" dirty="0" smtClean="0">
                <a:solidFill>
                  <a:schemeClr val="accent2"/>
                </a:solidFill>
                <a:latin typeface="Calibri" pitchFamily="34" charset="0"/>
              </a:rPr>
              <a:t>Expected Accuracy and Stability of EO instrument</a:t>
            </a:r>
            <a:endParaRPr lang="en-US" sz="2000" b="1" dirty="0">
              <a:solidFill>
                <a:schemeClr val="accent2"/>
              </a:solidFill>
              <a:latin typeface="Calibri" pitchFamily="34" charset="0"/>
            </a:endParaRPr>
          </a:p>
        </p:txBody>
      </p:sp>
      <p:sp>
        <p:nvSpPr>
          <p:cNvPr id="14" name="Rectangle 13"/>
          <p:cNvSpPr/>
          <p:nvPr/>
        </p:nvSpPr>
        <p:spPr>
          <a:xfrm>
            <a:off x="4572000" y="3505200"/>
            <a:ext cx="3810000" cy="1372683"/>
          </a:xfrm>
          <a:prstGeom prst="rect">
            <a:avLst/>
          </a:prstGeom>
        </p:spPr>
        <p:txBody>
          <a:bodyPr wrap="square">
            <a:spAutoFit/>
          </a:bodyPr>
          <a:lstStyle/>
          <a:p>
            <a:pPr marL="342900" indent="-342900" fontAlgn="auto">
              <a:spcBef>
                <a:spcPct val="20000"/>
              </a:spcBef>
              <a:spcAft>
                <a:spcPts val="0"/>
              </a:spcAft>
              <a:defRPr/>
            </a:pPr>
            <a:r>
              <a:rPr lang="en-US" sz="1600" b="1" dirty="0" smtClean="0">
                <a:solidFill>
                  <a:srgbClr val="7030A0"/>
                </a:solidFill>
              </a:rPr>
              <a:t>Accuracy Criterion</a:t>
            </a:r>
          </a:p>
          <a:p>
            <a:pPr marL="342900" indent="-342900" fontAlgn="auto">
              <a:spcBef>
                <a:spcPct val="20000"/>
              </a:spcBef>
              <a:spcAft>
                <a:spcPts val="0"/>
              </a:spcAft>
              <a:defRPr/>
            </a:pPr>
            <a:r>
              <a:rPr lang="en-US" sz="2000" b="1" dirty="0" smtClean="0">
                <a:solidFill>
                  <a:srgbClr val="7030A0"/>
                </a:solidFill>
              </a:rPr>
              <a:t>    </a:t>
            </a:r>
            <a:r>
              <a:rPr lang="en-US" sz="2000" b="1" dirty="0" smtClean="0"/>
              <a:t>  </a:t>
            </a:r>
            <a:r>
              <a:rPr lang="en-US" sz="2000" b="1" dirty="0" smtClean="0">
                <a:latin typeface="+mn-lt"/>
              </a:rPr>
              <a:t>~ 0.1K( 1 w/m2).</a:t>
            </a:r>
          </a:p>
          <a:p>
            <a:pPr marL="342900" indent="-342900" fontAlgn="auto">
              <a:spcBef>
                <a:spcPct val="20000"/>
              </a:spcBef>
              <a:spcAft>
                <a:spcPts val="0"/>
              </a:spcAft>
              <a:defRPr/>
            </a:pPr>
            <a:r>
              <a:rPr lang="en-US" sz="1600" b="1" dirty="0" smtClean="0">
                <a:solidFill>
                  <a:srgbClr val="7030A0"/>
                </a:solidFill>
              </a:rPr>
              <a:t>Stability criterion</a:t>
            </a:r>
          </a:p>
          <a:p>
            <a:pPr marL="342900" indent="-342900" fontAlgn="auto">
              <a:spcBef>
                <a:spcPct val="20000"/>
              </a:spcBef>
              <a:spcAft>
                <a:spcPts val="0"/>
              </a:spcAft>
              <a:defRPr/>
            </a:pPr>
            <a:r>
              <a:rPr lang="en-US" sz="2000" b="1" dirty="0" smtClean="0">
                <a:latin typeface="+mn-lt"/>
              </a:rPr>
              <a:t>      ~0.05 K ( 0.3   w/m2/</a:t>
            </a:r>
            <a:r>
              <a:rPr lang="en-US" sz="2000" b="1" dirty="0" err="1" smtClean="0">
                <a:latin typeface="+mn-lt"/>
              </a:rPr>
              <a:t>dec</a:t>
            </a:r>
            <a:r>
              <a:rPr lang="en-US" sz="2000" b="1" dirty="0" smtClean="0">
                <a:latin typeface="+mn-lt"/>
              </a:rPr>
              <a:t>).  </a:t>
            </a:r>
            <a:endParaRPr lang="en-US" sz="2000" b="1" dirty="0">
              <a:latin typeface="+mn-lt"/>
            </a:endParaRPr>
          </a:p>
        </p:txBody>
      </p:sp>
      <p:sp>
        <p:nvSpPr>
          <p:cNvPr id="15" name="TextBox 6"/>
          <p:cNvSpPr txBox="1">
            <a:spLocks noChangeArrowheads="1"/>
          </p:cNvSpPr>
          <p:nvPr/>
        </p:nvSpPr>
        <p:spPr bwMode="auto">
          <a:xfrm>
            <a:off x="0" y="6088559"/>
            <a:ext cx="8915400" cy="769441"/>
          </a:xfrm>
          <a:prstGeom prst="rect">
            <a:avLst/>
          </a:prstGeom>
          <a:noFill/>
          <a:ln w="9525">
            <a:noFill/>
            <a:miter lim="800000"/>
            <a:headEnd/>
            <a:tailEnd/>
          </a:ln>
        </p:spPr>
        <p:txBody>
          <a:bodyPr wrap="square">
            <a:spAutoFit/>
          </a:bodyPr>
          <a:lstStyle/>
          <a:p>
            <a:r>
              <a:rPr lang="en-US" sz="2000" b="1" dirty="0">
                <a:solidFill>
                  <a:srgbClr val="FF0066"/>
                </a:solidFill>
                <a:latin typeface="Calibri" pitchFamily="34" charset="0"/>
              </a:rPr>
              <a:t>Instruments that conforms to these accuracy and stability criterion are called </a:t>
            </a:r>
            <a:r>
              <a:rPr lang="en-US" sz="2000" b="1" dirty="0" smtClean="0">
                <a:solidFill>
                  <a:srgbClr val="FF0066"/>
                </a:solidFill>
                <a:latin typeface="Calibri" pitchFamily="34" charset="0"/>
              </a:rPr>
              <a:t> </a:t>
            </a:r>
            <a:r>
              <a:rPr lang="en-US" sz="2400" b="1" dirty="0">
                <a:solidFill>
                  <a:srgbClr val="FF0066"/>
                </a:solidFill>
                <a:latin typeface="Calibri" pitchFamily="34" charset="0"/>
              </a:rPr>
              <a:t>Climate Ready</a:t>
            </a:r>
          </a:p>
        </p:txBody>
      </p:sp>
      <p:sp>
        <p:nvSpPr>
          <p:cNvPr id="16" name="TextBox 4"/>
          <p:cNvSpPr txBox="1">
            <a:spLocks noChangeArrowheads="1"/>
          </p:cNvSpPr>
          <p:nvPr/>
        </p:nvSpPr>
        <p:spPr bwMode="auto">
          <a:xfrm>
            <a:off x="7315200" y="3810000"/>
            <a:ext cx="1600200" cy="369887"/>
          </a:xfrm>
          <a:prstGeom prst="rect">
            <a:avLst/>
          </a:prstGeom>
          <a:noFill/>
          <a:ln w="9525">
            <a:noFill/>
            <a:miter lim="800000"/>
            <a:headEnd/>
            <a:tailEnd/>
          </a:ln>
        </p:spPr>
        <p:txBody>
          <a:bodyPr wrap="square">
            <a:spAutoFit/>
          </a:bodyPr>
          <a:lstStyle/>
          <a:p>
            <a:r>
              <a:rPr lang="en-US" i="1" dirty="0">
                <a:latin typeface="Calibri" pitchFamily="34" charset="0"/>
              </a:rPr>
              <a:t>GCOS(2011)</a:t>
            </a:r>
          </a:p>
        </p:txBody>
      </p:sp>
      <p:sp>
        <p:nvSpPr>
          <p:cNvPr id="17" name="TextBox 16"/>
          <p:cNvSpPr txBox="1"/>
          <p:nvPr/>
        </p:nvSpPr>
        <p:spPr>
          <a:xfrm>
            <a:off x="4495800" y="5410200"/>
            <a:ext cx="4648200" cy="461665"/>
          </a:xfrm>
          <a:prstGeom prst="rect">
            <a:avLst/>
          </a:prstGeom>
          <a:noFill/>
        </p:spPr>
        <p:txBody>
          <a:bodyPr wrap="square" rtlCol="0">
            <a:spAutoFit/>
          </a:bodyPr>
          <a:lstStyle/>
          <a:p>
            <a:r>
              <a:rPr lang="en-US" sz="1200" b="1" dirty="0" smtClean="0"/>
              <a:t>Leroy et al, 2007 </a:t>
            </a:r>
            <a:r>
              <a:rPr lang="en-US" sz="1200" b="1" dirty="0" smtClean="0">
                <a:solidFill>
                  <a:srgbClr val="C00000"/>
                </a:solidFill>
              </a:rPr>
              <a:t>, 34 Yrs of continuous observation at this level of accuracy to get climate signal.</a:t>
            </a:r>
            <a:endParaRPr lang="en-US" sz="1200" b="1"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4" descr="data:image/jpeg;base64,/9j/4AAQSkZJRgABAQAAAQABAAD/2wCEAAkGBhQSEBUUEhQVFRUWFBcXFRUVFxUUFBQXFRQVFRQVFRgYHSYeFxwkGRQVHy8gJCcpLCwsFR4xNTAqNSYrLCkBCQoKDgwOGg8PGiokHyQsKSwpLCwsLCwpLCwpLCksLCwsLCwsLCksLCwsKSwsLCksKSwsKSkpLCwpLC0sKSwsKf/AABEIANIA8AMBIgACEQEDEQH/xAAcAAABBQEBAQAAAAAAAAAAAAAAAQIDBAUGBwj/xABAEAABAwIDBQUGAwcCBwEAAAABAAIRAyEEEjEFBkFRYRMicYGRBzJCobHBYtHwFBUjM1Jy4YLxFkOSorLC0lP/xAAaAQADAQEBAQAAAAAAAAAAAAAAAQIDBAUG/8QALBEAAgIBAwMDAgcBAQAAAAAAAAECEQMSITEEE0EiMlGh8GFxgZHB0eFCBf/aAAwDAQACEQMRAD8A8UqVE3OhwTYWpTHB6d2iYEQgQuZIXJqErEJKJQUiiwFlEoTnMhG4CB55pCkTw1C3AYllC3d5YcKdQAd4Sf8AU1rhPnmQBhSnGoU1CLYCyklCEWASiUiEWA7MiUiE9wFlEpEIAVKHJEQmAFySUsJEnYDg5P7ZRJWappgSPTJSuKbKbY2LKJTUSlYhSkQhIAQhCQAlLk1CAFQCkQiwBdRW7+BZOvZH0pudB9G/Ncuuo2ZWDsG1piQ97euUw7/2KQHMJSgi8IIVIBErGEmAJJ0hSYbCuqODWAuJ4D6k8B1XY7P3cFFsu7xPvTbr3eQ+vySYGNS3ZmmZd39RGnTy/F9rrFq0iwlrhBHBdu8jUGMulve6X4frx53b+JY50QC7mPh6dfsgRkFyRCRDYxUBIlQgFRKRATsBSUhKEIYAhCEgHuTEShNsBzGzxhIklCLAEIAQkAiEISAEJUIAEiXokTYAtzYGMa2nUa+ILmX1LZDhIAubhul1j0MO57g1jS5x0AuT4Ba7cO2gxrmvaarpBc0OcKRBjKwgZXP45gTHC9wgKWL2TUpzmgke+GnMWcs8e7P+8Gyds3Y9TEPDKTcx1J4NH9TjwC3d3d0nVwajDVcGugvp5Q5szwJzO0OnIrt2ijhMOXUMjiIdUE5XGAGlxOUQ7MdCI1jiqugKOxt3qOEaQ4kuIhzwJuLxbQTw4ceYTH1RUBA+EcTrfh/Vp4X5rWp1u1aDVlrcvdbGXN4EWHh9Fwe828QbNKiQSCZePhH9Lf1bQKPIintjbGWWMdmcbOdOn4QOfX7rnUJExioQkTYCoQhAAnAJAnZVcUA0hInFqalJACEJzQklYDUiVCQAhACEAKCQeqROpskgcyB6rTZsA8Xj/S17vsEAZSFu0dgsJjM93EgZGn0lxVhmzMO338o/uqX9BCKA5tjCdAT4XVlmy6p0Y7zGX6ro6e1MPTEBwgaBgcR8xB9Uh3spN91rj5Bv3P0QBlUd16ztcrfEz/4ytR24NSnTFWo9jm2dDc3fbLJh0CLPF/yKpVN8q2lPKxugESY6mwPoq52/XqNDTVPdgMHda0ACIgDlEHogCA1srS2iD3rPd8RB+Bo1DfmePJdbubu/XxNJtGqQ3COL7l2lTKDmpwYFQSNbZSR0UW6W4NWr/FrMyUsrXB8Oc5+aS3KGO7o7pk62gX07LbJODY3s3dkc8Alrgx4IIc5jjJYSIsRB6m5TfhFJeWQVsGMG4MwuYEFwdTJaWZW53ipJg5mtGYn4g4DiCK20sPh69N3bXqSBnEl9VxeDmBAgyCYZw0gaDNx3Z1ajXBlN1VrZc2tUMGQ5zc0Omo4McwgggNGsro91d1sO2p2tcgCQ6mwte2lnMd8tJJAsIBgnjrBiWSMEnJ0VGEpuoorM2e4Uh2peabu7RY0ZMTiA2ACXXFGlES/U8NQVu7b3ZwzsKztaFKlIAbSuXhxHeLXi4M3+ZuYV+jhhhu0xGJf2tV0lsjKYaLDKScoHLQeKdhNnmu5tfEj3ZLG6Ng3Eg8PrErgzTeR6f2/D8fv/AA7cUFBavt/geQ7U9nVRsuoSeIp1BleWnQsd7r/kuRrUHMcWuBa4GCCIIPUFe4b0b0Or1BhsM7QgvqAB0DSw53EDzNtcjanswZXbm7QsrR3jd4cebiTc9RC6scpJXLdfU5ssYN1HZ/Q8jSLoNpbkYqiXAszZf6DmJHMDWPJYDmxqt1JS4Zi4uPIISJVRIqUFNQqTAcSmoSubCG7AROa5NQhMAQhCQAhCEgFab2T6mIcdXE+ZTJSJgEoRCEgBCEoCdAIAvRPZ77MziYr4oObRsWM0NW+p4hnhc8LXVvcP2bCGYrGAho7zKJBzGLguHHgQ3zNrH1LEV4scpsDm1FObQ+NeEZRf5rOcq2RpGPlmFtJww2cNgDsjERDmNFnBugI4tA7wzWu2MTe7FNfTa6oT2rC19OSSHZnNB58HyRbKGgXzAnp9qbODqTs78kEva53wPHu1OUzq3TKCOJJ8S2rvNVBfSbWzAueHvZ3W1QSQGgC5ZHA80oc2Evg6feTC5GufT7MUC6abw6myWsMtpMDndplu0wG8JMTafdfeHGFmZzTW7NwuMor5SDBy6PMtNjB01lYu6G7VHE0Hiqctd1VraOfM1rxEuaSAbuMQehmAV0+xW0tn9tTxJNN+dgByvNMdyWgvjKAc1jMG5lZ5YQmtMlbXBrjlOHqi6+TX2PtqniMQ59VxqCIgiCz8NRhu2OUX6pN6N53V3nDYa4sKj+AB+p5N4+GuBv3ixTpU61MEVS8BtZkTl1ylw1B5XFk/d3bzcP8AzaZOZs9qCXEkgFznzcON5Nxb4VhHFo35T/f9fk1lm17LZ/T9DX2Vu1VwrQ9r89rtgS17my85veJJA5a8YTcRvYTSPcLKgOUZwQ25jNGv6hbX75ZUoB1FwMmbmC2QInlxWecAAx2fvmZM8TqPCPlHNUpaptRf+ENKMU5r+2UaOLc0AAkzcut3zxJ/LhoqW1d1sPiczqjezeROccIE30FxztyhakgMcALwI4CRxv8AdchvPvS+lLQR2hzC1xl+F/3A530CItvZxp+BNf8ASla8nGbZ2YKFTIKgf3QTAILSb5XdfDn5Kglc4kybk6q1s/ZVWuSKTHPIEmP18l1e1bs5/c/SiqrGDwRqODQQJ4nRXW7u1R77SOn5qXDYUtqNsRBn0XRHH5Zk5/AynhKLmZDNOqCYeTNN99Hj4PEW5jis3E4Z1N2V4g/IjgQdCOoW9hsA2M7+NwE+tVY4BhZmYOEwR1aeBRLE1uhrIns/3OZQr+M2U5uZzAXUwdeLRwzRp46KgsigQhCYAhCEgHB/MfYppQhAAChCfRpFzg1oJcTAAuSToAEAJTplxAAkkwBzJsAvVNxNwuxPbYpjS/4WOAIpwQZJ/rt4N6mwi3O3MFDLVqAGsdJPdZrZpGro4+MHiuzfiS0RrF4AkN8BaPD04qZS8IaLWPc5xD6Xw2LDwvIA1h0wQ7SxmQpsLXaGlz3BrWAudIjKY7xqT8ccdI92ypYbGBjTVqkMtLX3NPIBOV3I6m+s2PBeVb/b/OxlQsoktoCOGV1Qji7oJMBZ1Zpqon3+9oZxRNDDktoNMF2hq+I4N5BchsqhnqtAAJmwOhhVE+lVLSC0kEXBBgg9FpVLYzu3bPV9kbEArYdlWqxgNSWmo4ND3AB2UE6m0eYXT4jD0m4vEUqj2OMUhkMSQKQluXjAItyheDYvH1KpzVHuedAXEmByE6KLtnTMmec3toZWMMckvU9zaeWLeyO/362ZTo029kXNY6sP4UzTBAeczWn3TwgWuqmztvFzGis0jg0xDSQAYB4G+nULCxm8j69JlOsScjgQ7VxsQZPHUa8tU+pW7UZQSWgG3FsmTbyHotVC1uQ509uC/i8ZlxDjTcQAxoBaYIzEuMxZ0xxkLa2FvWaRitLmEzmbcN4nuatFp7si+gXMUcGWAunugtAbbvuDZN+EZo/UKN+MD3Du5HT7vA6xHok4KSr6hrcX/B3O8m9dJmGzU3Al9mAEGYMuMj4eZ6xZcPg9rvYP4uUtqOz5srXOBjLJYbPbBIyngbEFUa5a+sPeIJl2mY3JPyU1ahLszvJvADgqxYX+ZGTIuOCensim+o3M/I0u/iFozNg3DqUfCQdDdvGdF1lLZQw9Sh2L5p5iWuBgukQQSPeP5aWXHsrq1+8Xdm5mYhpIMAxcEQRyKvN0zmvS/wAx4Op7b3X9nabz4Oq09pTaXtIuBdw6j+rw1XO/tEiSLEcQR8iun3V3nz0w2qc2W2b4v9Q/XmtfaWEpVWHutM8Tx8xcHqF5OLrsvSvs5Y2l5PSy9Dj6ld3E6bPP3VGkQVAazArm0N3XMBfcsm97t8eY6jzhZTtlzdpt+Ky9+GVZFcNzxJYXjdT2JX7RA0F1lY6lTDM1xUJs0AZS3iTeWmel1o1DTpNJdD3cBwlYFSqXEk8f1ZZZfqaQe2w1CUhIsiwSpEJoAQhIkBJh6Be4NbEuMCSAJPMmwXpW627TcO3M6HVDEmNNe606gX14+C8yXa7qb46Uq56NqH6PP39VL4A74182ngfw/wCUpqljCajgGCS5+jiBc5uAMSLa9NFXqYptJhe8hrQJJOkcuq803s3tdinZWy2i091umb8TvyUJWMn3x31diyadPuUAZDRYvI+J35LlkIWggQhCABCEIAE5lQgyDB6JqEAan74DgA5sHi4HWwEweg+ae2HRoR1npPUaKxsDYFPE03ZaoGIBltJwhr2gXh03P0jzELMK4PykEEEgjlC0waZtxvjwTl1Rjq+fJYZlaDAknVx1MWUDyrJwqidh16DiefGSu7KT2KMv5q0WJrsOs2joUkPwVZzSCwlpHEfQ8wut2XvPwfrxHA9RyP6uuRouhQVKhcbLlz9PDMqkjrwdRPC/Sz1GnhKWIZLKlj1gz+a53eLdepSpOqGs0BtxIIzdDFs316LI2HtE0z3z3TqRz5n8/qoN595314pB00mGR+M6SeYF48V5kMGbBkqMvSehk6jHmx6pL1GDUqEm6YhC7rPOJHJhCe5NKpjY1KhCkQJEJUAIhCEgLlfa9V9JtJzyWNPdB+k8YVNCVACIQhAAhCEACEIQAIQhADqby0ggkEGQRYgjQgrW2dtpwq5zBcfeDvdqeJ+F3XT75EJ7aROgPkCVUW07QpJSWmXB6W0Uq7JaMpi7TZwKxcVhYKzdhVq7LOpvcwDlDmj8M6+HQ6LqaZbUYHAhzSO6ef8AldmPqU3pybM8jN0M8SeTDvHyvK/tfbOcfhZVarT4LXxNAsvwWc+nN10SROHJe/goPYWmdQnHBA3abEXHEdRzV3sgRBV3YW5dfFPLactay5qRYTo0DiT+uE4zSirfB245ub0rk5bE1jGW1uI18Cqq9TpexF596q4+DAPmSrtD2Is+I1T5saPouCU03bZ3rG14PH0L26j7FKHEP86n5AK7R9jOHHwNPiXn7qdUfkehnhDk1PeE2FqyWJCRKgqaENQlhKGHklTAalVvC7IrVTFOm95/C0u+i3sH7MtoVNMM8Dm+Gf8AkQnpYHLJF6PgfYfjHfzH0qY/uLj8gt/B+wamP5uJcejWgfMlS2l5K0s8ZSwvfsL7Jdm0vfcXf3VAPpC1KO7eyqOjKPn3z90tcSljkfOVLCPd7rHO8AStXCbl4yp7uHqebSPqvorDYjCNH8Ng8mR9YVl+2KbWy2m4joAl3F8FLDI8Gwnsjxz/AHmNZ/c4T6BbmD9hlY+/VA8Gn7r16jtvMLUyOn6hO/ebzoyPFT3fwK7B5zhfYRSHv1ah8IC2MJ7GMG3Vjnf3OXUvxdc6QPRQ/tOK5s9B+Sh5ZFrAinh/Zrg2aUWeYn6rRZuhhxpTYPBrR9lB2+J4vA8APyS03VuNQ+v5BS8kn5LWH8jQpbDpt0EeACq7S3XoVWw4QQIa4WLfDhHRVazXn/mGeBzOP3VY0CfeffpdZt3yaRxtO0zid492uyc4yHkDuEOlhA4AfCeh/wArkW1Mxyut5fJeuYrZbHgh5cR6Lg96dzqjD2uGmq2e9T+MeHNdnS9S4eib28HB1v8A58Mi1wVS+/Hgx8Hsc1arabSG5jBcdGDi53QD8uK9n2RjcHhKLaVN9mC5h2Zx4udbU/Kw5Ll9h7tspU5qhrqjh3ryAODR4cTxPkrNfD0R8Lbefkp6nqe5Ko8GvQ9D24J5Pc/ujqTvbhv/ANPkfyVarv5hW/ET4DTxlcyKFGJygyJtrH6KrHDsuTTEcZvdctnf2InSn2j4ebA+ZA+gKgxPtFDTam0+L3f/ACuWr4YcKQvz9dNVXbUMWptjwJt9FSaH2Y/B5I5hlXcJsCvVP8Ok93g0x6rpKe2YtRpUqfVtNrj/ANTpKe/alV38yqQP7nH5Cy9KjyGyjg/Z3iHH+IadIfje2fRslauE9n2GB/jYueYpMJ8szvyS4bFtBEZnRxNpVo4gkWgJuL8Dg0+SzQ3c2az3aVasfxvDR/2wtDD1KFMjssFRb1c3OfV11kUqpmAU91Uxx9VOmRqnBeDqv+Kqre7Taxo5Na0AD1TMRvDiHG9XLHBoEfS65+lWUodzUdmyllS8GuNt1tTWJB631hQvx4ce89zrcXH7lZQf4eqcXAeJ5I7BXfRfGMZcQTPirNCu0wMo9LrG7Uc/WUoqjmjsMT6hHYbLeBAa0QtNuJsRYRouKZjxTb1TKm1JEgkGNbhJ9MxLqEdwMYOLk9uMka+i4H96vAs4lauB2k61gbAE2AnW5EBYZMLgrN8eSM3SOsD54qcBc0zeFlMRnbUqcQCHBvTu6lOG8g4wOnHyC5mdOhs26tQdVGXCbkA9T9Flt28T7rQJ43+XEqOpjncQSfA+UyfyUORaxs0alUaNy/P7lVyIu556BoA+azw9z+GWdAJjS9wefVNFCpMNcfGWxH1lTrLWNl2pVYdCbfiB87oZSBv3jPC32CzquyKkT27548fnMKPEbPcf+Y4+JMR5EpakaLGX69WOMeJAn1Kpft1Npu8Djq381Tq7IYbuIcbcZ+U2/wAqNuxaY4MgzNhM8heEakX2y1W3mw7R70/2gn7Qqj96KQgtFQk8MpU37saIIIa0am1+YsUjtnhzrObwsYJAPITZPXErtGbiN4M12Yd56kdOo6pn/ENaBlpX6kwBx0Wk7Bls2ZM3nJ15u+yjcyq3rxiGiJ8An3F8Fdk89og2urIEqGmICc0L3kfJMuMeLXV1layy6StkdVaYki1+1RZDsWqRPHVAqKtQ9JfZiyl/bDzWcXckjXc0WFGgcSUPxB5qk0pZTRL2LX7SpBjCFTzqRyokunaLjqmGu4hVDUT+0Q6BX4HvqHmkZjXt0cfCxHmCojWTDUWckmaxbTs06G8eVzSWQRxZAkGxBabHyIWjgNu0n1BDmgu94vGUjlIeSDfkVyrnAqEsHBcU+ng+Dux9VkXO56fUxhYJqU3NI4sa5zTyNhHoqtbaIaZbLgdQWm3UCFyG7e3KlOq1h7zSYDXSQCfdsbQTbzXYYjZTXUhWpBwD5lubLkjWJ4RwleXlxaHTPVwZVkVkpqOIB7zRwcXiB0DdfJRvc9vxPjqJPzIMLNw2z6je80909Tmg6AFoM+CsYPA1HZgK4aT8EgHoHZ2z6LBo6kOdWkmHBxF477oPHu6aKWnUqPHdaJ/GHOPkIAA80ygypSInK8xc9nnPlFvWVb/bXZhLag4QMob4w0WUNmqRTxFGs33zAI1k/MF1ln0QWkgBvQ2Pz0W5VNR1h2jOZa4uB8p+/FXKWzXZbukdG1AZ85ulrL2XJzOR4ES4N4QNZvzCjc6AQ4c4nM5x9BC6p2zABAnrap9VVq4BhIhrgeMNcJ4auR3Co6Wcw4kgEUy3rldfz/JMfiHNOpJ5xw8zf0XUu2RaHQL8ANPHVUcZsml/UBccHE+UuTWVGiSfB561oQ5qgzpRVX01nwtE7TCsZ1TZUlSueiyoonzpCQq/aJA66LL2LIKcHBVA66P2i8J6iWi2aoTO3CqPd0KjNMxAVaiHEuftF0OxgVQNR+zcyp1MelEjcQpBXUDaQmyuUMNIshWx8EHaKWIFipqeGM3hLXox4JtbCTtlftE11SyU0jKkwuBdWe2mwS5zg1o5kmwWTkaqI7YeCNbE06Y+J4noBdx8mgle34bBgNimBkkkSAbm/Gea5rYG4LsG01DTbXrZTHeDaVORcCbvcecdBrK29nbOqhzX1i1oj+UxxawHwsOXM9V5XUT1y2PRwR0wuxMduxn70NDv6g3KfH3uHgskbvtLr1mTdovc+jrrptqHOyGE6e53rmLAmmZ4cVx9LZ1R1SQ/s3gyGl2UtnlxPzXI6s7sUpNbs0aG6z2XblMXu2Q7/tJCk7Gq0klgjjkeT5QRbwTaWNrtJbnDi2AQ5zAZ6EkevBV9obYqU+8+nTcRwFbvjxAN/moaTNoyne9MvvrvBsyfmfnb5qAl2rqhadeAjpAVXBb2CpIezsx1cIMdTHPqtI4Frmd0scDeILuul1lKLRqpaeVRVbUEH+KCeri37Kk7HZSctRsX+Ik/9RHyCbi6TmuiA29jlkR58PJVcSaojvtIJgNNMjjbgpSOmKQjtoOLwM7SOJyu+oCsmqCNaZn+4HynisfFVntN6rJPIEekWUNGo43lhEcXQZ5wStO3saWjhA+yXtgoWkEIAX058JRM191I16haRKkiylstDy9NZUTIT2BFjoe/oo6TwFOxqZlGnNFjoeyuFKw8yq3ZBIMqeoWkfVeOark8lKGA8UZQErDSFI81o0atgR5rPLZ0UmFkGNQU1OhaLNSpVt1UYfNlJhMM9/dawudMANBJ9BddNsn2d4iqQajexbzfr5NF/WEpZUuRxxNnIOoOJytBM2AFyT0hek7g7quwrTXrsiq4QxrozMbxJ5EzpqAOq6HYu6tHC95gLnge+4SR/aPh/V1oVsWZ0kfXpBXm5uovZHdixb7jauJLhGbKToQWmOEieKzHbILgHGo4ut3j33WuAC4GB4jyV+WEiWAGeLS356awrtcNAmIHRcXO513o2SMkOrOblaJ1uGNBsYvNvOL8lKzZdWO88ebQQf7gInyIUz2ibVHg9M0a+ifDss9qDbjH+FN/JTb8Uv0K9XFkN7MhoH4W5dPEOBlZ9SnQnMaZqW9006ZAPA2AIjz1Vs1Xu0yPg8II8xmUFeo8yC1g8IlZvKzaGNcfyUj2JgBjW8wKQHzgAcU5xYwh2dxFhlDsg8R/lQ4hr3SHGehAMX8QVRpYEkmS2xNu+P8AHzUa7OtYtuTVxm1abmmPeiJtInkTp5LmsXQk3mLG7i762/2XQ0dnNAm0nWAInQfZVMTQEw5rgP6oJB85CWreysdR2RylWq0QI0cNZ09fks/EYklxLS30i3XitzaOCok5c+Xm7K4+ciVjV9nNFm1Wu9QfmuzG0zSSfg5/IOQTMg5JUL3D4YUMHIJwCEINIjXtUVUaIQgsstNgoW6pUIZaGE381E/VCFIMkw4upSL+SEJ+AJ6YWg5v8SkOBewEcCCRIPNKhKXtKj7j3enh202gU2tYI0YA0acgoHGXCeZQheTPk7cfBJUMaW/2SME68vyQhQ+SvAtA6qUDueSRCXgmXJTrMBiQND9ExtMZQYE2vF0IWDOlPYr5QBIEHMbjVFGkC2SATJuQCUIWaN29iptOoQbEjunS3BV5t5/ZCFk+Tqh7UalGi3JoNDwCzaDR2jrIQrfKMsb9xT2u0GoZE2434LksXSaKkAAX5DohC2xcs7sftR//2Q=="/>
          <p:cNvSpPr>
            <a:spLocks noChangeAspect="1" noChangeArrowheads="1"/>
          </p:cNvSpPr>
          <p:nvPr/>
        </p:nvSpPr>
        <p:spPr bwMode="auto">
          <a:xfrm>
            <a:off x="155575" y="-960438"/>
            <a:ext cx="2286000" cy="2000251"/>
          </a:xfrm>
          <a:prstGeom prst="rect">
            <a:avLst/>
          </a:prstGeom>
          <a:noFill/>
          <a:ln w="9525">
            <a:noFill/>
            <a:miter lim="800000"/>
            <a:headEnd/>
            <a:tailEnd/>
          </a:ln>
        </p:spPr>
        <p:txBody>
          <a:bodyPr/>
          <a:lstStyle/>
          <a:p>
            <a:endParaRPr lang="en-US">
              <a:latin typeface="Calibri" pitchFamily="34" charset="0"/>
            </a:endParaRPr>
          </a:p>
        </p:txBody>
      </p:sp>
      <p:sp>
        <p:nvSpPr>
          <p:cNvPr id="7171" name="TextBox 5"/>
          <p:cNvSpPr txBox="1">
            <a:spLocks noChangeArrowheads="1"/>
          </p:cNvSpPr>
          <p:nvPr/>
        </p:nvSpPr>
        <p:spPr bwMode="auto">
          <a:xfrm>
            <a:off x="914400" y="6248400"/>
            <a:ext cx="7543800" cy="400110"/>
          </a:xfrm>
          <a:prstGeom prst="rect">
            <a:avLst/>
          </a:prstGeom>
          <a:noFill/>
          <a:ln w="9525">
            <a:noFill/>
            <a:miter lim="800000"/>
            <a:headEnd/>
            <a:tailEnd/>
          </a:ln>
        </p:spPr>
        <p:txBody>
          <a:bodyPr wrap="square">
            <a:spAutoFit/>
          </a:bodyPr>
          <a:lstStyle/>
          <a:p>
            <a:r>
              <a:rPr lang="en-US" sz="2000" dirty="0" smtClean="0">
                <a:solidFill>
                  <a:srgbClr val="7030A0"/>
                </a:solidFill>
                <a:latin typeface="Calibri" pitchFamily="34" charset="0"/>
              </a:rPr>
              <a:t> </a:t>
            </a:r>
            <a:r>
              <a:rPr lang="en-US" sz="2000" b="1" dirty="0">
                <a:solidFill>
                  <a:srgbClr val="7030A0"/>
                </a:solidFill>
                <a:latin typeface="Calibri" pitchFamily="34" charset="0"/>
              </a:rPr>
              <a:t>Since 1978 TOA measured by instruments on board EO satellites</a:t>
            </a:r>
          </a:p>
        </p:txBody>
      </p:sp>
      <p:sp>
        <p:nvSpPr>
          <p:cNvPr id="7172" name="Rectangle 7"/>
          <p:cNvSpPr>
            <a:spLocks noChangeArrowheads="1"/>
          </p:cNvSpPr>
          <p:nvPr/>
        </p:nvSpPr>
        <p:spPr bwMode="auto">
          <a:xfrm>
            <a:off x="0" y="0"/>
            <a:ext cx="2667000" cy="646113"/>
          </a:xfrm>
          <a:prstGeom prst="rect">
            <a:avLst/>
          </a:prstGeom>
          <a:noFill/>
          <a:ln w="9525">
            <a:noFill/>
            <a:miter lim="800000"/>
            <a:headEnd/>
            <a:tailEnd/>
          </a:ln>
        </p:spPr>
        <p:txBody>
          <a:bodyPr>
            <a:spAutoFit/>
          </a:bodyPr>
          <a:lstStyle/>
          <a:p>
            <a:r>
              <a:rPr lang="en-US" sz="3600" b="1">
                <a:latin typeface="Calibri" pitchFamily="34" charset="0"/>
              </a:rPr>
              <a:t>Introduction</a:t>
            </a:r>
          </a:p>
        </p:txBody>
      </p:sp>
      <p:pic>
        <p:nvPicPr>
          <p:cNvPr id="7173" name="Picture 1"/>
          <p:cNvPicPr>
            <a:picLocks noChangeAspect="1" noChangeArrowheads="1"/>
          </p:cNvPicPr>
          <p:nvPr/>
        </p:nvPicPr>
        <p:blipFill>
          <a:blip r:embed="rId2" cstate="print"/>
          <a:srcRect/>
          <a:stretch>
            <a:fillRect/>
          </a:stretch>
        </p:blipFill>
        <p:spPr bwMode="auto">
          <a:xfrm>
            <a:off x="5638800" y="0"/>
            <a:ext cx="3505200" cy="914400"/>
          </a:xfrm>
          <a:prstGeom prst="rect">
            <a:avLst/>
          </a:prstGeom>
          <a:noFill/>
          <a:ln w="9525">
            <a:noFill/>
            <a:miter lim="800000"/>
            <a:headEnd/>
            <a:tailEnd/>
          </a:ln>
        </p:spPr>
      </p:pic>
      <p:grpSp>
        <p:nvGrpSpPr>
          <p:cNvPr id="7174" name="Group 21"/>
          <p:cNvGrpSpPr>
            <a:grpSpLocks/>
          </p:cNvGrpSpPr>
          <p:nvPr/>
        </p:nvGrpSpPr>
        <p:grpSpPr bwMode="auto">
          <a:xfrm>
            <a:off x="152400" y="1219200"/>
            <a:ext cx="5867400" cy="4343400"/>
            <a:chOff x="1676400" y="1295400"/>
            <a:chExt cx="5638800" cy="4800600"/>
          </a:xfrm>
        </p:grpSpPr>
        <p:grpSp>
          <p:nvGrpSpPr>
            <p:cNvPr id="7178" name="Group 14"/>
            <p:cNvGrpSpPr>
              <a:grpSpLocks/>
            </p:cNvGrpSpPr>
            <p:nvPr/>
          </p:nvGrpSpPr>
          <p:grpSpPr bwMode="auto">
            <a:xfrm>
              <a:off x="1676400" y="1295400"/>
              <a:ext cx="5638800" cy="4800600"/>
              <a:chOff x="1828800" y="914400"/>
              <a:chExt cx="6705600" cy="5943600"/>
            </a:xfrm>
          </p:grpSpPr>
          <p:pic>
            <p:nvPicPr>
              <p:cNvPr id="7180" name="Picture 6" descr="launch_dates.jpg"/>
              <p:cNvPicPr>
                <a:picLocks noChangeAspect="1"/>
              </p:cNvPicPr>
              <p:nvPr/>
            </p:nvPicPr>
            <p:blipFill>
              <a:blip r:embed="rId3" cstate="print"/>
              <a:srcRect/>
              <a:stretch>
                <a:fillRect/>
              </a:stretch>
            </p:blipFill>
            <p:spPr bwMode="auto">
              <a:xfrm>
                <a:off x="1828800" y="914400"/>
                <a:ext cx="6705600" cy="5943600"/>
              </a:xfrm>
              <a:prstGeom prst="rect">
                <a:avLst/>
              </a:prstGeom>
              <a:noFill/>
              <a:ln w="9525">
                <a:noFill/>
                <a:miter lim="800000"/>
                <a:headEnd/>
                <a:tailEnd/>
              </a:ln>
            </p:spPr>
          </p:pic>
          <p:sp>
            <p:nvSpPr>
              <p:cNvPr id="7181" name="TextBox 10"/>
              <p:cNvSpPr txBox="1">
                <a:spLocks noChangeArrowheads="1"/>
              </p:cNvSpPr>
              <p:nvPr/>
            </p:nvSpPr>
            <p:spPr bwMode="auto">
              <a:xfrm>
                <a:off x="7084540" y="5791201"/>
                <a:ext cx="1373661" cy="312056"/>
              </a:xfrm>
              <a:prstGeom prst="rect">
                <a:avLst/>
              </a:prstGeom>
              <a:noFill/>
              <a:ln w="9525">
                <a:noFill/>
                <a:miter lim="800000"/>
                <a:headEnd/>
                <a:tailEnd/>
              </a:ln>
            </p:spPr>
            <p:txBody>
              <a:bodyPr>
                <a:spAutoFit/>
              </a:bodyPr>
              <a:lstStyle/>
              <a:p>
                <a:r>
                  <a:rPr lang="en-US" sz="1000" b="1" dirty="0">
                    <a:solidFill>
                      <a:schemeClr val="bg1"/>
                    </a:solidFill>
                    <a:latin typeface="Calibri" pitchFamily="34" charset="0"/>
                  </a:rPr>
                  <a:t>ENVISAT  </a:t>
                </a:r>
              </a:p>
            </p:txBody>
          </p:sp>
          <p:sp>
            <p:nvSpPr>
              <p:cNvPr id="14" name="Rectangle 13"/>
              <p:cNvSpPr/>
              <p:nvPr/>
            </p:nvSpPr>
            <p:spPr>
              <a:xfrm>
                <a:off x="7924629" y="5867400"/>
                <a:ext cx="534258" cy="4520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1" name="5-Point Star 20"/>
            <p:cNvSpPr/>
            <p:nvPr/>
          </p:nvSpPr>
          <p:spPr>
            <a:xfrm>
              <a:off x="5943600" y="5334000"/>
              <a:ext cx="152400" cy="152400"/>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5" name="Rectangle 14"/>
          <p:cNvSpPr/>
          <p:nvPr/>
        </p:nvSpPr>
        <p:spPr>
          <a:xfrm>
            <a:off x="6172200" y="5867400"/>
            <a:ext cx="1905000" cy="228600"/>
          </a:xfrm>
          <a:prstGeom prst="rect">
            <a:avLst/>
          </a:prstGeom>
          <a:solidFill>
            <a:srgbClr val="FFFF00"/>
          </a:solidFill>
          <a:ln>
            <a:solidFill>
              <a:srgbClr val="FFC000"/>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6" descr="http://www.uni-graz.at/en/igam7www_metop_esa_copyright.jpg"/>
          <p:cNvPicPr>
            <a:picLocks noChangeAspect="1" noChangeArrowheads="1"/>
          </p:cNvPicPr>
          <p:nvPr/>
        </p:nvPicPr>
        <p:blipFill>
          <a:blip r:embed="rId4" cstate="print"/>
          <a:srcRect/>
          <a:stretch>
            <a:fillRect/>
          </a:stretch>
        </p:blipFill>
        <p:spPr bwMode="auto">
          <a:xfrm>
            <a:off x="5094980" y="5715000"/>
            <a:ext cx="543820" cy="533400"/>
          </a:xfrm>
          <a:prstGeom prst="rect">
            <a:avLst/>
          </a:prstGeom>
          <a:noFill/>
          <a:ln w="9525">
            <a:noFill/>
            <a:miter lim="800000"/>
            <a:headEnd/>
            <a:tailEnd/>
          </a:ln>
        </p:spPr>
      </p:pic>
      <p:sp>
        <p:nvSpPr>
          <p:cNvPr id="17" name="TextBox 16"/>
          <p:cNvSpPr txBox="1"/>
          <p:nvPr/>
        </p:nvSpPr>
        <p:spPr>
          <a:xfrm>
            <a:off x="5638800" y="5986790"/>
            <a:ext cx="498855" cy="261610"/>
          </a:xfrm>
          <a:prstGeom prst="rect">
            <a:avLst/>
          </a:prstGeom>
          <a:noFill/>
        </p:spPr>
        <p:txBody>
          <a:bodyPr wrap="square" rtlCol="0">
            <a:spAutoFit/>
          </a:bodyPr>
          <a:lstStyle/>
          <a:p>
            <a:r>
              <a:rPr lang="en-US" sz="1100" b="1" dirty="0" smtClean="0"/>
              <a:t>2006</a:t>
            </a:r>
            <a:endParaRPr lang="en-US" sz="1100" b="1" dirty="0"/>
          </a:p>
        </p:txBody>
      </p:sp>
      <p:sp>
        <p:nvSpPr>
          <p:cNvPr id="18" name="TextBox 17"/>
          <p:cNvSpPr txBox="1"/>
          <p:nvPr/>
        </p:nvSpPr>
        <p:spPr>
          <a:xfrm>
            <a:off x="5638800" y="5742801"/>
            <a:ext cx="609600" cy="276999"/>
          </a:xfrm>
          <a:prstGeom prst="rect">
            <a:avLst/>
          </a:prstGeom>
          <a:noFill/>
          <a:effectLst>
            <a:glow rad="228600">
              <a:schemeClr val="accent1">
                <a:satMod val="175000"/>
                <a:alpha val="40000"/>
              </a:schemeClr>
            </a:glow>
          </a:effectLst>
        </p:spPr>
        <p:txBody>
          <a:bodyPr wrap="square" rtlCol="0">
            <a:spAutoFit/>
          </a:bodyPr>
          <a:lstStyle/>
          <a:p>
            <a:r>
              <a:rPr lang="en-US" sz="1200" b="1" dirty="0" smtClean="0"/>
              <a:t>IASI</a:t>
            </a:r>
            <a:endParaRPr lang="en-US" sz="1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5"/>
          <p:cNvSpPr txBox="1">
            <a:spLocks noChangeArrowheads="1"/>
          </p:cNvSpPr>
          <p:nvPr/>
        </p:nvSpPr>
        <p:spPr bwMode="auto">
          <a:xfrm>
            <a:off x="1066800" y="1066800"/>
            <a:ext cx="6792913" cy="523875"/>
          </a:xfrm>
          <a:prstGeom prst="rect">
            <a:avLst/>
          </a:prstGeom>
          <a:noFill/>
          <a:ln w="9525">
            <a:noFill/>
            <a:miter lim="800000"/>
            <a:headEnd/>
            <a:tailEnd/>
          </a:ln>
        </p:spPr>
        <p:txBody>
          <a:bodyPr wrap="none">
            <a:spAutoFit/>
          </a:bodyPr>
          <a:lstStyle/>
          <a:p>
            <a:r>
              <a:rPr lang="en-US" sz="2800" b="1" dirty="0">
                <a:solidFill>
                  <a:srgbClr val="C00000"/>
                </a:solidFill>
                <a:latin typeface="Calibri" pitchFamily="34" charset="0"/>
              </a:rPr>
              <a:t>Are  Modern EO instruments climate ready ?</a:t>
            </a:r>
          </a:p>
        </p:txBody>
      </p:sp>
      <p:pic>
        <p:nvPicPr>
          <p:cNvPr id="8195" name="Picture 4" descr="http://darc.nerc.ac.uk/asset/images/envisat.jpg"/>
          <p:cNvPicPr>
            <a:picLocks noChangeAspect="1" noChangeArrowheads="1"/>
          </p:cNvPicPr>
          <p:nvPr/>
        </p:nvPicPr>
        <p:blipFill>
          <a:blip r:embed="rId2" cstate="print"/>
          <a:srcRect/>
          <a:stretch>
            <a:fillRect/>
          </a:stretch>
        </p:blipFill>
        <p:spPr bwMode="auto">
          <a:xfrm>
            <a:off x="752475" y="3505200"/>
            <a:ext cx="3819525" cy="2971800"/>
          </a:xfrm>
          <a:prstGeom prst="rect">
            <a:avLst/>
          </a:prstGeom>
          <a:noFill/>
          <a:ln w="9525">
            <a:noFill/>
            <a:miter lim="800000"/>
            <a:headEnd/>
            <a:tailEnd/>
          </a:ln>
        </p:spPr>
      </p:pic>
      <p:pic>
        <p:nvPicPr>
          <p:cNvPr id="8196" name="Picture 6" descr="http://www.uni-graz.at/en/igam7www_metop_esa_copyright.jpg"/>
          <p:cNvPicPr>
            <a:picLocks noChangeAspect="1" noChangeArrowheads="1"/>
          </p:cNvPicPr>
          <p:nvPr/>
        </p:nvPicPr>
        <p:blipFill>
          <a:blip r:embed="rId3" cstate="print"/>
          <a:srcRect/>
          <a:stretch>
            <a:fillRect/>
          </a:stretch>
        </p:blipFill>
        <p:spPr bwMode="auto">
          <a:xfrm>
            <a:off x="4953000" y="3505200"/>
            <a:ext cx="2651125" cy="2971800"/>
          </a:xfrm>
          <a:prstGeom prst="rect">
            <a:avLst/>
          </a:prstGeom>
          <a:noFill/>
          <a:ln w="9525">
            <a:noFill/>
            <a:miter lim="800000"/>
            <a:headEnd/>
            <a:tailEnd/>
          </a:ln>
        </p:spPr>
      </p:pic>
      <p:sp>
        <p:nvSpPr>
          <p:cNvPr id="8197" name="TextBox 9"/>
          <p:cNvSpPr txBox="1">
            <a:spLocks noChangeArrowheads="1"/>
          </p:cNvSpPr>
          <p:nvPr/>
        </p:nvSpPr>
        <p:spPr bwMode="auto">
          <a:xfrm>
            <a:off x="1828800" y="6488113"/>
            <a:ext cx="5486400" cy="369332"/>
          </a:xfrm>
          <a:prstGeom prst="rect">
            <a:avLst/>
          </a:prstGeom>
          <a:noFill/>
          <a:ln w="9525">
            <a:noFill/>
            <a:miter lim="800000"/>
            <a:headEnd/>
            <a:tailEnd/>
          </a:ln>
        </p:spPr>
        <p:txBody>
          <a:bodyPr>
            <a:spAutoFit/>
          </a:bodyPr>
          <a:lstStyle/>
          <a:p>
            <a:r>
              <a:rPr lang="en-US" b="1" dirty="0">
                <a:solidFill>
                  <a:srgbClr val="009900"/>
                </a:solidFill>
                <a:latin typeface="Calibri" pitchFamily="34" charset="0"/>
              </a:rPr>
              <a:t>ENVISAT                                                                METOP-A                                            </a:t>
            </a:r>
          </a:p>
        </p:txBody>
      </p:sp>
      <p:sp>
        <p:nvSpPr>
          <p:cNvPr id="8198" name="TextBox 7"/>
          <p:cNvSpPr txBox="1">
            <a:spLocks noChangeArrowheads="1"/>
          </p:cNvSpPr>
          <p:nvPr/>
        </p:nvSpPr>
        <p:spPr bwMode="auto">
          <a:xfrm>
            <a:off x="7620000" y="4267200"/>
            <a:ext cx="1524000" cy="1200150"/>
          </a:xfrm>
          <a:prstGeom prst="rect">
            <a:avLst/>
          </a:prstGeom>
          <a:noFill/>
          <a:ln w="9525">
            <a:noFill/>
            <a:miter lim="800000"/>
            <a:headEnd/>
            <a:tailEnd/>
          </a:ln>
        </p:spPr>
        <p:txBody>
          <a:bodyPr>
            <a:spAutoFit/>
          </a:bodyPr>
          <a:lstStyle/>
          <a:p>
            <a:r>
              <a:rPr lang="en-US" b="1">
                <a:solidFill>
                  <a:srgbClr val="FF0066"/>
                </a:solidFill>
                <a:latin typeface="Calibri" pitchFamily="34" charset="0"/>
              </a:rPr>
              <a:t>Channels</a:t>
            </a:r>
          </a:p>
          <a:p>
            <a:r>
              <a:rPr lang="en-US" b="1">
                <a:solidFill>
                  <a:srgbClr val="FF0066"/>
                </a:solidFill>
                <a:latin typeface="Calibri" pitchFamily="34" charset="0"/>
              </a:rPr>
              <a:t>Scan Angle</a:t>
            </a:r>
          </a:p>
          <a:p>
            <a:r>
              <a:rPr lang="en-US" b="1">
                <a:solidFill>
                  <a:srgbClr val="FF0066"/>
                </a:solidFill>
                <a:latin typeface="Calibri" pitchFamily="34" charset="0"/>
              </a:rPr>
              <a:t>Temperature Range</a:t>
            </a:r>
          </a:p>
        </p:txBody>
      </p:sp>
      <p:sp>
        <p:nvSpPr>
          <p:cNvPr id="8199" name="Rectangle 10"/>
          <p:cNvSpPr>
            <a:spLocks noChangeArrowheads="1"/>
          </p:cNvSpPr>
          <p:nvPr/>
        </p:nvSpPr>
        <p:spPr bwMode="auto">
          <a:xfrm>
            <a:off x="0" y="152400"/>
            <a:ext cx="2667000" cy="646113"/>
          </a:xfrm>
          <a:prstGeom prst="rect">
            <a:avLst/>
          </a:prstGeom>
          <a:noFill/>
          <a:ln w="9525">
            <a:noFill/>
            <a:miter lim="800000"/>
            <a:headEnd/>
            <a:tailEnd/>
          </a:ln>
        </p:spPr>
        <p:txBody>
          <a:bodyPr>
            <a:spAutoFit/>
          </a:bodyPr>
          <a:lstStyle/>
          <a:p>
            <a:r>
              <a:rPr lang="en-US" sz="3600" b="1" dirty="0">
                <a:latin typeface="Calibri" pitchFamily="34" charset="0"/>
              </a:rPr>
              <a:t>Introduction</a:t>
            </a:r>
          </a:p>
        </p:txBody>
      </p:sp>
      <p:pic>
        <p:nvPicPr>
          <p:cNvPr id="8200" name="Picture 1"/>
          <p:cNvPicPr>
            <a:picLocks noChangeAspect="1" noChangeArrowheads="1"/>
          </p:cNvPicPr>
          <p:nvPr/>
        </p:nvPicPr>
        <p:blipFill>
          <a:blip r:embed="rId4" cstate="print"/>
          <a:srcRect/>
          <a:stretch>
            <a:fillRect/>
          </a:stretch>
        </p:blipFill>
        <p:spPr bwMode="auto">
          <a:xfrm>
            <a:off x="5638800" y="0"/>
            <a:ext cx="3505200" cy="914400"/>
          </a:xfrm>
          <a:prstGeom prst="rect">
            <a:avLst/>
          </a:prstGeom>
          <a:noFill/>
          <a:ln w="9525">
            <a:noFill/>
            <a:miter lim="800000"/>
            <a:headEnd/>
            <a:tailEnd/>
          </a:ln>
        </p:spPr>
      </p:pic>
      <p:sp>
        <p:nvSpPr>
          <p:cNvPr id="8201" name="TextBox 8"/>
          <p:cNvSpPr txBox="1">
            <a:spLocks noChangeArrowheads="1"/>
          </p:cNvSpPr>
          <p:nvPr/>
        </p:nvSpPr>
        <p:spPr bwMode="auto">
          <a:xfrm>
            <a:off x="381000" y="1676400"/>
            <a:ext cx="8229600" cy="2216150"/>
          </a:xfrm>
          <a:prstGeom prst="rect">
            <a:avLst/>
          </a:prstGeom>
          <a:noFill/>
          <a:ln w="9525">
            <a:noFill/>
            <a:miter lim="800000"/>
            <a:headEnd/>
            <a:tailEnd/>
          </a:ln>
        </p:spPr>
        <p:txBody>
          <a:bodyPr>
            <a:spAutoFit/>
          </a:bodyPr>
          <a:lstStyle/>
          <a:p>
            <a:pPr>
              <a:buFont typeface="Wingdings" pitchFamily="2" charset="2"/>
              <a:buChar char="§"/>
            </a:pPr>
            <a:r>
              <a:rPr lang="en-US" b="1" dirty="0">
                <a:solidFill>
                  <a:srgbClr val="0000CC"/>
                </a:solidFill>
                <a:latin typeface="Calibri" pitchFamily="34" charset="0"/>
              </a:rPr>
              <a:t>AATSR is thought to be climate ready but is it really?</a:t>
            </a:r>
          </a:p>
          <a:p>
            <a:r>
              <a:rPr lang="en-US" b="1" dirty="0">
                <a:solidFill>
                  <a:srgbClr val="0000CC"/>
                </a:solidFill>
                <a:latin typeface="Calibri" pitchFamily="34" charset="0"/>
              </a:rPr>
              <a:t>  </a:t>
            </a:r>
            <a:r>
              <a:rPr lang="en-US" sz="1200" b="1" i="1" dirty="0">
                <a:solidFill>
                  <a:srgbClr val="0000CC"/>
                </a:solidFill>
                <a:latin typeface="Calibri" pitchFamily="34" charset="0"/>
              </a:rPr>
              <a:t>Would be used as a reference in AVHRR re-calibration project.</a:t>
            </a:r>
          </a:p>
          <a:p>
            <a:endParaRPr lang="en-US" b="1" dirty="0">
              <a:solidFill>
                <a:srgbClr val="0000CC"/>
              </a:solidFill>
              <a:latin typeface="Calibri" pitchFamily="34" charset="0"/>
            </a:endParaRPr>
          </a:p>
          <a:p>
            <a:pPr>
              <a:buFont typeface="Wingdings" pitchFamily="2" charset="2"/>
              <a:buChar char="§"/>
            </a:pPr>
            <a:r>
              <a:rPr lang="en-US" b="1" dirty="0">
                <a:solidFill>
                  <a:srgbClr val="0000CC"/>
                </a:solidFill>
                <a:latin typeface="Calibri" pitchFamily="34" charset="0"/>
              </a:rPr>
              <a:t>Indications are that IASI is stable but independent check on large temporal scales not  available.  </a:t>
            </a:r>
          </a:p>
          <a:p>
            <a:r>
              <a:rPr lang="en-US" sz="1200" b="1" i="1" dirty="0">
                <a:solidFill>
                  <a:srgbClr val="0000CC"/>
                </a:solidFill>
                <a:latin typeface="Calibri" pitchFamily="34" charset="0"/>
              </a:rPr>
              <a:t>     Used as a benchmark by GSICS</a:t>
            </a:r>
          </a:p>
          <a:p>
            <a:endParaRPr lang="en-US" b="1" dirty="0">
              <a:solidFill>
                <a:schemeClr val="tx2"/>
              </a:solidFill>
              <a:latin typeface="Calibri" pitchFamily="34" charset="0"/>
            </a:endParaRPr>
          </a:p>
          <a:p>
            <a:r>
              <a:rPr lang="en-US" b="1" dirty="0">
                <a:solidFill>
                  <a:schemeClr val="tx2"/>
                </a:solidFill>
                <a:latin typeface="Calibri" pitchFamily="34" charset="0"/>
              </a:rPr>
              <a:t>    </a:t>
            </a:r>
          </a:p>
        </p:txBody>
      </p:sp>
      <p:grpSp>
        <p:nvGrpSpPr>
          <p:cNvPr id="8202" name="Group 19"/>
          <p:cNvGrpSpPr>
            <a:grpSpLocks/>
          </p:cNvGrpSpPr>
          <p:nvPr/>
        </p:nvGrpSpPr>
        <p:grpSpPr bwMode="auto">
          <a:xfrm>
            <a:off x="5943600" y="3048000"/>
            <a:ext cx="914400" cy="1035050"/>
            <a:chOff x="5943600" y="3048000"/>
            <a:chExt cx="914400" cy="1035538"/>
          </a:xfrm>
        </p:grpSpPr>
        <p:sp>
          <p:nvSpPr>
            <p:cNvPr id="17" name="Down Arrow 16"/>
            <p:cNvSpPr/>
            <p:nvPr/>
          </p:nvSpPr>
          <p:spPr>
            <a:xfrm rot="269767">
              <a:off x="6048375" y="3345003"/>
              <a:ext cx="171450" cy="738535"/>
            </a:xfrm>
            <a:prstGeom prst="down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06" name="TextBox 17"/>
            <p:cNvSpPr txBox="1">
              <a:spLocks noChangeArrowheads="1"/>
            </p:cNvSpPr>
            <p:nvPr/>
          </p:nvSpPr>
          <p:spPr bwMode="auto">
            <a:xfrm flipH="1">
              <a:off x="5943600" y="3048000"/>
              <a:ext cx="914400" cy="369506"/>
            </a:xfrm>
            <a:prstGeom prst="rect">
              <a:avLst/>
            </a:prstGeom>
            <a:noFill/>
            <a:ln w="9525">
              <a:noFill/>
              <a:miter lim="800000"/>
              <a:headEnd/>
              <a:tailEnd/>
            </a:ln>
          </p:spPr>
          <p:txBody>
            <a:bodyPr>
              <a:spAutoFit/>
            </a:bodyPr>
            <a:lstStyle/>
            <a:p>
              <a:r>
                <a:rPr lang="en-US" b="1" dirty="0">
                  <a:latin typeface="Calibri" pitchFamily="34" charset="0"/>
                </a:rPr>
                <a:t>IASI</a:t>
              </a:r>
            </a:p>
          </p:txBody>
        </p:sp>
      </p:grpSp>
      <p:sp>
        <p:nvSpPr>
          <p:cNvPr id="22" name="Down Arrow 21"/>
          <p:cNvSpPr/>
          <p:nvPr/>
        </p:nvSpPr>
        <p:spPr>
          <a:xfrm rot="16469767">
            <a:off x="955675" y="4051300"/>
            <a:ext cx="171450" cy="965200"/>
          </a:xfrm>
          <a:prstGeom prst="down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04" name="TextBox 22"/>
          <p:cNvSpPr txBox="1">
            <a:spLocks noChangeArrowheads="1"/>
          </p:cNvSpPr>
          <p:nvPr/>
        </p:nvSpPr>
        <p:spPr bwMode="auto">
          <a:xfrm rot="10800000" flipH="1" flipV="1">
            <a:off x="0" y="4038600"/>
            <a:ext cx="914400" cy="369332"/>
          </a:xfrm>
          <a:prstGeom prst="rect">
            <a:avLst/>
          </a:prstGeom>
          <a:noFill/>
          <a:ln w="9525">
            <a:noFill/>
            <a:miter lim="800000"/>
            <a:headEnd/>
            <a:tailEnd/>
          </a:ln>
        </p:spPr>
        <p:txBody>
          <a:bodyPr wrap="square">
            <a:spAutoFit/>
          </a:bodyPr>
          <a:lstStyle/>
          <a:p>
            <a:r>
              <a:rPr lang="en-US" b="1" dirty="0">
                <a:latin typeface="Calibri" pitchFamily="34" charset="0"/>
              </a:rPr>
              <a:t>AATSR</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514600" y="1143000"/>
            <a:ext cx="3733800" cy="685800"/>
          </a:xfrm>
        </p:spPr>
        <p:txBody>
          <a:bodyPr/>
          <a:lstStyle/>
          <a:p>
            <a:pPr eaLnBrk="1" hangingPunct="1"/>
            <a:r>
              <a:rPr lang="en-US" sz="2800" b="1" smtClean="0">
                <a:solidFill>
                  <a:srgbClr val="C00000"/>
                </a:solidFill>
              </a:rPr>
              <a:t>Questions</a:t>
            </a:r>
          </a:p>
        </p:txBody>
      </p:sp>
      <p:sp>
        <p:nvSpPr>
          <p:cNvPr id="9219" name="Content Placeholder 2"/>
          <p:cNvSpPr>
            <a:spLocks noGrp="1"/>
          </p:cNvSpPr>
          <p:nvPr>
            <p:ph idx="1"/>
          </p:nvPr>
        </p:nvSpPr>
        <p:spPr>
          <a:xfrm>
            <a:off x="0" y="1905000"/>
            <a:ext cx="8915400" cy="2590800"/>
          </a:xfrm>
        </p:spPr>
        <p:txBody>
          <a:bodyPr/>
          <a:lstStyle/>
          <a:p>
            <a:pPr eaLnBrk="1" hangingPunct="1">
              <a:buFont typeface="Arial" charset="0"/>
              <a:buNone/>
            </a:pPr>
            <a:endParaRPr lang="en-US" dirty="0" smtClean="0"/>
          </a:p>
          <a:p>
            <a:pPr eaLnBrk="1" hangingPunct="1">
              <a:lnSpc>
                <a:spcPct val="150000"/>
              </a:lnSpc>
              <a:buFont typeface="Wingdings" pitchFamily="2" charset="2"/>
              <a:buChar char="§"/>
            </a:pPr>
            <a:r>
              <a:rPr lang="en-US" sz="2000" b="1" dirty="0" smtClean="0">
                <a:solidFill>
                  <a:schemeClr val="tx2"/>
                </a:solidFill>
              </a:rPr>
              <a:t>Is there a temperature dependence  on the AATSR- IASI bias? </a:t>
            </a:r>
          </a:p>
          <a:p>
            <a:pPr eaLnBrk="1" hangingPunct="1">
              <a:lnSpc>
                <a:spcPct val="150000"/>
              </a:lnSpc>
              <a:buFont typeface="Wingdings" pitchFamily="2" charset="2"/>
              <a:buChar char="§"/>
            </a:pPr>
            <a:r>
              <a:rPr lang="en-US" sz="2000" b="1" dirty="0" smtClean="0">
                <a:solidFill>
                  <a:schemeClr val="tx2"/>
                </a:solidFill>
              </a:rPr>
              <a:t> Does the difference change  over time?</a:t>
            </a:r>
          </a:p>
          <a:p>
            <a:pPr eaLnBrk="1" hangingPunct="1">
              <a:lnSpc>
                <a:spcPct val="150000"/>
              </a:lnSpc>
              <a:buFont typeface="Wingdings" pitchFamily="2" charset="2"/>
              <a:buChar char="§"/>
            </a:pPr>
            <a:r>
              <a:rPr lang="en-US" sz="2000" b="1" dirty="0" smtClean="0">
                <a:solidFill>
                  <a:schemeClr val="tx2"/>
                </a:solidFill>
              </a:rPr>
              <a:t>Impact of  change in orbital parameters </a:t>
            </a:r>
          </a:p>
          <a:p>
            <a:pPr eaLnBrk="1" hangingPunct="1">
              <a:lnSpc>
                <a:spcPct val="150000"/>
              </a:lnSpc>
              <a:buFont typeface="Wingdings" pitchFamily="2" charset="2"/>
              <a:buChar char="§"/>
            </a:pPr>
            <a:endParaRPr lang="en-US" sz="2000" b="1" dirty="0" smtClean="0">
              <a:solidFill>
                <a:schemeClr val="tx2"/>
              </a:solidFill>
            </a:endParaRPr>
          </a:p>
          <a:p>
            <a:pPr eaLnBrk="1" hangingPunct="1">
              <a:lnSpc>
                <a:spcPct val="150000"/>
              </a:lnSpc>
              <a:buNone/>
            </a:pPr>
            <a:endParaRPr lang="en-US" sz="2000" b="1" dirty="0" smtClean="0">
              <a:solidFill>
                <a:srgbClr val="FF0000"/>
              </a:solidFill>
            </a:endParaRPr>
          </a:p>
          <a:p>
            <a:pPr eaLnBrk="1" hangingPunct="1"/>
            <a:r>
              <a:rPr lang="en-US" sz="2400" b="1" dirty="0" smtClean="0">
                <a:solidFill>
                  <a:schemeClr val="tx2"/>
                </a:solidFill>
              </a:rPr>
              <a:t>Collocation data base spans 01/2008-03/2011</a:t>
            </a:r>
          </a:p>
          <a:p>
            <a:pPr eaLnBrk="1" hangingPunct="1"/>
            <a:endParaRPr lang="en-US" sz="2400" b="1" dirty="0" smtClean="0">
              <a:solidFill>
                <a:schemeClr val="tx2"/>
              </a:solidFill>
            </a:endParaRPr>
          </a:p>
          <a:p>
            <a:pPr eaLnBrk="1" hangingPunct="1"/>
            <a:endParaRPr lang="en-US" sz="2400" b="1" dirty="0" smtClean="0">
              <a:solidFill>
                <a:schemeClr val="tx2"/>
              </a:solidFill>
            </a:endParaRPr>
          </a:p>
          <a:p>
            <a:pPr eaLnBrk="1" hangingPunct="1"/>
            <a:endParaRPr lang="en-US" sz="2400" b="1" dirty="0" smtClean="0">
              <a:solidFill>
                <a:schemeClr val="tx2"/>
              </a:solidFill>
            </a:endParaRPr>
          </a:p>
          <a:p>
            <a:pPr eaLnBrk="1" hangingPunct="1"/>
            <a:endParaRPr lang="en-US" sz="2000" dirty="0" smtClean="0"/>
          </a:p>
        </p:txBody>
      </p:sp>
      <p:sp>
        <p:nvSpPr>
          <p:cNvPr id="9220" name="Rectangle 3"/>
          <p:cNvSpPr>
            <a:spLocks noChangeArrowheads="1"/>
          </p:cNvSpPr>
          <p:nvPr/>
        </p:nvSpPr>
        <p:spPr bwMode="auto">
          <a:xfrm>
            <a:off x="0" y="0"/>
            <a:ext cx="2667000" cy="646113"/>
          </a:xfrm>
          <a:prstGeom prst="rect">
            <a:avLst/>
          </a:prstGeom>
          <a:noFill/>
          <a:ln w="9525">
            <a:noFill/>
            <a:miter lim="800000"/>
            <a:headEnd/>
            <a:tailEnd/>
          </a:ln>
        </p:spPr>
        <p:txBody>
          <a:bodyPr>
            <a:spAutoFit/>
          </a:bodyPr>
          <a:lstStyle/>
          <a:p>
            <a:r>
              <a:rPr lang="en-US" sz="3600" b="1">
                <a:latin typeface="Calibri" pitchFamily="34" charset="0"/>
              </a:rPr>
              <a:t>Introduction</a:t>
            </a:r>
          </a:p>
        </p:txBody>
      </p:sp>
      <p:pic>
        <p:nvPicPr>
          <p:cNvPr id="9221" name="Picture 1"/>
          <p:cNvPicPr>
            <a:picLocks noChangeAspect="1" noChangeArrowheads="1"/>
          </p:cNvPicPr>
          <p:nvPr/>
        </p:nvPicPr>
        <p:blipFill>
          <a:blip r:embed="rId2" cstate="print"/>
          <a:srcRect/>
          <a:stretch>
            <a:fillRect/>
          </a:stretch>
        </p:blipFill>
        <p:spPr bwMode="auto">
          <a:xfrm>
            <a:off x="5638800" y="0"/>
            <a:ext cx="35052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star.nesdis.noaa.gov/smcd/spb/LANDEM/website/images/iasi_overview.jpg"/>
          <p:cNvPicPr>
            <a:picLocks noChangeAspect="1" noChangeArrowheads="1"/>
          </p:cNvPicPr>
          <p:nvPr/>
        </p:nvPicPr>
        <p:blipFill>
          <a:blip r:embed="rId3" cstate="print"/>
          <a:srcRect/>
          <a:stretch>
            <a:fillRect/>
          </a:stretch>
        </p:blipFill>
        <p:spPr bwMode="auto">
          <a:xfrm>
            <a:off x="228600" y="2362200"/>
            <a:ext cx="3352800" cy="2201863"/>
          </a:xfrm>
          <a:prstGeom prst="rect">
            <a:avLst/>
          </a:prstGeom>
          <a:noFill/>
          <a:ln w="9525">
            <a:noFill/>
            <a:miter lim="800000"/>
            <a:headEnd/>
            <a:tailEnd/>
          </a:ln>
        </p:spPr>
      </p:pic>
      <p:sp>
        <p:nvSpPr>
          <p:cNvPr id="10243" name="TextBox 4"/>
          <p:cNvSpPr txBox="1">
            <a:spLocks noChangeArrowheads="1"/>
          </p:cNvSpPr>
          <p:nvPr/>
        </p:nvSpPr>
        <p:spPr bwMode="auto">
          <a:xfrm>
            <a:off x="0" y="1371600"/>
            <a:ext cx="8915400" cy="1230313"/>
          </a:xfrm>
          <a:prstGeom prst="rect">
            <a:avLst/>
          </a:prstGeom>
          <a:noFill/>
          <a:ln w="9525">
            <a:noFill/>
            <a:miter lim="800000"/>
            <a:headEnd/>
            <a:tailEnd/>
          </a:ln>
        </p:spPr>
        <p:txBody>
          <a:bodyPr>
            <a:spAutoFit/>
          </a:bodyPr>
          <a:lstStyle/>
          <a:p>
            <a:pPr>
              <a:buFont typeface="Wingdings" pitchFamily="2" charset="2"/>
              <a:buChar char="§"/>
            </a:pPr>
            <a:r>
              <a:rPr lang="en-US" sz="1400" b="1">
                <a:solidFill>
                  <a:schemeClr val="tx2"/>
                </a:solidFill>
                <a:latin typeface="Calibri" pitchFamily="34" charset="0"/>
              </a:rPr>
              <a:t>Hyper-spectral instrument launched on board Metop A in 2006</a:t>
            </a:r>
          </a:p>
          <a:p>
            <a:pPr>
              <a:buFont typeface="Wingdings" pitchFamily="2" charset="2"/>
              <a:buChar char="§"/>
            </a:pPr>
            <a:r>
              <a:rPr lang="en-US" sz="1400" b="1">
                <a:solidFill>
                  <a:schemeClr val="tx2"/>
                </a:solidFill>
                <a:latin typeface="Calibri" pitchFamily="34" charset="0"/>
              </a:rPr>
              <a:t>Recognized by GSICS as a benchmark for inter- comparison.</a:t>
            </a:r>
          </a:p>
          <a:p>
            <a:pPr>
              <a:buFont typeface="Wingdings" pitchFamily="2" charset="2"/>
              <a:buChar char="§"/>
            </a:pPr>
            <a:r>
              <a:rPr lang="en-US" sz="1400" b="1">
                <a:solidFill>
                  <a:schemeClr val="tx2"/>
                </a:solidFill>
                <a:latin typeface="Calibri" pitchFamily="34" charset="0"/>
              </a:rPr>
              <a:t>Swath 2200 km</a:t>
            </a:r>
          </a:p>
          <a:p>
            <a:pPr>
              <a:buFont typeface="Wingdings" pitchFamily="2" charset="2"/>
              <a:buChar char="§"/>
            </a:pPr>
            <a:r>
              <a:rPr lang="en-US" sz="1400" b="1">
                <a:solidFill>
                  <a:schemeClr val="tx2"/>
                </a:solidFill>
                <a:latin typeface="Calibri" pitchFamily="34" charset="0"/>
              </a:rPr>
              <a:t>In orbit stability ???</a:t>
            </a:r>
          </a:p>
          <a:p>
            <a:endParaRPr lang="en-US">
              <a:latin typeface="Calibri" pitchFamily="34" charset="0"/>
            </a:endParaRPr>
          </a:p>
        </p:txBody>
      </p:sp>
      <p:sp>
        <p:nvSpPr>
          <p:cNvPr id="10244" name="Title 7"/>
          <p:cNvSpPr>
            <a:spLocks noGrp="1"/>
          </p:cNvSpPr>
          <p:nvPr>
            <p:ph type="title"/>
          </p:nvPr>
        </p:nvSpPr>
        <p:spPr>
          <a:xfrm>
            <a:off x="228600" y="762000"/>
            <a:ext cx="8229600" cy="762000"/>
          </a:xfrm>
        </p:spPr>
        <p:txBody>
          <a:bodyPr/>
          <a:lstStyle/>
          <a:p>
            <a:pPr eaLnBrk="1" hangingPunct="1"/>
            <a:r>
              <a:rPr lang="en-US" sz="2800" b="1" smtClean="0">
                <a:solidFill>
                  <a:srgbClr val="C00000"/>
                </a:solidFill>
              </a:rPr>
              <a:t>Infrared Atmospheric Sounding Interferometer (IASI)</a:t>
            </a:r>
          </a:p>
        </p:txBody>
      </p:sp>
      <p:graphicFrame>
        <p:nvGraphicFramePr>
          <p:cNvPr id="9" name="Table 8"/>
          <p:cNvGraphicFramePr>
            <a:graphicFrameLocks noGrp="1"/>
          </p:cNvGraphicFramePr>
          <p:nvPr/>
        </p:nvGraphicFramePr>
        <p:xfrm>
          <a:off x="3810000" y="2465388"/>
          <a:ext cx="5181600" cy="1812665"/>
        </p:xfrm>
        <a:graphic>
          <a:graphicData uri="http://schemas.openxmlformats.org/drawingml/2006/table">
            <a:tbl>
              <a:tblPr firstRow="1" bandRow="1">
                <a:tableStyleId>{5C22544A-7EE6-4342-B048-85BDC9FD1C3A}</a:tableStyleId>
              </a:tblPr>
              <a:tblGrid>
                <a:gridCol w="1143000"/>
                <a:gridCol w="2311400"/>
                <a:gridCol w="1727200"/>
              </a:tblGrid>
              <a:tr h="688001">
                <a:tc>
                  <a:txBody>
                    <a:bodyPr/>
                    <a:lstStyle/>
                    <a:p>
                      <a:pPr algn="ctr"/>
                      <a:r>
                        <a:rPr lang="en-US" b="1" dirty="0"/>
                        <a:t>Band</a:t>
                      </a:r>
                      <a:endParaRPr lang="en-US" dirty="0"/>
                    </a:p>
                  </a:txBody>
                  <a:tcPr anchor="ctr"/>
                </a:tc>
                <a:tc>
                  <a:txBody>
                    <a:bodyPr/>
                    <a:lstStyle/>
                    <a:p>
                      <a:pPr algn="ctr"/>
                      <a:r>
                        <a:rPr lang="en-US" b="1" dirty="0"/>
                        <a:t> </a:t>
                      </a:r>
                      <a:r>
                        <a:rPr lang="en-US" b="1" dirty="0" err="1"/>
                        <a:t>Wavenumbers</a:t>
                      </a:r>
                      <a:r>
                        <a:rPr lang="en-US" b="1" dirty="0"/>
                        <a:t> (cm</a:t>
                      </a:r>
                      <a:r>
                        <a:rPr lang="en-US" b="1" baseline="30000" dirty="0"/>
                        <a:t>-1</a:t>
                      </a:r>
                      <a:r>
                        <a:rPr lang="en-US" b="1" dirty="0"/>
                        <a:t>)</a:t>
                      </a:r>
                      <a:endParaRPr lang="en-US" dirty="0"/>
                    </a:p>
                  </a:txBody>
                  <a:tcPr anchor="ctr"/>
                </a:tc>
                <a:tc>
                  <a:txBody>
                    <a:bodyPr/>
                    <a:lstStyle/>
                    <a:p>
                      <a:pPr algn="ctr"/>
                      <a:r>
                        <a:rPr lang="en-US" b="1"/>
                        <a:t> Wavelength (µm)</a:t>
                      </a:r>
                      <a:endParaRPr lang="en-US"/>
                    </a:p>
                  </a:txBody>
                  <a:tcPr anchor="ctr"/>
                </a:tc>
              </a:tr>
              <a:tr h="393144">
                <a:tc>
                  <a:txBody>
                    <a:bodyPr/>
                    <a:lstStyle/>
                    <a:p>
                      <a:pPr algn="ctr"/>
                      <a:r>
                        <a:rPr lang="en-US"/>
                        <a:t> 1</a:t>
                      </a:r>
                    </a:p>
                  </a:txBody>
                  <a:tcPr anchor="ctr"/>
                </a:tc>
                <a:tc>
                  <a:txBody>
                    <a:bodyPr/>
                    <a:lstStyle/>
                    <a:p>
                      <a:pPr algn="ctr"/>
                      <a:r>
                        <a:rPr lang="en-US" dirty="0"/>
                        <a:t> 645.0 – 1210.0</a:t>
                      </a:r>
                    </a:p>
                  </a:txBody>
                  <a:tcPr anchor="ctr"/>
                </a:tc>
                <a:tc>
                  <a:txBody>
                    <a:bodyPr/>
                    <a:lstStyle/>
                    <a:p>
                      <a:pPr algn="ctr"/>
                      <a:r>
                        <a:rPr lang="en-US" dirty="0"/>
                        <a:t> 8.26 – 15.50</a:t>
                      </a:r>
                    </a:p>
                  </a:txBody>
                  <a:tcPr anchor="ctr"/>
                </a:tc>
              </a:tr>
              <a:tr h="340807">
                <a:tc>
                  <a:txBody>
                    <a:bodyPr/>
                    <a:lstStyle/>
                    <a:p>
                      <a:pPr algn="ctr"/>
                      <a:r>
                        <a:rPr lang="en-US" dirty="0"/>
                        <a:t> 2</a:t>
                      </a:r>
                    </a:p>
                  </a:txBody>
                  <a:tcPr anchor="ctr"/>
                </a:tc>
                <a:tc>
                  <a:txBody>
                    <a:bodyPr/>
                    <a:lstStyle/>
                    <a:p>
                      <a:pPr algn="ctr"/>
                      <a:r>
                        <a:rPr lang="en-US" dirty="0"/>
                        <a:t> 1210.0 – 2000.0</a:t>
                      </a:r>
                    </a:p>
                  </a:txBody>
                  <a:tcPr anchor="ctr"/>
                </a:tc>
                <a:tc>
                  <a:txBody>
                    <a:bodyPr/>
                    <a:lstStyle/>
                    <a:p>
                      <a:pPr algn="ctr"/>
                      <a:r>
                        <a:rPr lang="en-US" dirty="0"/>
                        <a:t> 5.00 – 8.26</a:t>
                      </a:r>
                    </a:p>
                  </a:txBody>
                  <a:tcPr anchor="ctr"/>
                </a:tc>
              </a:tr>
              <a:tr h="340807">
                <a:tc>
                  <a:txBody>
                    <a:bodyPr/>
                    <a:lstStyle/>
                    <a:p>
                      <a:pPr algn="ctr"/>
                      <a:r>
                        <a:rPr lang="en-US" dirty="0" smtClean="0"/>
                        <a:t>3</a:t>
                      </a:r>
                      <a:endParaRPr lang="en-US" dirty="0"/>
                    </a:p>
                  </a:txBody>
                  <a:tcPr anchor="ctr"/>
                </a:tc>
                <a:tc>
                  <a:txBody>
                    <a:bodyPr/>
                    <a:lstStyle/>
                    <a:p>
                      <a:pPr algn="ctr"/>
                      <a:r>
                        <a:rPr lang="en-US" dirty="0"/>
                        <a:t> 2000.0 – 2760.0 </a:t>
                      </a:r>
                    </a:p>
                  </a:txBody>
                  <a:tcPr anchor="ctr"/>
                </a:tc>
                <a:tc>
                  <a:txBody>
                    <a:bodyPr/>
                    <a:lstStyle/>
                    <a:p>
                      <a:pPr algn="ctr"/>
                      <a:r>
                        <a:rPr lang="en-US" dirty="0"/>
                        <a:t> 3.62 – 5.00</a:t>
                      </a:r>
                    </a:p>
                  </a:txBody>
                  <a:tcPr anchor="ctr"/>
                </a:tc>
              </a:tr>
            </a:tbl>
          </a:graphicData>
        </a:graphic>
      </p:graphicFrame>
      <p:pic>
        <p:nvPicPr>
          <p:cNvPr id="10267" name="Picture 2" descr="http://oiswww.eumetsat.org/WEBOPS/eps-pg/IASI-L1/images/IASI_AMSU_SCAN.gif"/>
          <p:cNvPicPr>
            <a:picLocks noChangeAspect="1" noChangeArrowheads="1"/>
          </p:cNvPicPr>
          <p:nvPr/>
        </p:nvPicPr>
        <p:blipFill>
          <a:blip r:embed="rId4" cstate="print"/>
          <a:srcRect/>
          <a:stretch>
            <a:fillRect/>
          </a:stretch>
        </p:blipFill>
        <p:spPr bwMode="auto">
          <a:xfrm>
            <a:off x="0" y="4691063"/>
            <a:ext cx="9144000" cy="2166937"/>
          </a:xfrm>
          <a:prstGeom prst="rect">
            <a:avLst/>
          </a:prstGeom>
          <a:noFill/>
          <a:ln w="9525">
            <a:noFill/>
            <a:miter lim="800000"/>
            <a:headEnd/>
            <a:tailEnd/>
          </a:ln>
        </p:spPr>
      </p:pic>
      <p:sp>
        <p:nvSpPr>
          <p:cNvPr id="10268" name="Rectangle 10"/>
          <p:cNvSpPr>
            <a:spLocks noChangeArrowheads="1"/>
          </p:cNvSpPr>
          <p:nvPr/>
        </p:nvSpPr>
        <p:spPr bwMode="auto">
          <a:xfrm>
            <a:off x="0" y="0"/>
            <a:ext cx="2667000" cy="646113"/>
          </a:xfrm>
          <a:prstGeom prst="rect">
            <a:avLst/>
          </a:prstGeom>
          <a:noFill/>
          <a:ln w="9525">
            <a:noFill/>
            <a:miter lim="800000"/>
            <a:headEnd/>
            <a:tailEnd/>
          </a:ln>
        </p:spPr>
        <p:txBody>
          <a:bodyPr>
            <a:spAutoFit/>
          </a:bodyPr>
          <a:lstStyle/>
          <a:p>
            <a:r>
              <a:rPr lang="en-US" sz="3600" b="1">
                <a:latin typeface="Calibri" pitchFamily="34" charset="0"/>
              </a:rPr>
              <a:t>Introduction</a:t>
            </a:r>
          </a:p>
        </p:txBody>
      </p:sp>
      <p:pic>
        <p:nvPicPr>
          <p:cNvPr id="10269" name="Picture 1"/>
          <p:cNvPicPr>
            <a:picLocks noChangeAspect="1" noChangeArrowheads="1"/>
          </p:cNvPicPr>
          <p:nvPr/>
        </p:nvPicPr>
        <p:blipFill>
          <a:blip r:embed="rId5" cstate="print"/>
          <a:srcRect/>
          <a:stretch>
            <a:fillRect/>
          </a:stretch>
        </p:blipFill>
        <p:spPr bwMode="auto">
          <a:xfrm>
            <a:off x="5638800" y="0"/>
            <a:ext cx="3505200" cy="914400"/>
          </a:xfrm>
          <a:prstGeom prst="rect">
            <a:avLst/>
          </a:prstGeom>
          <a:noFill/>
          <a:ln w="9525">
            <a:noFill/>
            <a:miter lim="800000"/>
            <a:headEnd/>
            <a:tailEnd/>
          </a:ln>
        </p:spPr>
      </p:pic>
      <p:sp>
        <p:nvSpPr>
          <p:cNvPr id="14" name="Rectangle 13"/>
          <p:cNvSpPr/>
          <p:nvPr/>
        </p:nvSpPr>
        <p:spPr>
          <a:xfrm>
            <a:off x="3733800" y="3200400"/>
            <a:ext cx="5257800" cy="381000"/>
          </a:xfrm>
          <a:prstGeom prst="rect">
            <a:avLst/>
          </a:prstGeom>
          <a:noFill/>
          <a:ln w="41275" cap="sq">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38"/>
          <p:cNvSpPr txBox="1">
            <a:spLocks noChangeArrowheads="1"/>
          </p:cNvSpPr>
          <p:nvPr/>
        </p:nvSpPr>
        <p:spPr bwMode="auto">
          <a:xfrm>
            <a:off x="0" y="4572000"/>
            <a:ext cx="8077200" cy="1200329"/>
          </a:xfrm>
          <a:prstGeom prst="rect">
            <a:avLst/>
          </a:prstGeom>
          <a:noFill/>
          <a:ln w="9525">
            <a:noFill/>
            <a:miter lim="800000"/>
            <a:headEnd/>
            <a:tailEnd/>
          </a:ln>
        </p:spPr>
        <p:txBody>
          <a:bodyPr>
            <a:spAutoFit/>
          </a:bodyPr>
          <a:lstStyle/>
          <a:p>
            <a:pPr>
              <a:buFont typeface="Wingdings" pitchFamily="2" charset="2"/>
              <a:buChar char="§"/>
            </a:pPr>
            <a:r>
              <a:rPr lang="en-US" sz="1400" dirty="0">
                <a:latin typeface="Calibri" pitchFamily="34" charset="0"/>
              </a:rPr>
              <a:t> </a:t>
            </a:r>
            <a:r>
              <a:rPr lang="en-US" b="1" dirty="0">
                <a:solidFill>
                  <a:srgbClr val="0000CC"/>
                </a:solidFill>
                <a:latin typeface="Calibri" pitchFamily="34" charset="0"/>
              </a:rPr>
              <a:t>Conical scan views earth  in two swaths   one at Nadir ( just below the satellite)</a:t>
            </a:r>
          </a:p>
          <a:p>
            <a:r>
              <a:rPr lang="en-US" b="1" dirty="0">
                <a:solidFill>
                  <a:srgbClr val="0000CC"/>
                </a:solidFill>
                <a:latin typeface="Calibri" pitchFamily="34" charset="0"/>
              </a:rPr>
              <a:t>   Another at an angle of ~55deg</a:t>
            </a:r>
          </a:p>
          <a:p>
            <a:pPr>
              <a:buFont typeface="Wingdings" pitchFamily="2" charset="2"/>
              <a:buChar char="§"/>
            </a:pPr>
            <a:r>
              <a:rPr lang="en-US" b="1" dirty="0" smtClean="0">
                <a:solidFill>
                  <a:srgbClr val="0000CC"/>
                </a:solidFill>
                <a:latin typeface="Calibri" pitchFamily="34" charset="0"/>
              </a:rPr>
              <a:t>IR </a:t>
            </a:r>
            <a:r>
              <a:rPr lang="en-US" b="1" dirty="0">
                <a:solidFill>
                  <a:srgbClr val="0000CC"/>
                </a:solidFill>
                <a:latin typeface="Calibri" pitchFamily="34" charset="0"/>
              </a:rPr>
              <a:t>channels ,3.7 µm, 11 µm, 12 µm</a:t>
            </a:r>
          </a:p>
          <a:p>
            <a:pPr>
              <a:buFont typeface="Wingdings" pitchFamily="2" charset="2"/>
              <a:buChar char="§"/>
            </a:pPr>
            <a:r>
              <a:rPr lang="en-US" b="1" dirty="0">
                <a:solidFill>
                  <a:srgbClr val="0000CC"/>
                </a:solidFill>
                <a:latin typeface="Calibri" pitchFamily="34" charset="0"/>
              </a:rPr>
              <a:t> Swaths : 500km</a:t>
            </a:r>
          </a:p>
        </p:txBody>
      </p:sp>
      <p:sp>
        <p:nvSpPr>
          <p:cNvPr id="11267" name="Rectangle 7"/>
          <p:cNvSpPr>
            <a:spLocks noChangeArrowheads="1"/>
          </p:cNvSpPr>
          <p:nvPr/>
        </p:nvSpPr>
        <p:spPr bwMode="auto">
          <a:xfrm>
            <a:off x="0" y="0"/>
            <a:ext cx="2581275" cy="646113"/>
          </a:xfrm>
          <a:prstGeom prst="rect">
            <a:avLst/>
          </a:prstGeom>
          <a:noFill/>
          <a:ln w="9525">
            <a:noFill/>
            <a:miter lim="800000"/>
            <a:headEnd/>
            <a:tailEnd/>
          </a:ln>
        </p:spPr>
        <p:txBody>
          <a:bodyPr wrap="none">
            <a:spAutoFit/>
          </a:bodyPr>
          <a:lstStyle/>
          <a:p>
            <a:r>
              <a:rPr lang="en-US" sz="3600" b="1">
                <a:latin typeface="Calibri" pitchFamily="34" charset="0"/>
              </a:rPr>
              <a:t>Introduction</a:t>
            </a:r>
          </a:p>
        </p:txBody>
      </p:sp>
      <p:sp>
        <p:nvSpPr>
          <p:cNvPr id="11268" name="Title 7"/>
          <p:cNvSpPr>
            <a:spLocks noGrp="1"/>
          </p:cNvSpPr>
          <p:nvPr>
            <p:ph type="title"/>
          </p:nvPr>
        </p:nvSpPr>
        <p:spPr>
          <a:xfrm>
            <a:off x="381000" y="609600"/>
            <a:ext cx="8229600" cy="1143000"/>
          </a:xfrm>
        </p:spPr>
        <p:txBody>
          <a:bodyPr/>
          <a:lstStyle/>
          <a:p>
            <a:pPr eaLnBrk="1" hangingPunct="1"/>
            <a:r>
              <a:rPr lang="en-US" sz="2800" b="1" dirty="0" smtClean="0">
                <a:solidFill>
                  <a:srgbClr val="C00000"/>
                </a:solidFill>
              </a:rPr>
              <a:t>Advanced Along Track Scanning Radiometer (AATSR)</a:t>
            </a:r>
          </a:p>
        </p:txBody>
      </p:sp>
      <p:pic>
        <p:nvPicPr>
          <p:cNvPr id="11269" name="Picture 8" descr="http://www.leos.le.ac.uk/aatsr/images/alongtrackscanning.jpg"/>
          <p:cNvPicPr>
            <a:picLocks noChangeAspect="1" noChangeArrowheads="1"/>
          </p:cNvPicPr>
          <p:nvPr/>
        </p:nvPicPr>
        <p:blipFill>
          <a:blip r:embed="rId2" cstate="print"/>
          <a:srcRect/>
          <a:stretch>
            <a:fillRect/>
          </a:stretch>
        </p:blipFill>
        <p:spPr bwMode="auto">
          <a:xfrm>
            <a:off x="457200" y="1447800"/>
            <a:ext cx="4876800" cy="3200400"/>
          </a:xfrm>
          <a:prstGeom prst="rect">
            <a:avLst/>
          </a:prstGeom>
          <a:noFill/>
          <a:ln w="9525">
            <a:noFill/>
            <a:miter lim="800000"/>
            <a:headEnd/>
            <a:tailEnd/>
          </a:ln>
        </p:spPr>
      </p:pic>
      <p:sp>
        <p:nvSpPr>
          <p:cNvPr id="11270" name="Rectangle 10"/>
          <p:cNvSpPr>
            <a:spLocks noChangeArrowheads="1"/>
          </p:cNvSpPr>
          <p:nvPr/>
        </p:nvSpPr>
        <p:spPr bwMode="auto">
          <a:xfrm>
            <a:off x="0" y="6334125"/>
            <a:ext cx="8839200" cy="584775"/>
          </a:xfrm>
          <a:prstGeom prst="rect">
            <a:avLst/>
          </a:prstGeom>
          <a:noFill/>
          <a:ln w="9525">
            <a:noFill/>
            <a:miter lim="800000"/>
            <a:headEnd/>
            <a:tailEnd/>
          </a:ln>
        </p:spPr>
        <p:txBody>
          <a:bodyPr>
            <a:spAutoFit/>
          </a:bodyPr>
          <a:lstStyle/>
          <a:p>
            <a:r>
              <a:rPr lang="en-US" b="1" dirty="0">
                <a:solidFill>
                  <a:srgbClr val="FF0066"/>
                </a:solidFill>
                <a:latin typeface="Calibri" pitchFamily="34" charset="0"/>
              </a:rPr>
              <a:t>Extremely stable. Two </a:t>
            </a:r>
            <a:r>
              <a:rPr lang="en-US" b="1" dirty="0" smtClean="0">
                <a:solidFill>
                  <a:srgbClr val="FF0066"/>
                </a:solidFill>
                <a:latin typeface="Calibri" pitchFamily="34" charset="0"/>
              </a:rPr>
              <a:t>SI-traceable black </a:t>
            </a:r>
            <a:r>
              <a:rPr lang="en-US" b="1" dirty="0">
                <a:solidFill>
                  <a:srgbClr val="FF0066"/>
                </a:solidFill>
                <a:latin typeface="Calibri" pitchFamily="34" charset="0"/>
              </a:rPr>
              <a:t>bodies reduce calibration errors in SST region</a:t>
            </a:r>
          </a:p>
          <a:p>
            <a:r>
              <a:rPr lang="en-US" sz="1400" b="1" dirty="0">
                <a:solidFill>
                  <a:srgbClr val="FF0066"/>
                </a:solidFill>
                <a:latin typeface="Calibri" pitchFamily="34" charset="0"/>
              </a:rPr>
              <a:t> </a:t>
            </a:r>
          </a:p>
        </p:txBody>
      </p:sp>
      <p:pic>
        <p:nvPicPr>
          <p:cNvPr id="11271" name="Picture 3"/>
          <p:cNvPicPr>
            <a:picLocks noChangeAspect="1" noChangeArrowheads="1"/>
          </p:cNvPicPr>
          <p:nvPr/>
        </p:nvPicPr>
        <p:blipFill>
          <a:blip r:embed="rId3" cstate="print"/>
          <a:srcRect/>
          <a:stretch>
            <a:fillRect/>
          </a:stretch>
        </p:blipFill>
        <p:spPr bwMode="auto">
          <a:xfrm>
            <a:off x="5867400" y="1600200"/>
            <a:ext cx="3048000" cy="2590800"/>
          </a:xfrm>
          <a:prstGeom prst="rect">
            <a:avLst/>
          </a:prstGeom>
          <a:noFill/>
          <a:ln w="9525">
            <a:noFill/>
            <a:miter lim="800000"/>
            <a:headEnd/>
            <a:tailEnd/>
          </a:ln>
        </p:spPr>
      </p:pic>
      <p:pic>
        <p:nvPicPr>
          <p:cNvPr id="11272" name="Picture 1"/>
          <p:cNvPicPr>
            <a:picLocks noChangeAspect="1" noChangeArrowheads="1"/>
          </p:cNvPicPr>
          <p:nvPr/>
        </p:nvPicPr>
        <p:blipFill>
          <a:blip r:embed="rId4" cstate="print"/>
          <a:srcRect/>
          <a:stretch>
            <a:fillRect/>
          </a:stretch>
        </p:blipFill>
        <p:spPr bwMode="auto">
          <a:xfrm>
            <a:off x="5638800" y="0"/>
            <a:ext cx="35052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2286000" cy="715963"/>
          </a:xfrm>
        </p:spPr>
        <p:txBody>
          <a:bodyPr/>
          <a:lstStyle/>
          <a:p>
            <a:pPr algn="l" eaLnBrk="1" hangingPunct="1"/>
            <a:r>
              <a:rPr lang="en-US" sz="3600" b="1" smtClean="0"/>
              <a:t>Method</a:t>
            </a:r>
          </a:p>
        </p:txBody>
      </p:sp>
      <p:sp>
        <p:nvSpPr>
          <p:cNvPr id="3" name="Content Placeholder 2"/>
          <p:cNvSpPr>
            <a:spLocks noGrp="1"/>
          </p:cNvSpPr>
          <p:nvPr>
            <p:ph idx="1"/>
          </p:nvPr>
        </p:nvSpPr>
        <p:spPr>
          <a:xfrm>
            <a:off x="152400" y="990600"/>
            <a:ext cx="8991600" cy="1371600"/>
          </a:xfrm>
        </p:spPr>
        <p:txBody>
          <a:bodyPr rtlCol="0">
            <a:normAutofit fontScale="25000" lnSpcReduction="20000"/>
          </a:bodyPr>
          <a:lstStyle/>
          <a:p>
            <a:pPr eaLnBrk="1" fontAlgn="auto" hangingPunct="1">
              <a:spcAft>
                <a:spcPts val="0"/>
              </a:spcAft>
              <a:buFont typeface="Arial" pitchFamily="34" charset="0"/>
              <a:buNone/>
              <a:defRPr/>
            </a:pPr>
            <a:r>
              <a:rPr lang="en-US" sz="8000" b="1" u="sng" dirty="0" smtClean="0">
                <a:solidFill>
                  <a:srgbClr val="C00000"/>
                </a:solidFill>
              </a:rPr>
              <a:t>Simultaneous Nadir Overpass Method</a:t>
            </a:r>
          </a:p>
          <a:p>
            <a:pPr eaLnBrk="1" fontAlgn="auto" hangingPunct="1">
              <a:spcAft>
                <a:spcPts val="0"/>
              </a:spcAft>
              <a:buFont typeface="Arial" pitchFamily="34" charset="0"/>
              <a:buNone/>
              <a:defRPr/>
            </a:pPr>
            <a:endParaRPr lang="en-US" sz="4500" u="sng" dirty="0" smtClean="0"/>
          </a:p>
          <a:p>
            <a:pPr eaLnBrk="1" fontAlgn="auto" hangingPunct="1">
              <a:lnSpc>
                <a:spcPct val="170000"/>
              </a:lnSpc>
              <a:spcAft>
                <a:spcPts val="0"/>
              </a:spcAft>
              <a:buFont typeface="Arial" pitchFamily="34" charset="0"/>
              <a:buNone/>
              <a:defRPr/>
            </a:pPr>
            <a:r>
              <a:rPr lang="en-US" sz="8000" b="1" dirty="0" smtClean="0">
                <a:solidFill>
                  <a:srgbClr val="0000CC"/>
                </a:solidFill>
              </a:rPr>
              <a:t>        Method aims to identify collocated pixels i.e. those locations that are observed at nearly the same  time by two satellites</a:t>
            </a:r>
            <a:r>
              <a:rPr lang="en-US" sz="7200" b="1" dirty="0" smtClean="0">
                <a:solidFill>
                  <a:srgbClr val="002060"/>
                </a:solidFill>
              </a:rPr>
              <a:t>.</a:t>
            </a:r>
          </a:p>
          <a:p>
            <a:pPr eaLnBrk="1" fontAlgn="auto" hangingPunct="1">
              <a:lnSpc>
                <a:spcPct val="170000"/>
              </a:lnSpc>
              <a:spcAft>
                <a:spcPts val="0"/>
              </a:spcAft>
              <a:buFont typeface="Arial" pitchFamily="34" charset="0"/>
              <a:buNone/>
              <a:defRPr/>
            </a:pPr>
            <a:r>
              <a:rPr lang="en-US" sz="7200" b="1" dirty="0" smtClean="0">
                <a:solidFill>
                  <a:srgbClr val="002060"/>
                </a:solidFill>
              </a:rPr>
              <a:t>     </a:t>
            </a:r>
            <a:endParaRPr lang="en-US" sz="7200" b="1" dirty="0">
              <a:solidFill>
                <a:srgbClr val="002060"/>
              </a:solidFill>
            </a:endParaRPr>
          </a:p>
        </p:txBody>
      </p:sp>
      <p:pic>
        <p:nvPicPr>
          <p:cNvPr id="12292" name="Picture 6" descr="snox"/>
          <p:cNvPicPr>
            <a:picLocks noChangeAspect="1" noChangeArrowheads="1"/>
          </p:cNvPicPr>
          <p:nvPr/>
        </p:nvPicPr>
        <p:blipFill>
          <a:blip r:embed="rId2" cstate="print"/>
          <a:srcRect/>
          <a:stretch>
            <a:fillRect/>
          </a:stretch>
        </p:blipFill>
        <p:spPr bwMode="auto">
          <a:xfrm>
            <a:off x="685800" y="2514600"/>
            <a:ext cx="7924800" cy="3886200"/>
          </a:xfrm>
          <a:prstGeom prst="rect">
            <a:avLst/>
          </a:prstGeom>
          <a:noFill/>
          <a:ln w="9525">
            <a:noFill/>
            <a:miter lim="800000"/>
            <a:headEnd/>
            <a:tailEnd/>
          </a:ln>
        </p:spPr>
      </p:pic>
      <p:pic>
        <p:nvPicPr>
          <p:cNvPr id="12293" name="Picture 1"/>
          <p:cNvPicPr>
            <a:picLocks noChangeAspect="1" noChangeArrowheads="1"/>
          </p:cNvPicPr>
          <p:nvPr/>
        </p:nvPicPr>
        <p:blipFill>
          <a:blip r:embed="rId3" cstate="print"/>
          <a:srcRect/>
          <a:stretch>
            <a:fillRect/>
          </a:stretch>
        </p:blipFill>
        <p:spPr bwMode="auto">
          <a:xfrm>
            <a:off x="5638800" y="0"/>
            <a:ext cx="3505200" cy="91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27703</TotalTime>
  <Words>1250</Words>
  <Application>Microsoft Office PowerPoint</Application>
  <PresentationFormat>On-screen Show (4:3)</PresentationFormat>
  <Paragraphs>227</Paragraphs>
  <Slides>27</Slides>
  <Notes>4</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Formel</vt:lpstr>
      <vt:lpstr>Manik Bali Jonathan Mittaz</vt:lpstr>
      <vt:lpstr>Slide 2</vt:lpstr>
      <vt:lpstr>Slide 3</vt:lpstr>
      <vt:lpstr>Slide 4</vt:lpstr>
      <vt:lpstr>Slide 5</vt:lpstr>
      <vt:lpstr>Questions</vt:lpstr>
      <vt:lpstr>Infrared Atmospheric Sounding Interferometer (IASI)</vt:lpstr>
      <vt:lpstr>Advanced Along Track Scanning Radiometer (AATSR)</vt:lpstr>
      <vt:lpstr>Method</vt:lpstr>
      <vt:lpstr>Method</vt:lpstr>
      <vt:lpstr>Method</vt:lpstr>
      <vt:lpstr>Slide 12</vt:lpstr>
      <vt:lpstr>Slide 13</vt:lpstr>
      <vt:lpstr>Slide 14</vt:lpstr>
      <vt:lpstr>Slide 15</vt:lpstr>
      <vt:lpstr>Slide 16</vt:lpstr>
      <vt:lpstr>Bias is stable, empirical solution is possible</vt:lpstr>
      <vt:lpstr>Slide 18</vt:lpstr>
      <vt:lpstr>Changes applied on Envisat in oct 2010</vt:lpstr>
      <vt:lpstr>Slide 20</vt:lpstr>
      <vt:lpstr>Conclusions</vt:lpstr>
      <vt:lpstr>Slide 22</vt:lpstr>
      <vt:lpstr>Slide 23</vt:lpstr>
      <vt:lpstr>Slide 24</vt:lpstr>
      <vt:lpstr>Slide 25</vt:lpstr>
      <vt:lpstr>Slide 26</vt:lpstr>
      <vt:lpstr>Mittaz and Harris. 2011</vt:lpstr>
    </vt:vector>
  </TitlesOfParts>
  <Company>NOAA / NESDIS / 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Manik Bali Jonathan Mittaz</dc:title>
  <dc:creator>mbali</dc:creator>
  <cp:lastModifiedBy>fyu</cp:lastModifiedBy>
  <cp:revision>2128</cp:revision>
  <dcterms:created xsi:type="dcterms:W3CDTF">2012-06-29T15:48:17Z</dcterms:created>
  <dcterms:modified xsi:type="dcterms:W3CDTF">2013-04-08T12:43:16Z</dcterms:modified>
</cp:coreProperties>
</file>