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88" r:id="rId2"/>
    <p:sldMasterId id="2147483689" r:id="rId3"/>
  </p:sldMasterIdLst>
  <p:notesMasterIdLst>
    <p:notesMasterId r:id="rId10"/>
  </p:notesMasterIdLst>
  <p:handoutMasterIdLst>
    <p:handoutMasterId r:id="rId11"/>
  </p:handoutMasterIdLst>
  <p:sldIdLst>
    <p:sldId id="650" r:id="rId4"/>
    <p:sldId id="628" r:id="rId5"/>
    <p:sldId id="590" r:id="rId6"/>
    <p:sldId id="603" r:id="rId7"/>
    <p:sldId id="669" r:id="rId8"/>
    <p:sldId id="671" r:id="rId9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FF99"/>
    <a:srgbClr val="FFCC66"/>
    <a:srgbClr val="0000FF"/>
    <a:srgbClr val="000099"/>
    <a:srgbClr val="CC00FF"/>
    <a:srgbClr val="6600CC"/>
    <a:srgbClr val="3333CC"/>
    <a:srgbClr val="000066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294" autoAdjust="0"/>
    <p:restoredTop sz="84409" autoAdjust="0"/>
  </p:normalViewPr>
  <p:slideViewPr>
    <p:cSldViewPr snapToGrid="0" snapToObjects="1">
      <p:cViewPr>
        <p:scale>
          <a:sx n="71" d="100"/>
          <a:sy n="71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028" y="-90"/>
      </p:cViewPr>
      <p:guideLst>
        <p:guide orient="horz" pos="290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796" cy="460458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528" y="0"/>
            <a:ext cx="3010796" cy="460458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>
              <a:defRPr sz="1200"/>
            </a:lvl1pPr>
          </a:lstStyle>
          <a:p>
            <a:fld id="{DB475259-E4DD-41CE-A329-567BC91F24D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8165"/>
            <a:ext cx="3010796" cy="460458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528" y="8758165"/>
            <a:ext cx="3010796" cy="460458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>
              <a:defRPr sz="1200"/>
            </a:lvl1pPr>
          </a:lstStyle>
          <a:p>
            <a:fld id="{CAFA92CF-FA72-4CBC-9E7D-95629B6FF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835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0323" cy="461010"/>
          </a:xfrm>
          <a:prstGeom prst="rect">
            <a:avLst/>
          </a:prstGeom>
        </p:spPr>
        <p:txBody>
          <a:bodyPr vert="horz" lIns="92371" tIns="46185" rIns="92371" bIns="461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2" y="0"/>
            <a:ext cx="3010323" cy="461010"/>
          </a:xfrm>
          <a:prstGeom prst="rect">
            <a:avLst/>
          </a:prstGeom>
        </p:spPr>
        <p:txBody>
          <a:bodyPr vert="horz" lIns="92371" tIns="46185" rIns="92371" bIns="46185" rtlCol="0"/>
          <a:lstStyle>
            <a:lvl1pPr algn="r">
              <a:defRPr sz="1200"/>
            </a:lvl1pPr>
          </a:lstStyle>
          <a:p>
            <a:fld id="{9A4572E2-EFA2-1F45-9D1E-98E89EE3F54C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1" tIns="46185" rIns="92371" bIns="461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6"/>
            <a:ext cx="5557520" cy="4149090"/>
          </a:xfrm>
          <a:prstGeom prst="rect">
            <a:avLst/>
          </a:prstGeom>
        </p:spPr>
        <p:txBody>
          <a:bodyPr vert="horz" lIns="92371" tIns="46185" rIns="92371" bIns="461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7590"/>
            <a:ext cx="3010323" cy="461010"/>
          </a:xfrm>
          <a:prstGeom prst="rect">
            <a:avLst/>
          </a:prstGeom>
        </p:spPr>
        <p:txBody>
          <a:bodyPr vert="horz" lIns="92371" tIns="46185" rIns="92371" bIns="461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2" y="8757590"/>
            <a:ext cx="3010323" cy="461010"/>
          </a:xfrm>
          <a:prstGeom prst="rect">
            <a:avLst/>
          </a:prstGeom>
        </p:spPr>
        <p:txBody>
          <a:bodyPr vert="horz" lIns="92371" tIns="46185" rIns="92371" bIns="46185" rtlCol="0" anchor="b"/>
          <a:lstStyle>
            <a:lvl1pPr algn="r">
              <a:defRPr sz="1200"/>
            </a:lvl1pPr>
          </a:lstStyle>
          <a:p>
            <a:fld id="{98311FDA-E9E1-4142-9549-F617B3998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014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8CC6F-2688-434C-9698-0CDB3D7990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72" tIns="46186" rIns="92372" bIns="46186"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934669" y="8757289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72" tIns="46186" rIns="92372" bIns="46186" anchor="b"/>
          <a:lstStyle/>
          <a:p>
            <a:pPr algn="r" defTabSz="923925"/>
            <a:fld id="{681AAD5E-E976-4292-AD63-507E634E3752}" type="slidenum">
              <a:rPr lang="en-US" sz="1200"/>
              <a:pPr algn="r" defTabSz="923925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8CC6F-2688-434C-9698-0CDB3D7990E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72" tIns="46186" rIns="92372" bIns="46186"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934669" y="8757289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72" tIns="46186" rIns="92372" bIns="46186" anchor="b"/>
          <a:lstStyle/>
          <a:p>
            <a:pPr algn="r" defTabSz="923925"/>
            <a:fld id="{681AAD5E-E976-4292-AD63-507E634E3752}" type="slidenum">
              <a:rPr lang="en-US" sz="1200"/>
              <a:pPr algn="r" defTabSz="923925"/>
              <a:t>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85577"/>
            <a:ext cx="6400800" cy="47899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62100" y="3372006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997200" y="6278880"/>
            <a:ext cx="3647440" cy="34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4299" y="6521450"/>
            <a:ext cx="4132385" cy="3048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NOAA-CMA Bilateral on Satellite Matters 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04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176346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088"/>
            <a:ext cx="2057400" cy="6061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088"/>
            <a:ext cx="6019800" cy="6061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07083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574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65088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49260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12359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4760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62100" y="65088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238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238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8563"/>
            <a:ext cx="4038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8563"/>
            <a:ext cx="4038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18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65088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29600" cy="238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38563"/>
            <a:ext cx="822960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14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653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83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36525"/>
            <a:ext cx="7772400" cy="765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3476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3100" y="136525"/>
            <a:ext cx="7772400" cy="7524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9000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11125"/>
            <a:ext cx="7772400" cy="7778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57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fld id="{28AB42F3-0C86-4CFA-B693-8C297A7F7D5B}" type="slidenum">
              <a:rPr lang="en-US" smtClean="0">
                <a:solidFill>
                  <a:srgbClr val="000000"/>
                </a:solidFill>
              </a:rPr>
              <a:pPr lvl="4"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6498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11125"/>
            <a:ext cx="7772400" cy="7524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864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3100" y="0"/>
            <a:ext cx="7772400" cy="965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9029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3100" y="98425"/>
            <a:ext cx="7772400" cy="803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5378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9129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32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26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647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206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686800" y="6534150"/>
            <a:ext cx="457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3544F1-57B9-4BF5-92B0-FFFCF7FC5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12359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noaalogo.jpe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084" y="44083"/>
            <a:ext cx="744766" cy="7447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62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492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492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299" y="6521450"/>
            <a:ext cx="3859823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12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102"/>
            <a:ext cx="8229600" cy="643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3197"/>
            <a:ext cx="4040188" cy="8027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7838"/>
            <a:ext cx="4040188" cy="4198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73197"/>
            <a:ext cx="4041775" cy="8182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27838"/>
            <a:ext cx="4041775" cy="4198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395653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83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12359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4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46649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2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299" y="6521450"/>
            <a:ext cx="4308231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43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4334608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02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100" y="65088"/>
            <a:ext cx="6019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4299" y="6521450"/>
            <a:ext cx="4132385" cy="3048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NOAA-CMA Bilateral on Satellite Matters 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39" descr="NOAA-NESDIS"/>
          <p:cNvPicPr>
            <a:picLocks noChangeAspect="1" noChangeArrowheads="1"/>
          </p:cNvPicPr>
          <p:nvPr userDrawn="1"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14299" y="65089"/>
            <a:ext cx="59781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oaalogo.jpeg"/>
          <p:cNvPicPr>
            <a:picLocks noChangeAspect="1"/>
          </p:cNvPicPr>
          <p:nvPr userDrawn="1"/>
        </p:nvPicPr>
        <p:blipFill>
          <a:blip r:embed="rId31"/>
          <a:stretch>
            <a:fillRect/>
          </a:stretch>
        </p:blipFill>
        <p:spPr>
          <a:xfrm>
            <a:off x="8039100" y="44083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14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3" descr="goesr_iosspdt_template1"/>
          <p:cNvPicPr>
            <a:picLocks noChangeAspect="1" noChangeArrowheads="1"/>
          </p:cNvPicPr>
          <p:nvPr/>
        </p:nvPicPr>
        <p:blipFill>
          <a:blip r:embed="rId3" cstate="print">
            <a:lum bright="-30000" contrast="-36000"/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&lt;Soundings&gt; AWG Annual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C0D48D0-5216-448D-A06F-653ACCE09B89}" type="slidenum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50000">
                <a:srgbClr val="063DE8">
                  <a:gamma/>
                  <a:tint val="70196"/>
                  <a:invGamma/>
                </a:srgbClr>
              </a:gs>
              <a:gs pos="100000">
                <a:srgbClr val="063DE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srgbClr val="FFFF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2109" y="228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39" descr="NOAA-NESDI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9" y="65089"/>
            <a:ext cx="59781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noaalogo.jpe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39100" y="44083"/>
            <a:ext cx="647700" cy="647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100" y="65088"/>
            <a:ext cx="6019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4299" y="6521450"/>
            <a:ext cx="4132385" cy="3048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8" name="Picture 7" descr="noaalogo.jpe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16084" y="44083"/>
            <a:ext cx="744766" cy="7447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14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NOAA/NESDIS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for Satellite Applications and Research (STAR)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8077200" cy="1752600"/>
          </a:xfrm>
        </p:spPr>
        <p:txBody>
          <a:bodyPr/>
          <a:lstStyle/>
          <a:p>
            <a:r>
              <a:rPr lang="en-US" sz="2000" b="1" dirty="0" smtClean="0"/>
              <a:t>Opening Welcome </a:t>
            </a:r>
          </a:p>
          <a:p>
            <a:r>
              <a:rPr lang="en-US" sz="2000" b="1" dirty="0" smtClean="0"/>
              <a:t>GSICS </a:t>
            </a:r>
          </a:p>
          <a:p>
            <a:r>
              <a:rPr lang="en-US" sz="2000" b="1" dirty="0" smtClean="0"/>
              <a:t> </a:t>
            </a:r>
            <a:endParaRPr lang="en-US" dirty="0" smtClean="0"/>
          </a:p>
          <a:p>
            <a:r>
              <a:rPr lang="en-US" sz="2000" dirty="0" smtClean="0"/>
              <a:t>Dr. Michael Kalb, Deputy Director - STAR</a:t>
            </a:r>
            <a:br>
              <a:rPr lang="en-US" sz="2000" dirty="0" smtClean="0"/>
            </a:br>
            <a:r>
              <a:rPr lang="en-US" sz="2000" dirty="0" smtClean="0"/>
              <a:t>April 8, 2013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9085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47675"/>
            <a:ext cx="6019800" cy="7524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Welcome &amp; </a:t>
            </a:r>
            <a:r>
              <a:rPr lang="en-US" b="1" dirty="0" smtClean="0"/>
              <a:t>Introduction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00150"/>
            <a:ext cx="8229600" cy="492601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None/>
            </a:pPr>
            <a:r>
              <a:rPr lang="en-US" dirty="0" smtClean="0"/>
              <a:t>	</a:t>
            </a:r>
          </a:p>
          <a:p>
            <a:pPr marL="457200" indent="-457200">
              <a:spcAft>
                <a:spcPts val="1200"/>
              </a:spcAft>
              <a:buFont typeface="+mj-lt"/>
              <a:buAutoNum type="romanUcPeriod"/>
            </a:pPr>
            <a:r>
              <a:rPr lang="en-US" b="1" dirty="0" smtClean="0"/>
              <a:t>Who we are –   Science Arm of NESDIS ; Host Office for GSICS</a:t>
            </a:r>
          </a:p>
          <a:p>
            <a:pPr marL="457200" indent="-457200">
              <a:spcAft>
                <a:spcPts val="1200"/>
              </a:spcAft>
              <a:buFont typeface="+mj-lt"/>
              <a:buAutoNum type="romanUcPeriod"/>
            </a:pPr>
            <a:r>
              <a:rPr lang="en-US" b="1" dirty="0" smtClean="0"/>
              <a:t>What we do –   Algorithm Science  /  Mission Life Cycle Science Services </a:t>
            </a:r>
          </a:p>
          <a:p>
            <a:pPr marL="457200" indent="-457200">
              <a:spcAft>
                <a:spcPts val="1200"/>
              </a:spcAft>
              <a:buFont typeface="+mj-lt"/>
              <a:buAutoNum type="romanUcPeriod"/>
            </a:pPr>
            <a:r>
              <a:rPr lang="en-US" b="1" dirty="0" smtClean="0"/>
              <a:t>Why we do </a:t>
            </a:r>
            <a:r>
              <a:rPr lang="en-US" b="1" dirty="0"/>
              <a:t>it – Support and Enable NOAA </a:t>
            </a:r>
            <a:r>
              <a:rPr lang="en-US" b="1" dirty="0" smtClean="0"/>
              <a:t>Mission  (L.O.s)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b="1" dirty="0" smtClean="0"/>
              <a:t>How we do </a:t>
            </a:r>
            <a:r>
              <a:rPr lang="en-US" b="1" dirty="0"/>
              <a:t>it </a:t>
            </a:r>
            <a:r>
              <a:rPr lang="en-US" b="1" dirty="0" smtClean="0"/>
              <a:t>– Internal Expertise and Collaboration; and 		       and External Collaboration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5943" y="4994049"/>
            <a:ext cx="8692470" cy="113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15000"/>
              </a:lnSpc>
              <a:spcBef>
                <a:spcPct val="35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400" kern="0" dirty="0" smtClean="0"/>
              <a:t>    </a:t>
            </a:r>
            <a:r>
              <a:rPr lang="en-US" kern="0" dirty="0" smtClean="0">
                <a:latin typeface="Arial Narrow" pitchFamily="34" charset="0"/>
              </a:rPr>
              <a:t>To provide NOAA with scientific research and development that will accelerate the </a:t>
            </a:r>
            <a:r>
              <a:rPr lang="en-US" u="sng" kern="0" dirty="0" smtClean="0">
                <a:solidFill>
                  <a:srgbClr val="660033"/>
                </a:solidFill>
                <a:latin typeface="Arial Narrow" pitchFamily="34" charset="0"/>
              </a:rPr>
              <a:t>transition</a:t>
            </a:r>
            <a:r>
              <a:rPr lang="en-US" kern="0" dirty="0" smtClean="0">
                <a:latin typeface="Arial Narrow" pitchFamily="34" charset="0"/>
              </a:rPr>
              <a:t> of state‑of‑the-art satellite data systems, products, and services to </a:t>
            </a:r>
            <a:r>
              <a:rPr lang="en-US" u="sng" kern="0" dirty="0" smtClean="0">
                <a:solidFill>
                  <a:srgbClr val="660033"/>
                </a:solidFill>
                <a:latin typeface="Arial Narrow" pitchFamily="34" charset="0"/>
              </a:rPr>
              <a:t>operations</a:t>
            </a:r>
            <a:r>
              <a:rPr lang="en-US" kern="0" dirty="0" smtClean="0">
                <a:latin typeface="Arial Narrow" pitchFamily="34" charset="0"/>
              </a:rPr>
              <a:t> for use by land, atmosphere, ocean, and climate user communities</a:t>
            </a:r>
            <a:endParaRPr lang="en-US" sz="2400" kern="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153"/>
            <a:ext cx="7707086" cy="715962"/>
          </a:xfrm>
        </p:spPr>
        <p:txBody>
          <a:bodyPr/>
          <a:lstStyle/>
          <a:p>
            <a:r>
              <a:rPr lang="en-US" sz="2400" b="1" dirty="0" smtClean="0"/>
              <a:t>Center for Satellite Applications &amp; Research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259"/>
            <a:ext cx="8229600" cy="4648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>
                <a:solidFill>
                  <a:srgbClr val="00B050"/>
                </a:solidFill>
              </a:rPr>
              <a:t>Provide leadership for NESDIS research, development, validation and maintenance of satellite derived products and applications </a:t>
            </a:r>
            <a:r>
              <a:rPr lang="en-US" sz="1600" dirty="0" smtClean="0"/>
              <a:t>from NOAA’s operational geostationary and polar-orbiting satellites and from non-NOAA research and international satellites.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>
                <a:solidFill>
                  <a:srgbClr val="00B050"/>
                </a:solidFill>
              </a:rPr>
              <a:t>Develop new environmental applications</a:t>
            </a:r>
            <a:r>
              <a:rPr lang="en-US" sz="1600" dirty="0" smtClean="0"/>
              <a:t>, </a:t>
            </a:r>
            <a:r>
              <a:rPr lang="en-US" sz="1600" b="1" dirty="0" smtClean="0">
                <a:solidFill>
                  <a:srgbClr val="00B050"/>
                </a:solidFill>
              </a:rPr>
              <a:t>techniques and algorithms for transforming raw satellite observations into scientifically useful</a:t>
            </a:r>
            <a:r>
              <a:rPr lang="en-US" sz="1600" dirty="0" smtClean="0"/>
              <a:t>, quality assured and calibrated </a:t>
            </a:r>
            <a:r>
              <a:rPr lang="en-US" sz="1600" b="1" dirty="0" smtClean="0">
                <a:solidFill>
                  <a:srgbClr val="00B050"/>
                </a:solidFill>
              </a:rPr>
              <a:t>environmental measurements and products</a:t>
            </a:r>
            <a:r>
              <a:rPr lang="en-US" sz="1600" dirty="0" smtClean="0"/>
              <a:t>, and develops the pre-operational computer codes to implement them.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>
                <a:solidFill>
                  <a:srgbClr val="00B050"/>
                </a:solidFill>
              </a:rPr>
              <a:t>Supports the calibration and validation of all satellite sensors used in NOAA’s satellite operations, </a:t>
            </a:r>
            <a:r>
              <a:rPr lang="en-US" sz="1600" dirty="0" smtClean="0"/>
              <a:t>and </a:t>
            </a:r>
            <a:r>
              <a:rPr lang="en-US" sz="1600" b="1" dirty="0" smtClean="0">
                <a:solidFill>
                  <a:srgbClr val="00B050"/>
                </a:solidFill>
              </a:rPr>
              <a:t>develops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methods and maintains systems for inter-calibrating NOAA satellite data with other satellites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in the international constellation of research and operational satellites.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>
                <a:solidFill>
                  <a:srgbClr val="00B050"/>
                </a:solidFill>
              </a:rPr>
              <a:t>Collaborates with other NESDIS and NOAA offices, universities, NASA and other U.S. agencies, and with international organizations </a:t>
            </a:r>
            <a:r>
              <a:rPr lang="en-US" sz="1600" dirty="0" smtClean="0"/>
              <a:t>on exchange and evaluation of operational and research satellite data and products.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5FF79BD-4E91-4BCE-94B7-287F5B10FC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B39E47-2C34-4B67-9C88-2F4CA85A14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304800"/>
            <a:ext cx="4953000" cy="30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Major STAR Activities</a:t>
            </a:r>
            <a:endParaRPr lang="en-US" sz="24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70647" y="1004047"/>
            <a:ext cx="8323729" cy="5145741"/>
          </a:xfrm>
          <a:noFill/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sz="160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B050"/>
                </a:solidFill>
              </a:rPr>
              <a:t>GOES-R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Algorithm Working Group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B050"/>
                </a:solidFill>
              </a:rPr>
              <a:t>JPSS</a:t>
            </a:r>
            <a:r>
              <a:rPr lang="en-US" sz="1800" dirty="0" smtClean="0"/>
              <a:t> Algorithm and Data Products Program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/>
              <a:t>Laboratory for Satellite Altimetry support to </a:t>
            </a:r>
            <a:r>
              <a:rPr lang="en-US" sz="1800" b="1" dirty="0" smtClean="0">
                <a:solidFill>
                  <a:srgbClr val="00B050"/>
                </a:solidFill>
              </a:rPr>
              <a:t>JASON-2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Calibration / Validation (ICV, NCC, GSICS)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/>
              <a:t>Joint Center for Satellite </a:t>
            </a:r>
            <a:r>
              <a:rPr lang="en-US" sz="1800" dirty="0" smtClean="0">
                <a:solidFill>
                  <a:srgbClr val="00B050"/>
                </a:solidFill>
              </a:rPr>
              <a:t>Data Assimilation </a:t>
            </a:r>
            <a:r>
              <a:rPr lang="en-US" sz="1800" dirty="0" smtClean="0"/>
              <a:t>(JCSDA)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/>
              <a:t>Community </a:t>
            </a:r>
            <a:r>
              <a:rPr lang="en-US" sz="1800" dirty="0" smtClean="0">
                <a:solidFill>
                  <a:srgbClr val="00B050"/>
                </a:solidFill>
              </a:rPr>
              <a:t>Radiative Transfer </a:t>
            </a:r>
            <a:r>
              <a:rPr lang="en-US" sz="1800" dirty="0" smtClean="0"/>
              <a:t>Model (CRTM)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/>
              <a:t>Host the </a:t>
            </a:r>
            <a:r>
              <a:rPr lang="en-US" sz="1800" dirty="0" smtClean="0">
                <a:solidFill>
                  <a:srgbClr val="00B050"/>
                </a:solidFill>
              </a:rPr>
              <a:t>GSICS Coordination Center </a:t>
            </a:r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8686800" y="653415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77CD9282-87EB-48F3-A2C8-64FD38CBAAFD}" type="slidenum">
              <a:rPr lang="en-US" sz="1400">
                <a:solidFill>
                  <a:schemeClr val="bg1"/>
                </a:solidFill>
              </a:rPr>
              <a:pPr algn="ctr"/>
              <a:t>4</a:t>
            </a:fld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Importance of GSICS</a:t>
            </a:r>
            <a:endParaRPr lang="en-US" sz="24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sz="160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sz="1800" dirty="0" smtClean="0">
              <a:solidFill>
                <a:srgbClr val="00B050"/>
              </a:solidFill>
            </a:endParaRPr>
          </a:p>
        </p:txBody>
      </p:sp>
      <p:sp>
        <p:nvSpPr>
          <p:cNvPr id="2150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6534150"/>
            <a:ext cx="457200" cy="323850"/>
          </a:xfrm>
          <a:prstGeom prst="rect">
            <a:avLst/>
          </a:prstGeom>
          <a:noFill/>
        </p:spPr>
        <p:txBody>
          <a:bodyPr/>
          <a:lstStyle/>
          <a:p>
            <a:fld id="{3CB39E47-2C34-4B67-9C88-2F4CA85A14E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8686800" y="653415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77CD9282-87EB-48F3-A2C8-64FD38CBAAFD}" type="slidenum">
              <a:rPr lang="en-US" sz="1400">
                <a:solidFill>
                  <a:schemeClr val="bg1"/>
                </a:solidFill>
              </a:rPr>
              <a:pPr algn="ctr"/>
              <a:t>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817563"/>
            <a:ext cx="82295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b="1" dirty="0" smtClean="0"/>
              <a:t>It is hard to understate the importance of GSICS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b="1" dirty="0" smtClean="0"/>
              <a:t>Calibration and validation is a core competency of any successful environmental satellite program 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b="1" dirty="0" smtClean="0"/>
              <a:t>Calibration is fundamental to achieving the full value and return on investments in environmental earth-observing satellites (expensive)</a:t>
            </a:r>
          </a:p>
          <a:p>
            <a:pPr marL="800100" lvl="1" indent="-342900">
              <a:spcBef>
                <a:spcPct val="50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Assuring accuracy and use-ability of derived geophysical parameters and products</a:t>
            </a:r>
          </a:p>
          <a:p>
            <a:pPr marL="800100" lvl="1" indent="-342900">
              <a:spcBef>
                <a:spcPct val="50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Assimilation of satellite data /radiances for Numerical Weather prediction </a:t>
            </a:r>
          </a:p>
          <a:p>
            <a:pPr marL="800100" lvl="1" indent="-342900">
              <a:spcBef>
                <a:spcPct val="50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Important for global and regional climate monitoring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b="1" dirty="0" smtClean="0"/>
              <a:t>Satellite investments are large, as are the environmental challenges</a:t>
            </a:r>
            <a:endParaRPr lang="en-US" dirty="0" smtClean="0"/>
          </a:p>
          <a:p>
            <a:pPr lvl="1">
              <a:spcBef>
                <a:spcPct val="50000"/>
              </a:spcBef>
              <a:spcAft>
                <a:spcPts val="600"/>
              </a:spcAft>
            </a:pPr>
            <a:r>
              <a:rPr lang="en-US" dirty="0" smtClean="0"/>
              <a:t>Both cost and need impel us to leverage one another's capabilities. </a:t>
            </a:r>
          </a:p>
          <a:p>
            <a:pPr lvl="1">
              <a:spcBef>
                <a:spcPct val="50000"/>
              </a:spcBef>
              <a:spcAft>
                <a:spcPts val="600"/>
              </a:spcAft>
            </a:pPr>
            <a:r>
              <a:rPr lang="en-US" dirty="0" smtClean="0"/>
              <a:t>Our collective efforts at Intercalibration are the vital underpinning toward the achievement of a truly Global Observing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563"/>
            <a:ext cx="8229600" cy="5415803"/>
          </a:xfrm>
        </p:spPr>
        <p:txBody>
          <a:bodyPr/>
          <a:lstStyle/>
          <a:p>
            <a:r>
              <a:rPr lang="en-US" sz="1800" b="1" dirty="0" smtClean="0"/>
              <a:t>NOAA was founding member of GSICS, and has played and continues to play leading roles GSICS</a:t>
            </a:r>
          </a:p>
          <a:p>
            <a:pPr lvl="1"/>
            <a:r>
              <a:rPr lang="en-US" sz="1600" dirty="0" smtClean="0"/>
              <a:t>Chair of the GSICS Executive Panel (Management) </a:t>
            </a:r>
          </a:p>
          <a:p>
            <a:pPr lvl="1"/>
            <a:r>
              <a:rPr lang="en-US" sz="1600" dirty="0" smtClean="0"/>
              <a:t>Director of the GSICS Coordination Center (Coordination)</a:t>
            </a:r>
          </a:p>
          <a:p>
            <a:pPr lvl="1"/>
            <a:r>
              <a:rPr lang="en-US" sz="1600" dirty="0" smtClean="0"/>
              <a:t>Chair of GSICS Research Working Group (Research) </a:t>
            </a:r>
          </a:p>
          <a:p>
            <a:pPr lvl="1"/>
            <a:r>
              <a:rPr lang="en-US" sz="1600" dirty="0" smtClean="0"/>
              <a:t>Current Chair of  GSICS Data Working Group (data) </a:t>
            </a:r>
          </a:p>
          <a:p>
            <a:r>
              <a:rPr lang="en-US" sz="1800" dirty="0" smtClean="0"/>
              <a:t>NOAA hosted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and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GSICS Research Working Group in 2007 and 2008</a:t>
            </a:r>
          </a:p>
          <a:p>
            <a:r>
              <a:rPr lang="en-US" sz="1800" b="1" dirty="0" smtClean="0"/>
              <a:t>This is the first GSICS Users Workshop held by NOAA. EUMETSAT hosted the Users workshop  in the last four years </a:t>
            </a:r>
          </a:p>
          <a:p>
            <a:r>
              <a:rPr lang="en-US" sz="1800" b="1" dirty="0" smtClean="0"/>
              <a:t>Workshop will cover the following </a:t>
            </a:r>
            <a:r>
              <a:rPr lang="en-US" sz="1800" b="1" dirty="0" err="1" smtClean="0"/>
              <a:t>Topoics</a:t>
            </a:r>
            <a:endParaRPr lang="en-US" sz="1800" b="1" dirty="0" smtClean="0"/>
          </a:p>
          <a:p>
            <a:pPr lvl="1"/>
            <a:r>
              <a:rPr lang="en-US" sz="1600" b="1" dirty="0" smtClean="0"/>
              <a:t>Overview of GSICS scope, principles, and vision</a:t>
            </a:r>
          </a:p>
          <a:p>
            <a:pPr lvl="1"/>
            <a:r>
              <a:rPr lang="en-US" sz="1600" b="1" dirty="0" smtClean="0"/>
              <a:t>Updates on GSICS products and data management</a:t>
            </a:r>
          </a:p>
          <a:p>
            <a:pPr lvl="1"/>
            <a:r>
              <a:rPr lang="en-US" sz="1600" b="1" dirty="0" smtClean="0"/>
              <a:t>Future potential products</a:t>
            </a:r>
          </a:p>
          <a:p>
            <a:pPr lvl="1"/>
            <a:r>
              <a:rPr lang="en-US" sz="1600" b="1" dirty="0" smtClean="0"/>
              <a:t>User feedback and requirements</a:t>
            </a:r>
            <a:endParaRPr 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OAA">
  <a:themeElements>
    <a:clrScheme name="">
      <a:dk1>
        <a:srgbClr val="000000"/>
      </a:dk1>
      <a:lt1>
        <a:srgbClr val="063DE8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FF2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6835</TotalTime>
  <Words>475</Words>
  <Application>Microsoft Office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2_NOAA</vt:lpstr>
      <vt:lpstr>1_Default Design</vt:lpstr>
      <vt:lpstr>NOAA/NESDIS Center for Satellite Applications and Research (STAR)  </vt:lpstr>
      <vt:lpstr> Welcome &amp; Introduction </vt:lpstr>
      <vt:lpstr>Center for Satellite Applications &amp; Research</vt:lpstr>
      <vt:lpstr>Major STAR Activities</vt:lpstr>
      <vt:lpstr>Importance of GSICS</vt:lpstr>
      <vt:lpstr>Slide 6</vt:lpstr>
    </vt:vector>
  </TitlesOfParts>
  <Company>GOES-R/IAI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GOES-R Program PDR Day 1 Agenda</dc:title>
  <dc:creator>Rich Rivera</dc:creator>
  <cp:lastModifiedBy>fyu</cp:lastModifiedBy>
  <cp:revision>714</cp:revision>
  <cp:lastPrinted>2013-04-08T02:54:49Z</cp:lastPrinted>
  <dcterms:created xsi:type="dcterms:W3CDTF">2011-03-10T19:00:48Z</dcterms:created>
  <dcterms:modified xsi:type="dcterms:W3CDTF">2013-04-08T12:32:11Z</dcterms:modified>
</cp:coreProperties>
</file>