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3" r:id="rId4"/>
  </p:sldMasterIdLst>
  <p:notesMasterIdLst>
    <p:notesMasterId r:id="rId32"/>
  </p:notesMasterIdLst>
  <p:sldIdLst>
    <p:sldId id="261" r:id="rId5"/>
    <p:sldId id="262" r:id="rId6"/>
    <p:sldId id="264" r:id="rId7"/>
    <p:sldId id="269" r:id="rId8"/>
    <p:sldId id="281" r:id="rId9"/>
    <p:sldId id="257" r:id="rId10"/>
    <p:sldId id="259" r:id="rId11"/>
    <p:sldId id="258" r:id="rId12"/>
    <p:sldId id="260" r:id="rId13"/>
    <p:sldId id="263" r:id="rId14"/>
    <p:sldId id="265" r:id="rId15"/>
    <p:sldId id="288" r:id="rId16"/>
    <p:sldId id="286" r:id="rId17"/>
    <p:sldId id="287" r:id="rId18"/>
    <p:sldId id="267" r:id="rId19"/>
    <p:sldId id="268" r:id="rId20"/>
    <p:sldId id="272" r:id="rId21"/>
    <p:sldId id="273" r:id="rId22"/>
    <p:sldId id="274" r:id="rId23"/>
    <p:sldId id="275" r:id="rId24"/>
    <p:sldId id="276" r:id="rId25"/>
    <p:sldId id="277" r:id="rId26"/>
    <p:sldId id="278" r:id="rId27"/>
    <p:sldId id="279" r:id="rId28"/>
    <p:sldId id="280" r:id="rId29"/>
    <p:sldId id="289" r:id="rId30"/>
    <p:sldId id="2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450" y="-84"/>
      </p:cViewPr>
      <p:guideLst>
        <p:guide orient="horz" pos="2160"/>
        <p:guide pos="2880"/>
      </p:guideLst>
    </p:cSldViewPr>
  </p:slideViewPr>
  <p:notesTextViewPr>
    <p:cViewPr>
      <p:scale>
        <a:sx n="1" d="1"/>
        <a:sy n="1" d="1"/>
      </p:scale>
      <p:origin x="0" y="0"/>
    </p:cViewPr>
  </p:notesTextViewPr>
  <p:sorterViewPr>
    <p:cViewPr>
      <p:scale>
        <a:sx n="100" d="100"/>
        <a:sy n="100" d="100"/>
      </p:scale>
      <p:origin x="0" y="1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ABD5C3-3E1A-4106-9816-2681F4AE1C99}" type="datetimeFigureOut">
              <a:rPr lang="en-US" smtClean="0"/>
              <a:t>3/28/2013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C4B9B8-B0E1-4693-8173-0015F9D5907D}" type="slidenum">
              <a:rPr lang="en-US" smtClean="0"/>
              <a:t>‹#›</a:t>
            </a:fld>
            <a:endParaRPr lang="en-US"/>
          </a:p>
        </p:txBody>
      </p:sp>
    </p:spTree>
    <p:extLst>
      <p:ext uri="{BB962C8B-B14F-4D97-AF65-F5344CB8AC3E}">
        <p14:creationId xmlns:p14="http://schemas.microsoft.com/office/powerpoint/2010/main" val="321664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1</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97C35-4C2F-4316-8043-4B14081389CC}" type="slidenum">
              <a:rPr lang="en-US">
                <a:solidFill>
                  <a:prstClr val="black"/>
                </a:solidFill>
              </a:rPr>
              <a:pPr eaLnBrk="1" hangingPunct="1"/>
              <a:t>27</a:t>
            </a:fld>
            <a:endParaRPr lang="en-US">
              <a:solidFill>
                <a:prstClr val="black"/>
              </a:solidFill>
            </a:endParaRPr>
          </a:p>
        </p:txBody>
      </p:sp>
      <p:sp>
        <p:nvSpPr>
          <p:cNvPr id="99331" name="Rectangle 2"/>
          <p:cNvSpPr>
            <a:spLocks noGrp="1" noRot="1" noChangeAspect="1" noChangeArrowheads="1" noTextEdit="1"/>
          </p:cNvSpPr>
          <p:nvPr>
            <p:ph type="sldImg"/>
          </p:nvPr>
        </p:nvSpPr>
        <p:spPr>
          <a:xfrm>
            <a:off x="1143000" y="687388"/>
            <a:ext cx="4572000" cy="3429000"/>
          </a:xfrm>
          <a:ln/>
        </p:spPr>
      </p:sp>
      <p:sp>
        <p:nvSpPr>
          <p:cNvPr id="9933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NOAA Tech Report #73.</a:t>
            </a:r>
            <a:endParaRPr lang="en-US" dirty="0"/>
          </a:p>
        </p:txBody>
      </p:sp>
      <p:sp>
        <p:nvSpPr>
          <p:cNvPr id="4" name="Slide Number Placeholder 3"/>
          <p:cNvSpPr>
            <a:spLocks noGrp="1"/>
          </p:cNvSpPr>
          <p:nvPr>
            <p:ph type="sldNum" sz="quarter" idx="10"/>
          </p:nvPr>
        </p:nvSpPr>
        <p:spPr/>
        <p:txBody>
          <a:bodyPr/>
          <a:lstStyle/>
          <a:p>
            <a:fld id="{72C4B9B8-B0E1-4693-8173-0015F9D5907D}" type="slidenum">
              <a:rPr lang="en-US" smtClean="0"/>
              <a:t>2</a:t>
            </a:fld>
            <a:endParaRPr lang="en-US"/>
          </a:p>
        </p:txBody>
      </p:sp>
    </p:spTree>
    <p:extLst>
      <p:ext uri="{BB962C8B-B14F-4D97-AF65-F5344CB8AC3E}">
        <p14:creationId xmlns:p14="http://schemas.microsoft.com/office/powerpoint/2010/main" val="318837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78480C-C3DD-4078-8EEF-26AEEE1F552E}" type="slidenum">
              <a:rPr lang="en-US" smtClean="0"/>
              <a:pPr eaLnBrk="1" hangingPunct="1"/>
              <a:t>6</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marL="0" lvl="1" eaLnBrk="1" hangingPunct="1"/>
            <a:r>
              <a:rPr lang="en-US" smtClean="0">
                <a:latin typeface="Arial" charset="0"/>
              </a:rPr>
              <a:t>ECMWF= European Center for Medium range Weather Forecasting</a:t>
            </a:r>
          </a:p>
          <a:p>
            <a:pPr eaLnBrk="1" hangingPunct="1"/>
            <a:r>
              <a:rPr lang="en-US" smtClean="0">
                <a:latin typeface="Arial" charset="0"/>
              </a:rPr>
              <a:t>SPS = Sensor Processing Subsystem</a:t>
            </a:r>
          </a:p>
          <a:p>
            <a:pPr eaLnBrk="1" hangingPunct="1"/>
            <a:r>
              <a:rPr lang="en-US" smtClean="0">
                <a:latin typeface="Arial" charset="0"/>
              </a:rPr>
              <a:t>CIMSS = Cooperative Institute for Meteorological Satellite Studies</a:t>
            </a:r>
          </a:p>
          <a:p>
            <a:pPr eaLnBrk="1" hangingPunct="1"/>
            <a:r>
              <a:rPr lang="en-US" smtClean="0">
                <a:latin typeface="Arial" charset="0"/>
              </a:rPr>
              <a:t>GSICS= Global Space-based Inter-Calibration System</a:t>
            </a:r>
          </a:p>
          <a:p>
            <a:pPr eaLnBrk="1" hangingPunct="1"/>
            <a:r>
              <a:rPr lang="en-US" smtClean="0">
                <a:latin typeface="Arial" charset="0"/>
              </a:rPr>
              <a:t>MTSAT = Multi-functional Transport Satellite</a:t>
            </a:r>
          </a:p>
          <a:p>
            <a:pPr eaLnBrk="1" hangingPunct="1"/>
            <a:r>
              <a:rPr lang="en-US" smtClean="0">
                <a:latin typeface="Arial" charset="0"/>
              </a:rPr>
              <a:t>GOES = Geostationary Operational Environmental Satellite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4B5EDB-FA33-40E8-B708-962E3817EF78}" type="slidenum">
              <a:rPr lang="en-US"/>
              <a:pPr eaLnBrk="1" hangingPunct="1"/>
              <a:t>9</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rPr>
              <a:t>ECMWF= European Center for Medium range Weather Forecasting</a:t>
            </a:r>
          </a:p>
          <a:p>
            <a:pPr eaLnBrk="1" hangingPunct="1"/>
            <a:r>
              <a:rPr lang="en-US" dirty="0" smtClean="0">
                <a:latin typeface="Arial" charset="0"/>
              </a:rPr>
              <a:t>SPS = Sensor Processing</a:t>
            </a:r>
            <a:r>
              <a:rPr lang="en-US" baseline="0" dirty="0" smtClean="0">
                <a:latin typeface="Arial" charset="0"/>
              </a:rPr>
              <a:t> Subsystem</a:t>
            </a:r>
          </a:p>
          <a:p>
            <a:pPr eaLnBrk="1" hangingPunct="1"/>
            <a:r>
              <a:rPr lang="en-US" baseline="0" dirty="0" smtClean="0">
                <a:latin typeface="Arial" charset="0"/>
              </a:rPr>
              <a:t>CIMSS = Cooperative Institute for Meteorological Satellite Studies</a:t>
            </a:r>
          </a:p>
          <a:p>
            <a:pPr eaLnBrk="1" hangingPunct="1"/>
            <a:r>
              <a:rPr lang="en-US" dirty="0" smtClean="0"/>
              <a:t>GSICS= Global Space-based Inter-Calibration System</a:t>
            </a:r>
          </a:p>
          <a:p>
            <a:pPr eaLnBrk="1" hangingPunct="1"/>
            <a:r>
              <a:rPr lang="en-US" dirty="0" smtClean="0">
                <a:latin typeface="Arial" charset="0"/>
              </a:rPr>
              <a:t>MTSAT = </a:t>
            </a:r>
            <a:r>
              <a:rPr lang="en-US" dirty="0" smtClean="0"/>
              <a:t>Multi-functional Transport Satellite</a:t>
            </a:r>
          </a:p>
          <a:p>
            <a:pPr eaLnBrk="1" hangingPunct="1"/>
            <a:r>
              <a:rPr lang="en-US" dirty="0" smtClean="0">
                <a:latin typeface="Arial" charset="0"/>
              </a:rPr>
              <a:t>GOES = Geostationary Operational Environmental Satellite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4.32 from </a:t>
            </a:r>
            <a:r>
              <a:rPr lang="en-US" dirty="0" err="1" smtClean="0"/>
              <a:t>Hillger</a:t>
            </a:r>
            <a:r>
              <a:rPr lang="en-US" dirty="0" smtClean="0"/>
              <a:t> and Schmit. </a:t>
            </a:r>
            <a:r>
              <a:rPr lang="en-US" b="1" dirty="0" err="1" smtClean="0"/>
              <a:t>Hillger</a:t>
            </a:r>
            <a:r>
              <a:rPr lang="en-US" b="1" dirty="0" smtClean="0"/>
              <a:t>, D.W., and T.J. Schmit, 2011: Imager and Sounder Radiance and Product Validation for the GOES-15 Science Test, </a:t>
            </a:r>
            <a:r>
              <a:rPr lang="en-US" b="1" i="1" dirty="0" smtClean="0"/>
              <a:t>NOAA Technical Report, NESDIS 141</a:t>
            </a:r>
            <a:r>
              <a:rPr lang="en-US" b="1" dirty="0" smtClean="0"/>
              <a:t>, (November), 101 pp.</a:t>
            </a:r>
            <a:endParaRPr lang="en-US" dirty="0"/>
          </a:p>
        </p:txBody>
      </p:sp>
      <p:sp>
        <p:nvSpPr>
          <p:cNvPr id="4" name="Slide Number Placeholder 3"/>
          <p:cNvSpPr>
            <a:spLocks noGrp="1"/>
          </p:cNvSpPr>
          <p:nvPr>
            <p:ph type="sldNum" sz="quarter" idx="10"/>
          </p:nvPr>
        </p:nvSpPr>
        <p:spPr/>
        <p:txBody>
          <a:bodyPr/>
          <a:lstStyle/>
          <a:p>
            <a:fld id="{72C4B9B8-B0E1-4693-8173-0015F9D5907D}" type="slidenum">
              <a:rPr lang="en-US" smtClean="0"/>
              <a:t>10</a:t>
            </a:fld>
            <a:endParaRPr lang="en-US"/>
          </a:p>
        </p:txBody>
      </p:sp>
    </p:spTree>
    <p:extLst>
      <p:ext uri="{BB962C8B-B14F-4D97-AF65-F5344CB8AC3E}">
        <p14:creationId xmlns:p14="http://schemas.microsoft.com/office/powerpoint/2010/main" val="15312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6A94D-C181-46BB-896C-A16F1B32B475}"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273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Flipping between the simple bias and this GSICS bias shows that with the GSICS bias some of the high clouds (north, southeast</a:t>
            </a:r>
            <a:r>
              <a:rPr lang="en-US" baseline="0" dirty="0" smtClean="0"/>
              <a:t> portions of the image) get higher(from green to blue, from blue to white) and some of the lower clouds (Pacific) get lower. (from yellow to orange)  What we like seeing here is that it appears that the GSICS bias takes out even more of the noise!  We’ve only looked at this one case, but so far we’re impressed… and we’re not even sure we’re applying it in the most ideal way.</a:t>
            </a:r>
            <a:endParaRPr lang="en-US" dirty="0"/>
          </a:p>
        </p:txBody>
      </p:sp>
      <p:sp>
        <p:nvSpPr>
          <p:cNvPr id="4" name="Slide Number Placeholder 3"/>
          <p:cNvSpPr>
            <a:spLocks noGrp="1"/>
          </p:cNvSpPr>
          <p:nvPr>
            <p:ph type="sldNum" sz="quarter" idx="10"/>
          </p:nvPr>
        </p:nvSpPr>
        <p:spPr/>
        <p:txBody>
          <a:bodyPr/>
          <a:lstStyle/>
          <a:p>
            <a:fld id="{9AA22F93-99C9-4406-B1AE-712699699017}"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‘Mixed bag’ when applying the GSICS correction, but reduces some of the cloud ‘noise’</a:t>
            </a:r>
          </a:p>
          <a:p>
            <a:endParaRPr lang="en-US" dirty="0"/>
          </a:p>
        </p:txBody>
      </p:sp>
      <p:sp>
        <p:nvSpPr>
          <p:cNvPr id="4" name="Slide Number Placeholder 3"/>
          <p:cNvSpPr>
            <a:spLocks noGrp="1"/>
          </p:cNvSpPr>
          <p:nvPr>
            <p:ph type="sldNum" sz="quarter" idx="10"/>
          </p:nvPr>
        </p:nvSpPr>
        <p:spPr/>
        <p:txBody>
          <a:bodyPr/>
          <a:lstStyle/>
          <a:p>
            <a:fld id="{72C4B9B8-B0E1-4693-8173-0015F9D5907D}" type="slidenum">
              <a:rPr lang="en-US" smtClean="0"/>
              <a:t>25</a:t>
            </a:fld>
            <a:endParaRPr lang="en-US"/>
          </a:p>
        </p:txBody>
      </p:sp>
    </p:spTree>
    <p:extLst>
      <p:ext uri="{BB962C8B-B14F-4D97-AF65-F5344CB8AC3E}">
        <p14:creationId xmlns:p14="http://schemas.microsoft.com/office/powerpoint/2010/main" val="3201265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to Will </a:t>
            </a:r>
            <a:r>
              <a:rPr lang="en-US" baseline="0" dirty="0" err="1" smtClean="0"/>
              <a:t>Straka</a:t>
            </a:r>
            <a:r>
              <a:rPr lang="en-US" baseline="0" dirty="0" smtClean="0"/>
              <a:t>, CIMSS. </a:t>
            </a:r>
            <a:endParaRPr lang="en-US" dirty="0"/>
          </a:p>
        </p:txBody>
      </p:sp>
      <p:sp>
        <p:nvSpPr>
          <p:cNvPr id="4" name="Slide Number Placeholder 3"/>
          <p:cNvSpPr>
            <a:spLocks noGrp="1"/>
          </p:cNvSpPr>
          <p:nvPr>
            <p:ph type="sldNum" sz="quarter" idx="10"/>
          </p:nvPr>
        </p:nvSpPr>
        <p:spPr/>
        <p:txBody>
          <a:bodyPr/>
          <a:lstStyle/>
          <a:p>
            <a:fld id="{72C4B9B8-B0E1-4693-8173-0015F9D5907D}" type="slidenum">
              <a:rPr lang="en-US" smtClean="0"/>
              <a:t>26</a:t>
            </a:fld>
            <a:endParaRPr lang="en-US"/>
          </a:p>
        </p:txBody>
      </p:sp>
    </p:spTree>
    <p:extLst>
      <p:ext uri="{BB962C8B-B14F-4D97-AF65-F5344CB8AC3E}">
        <p14:creationId xmlns:p14="http://schemas.microsoft.com/office/powerpoint/2010/main" val="145583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851C2C-5845-45C5-8D66-7EC7A9CF542C}"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370795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43E44-904D-46C7-8BE9-670E7E7E7BB8}"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55569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E00EA-ED2F-4F80-A7E6-077C228578EA}"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3432435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33151DE-A4F7-484C-8F03-A5178C16F129}"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E0BA4-E8C6-434C-ADA0-1A91C0D5DE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449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C053D7-4478-442F-B2CB-88832663BFAD}"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1472FF-57B5-4206-AA59-7354F91BDF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3801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D4566B5-DFDF-4B45-B87F-5EA643DC2C48}"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A31225-F751-460F-B51C-E16DD62499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35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5DA4561-9E0D-460E-99A1-EA75DE6625C8}" type="datetime1">
              <a:rPr lang="en-US" smtClean="0">
                <a:solidFill>
                  <a:srgbClr val="000000"/>
                </a:solidFill>
              </a:rPr>
              <a:t>3/28/2013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ABA35E-14B8-4C3A-9772-DEB291AF5C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891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DB6F8E0-1A46-489F-895D-EF68E8768C04}" type="datetime1">
              <a:rPr lang="en-US" smtClean="0">
                <a:solidFill>
                  <a:srgbClr val="000000"/>
                </a:solidFill>
              </a:rPr>
              <a:t>3/28/2013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219E9-3919-4D64-8FD9-D68C67D104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861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3594846-DB5B-437A-912A-B19D40EE5600}" type="datetime1">
              <a:rPr lang="en-US" smtClean="0">
                <a:solidFill>
                  <a:srgbClr val="000000"/>
                </a:solidFill>
              </a:rPr>
              <a:t>3/28/2013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FFFAA2E-2DCD-4576-B58B-C5DD3B30C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580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6DC87AD-9172-423A-AC71-D1E02BE17184}" type="datetime1">
              <a:rPr lang="en-US" smtClean="0">
                <a:solidFill>
                  <a:srgbClr val="000000"/>
                </a:solidFill>
              </a:rPr>
              <a:t>3/28/2013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ECD224-1A74-47C7-937F-D2AF1EDE56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4326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30CC85-FC19-42FC-869D-3A73E1D0F31A}" type="datetime1">
              <a:rPr lang="en-US" smtClean="0">
                <a:solidFill>
                  <a:srgbClr val="000000"/>
                </a:solidFill>
              </a:rPr>
              <a:t>3/28/2013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15A57-D5F5-4DAB-8065-3CD09C494B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114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2C131-3F66-44D2-8D3A-A8259FF83CD6}"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315998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16BBFC-70B9-4752-9E81-D3ACC524AE2A}" type="datetime1">
              <a:rPr lang="en-US" smtClean="0">
                <a:solidFill>
                  <a:srgbClr val="000000"/>
                </a:solidFill>
              </a:rPr>
              <a:t>3/28/2013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B3F6D5-C7DE-4F28-927C-A4A3578C5C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556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B4E0474-5956-4F0F-91D0-D6E1FB7A362A}"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4BCAD9-4E8E-4F59-9824-E3DD4333F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0733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B2C021D-C00C-4C40-A9DC-D58C17D004A9}"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574A5-5032-4E19-B7A0-EA932453A7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5894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3D7297A4-9D5A-4D6A-B97C-5E11001299FB}" type="datetime1">
              <a:rPr lang="en-US" smtClean="0">
                <a:solidFill>
                  <a:srgbClr val="000000"/>
                </a:solidFill>
              </a:rPr>
              <a:t>3/28/2013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06917-834C-4792-AAAF-FFE874830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00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7677C02-851D-4A3D-8538-DAD951C2C2E7}" type="datetime1">
              <a:rPr lang="en-US" smtClean="0">
                <a:solidFill>
                  <a:srgbClr val="000000"/>
                </a:solidFill>
              </a:rPr>
              <a:t>3/28/2013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71FCB4-B20D-44A1-A55E-58DD90C49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763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3142" y="4648200"/>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1242642" y="685800"/>
            <a:ext cx="6781800" cy="1828800"/>
          </a:xfrm>
        </p:spPr>
        <p:txBody>
          <a:bodyPr/>
          <a:lstStyle>
            <a:lvl1pPr>
              <a:defRPr>
                <a:solidFill>
                  <a:schemeClr val="tx1"/>
                </a:solidFill>
              </a:defRPr>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63A29F38-5EC6-D140-80EF-CFE0A6945C10}"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4F5610-794B-43F9-A0D9-AF1E5933AB5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25001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4b566dac80219blue-earth-wallpaper.jpg"/>
          <p:cNvPicPr>
            <a:picLocks noChangeAspect="1"/>
          </p:cNvPicPr>
          <p:nvPr userDrawn="1"/>
        </p:nvPicPr>
        <p:blipFill>
          <a:blip r:embed="rId2" cstate="print"/>
          <a:srcRect l="10479" t="4085"/>
          <a:stretch>
            <a:fillRect/>
          </a:stretch>
        </p:blipFill>
        <p:spPr>
          <a:xfrm>
            <a:off x="0" y="0"/>
            <a:ext cx="9144000" cy="6858000"/>
          </a:xfrm>
          <a:prstGeom prst="rect">
            <a:avLst/>
          </a:prstGeom>
        </p:spPr>
      </p:pic>
      <p:sp>
        <p:nvSpPr>
          <p:cNvPr id="18" name="Rectangle 17"/>
          <p:cNvSpPr/>
          <p:nvPr userDrawn="1"/>
        </p:nvSpPr>
        <p:spPr>
          <a:xfrm>
            <a:off x="0" y="1"/>
            <a:ext cx="9144000" cy="6858000"/>
          </a:xfrm>
          <a:prstGeom prst="rect">
            <a:avLst/>
          </a:prstGeom>
          <a:solidFill>
            <a:schemeClr val="bg1">
              <a:lumMod val="95000"/>
              <a:lumOff val="5000"/>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1"/>
          <p:cNvSpPr>
            <a:spLocks noGrp="1"/>
          </p:cNvSpPr>
          <p:nvPr>
            <p:ph type="title"/>
          </p:nvPr>
        </p:nvSpPr>
        <p:spPr>
          <a:xfrm>
            <a:off x="1200150" y="921910"/>
            <a:ext cx="7086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4"/>
          <p:cNvSpPr>
            <a:spLocks noGrp="1"/>
          </p:cNvSpPr>
          <p:nvPr userDrawn="1">
            <p:ph type="ftr" sz="quarter" idx="11"/>
          </p:nvPr>
        </p:nvSpPr>
        <p:spPr/>
        <p:txBody>
          <a:bodyPr/>
          <a:lstStyle>
            <a:lvl1pPr>
              <a:defRPr/>
            </a:lvl1pPr>
          </a:lstStyle>
          <a:p>
            <a:pPr>
              <a:defRPr/>
            </a:pPr>
            <a:endParaRPr lang="en-US" dirty="0">
              <a:solidFill>
                <a:prstClr val="white">
                  <a:tint val="75000"/>
                </a:prstClr>
              </a:solidFill>
            </a:endParaRPr>
          </a:p>
        </p:txBody>
      </p:sp>
      <p:sp>
        <p:nvSpPr>
          <p:cNvPr id="14" name="Slide Number Placeholder 5"/>
          <p:cNvSpPr>
            <a:spLocks noGrp="1"/>
          </p:cNvSpPr>
          <p:nvPr userDrawn="1">
            <p:ph type="sldNum" sz="quarter" idx="12"/>
          </p:nvPr>
        </p:nvSpPr>
        <p:spPr/>
        <p:txBody>
          <a:bodyPr/>
          <a:lstStyle>
            <a:lvl1pPr>
              <a:defRPr/>
            </a:lvl1pPr>
          </a:lstStyle>
          <a:p>
            <a:pPr>
              <a:defRPr/>
            </a:pPr>
            <a:fld id="{6ECF5EF8-31B4-4F78-B46E-860652303D3D}" type="slidenum">
              <a:rPr lang="en-US">
                <a:solidFill>
                  <a:prstClr val="black"/>
                </a:solidFill>
              </a:rPr>
              <a:pPr>
                <a:defRPr/>
              </a:pPr>
              <a:t>‹#›</a:t>
            </a:fld>
            <a:endParaRPr lang="en-US" dirty="0">
              <a:solidFill>
                <a:prstClr val="black"/>
              </a:solidFill>
            </a:endParaRPr>
          </a:p>
        </p:txBody>
      </p:sp>
      <p:pic>
        <p:nvPicPr>
          <p:cNvPr id="22" name="Picture 21" descr="GOES-R_logo.png"/>
          <p:cNvPicPr>
            <a:picLocks noChangeAspect="1"/>
          </p:cNvPicPr>
          <p:nvPr userDrawn="1"/>
        </p:nvPicPr>
        <p:blipFill>
          <a:blip r:embed="rId3" cstate="print"/>
          <a:stretch>
            <a:fillRect/>
          </a:stretch>
        </p:blipFill>
        <p:spPr>
          <a:xfrm>
            <a:off x="76200" y="48890"/>
            <a:ext cx="914400" cy="583250"/>
          </a:xfrm>
          <a:prstGeom prst="rect">
            <a:avLst/>
          </a:prstGeom>
        </p:spPr>
      </p:pic>
      <p:pic>
        <p:nvPicPr>
          <p:cNvPr id="25" name="Picture 24" descr="NASA_Logo.png"/>
          <p:cNvPicPr>
            <a:picLocks noChangeAspect="1"/>
          </p:cNvPicPr>
          <p:nvPr userDrawn="1"/>
        </p:nvPicPr>
        <p:blipFill>
          <a:blip r:embed="rId4" cstate="print"/>
          <a:stretch>
            <a:fillRect/>
          </a:stretch>
        </p:blipFill>
        <p:spPr>
          <a:xfrm>
            <a:off x="8072435" y="139225"/>
            <a:ext cx="542204" cy="457200"/>
          </a:xfrm>
          <a:prstGeom prst="rect">
            <a:avLst/>
          </a:prstGeom>
        </p:spPr>
      </p:pic>
      <p:pic>
        <p:nvPicPr>
          <p:cNvPr id="26" name="Picture 25" descr="NOAA_logo.png"/>
          <p:cNvPicPr>
            <a:picLocks noChangeAspect="1"/>
          </p:cNvPicPr>
          <p:nvPr userDrawn="1"/>
        </p:nvPicPr>
        <p:blipFill>
          <a:blip r:embed="rId5" cstate="print"/>
          <a:stretch>
            <a:fillRect/>
          </a:stretch>
        </p:blipFill>
        <p:spPr>
          <a:xfrm>
            <a:off x="8605834" y="139225"/>
            <a:ext cx="456236" cy="457200"/>
          </a:xfrm>
          <a:prstGeom prst="rect">
            <a:avLst/>
          </a:prstGeom>
        </p:spPr>
      </p:pic>
    </p:spTree>
    <p:extLst>
      <p:ext uri="{BB962C8B-B14F-4D97-AF65-F5344CB8AC3E}">
        <p14:creationId xmlns:p14="http://schemas.microsoft.com/office/powerpoint/2010/main" val="763788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p:txBody>
          <a:bodyPr/>
          <a:lstStyle>
            <a:lvl1pPr>
              <a:defRPr/>
            </a:lvl1pPr>
          </a:lstStyle>
          <a:p>
            <a:pPr>
              <a:defRPr/>
            </a:pPr>
            <a:fld id="{6C28B839-8756-C94C-A47D-583F8BA95CCB}"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14" name="Footer Placeholder 5"/>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5" name="Slide Number Placeholder 6"/>
          <p:cNvSpPr>
            <a:spLocks noGrp="1"/>
          </p:cNvSpPr>
          <p:nvPr>
            <p:ph type="sldNum" sz="quarter" idx="12"/>
          </p:nvPr>
        </p:nvSpPr>
        <p:spPr/>
        <p:txBody>
          <a:bodyPr/>
          <a:lstStyle>
            <a:lvl1pPr>
              <a:defRPr/>
            </a:lvl1pPr>
          </a:lstStyle>
          <a:p>
            <a:pPr>
              <a:defRPr/>
            </a:pPr>
            <a:fld id="{F8BBB978-F783-4560-B5F8-459943D3045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53704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6"/>
          <p:cNvSpPr>
            <a:spLocks noGrp="1"/>
          </p:cNvSpPr>
          <p:nvPr>
            <p:ph type="dt" sz="half" idx="10"/>
          </p:nvPr>
        </p:nvSpPr>
        <p:spPr/>
        <p:txBody>
          <a:bodyPr/>
          <a:lstStyle>
            <a:lvl1pPr>
              <a:defRPr/>
            </a:lvl1pPr>
          </a:lstStyle>
          <a:p>
            <a:pPr>
              <a:defRPr/>
            </a:pPr>
            <a:fld id="{724A9001-4838-5A4A-AF6B-307A42C382F7}"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16" name="Footer Placeholder 7"/>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7" name="Slide Number Placeholder 8"/>
          <p:cNvSpPr>
            <a:spLocks noGrp="1"/>
          </p:cNvSpPr>
          <p:nvPr>
            <p:ph type="sldNum" sz="quarter" idx="12"/>
          </p:nvPr>
        </p:nvSpPr>
        <p:spPr/>
        <p:txBody>
          <a:bodyPr/>
          <a:lstStyle>
            <a:lvl1pPr>
              <a:defRPr/>
            </a:lvl1pPr>
          </a:lstStyle>
          <a:p>
            <a:pPr>
              <a:defRPr/>
            </a:pPr>
            <a:fld id="{0BFEE794-286C-43E6-A7E2-0D551E93D8D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049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Date Placeholder 2"/>
          <p:cNvSpPr>
            <a:spLocks noGrp="1"/>
          </p:cNvSpPr>
          <p:nvPr>
            <p:ph type="dt" sz="half" idx="10"/>
          </p:nvPr>
        </p:nvSpPr>
        <p:spPr/>
        <p:txBody>
          <a:bodyPr/>
          <a:lstStyle>
            <a:lvl1pPr>
              <a:defRPr/>
            </a:lvl1pPr>
          </a:lstStyle>
          <a:p>
            <a:pPr>
              <a:defRPr/>
            </a:pPr>
            <a:fld id="{DAD26652-F626-454A-851B-0656F6A0F770}"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12" name="Footer Placeholder 3"/>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3" name="Slide Number Placeholder 4"/>
          <p:cNvSpPr>
            <a:spLocks noGrp="1"/>
          </p:cNvSpPr>
          <p:nvPr>
            <p:ph type="sldNum" sz="quarter" idx="12"/>
          </p:nvPr>
        </p:nvSpPr>
        <p:spPr/>
        <p:txBody>
          <a:bodyPr/>
          <a:lstStyle>
            <a:lvl1pPr>
              <a:defRPr/>
            </a:lvl1pPr>
          </a:lstStyle>
          <a:p>
            <a:pPr>
              <a:defRPr/>
            </a:pPr>
            <a:fld id="{93880D5D-487B-49EF-ADB5-2AA03D04BA2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1649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08F10E-FE11-4778-A7D5-C1EBD42C61F3}" type="datetime1">
              <a:rPr lang="en-US" smtClean="0"/>
              <a:t>3/28/2013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940109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lvl1pPr>
              <a:defRPr/>
            </a:lvl1pPr>
          </a:lstStyle>
          <a:p>
            <a:pPr>
              <a:defRPr/>
            </a:pPr>
            <a:fld id="{12BE1055-48A6-3246-B91B-18BA09128D84}" type="datetime1">
              <a:rPr lang="en-US" smtClean="0">
                <a:solidFill>
                  <a:prstClr val="white">
                    <a:tint val="75000"/>
                  </a:prstClr>
                </a:solidFill>
              </a:rPr>
              <a:pPr>
                <a:defRPr/>
              </a:pPr>
              <a:t>3/28/2013</a:t>
            </a:fld>
            <a:endParaRPr lang="en-US" dirty="0">
              <a:solidFill>
                <a:prstClr val="white">
                  <a:tint val="75000"/>
                </a:prstClr>
              </a:solidFill>
            </a:endParaRPr>
          </a:p>
        </p:txBody>
      </p:sp>
      <p:sp>
        <p:nvSpPr>
          <p:cNvPr id="11" name="Footer Placeholder 2"/>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2" name="Slide Number Placeholder 3"/>
          <p:cNvSpPr>
            <a:spLocks noGrp="1"/>
          </p:cNvSpPr>
          <p:nvPr>
            <p:ph type="sldNum" sz="quarter" idx="12"/>
          </p:nvPr>
        </p:nvSpPr>
        <p:spPr/>
        <p:txBody>
          <a:bodyPr/>
          <a:lstStyle>
            <a:lvl1pPr>
              <a:defRPr/>
            </a:lvl1pPr>
          </a:lstStyle>
          <a:p>
            <a:pPr>
              <a:defRPr/>
            </a:pPr>
            <a:fld id="{0D9AC741-1BF0-41AA-9B51-622F501F52CB}" type="slidenum">
              <a:rPr lang="en-US">
                <a:solidFill>
                  <a:prstClr val="black"/>
                </a:solidFill>
              </a:rPr>
              <a:pPr>
                <a:defRPr/>
              </a:pPr>
              <a:t>‹#›</a:t>
            </a:fld>
            <a:endParaRPr lang="en-US" dirty="0">
              <a:solidFill>
                <a:prstClr val="black"/>
              </a:solidFill>
            </a:endParaRPr>
          </a:p>
        </p:txBody>
      </p:sp>
      <p:pic>
        <p:nvPicPr>
          <p:cNvPr id="20" name="Picture 19" descr="GOES-R_logo_v2.png"/>
          <p:cNvPicPr>
            <a:picLocks noChangeAspect="1"/>
          </p:cNvPicPr>
          <p:nvPr userDrawn="1"/>
        </p:nvPicPr>
        <p:blipFill>
          <a:blip r:embed="rId2" cstate="print"/>
          <a:stretch>
            <a:fillRect/>
          </a:stretch>
        </p:blipFill>
        <p:spPr>
          <a:xfrm>
            <a:off x="76200" y="0"/>
            <a:ext cx="1143000" cy="762000"/>
          </a:xfrm>
          <a:prstGeom prst="rect">
            <a:avLst/>
          </a:prstGeom>
        </p:spPr>
      </p:pic>
    </p:spTree>
    <p:extLst>
      <p:ext uri="{BB962C8B-B14F-4D97-AF65-F5344CB8AC3E}">
        <p14:creationId xmlns:p14="http://schemas.microsoft.com/office/powerpoint/2010/main" val="764118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1DCB09A-BA5E-4AB7-91E1-C59162FD57D5}" type="datetime1">
              <a:rPr lang="en-US">
                <a:solidFill>
                  <a:prstClr val="white">
                    <a:tint val="75000"/>
                  </a:prstClr>
                </a:solidFill>
              </a:rPr>
              <a:pPr>
                <a:defRPr/>
              </a:pPr>
              <a:t>3/28/2013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AB7CDD12-FE8D-4106-B4D7-32F5C435D54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5588751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8486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990600"/>
            <a:ext cx="411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695700"/>
            <a:ext cx="411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24400" y="990600"/>
            <a:ext cx="4114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781800" y="6248400"/>
            <a:ext cx="2133600" cy="476250"/>
          </a:xfrm>
        </p:spPr>
        <p:txBody>
          <a:bodyPr/>
          <a:lstStyle>
            <a:lvl1pPr>
              <a:defRPr/>
            </a:lvl1pPr>
          </a:lstStyle>
          <a:p>
            <a:fld id="{D118A2ED-550B-4CCD-8C84-F04FEAC86836}" type="slidenum">
              <a:rPr lang="en-US">
                <a:solidFill>
                  <a:srgbClr val="000000"/>
                </a:solidFill>
              </a:rPr>
              <a:pPr/>
              <a:t>‹#›</a:t>
            </a:fld>
            <a:endParaRPr lang="en-US" dirty="0">
              <a:solidFill>
                <a:srgbClr val="000000"/>
              </a:solidFill>
            </a:endParaRPr>
          </a:p>
        </p:txBody>
      </p:sp>
      <p:sp>
        <p:nvSpPr>
          <p:cNvPr id="7" name="Date Placeholder 6"/>
          <p:cNvSpPr>
            <a:spLocks noGrp="1"/>
          </p:cNvSpPr>
          <p:nvPr>
            <p:ph type="dt" sz="half" idx="11"/>
          </p:nvPr>
        </p:nvSpPr>
        <p:spPr>
          <a:xfrm>
            <a:off x="3581400" y="6248400"/>
            <a:ext cx="2133600" cy="476250"/>
          </a:xfrm>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2"/>
          </p:nvPr>
        </p:nvSpPr>
        <p:spPr>
          <a:xfrm>
            <a:off x="304800" y="6400800"/>
            <a:ext cx="1600200" cy="320675"/>
          </a:xfrm>
        </p:spPr>
        <p:txBody>
          <a:bodyPr/>
          <a:lstStyle>
            <a:lvl1pPr>
              <a:defRPr/>
            </a:lvl1pPr>
          </a:lstStyle>
          <a:p>
            <a:endParaRPr lang="en-US" dirty="0">
              <a:solidFill>
                <a:srgbClr val="000000"/>
              </a:solidFill>
            </a:endParaRPr>
          </a:p>
        </p:txBody>
      </p:sp>
    </p:spTree>
    <p:extLst>
      <p:ext uri="{BB962C8B-B14F-4D97-AF65-F5344CB8AC3E}">
        <p14:creationId xmlns:p14="http://schemas.microsoft.com/office/powerpoint/2010/main" val="2633342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79FBC1-4F80-41C7-A76E-8C589461A03F}"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553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E38EC-F918-437A-AA69-45F7D48D8701}"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64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7F5D2-49AE-463A-A7B5-F707C000199A}"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4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5BDDB-B606-472A-94B0-A81E70519E92}" type="datetime1">
              <a:rPr lang="en-US" smtClean="0">
                <a:solidFill>
                  <a:prstClr val="black">
                    <a:tint val="75000"/>
                  </a:prstClr>
                </a:solidFill>
              </a:rPr>
              <a:pPr/>
              <a:t>3/28/2013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155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4C0B1B-23C6-4469-A7E0-F80D2CD41FCB}" type="datetime1">
              <a:rPr lang="en-US" smtClean="0">
                <a:solidFill>
                  <a:prstClr val="black">
                    <a:tint val="75000"/>
                  </a:prstClr>
                </a:solidFill>
              </a:rPr>
              <a:pPr/>
              <a:t>3/28/2013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523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2A22AF-5422-4E2B-9789-4EE0277C1907}" type="datetime1">
              <a:rPr lang="en-US" smtClean="0">
                <a:solidFill>
                  <a:prstClr val="black">
                    <a:tint val="75000"/>
                  </a:prstClr>
                </a:solidFill>
              </a:rPr>
              <a:pPr/>
              <a:t>3/28/2013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227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7B068-9B9E-4C0A-84EC-85D440111F5E}" type="datetime1">
              <a:rPr lang="en-US" smtClean="0">
                <a:solidFill>
                  <a:prstClr val="black">
                    <a:tint val="75000"/>
                  </a:prstClr>
                </a:solidFill>
              </a:rPr>
              <a:pPr/>
              <a:t>3/28/2013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26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9827F-3E9B-4B3C-85AD-57E98AFAB99B}" type="datetime1">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2450976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0ED70-A1A1-407A-8DA4-A5EBF5194B10}" type="datetime1">
              <a:rPr lang="en-US" smtClean="0">
                <a:solidFill>
                  <a:prstClr val="black">
                    <a:tint val="75000"/>
                  </a:prstClr>
                </a:solidFill>
              </a:rPr>
              <a:pPr/>
              <a:t>3/28/2013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236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2CB47-0A80-4BBF-8F15-783131199D5A}" type="datetime1">
              <a:rPr lang="en-US" smtClean="0">
                <a:solidFill>
                  <a:prstClr val="black">
                    <a:tint val="75000"/>
                  </a:prstClr>
                </a:solidFill>
              </a:rPr>
              <a:pPr/>
              <a:t>3/28/2013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862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6ABC96-C5E1-4C26-812B-29A814C31DAF}"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822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410DEE-F0D5-4273-8D19-1DF2F533CC05}"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68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E29BAC-790F-4201-B2E3-CDABC0339C32}" type="datetime1">
              <a:rPr lang="en-US" smtClean="0"/>
              <a:t>3/28/2013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233851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CCC0FD-25DD-4BCA-80F6-340C132213F8}" type="datetime1">
              <a:rPr lang="en-US" smtClean="0"/>
              <a:t>3/28/2013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35958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A7406-B16B-41DB-9EFF-5FD1848A77B3}" type="datetime1">
              <a:rPr lang="en-US" smtClean="0"/>
              <a:t>3/28/2013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407467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DCE44D-22FE-4A2D-A444-19DAB3CC413E}" type="datetime1">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194100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06D46-B037-4091-82C0-6E30AF7DB395}" type="datetime1">
              <a:rPr lang="en-US" smtClean="0"/>
              <a:t>3/28/2013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DE40B-6FD3-45E8-AB93-21FB0AB14623}" type="slidenum">
              <a:rPr lang="en-US" smtClean="0"/>
              <a:t>‹#›</a:t>
            </a:fld>
            <a:endParaRPr lang="en-US"/>
          </a:p>
        </p:txBody>
      </p:sp>
    </p:spTree>
    <p:extLst>
      <p:ext uri="{BB962C8B-B14F-4D97-AF65-F5344CB8AC3E}">
        <p14:creationId xmlns:p14="http://schemas.microsoft.com/office/powerpoint/2010/main" val="5511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EA472-5BDD-4467-8AA6-A406B9A16AF4}" type="datetime1">
              <a:rPr lang="en-US" smtClean="0"/>
              <a:t>3/28/2013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DE40B-6FD3-45E8-AB93-21FB0AB14623}" type="slidenum">
              <a:rPr lang="en-US" smtClean="0"/>
              <a:t>‹#›</a:t>
            </a:fld>
            <a:endParaRPr lang="en-US"/>
          </a:p>
        </p:txBody>
      </p:sp>
    </p:spTree>
    <p:extLst>
      <p:ext uri="{BB962C8B-B14F-4D97-AF65-F5344CB8AC3E}">
        <p14:creationId xmlns:p14="http://schemas.microsoft.com/office/powerpoint/2010/main" val="357885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fld id="{D66253B0-5D97-49AD-A05E-C5A8BC9055A7}" type="datetime1">
              <a:rPr lang="en-US" smtClean="0">
                <a:solidFill>
                  <a:srgbClr val="000000"/>
                </a:solidFill>
              </a:rPr>
              <a:t>3/28/2013</a:t>
            </a:fld>
            <a:endParaRPr lang="en-US">
              <a:solidFill>
                <a:srgbClr val="000000"/>
              </a:solidFill>
            </a:endParaRPr>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4D2343B-4B55-410A-A059-59D128AC094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19355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76400"/>
            <a:ext cx="82296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16675"/>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41AB6D1-6459-4441-BBE4-74E809A15251}" type="datetime1">
              <a:rPr lang="en-US">
                <a:solidFill>
                  <a:prstClr val="white">
                    <a:tint val="75000"/>
                  </a:prstClr>
                </a:solidFill>
              </a:rPr>
              <a:pPr>
                <a:defRPr/>
              </a:pPr>
              <a:t>3/28/2013</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416675"/>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AB7CDD12-FE8D-4106-B4D7-32F5C435D54A}" type="slidenum">
              <a:rPr lang="en-US">
                <a:solidFill>
                  <a:prstClr val="black"/>
                </a:solidFill>
              </a:rPr>
              <a:pPr>
                <a:defRPr/>
              </a:pPr>
              <a:t>‹#›</a:t>
            </a:fld>
            <a:endParaRPr lang="en-US" dirty="0">
              <a:solidFill>
                <a:prstClr val="black"/>
              </a:solidFill>
            </a:endParaRPr>
          </a:p>
        </p:txBody>
      </p:sp>
      <p:sp>
        <p:nvSpPr>
          <p:cNvPr id="1030" name="Title Placeholder 1"/>
          <p:cNvSpPr>
            <a:spLocks noGrp="1"/>
          </p:cNvSpPr>
          <p:nvPr>
            <p:ph type="title"/>
          </p:nvPr>
        </p:nvSpPr>
        <p:spPr bwMode="auto">
          <a:xfrm>
            <a:off x="1143000" y="274638"/>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30359721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ftr="0" dt="0"/>
  <p:txStyles>
    <p:titleStyle>
      <a:lvl1pPr algn="ctr" rtl="0" fontAlgn="base">
        <a:spcBef>
          <a:spcPct val="0"/>
        </a:spcBef>
        <a:spcAft>
          <a:spcPct val="0"/>
        </a:spcAft>
        <a:defRPr sz="3600" kern="1200">
          <a:solidFill>
            <a:schemeClr val="bg1"/>
          </a:solidFill>
          <a:latin typeface="+mj-lt"/>
          <a:ea typeface="+mj-ea"/>
          <a:cs typeface="+mj-cs"/>
        </a:defRPr>
      </a:lvl1pPr>
      <a:lvl2pPr algn="ctr" rtl="0" fontAlgn="base">
        <a:spcBef>
          <a:spcPct val="0"/>
        </a:spcBef>
        <a:spcAft>
          <a:spcPct val="0"/>
        </a:spcAft>
        <a:defRPr sz="3600">
          <a:solidFill>
            <a:schemeClr val="bg1"/>
          </a:solidFill>
          <a:latin typeface="Calibri" pitchFamily="34" charset="0"/>
        </a:defRPr>
      </a:lvl2pPr>
      <a:lvl3pPr algn="ctr" rtl="0" fontAlgn="base">
        <a:spcBef>
          <a:spcPct val="0"/>
        </a:spcBef>
        <a:spcAft>
          <a:spcPct val="0"/>
        </a:spcAft>
        <a:defRPr sz="3600">
          <a:solidFill>
            <a:schemeClr val="bg1"/>
          </a:solidFill>
          <a:latin typeface="Calibri" pitchFamily="34" charset="0"/>
        </a:defRPr>
      </a:lvl3pPr>
      <a:lvl4pPr algn="ctr" rtl="0" fontAlgn="base">
        <a:spcBef>
          <a:spcPct val="0"/>
        </a:spcBef>
        <a:spcAft>
          <a:spcPct val="0"/>
        </a:spcAft>
        <a:defRPr sz="3600">
          <a:solidFill>
            <a:schemeClr val="bg1"/>
          </a:solidFill>
          <a:latin typeface="Calibri" pitchFamily="34" charset="0"/>
        </a:defRPr>
      </a:lvl4pPr>
      <a:lvl5pPr algn="ctr" rtl="0" fontAlgn="base">
        <a:spcBef>
          <a:spcPct val="0"/>
        </a:spcBef>
        <a:spcAft>
          <a:spcPct val="0"/>
        </a:spcAft>
        <a:defRPr sz="3600">
          <a:solidFill>
            <a:schemeClr val="bg1"/>
          </a:solidFill>
          <a:latin typeface="Calibri" pitchFamily="34" charset="0"/>
        </a:defRPr>
      </a:lvl5pPr>
      <a:lvl6pPr marL="457200" algn="ctr" rtl="0" fontAlgn="base">
        <a:spcBef>
          <a:spcPct val="0"/>
        </a:spcBef>
        <a:spcAft>
          <a:spcPct val="0"/>
        </a:spcAft>
        <a:defRPr sz="3600">
          <a:solidFill>
            <a:schemeClr val="bg1"/>
          </a:solidFill>
          <a:latin typeface="Calibri" pitchFamily="34" charset="0"/>
        </a:defRPr>
      </a:lvl6pPr>
      <a:lvl7pPr marL="914400" algn="ctr" rtl="0" fontAlgn="base">
        <a:spcBef>
          <a:spcPct val="0"/>
        </a:spcBef>
        <a:spcAft>
          <a:spcPct val="0"/>
        </a:spcAft>
        <a:defRPr sz="3600">
          <a:solidFill>
            <a:schemeClr val="bg1"/>
          </a:solidFill>
          <a:latin typeface="Calibri" pitchFamily="34" charset="0"/>
        </a:defRPr>
      </a:lvl7pPr>
      <a:lvl8pPr marL="1371600" algn="ctr" rtl="0" fontAlgn="base">
        <a:spcBef>
          <a:spcPct val="0"/>
        </a:spcBef>
        <a:spcAft>
          <a:spcPct val="0"/>
        </a:spcAft>
        <a:defRPr sz="3600">
          <a:solidFill>
            <a:schemeClr val="bg1"/>
          </a:solidFill>
          <a:latin typeface="Calibri" pitchFamily="34" charset="0"/>
        </a:defRPr>
      </a:lvl8pPr>
      <a:lvl9pPr marL="1828800" algn="ctr" rtl="0" fontAlgn="base">
        <a:spcBef>
          <a:spcPct val="0"/>
        </a:spcBef>
        <a:spcAft>
          <a:spcPct val="0"/>
        </a:spcAft>
        <a:defRPr sz="3600">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574DE-B21C-45AC-840D-ED6E76119925}" type="datetime1">
              <a:rPr lang="en-US" smtClean="0">
                <a:solidFill>
                  <a:prstClr val="black">
                    <a:tint val="75000"/>
                  </a:prstClr>
                </a:solidFill>
              </a:rPr>
              <a:pPr/>
              <a:t>3/28/2013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7C4D0-11EE-4F61-9C1D-91B59F756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8812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m.j.schmit@noaa.gov"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1592759"/>
            <a:ext cx="78787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smtClean="0">
                <a:solidFill>
                  <a:srgbClr val="FFFF00"/>
                </a:solidFill>
                <a:latin typeface="Arial Unicode MS" pitchFamily="34" charset="-128"/>
                <a:cs typeface="Times New Roman" pitchFamily="18" charset="0"/>
              </a:rPr>
              <a:t>Potential </a:t>
            </a:r>
            <a:r>
              <a:rPr lang="en-US" sz="4400" dirty="0">
                <a:solidFill>
                  <a:srgbClr val="FFFF00"/>
                </a:solidFill>
                <a:latin typeface="Arial Unicode MS" pitchFamily="34" charset="-128"/>
                <a:cs typeface="Times New Roman" pitchFamily="18" charset="0"/>
              </a:rPr>
              <a:t>GEO Products/Users</a:t>
            </a:r>
          </a:p>
        </p:txBody>
      </p:sp>
      <p:sp>
        <p:nvSpPr>
          <p:cNvPr id="7171" name="Text Box 3"/>
          <p:cNvSpPr txBox="1">
            <a:spLocks noChangeArrowheads="1"/>
          </p:cNvSpPr>
          <p:nvPr/>
        </p:nvSpPr>
        <p:spPr bwMode="auto">
          <a:xfrm>
            <a:off x="304800" y="2826365"/>
            <a:ext cx="85344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fontAlgn="base">
              <a:spcBef>
                <a:spcPct val="50000"/>
              </a:spcBef>
              <a:spcAft>
                <a:spcPct val="0"/>
              </a:spcAft>
            </a:pPr>
            <a:r>
              <a:rPr lang="en-US" sz="2000" b="1" dirty="0">
                <a:solidFill>
                  <a:srgbClr val="FFFFFF"/>
                </a:solidFill>
                <a:latin typeface="Arial Unicode MS" pitchFamily="34" charset="-128"/>
              </a:rPr>
              <a:t>Timothy J. </a:t>
            </a:r>
            <a:r>
              <a:rPr lang="en-US" sz="2000" b="1" dirty="0" smtClean="0">
                <a:solidFill>
                  <a:srgbClr val="FFFFFF"/>
                </a:solidFill>
                <a:latin typeface="Arial Unicode MS" pitchFamily="34" charset="-128"/>
              </a:rPr>
              <a:t>Schmit  (</a:t>
            </a:r>
            <a:r>
              <a:rPr lang="en-US" dirty="0" smtClean="0">
                <a:solidFill>
                  <a:srgbClr val="FFFFFF"/>
                </a:solidFill>
                <a:hlinkClick r:id="rId3"/>
              </a:rPr>
              <a:t>tim.j.schmit@noaa.gov</a:t>
            </a:r>
            <a:r>
              <a:rPr lang="en-US" sz="2000" b="1" dirty="0" smtClean="0">
                <a:solidFill>
                  <a:srgbClr val="FFFFFF"/>
                </a:solidFill>
                <a:latin typeface="Arial Unicode MS" pitchFamily="34" charset="-128"/>
              </a:rPr>
              <a:t>)</a:t>
            </a:r>
          </a:p>
          <a:p>
            <a:pPr marL="0" lvl="1" indent="0" algn="ctr" fontAlgn="base">
              <a:spcBef>
                <a:spcPct val="50000"/>
              </a:spcBef>
              <a:spcAft>
                <a:spcPct val="0"/>
              </a:spcAft>
            </a:pPr>
            <a:r>
              <a:rPr lang="en-US" sz="2000" b="1" dirty="0">
                <a:solidFill>
                  <a:srgbClr val="FFFFFF"/>
                </a:solidFill>
                <a:latin typeface="Arial Unicode MS" pitchFamily="34" charset="-128"/>
              </a:rPr>
              <a:t>Andrew </a:t>
            </a:r>
            <a:r>
              <a:rPr lang="en-US" sz="2000" b="1" dirty="0" smtClean="0">
                <a:solidFill>
                  <a:srgbClr val="FFFFFF"/>
                </a:solidFill>
                <a:latin typeface="Arial Unicode MS" pitchFamily="34" charset="-128"/>
              </a:rPr>
              <a:t>Heidinger</a:t>
            </a:r>
          </a:p>
          <a:p>
            <a:pPr marL="0" lvl="1" indent="0" algn="ctr" fontAlgn="base">
              <a:spcBef>
                <a:spcPct val="50000"/>
              </a:spcBef>
              <a:spcAft>
                <a:spcPct val="0"/>
              </a:spcAft>
            </a:pPr>
            <a:r>
              <a:rPr lang="en-US" sz="1600" b="1" dirty="0" smtClean="0">
                <a:solidFill>
                  <a:srgbClr val="FFFF00"/>
                </a:solidFill>
                <a:latin typeface="Arial Unicode MS" pitchFamily="34" charset="-128"/>
              </a:rPr>
              <a:t>NOAA/NESDIS/Satellite </a:t>
            </a:r>
            <a:r>
              <a:rPr lang="en-US" sz="1600" b="1" dirty="0">
                <a:solidFill>
                  <a:srgbClr val="FFFF00"/>
                </a:solidFill>
                <a:latin typeface="Arial Unicode MS" pitchFamily="34" charset="-128"/>
              </a:rPr>
              <a:t>Applications and Research</a:t>
            </a:r>
          </a:p>
          <a:p>
            <a:pPr algn="ctr" fontAlgn="base">
              <a:spcBef>
                <a:spcPct val="50000"/>
              </a:spcBef>
              <a:spcAft>
                <a:spcPct val="0"/>
              </a:spcAft>
            </a:pPr>
            <a:r>
              <a:rPr lang="en-US" sz="1600" b="1" dirty="0">
                <a:solidFill>
                  <a:srgbClr val="FFFF00"/>
                </a:solidFill>
                <a:latin typeface="Arial Unicode MS" pitchFamily="34" charset="-128"/>
              </a:rPr>
              <a:t>  Advanced Satellite Products Branch (ASPB</a:t>
            </a:r>
            <a:r>
              <a:rPr lang="en-US" sz="1600" b="1" dirty="0" smtClean="0">
                <a:solidFill>
                  <a:srgbClr val="FFFF00"/>
                </a:solidFill>
                <a:latin typeface="Arial Unicode MS" pitchFamily="34" charset="-128"/>
              </a:rPr>
              <a:t>)</a:t>
            </a:r>
          </a:p>
          <a:p>
            <a:pPr algn="ctr" fontAlgn="base">
              <a:spcBef>
                <a:spcPct val="50000"/>
              </a:spcBef>
              <a:spcAft>
                <a:spcPct val="0"/>
              </a:spcAft>
            </a:pPr>
            <a:r>
              <a:rPr lang="en-US" sz="1600" b="1" dirty="0" smtClean="0">
                <a:solidFill>
                  <a:srgbClr val="FFFF00"/>
                </a:solidFill>
                <a:latin typeface="Arial Unicode MS" pitchFamily="34" charset="-128"/>
              </a:rPr>
              <a:t>Madison, WI</a:t>
            </a:r>
          </a:p>
          <a:p>
            <a:pPr algn="ctr" fontAlgn="base">
              <a:spcBef>
                <a:spcPct val="50000"/>
              </a:spcBef>
              <a:spcAft>
                <a:spcPct val="0"/>
              </a:spcAft>
            </a:pPr>
            <a:r>
              <a:rPr lang="en-US" sz="2000" b="1" dirty="0">
                <a:solidFill>
                  <a:srgbClr val="FFFFFF"/>
                </a:solidFill>
                <a:latin typeface="Arial Unicode MS" pitchFamily="34" charset="-128"/>
              </a:rPr>
              <a:t>Mathew M. </a:t>
            </a:r>
            <a:r>
              <a:rPr lang="en-US" sz="2000" b="1" dirty="0" smtClean="0">
                <a:solidFill>
                  <a:srgbClr val="FFFFFF"/>
                </a:solidFill>
                <a:latin typeface="Arial Unicode MS" pitchFamily="34" charset="-128"/>
              </a:rPr>
              <a:t>Gunshor, Anthony J. Schreiner, James P. Nelson III, CIMSS</a:t>
            </a:r>
            <a:endParaRPr lang="en-US" sz="2000" b="1" dirty="0">
              <a:solidFill>
                <a:srgbClr val="FFFFFF"/>
              </a:solidFill>
              <a:latin typeface="Arial Unicode MS" pitchFamily="34" charset="-128"/>
            </a:endParaRPr>
          </a:p>
        </p:txBody>
      </p:sp>
      <p:sp>
        <p:nvSpPr>
          <p:cNvPr id="7174" name="Text Box 6"/>
          <p:cNvSpPr txBox="1">
            <a:spLocks noChangeArrowheads="1"/>
          </p:cNvSpPr>
          <p:nvPr/>
        </p:nvSpPr>
        <p:spPr bwMode="auto">
          <a:xfrm>
            <a:off x="2309849" y="5628382"/>
            <a:ext cx="472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600" i="1" dirty="0">
                <a:solidFill>
                  <a:srgbClr val="FFFFFF"/>
                </a:solidFill>
              </a:rPr>
              <a:t>2013 GSICS Users' </a:t>
            </a:r>
            <a:r>
              <a:rPr lang="en-US" sz="1600" i="1" dirty="0" smtClean="0">
                <a:solidFill>
                  <a:srgbClr val="FFFFFF"/>
                </a:solidFill>
              </a:rPr>
              <a:t>Workshop</a:t>
            </a:r>
          </a:p>
          <a:p>
            <a:pPr algn="ctr" eaLnBrk="1" fontAlgn="base" hangingPunct="1">
              <a:spcBef>
                <a:spcPct val="0"/>
              </a:spcBef>
              <a:spcAft>
                <a:spcPct val="0"/>
              </a:spcAft>
            </a:pPr>
            <a:r>
              <a:rPr lang="en-US" sz="1600" i="1" dirty="0" smtClean="0">
                <a:solidFill>
                  <a:srgbClr val="FFFFFF"/>
                </a:solidFill>
              </a:rPr>
              <a:t>College Park, MD</a:t>
            </a:r>
          </a:p>
          <a:p>
            <a:pPr algn="ctr" eaLnBrk="1" fontAlgn="base" hangingPunct="1">
              <a:spcBef>
                <a:spcPct val="0"/>
              </a:spcBef>
              <a:spcAft>
                <a:spcPct val="0"/>
              </a:spcAft>
            </a:pPr>
            <a:endParaRPr lang="en-US" sz="1600" i="1" dirty="0" smtClean="0">
              <a:solidFill>
                <a:srgbClr val="FFFFFF"/>
              </a:solidFill>
            </a:endParaRPr>
          </a:p>
          <a:p>
            <a:pPr algn="ctr" eaLnBrk="1" fontAlgn="base" hangingPunct="1">
              <a:spcBef>
                <a:spcPct val="0"/>
              </a:spcBef>
              <a:spcAft>
                <a:spcPct val="0"/>
              </a:spcAft>
            </a:pPr>
            <a:r>
              <a:rPr lang="en-US" sz="1600" i="1" dirty="0" smtClean="0">
                <a:solidFill>
                  <a:srgbClr val="FFFFFF"/>
                </a:solidFill>
              </a:rPr>
              <a:t>April 8, 2013</a:t>
            </a:r>
            <a:endParaRPr lang="en-US" sz="1600" i="1" dirty="0">
              <a:solidFill>
                <a:srgbClr val="FFFFFF"/>
              </a:solidFill>
            </a:endParaRPr>
          </a:p>
        </p:txBody>
      </p:sp>
      <p:sp>
        <p:nvSpPr>
          <p:cNvPr id="7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46D947-33D2-4ECF-8A10-DB4EB13F318E}" type="slidenum">
              <a:rPr lang="en-US" smtClean="0">
                <a:solidFill>
                  <a:srgbClr val="000000"/>
                </a:solidFill>
              </a:rPr>
              <a:pPr eaLnBrk="1" hangingPunct="1"/>
              <a:t>1</a:t>
            </a:fld>
            <a:endParaRPr lang="en-US" smtClean="0">
              <a:solidFill>
                <a:srgbClr val="000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76200"/>
            <a:ext cx="990600" cy="99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152400"/>
            <a:ext cx="1376484" cy="907356"/>
          </a:xfrm>
          <a:prstGeom prst="rect">
            <a:avLst/>
          </a:prstGeom>
        </p:spPr>
      </p:pic>
    </p:spTree>
    <p:extLst>
      <p:ext uri="{BB962C8B-B14F-4D97-AF65-F5344CB8AC3E}">
        <p14:creationId xmlns:p14="http://schemas.microsoft.com/office/powerpoint/2010/main" val="3321878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1981200"/>
            <a:ext cx="6667500" cy="3810000"/>
          </a:xfrm>
          <a:prstGeom prst="rect">
            <a:avLst/>
          </a:prstGeom>
        </p:spPr>
      </p:pic>
      <p:sp>
        <p:nvSpPr>
          <p:cNvPr id="5" name="Slide Number Placeholder 4"/>
          <p:cNvSpPr>
            <a:spLocks noGrp="1"/>
          </p:cNvSpPr>
          <p:nvPr>
            <p:ph type="sldNum" sz="quarter" idx="12"/>
          </p:nvPr>
        </p:nvSpPr>
        <p:spPr/>
        <p:txBody>
          <a:bodyPr/>
          <a:lstStyle/>
          <a:p>
            <a:fld id="{650DE40B-6FD3-45E8-AB93-21FB0AB14623}" type="slidenum">
              <a:rPr lang="en-US" smtClean="0"/>
              <a:t>10</a:t>
            </a:fld>
            <a:endParaRPr lang="en-US" dirty="0"/>
          </a:p>
        </p:txBody>
      </p:sp>
      <p:sp>
        <p:nvSpPr>
          <p:cNvPr id="6" name="Text Box 4"/>
          <p:cNvSpPr txBox="1">
            <a:spLocks noChangeArrowheads="1"/>
          </p:cNvSpPr>
          <p:nvPr/>
        </p:nvSpPr>
        <p:spPr bwMode="auto">
          <a:xfrm>
            <a:off x="152400" y="1057870"/>
            <a:ext cx="6629400" cy="92333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Note the huge improvement after the SRF were shifted.</a:t>
            </a:r>
          </a:p>
          <a:p>
            <a:pPr eaLnBrk="1" hangingPunct="1">
              <a:spcBef>
                <a:spcPct val="50000"/>
              </a:spcBef>
            </a:pPr>
            <a:r>
              <a:rPr lang="en-US" sz="1200" b="1" dirty="0" smtClean="0"/>
              <a:t>Details at: </a:t>
            </a:r>
          </a:p>
          <a:p>
            <a:pPr eaLnBrk="1" hangingPunct="1">
              <a:spcBef>
                <a:spcPct val="50000"/>
              </a:spcBef>
            </a:pPr>
            <a:r>
              <a:rPr lang="en-US" sz="1200" b="1" dirty="0"/>
              <a:t>http://www.oso.noaa.gov/goes/goes-calibration/goes-imager-srfs.htm</a:t>
            </a:r>
          </a:p>
        </p:txBody>
      </p:sp>
      <p:sp>
        <p:nvSpPr>
          <p:cNvPr id="7" name="Rectangle 2"/>
          <p:cNvSpPr>
            <a:spLocks noChangeArrowheads="1"/>
          </p:cNvSpPr>
          <p:nvPr/>
        </p:nvSpPr>
        <p:spPr bwMode="auto">
          <a:xfrm>
            <a:off x="-457200" y="36493"/>
            <a:ext cx="1036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dirty="0" smtClean="0">
                <a:solidFill>
                  <a:schemeClr val="tx2"/>
                </a:solidFill>
              </a:rPr>
              <a:t>GSICS </a:t>
            </a:r>
            <a:r>
              <a:rPr lang="en-US" sz="2800" dirty="0" smtClean="0">
                <a:solidFill>
                  <a:schemeClr val="tx2"/>
                </a:solidFill>
              </a:rPr>
              <a:t>Monitoring</a:t>
            </a:r>
          </a:p>
          <a:p>
            <a:pPr algn="ctr"/>
            <a:r>
              <a:rPr lang="en-US" sz="2800" dirty="0" smtClean="0">
                <a:solidFill>
                  <a:schemeClr val="tx2"/>
                </a:solidFill>
              </a:rPr>
              <a:t>(GOES-15 Imager)</a:t>
            </a:r>
            <a:endParaRPr lang="en-US" sz="2800" dirty="0">
              <a:solidFill>
                <a:schemeClr val="tx2"/>
              </a:solidFill>
            </a:endParaRPr>
          </a:p>
        </p:txBody>
      </p:sp>
      <p:sp>
        <p:nvSpPr>
          <p:cNvPr id="8" name="Text Box 4"/>
          <p:cNvSpPr txBox="1">
            <a:spLocks noChangeArrowheads="1"/>
          </p:cNvSpPr>
          <p:nvPr/>
        </p:nvSpPr>
        <p:spPr bwMode="auto">
          <a:xfrm>
            <a:off x="5257800" y="5782270"/>
            <a:ext cx="3733800" cy="92333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Need </a:t>
            </a:r>
            <a:r>
              <a:rPr lang="en-US" b="1" dirty="0" err="1" smtClean="0"/>
              <a:t>realtime</a:t>
            </a:r>
            <a:r>
              <a:rPr lang="en-US" b="1" dirty="0" smtClean="0"/>
              <a:t> monitoring, this plot doesn’t cover the time of the anomaly, even after a week.</a:t>
            </a:r>
            <a:endParaRPr lang="en-US" b="1" dirty="0"/>
          </a:p>
        </p:txBody>
      </p:sp>
      <p:cxnSp>
        <p:nvCxnSpPr>
          <p:cNvPr id="4" name="Straight Arrow Connector 3"/>
          <p:cNvCxnSpPr/>
          <p:nvPr/>
        </p:nvCxnSpPr>
        <p:spPr>
          <a:xfrm>
            <a:off x="1752600" y="1981200"/>
            <a:ext cx="762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2001" y="2023646"/>
            <a:ext cx="2215799" cy="338554"/>
          </a:xfrm>
          <a:prstGeom prst="rect">
            <a:avLst/>
          </a:prstGeom>
          <a:noFill/>
        </p:spPr>
        <p:txBody>
          <a:bodyPr wrap="none" rtlCol="0">
            <a:spAutoFit/>
          </a:bodyPr>
          <a:lstStyle/>
          <a:p>
            <a:r>
              <a:rPr lang="en-US" sz="1600" dirty="0" smtClean="0"/>
              <a:t>Image from </a:t>
            </a:r>
            <a:r>
              <a:rPr lang="en-US" sz="1600" dirty="0" err="1" smtClean="0"/>
              <a:t>FangFang</a:t>
            </a:r>
            <a:r>
              <a:rPr lang="en-US" sz="1600" dirty="0" smtClean="0"/>
              <a:t> Yu</a:t>
            </a:r>
            <a:endParaRPr lang="en-US" sz="16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733800"/>
            <a:ext cx="3370706" cy="2814765"/>
          </a:xfrm>
          <a:prstGeom prst="rect">
            <a:avLst/>
          </a:prstGeom>
        </p:spPr>
      </p:pic>
      <p:sp>
        <p:nvSpPr>
          <p:cNvPr id="11" name="TextBox 10"/>
          <p:cNvSpPr txBox="1"/>
          <p:nvPr/>
        </p:nvSpPr>
        <p:spPr>
          <a:xfrm>
            <a:off x="30686" y="6519446"/>
            <a:ext cx="3169714" cy="338554"/>
          </a:xfrm>
          <a:prstGeom prst="rect">
            <a:avLst/>
          </a:prstGeom>
          <a:noFill/>
        </p:spPr>
        <p:txBody>
          <a:bodyPr wrap="none" rtlCol="0">
            <a:spAutoFit/>
          </a:bodyPr>
          <a:lstStyle/>
          <a:p>
            <a:r>
              <a:rPr lang="en-US" sz="1600" dirty="0" smtClean="0"/>
              <a:t>Figure 4.32 from </a:t>
            </a:r>
            <a:r>
              <a:rPr lang="en-US" sz="1600" dirty="0" err="1" smtClean="0"/>
              <a:t>Hillger</a:t>
            </a:r>
            <a:r>
              <a:rPr lang="en-US" sz="1600" dirty="0" smtClean="0"/>
              <a:t> and Schmit.</a:t>
            </a:r>
            <a:endParaRPr lang="en-US" sz="1600" dirty="0"/>
          </a:p>
        </p:txBody>
      </p:sp>
    </p:spTree>
    <p:extLst>
      <p:ext uri="{BB962C8B-B14F-4D97-AF65-F5344CB8AC3E}">
        <p14:creationId xmlns:p14="http://schemas.microsoft.com/office/powerpoint/2010/main" val="3225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DE40B-6FD3-45E8-AB93-21FB0AB14623}" type="slidenum">
              <a:rPr lang="en-US" smtClean="0"/>
              <a:t>11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524000"/>
            <a:ext cx="6667500" cy="3810000"/>
          </a:xfrm>
          <a:prstGeom prst="rect">
            <a:avLst/>
          </a:prstGeom>
        </p:spPr>
      </p:pic>
      <p:sp>
        <p:nvSpPr>
          <p:cNvPr id="4" name="Rectangle 2"/>
          <p:cNvSpPr>
            <a:spLocks noChangeArrowheads="1"/>
          </p:cNvSpPr>
          <p:nvPr/>
        </p:nvSpPr>
        <p:spPr bwMode="auto">
          <a:xfrm>
            <a:off x="-457200" y="36493"/>
            <a:ext cx="1036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dirty="0" smtClean="0">
                <a:solidFill>
                  <a:schemeClr val="tx2"/>
                </a:solidFill>
              </a:rPr>
              <a:t>GSICS </a:t>
            </a:r>
            <a:r>
              <a:rPr lang="en-US" sz="2800" dirty="0" smtClean="0">
                <a:solidFill>
                  <a:schemeClr val="tx2"/>
                </a:solidFill>
              </a:rPr>
              <a:t>Monitoring</a:t>
            </a:r>
          </a:p>
          <a:p>
            <a:pPr algn="ctr"/>
            <a:r>
              <a:rPr lang="en-US" sz="2800" dirty="0">
                <a:solidFill>
                  <a:schemeClr val="tx2"/>
                </a:solidFill>
              </a:rPr>
              <a:t>(GOES-15 Imager</a:t>
            </a:r>
            <a:r>
              <a:rPr lang="en-US" sz="2800" dirty="0" smtClean="0">
                <a:solidFill>
                  <a:schemeClr val="tx2"/>
                </a:solidFill>
              </a:rPr>
              <a:t>)</a:t>
            </a:r>
            <a:endParaRPr lang="en-US" sz="2800" dirty="0">
              <a:solidFill>
                <a:schemeClr val="tx2"/>
              </a:solidFill>
            </a:endParaRPr>
          </a:p>
        </p:txBody>
      </p:sp>
      <p:sp>
        <p:nvSpPr>
          <p:cNvPr id="5" name="Text Box 4"/>
          <p:cNvSpPr txBox="1">
            <a:spLocks noChangeArrowheads="1"/>
          </p:cNvSpPr>
          <p:nvPr/>
        </p:nvSpPr>
        <p:spPr bwMode="auto">
          <a:xfrm>
            <a:off x="5257800" y="5334000"/>
            <a:ext cx="3733800"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Missing data during the time of the major anomaly.</a:t>
            </a:r>
            <a:endParaRPr lang="en-US" b="1" dirty="0"/>
          </a:p>
        </p:txBody>
      </p:sp>
      <p:cxnSp>
        <p:nvCxnSpPr>
          <p:cNvPr id="7" name="Straight Arrow Connector 6"/>
          <p:cNvCxnSpPr/>
          <p:nvPr/>
        </p:nvCxnSpPr>
        <p:spPr>
          <a:xfrm flipV="1">
            <a:off x="7124700" y="4054549"/>
            <a:ext cx="55821" cy="1279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6248400"/>
            <a:ext cx="2477153" cy="369332"/>
          </a:xfrm>
          <a:prstGeom prst="rect">
            <a:avLst/>
          </a:prstGeom>
          <a:noFill/>
        </p:spPr>
        <p:txBody>
          <a:bodyPr wrap="none" rtlCol="0">
            <a:spAutoFit/>
          </a:bodyPr>
          <a:lstStyle/>
          <a:p>
            <a:r>
              <a:rPr lang="en-US" dirty="0" smtClean="0"/>
              <a:t>Image from </a:t>
            </a:r>
            <a:r>
              <a:rPr lang="en-US" dirty="0" err="1" smtClean="0"/>
              <a:t>FangFang</a:t>
            </a:r>
            <a:r>
              <a:rPr lang="en-US" dirty="0" smtClean="0"/>
              <a:t> Yu</a:t>
            </a:r>
            <a:endParaRPr lang="en-US" dirty="0"/>
          </a:p>
        </p:txBody>
      </p:sp>
    </p:spTree>
    <p:extLst>
      <p:ext uri="{BB962C8B-B14F-4D97-AF65-F5344CB8AC3E}">
        <p14:creationId xmlns:p14="http://schemas.microsoft.com/office/powerpoint/2010/main" val="162897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3445" y="228600"/>
            <a:ext cx="6097118" cy="1200329"/>
          </a:xfrm>
          <a:prstGeom prst="rect">
            <a:avLst/>
          </a:prstGeom>
          <a:noFill/>
        </p:spPr>
        <p:txBody>
          <a:bodyPr wrap="none" rtlCol="0">
            <a:spAutoFit/>
          </a:bodyPr>
          <a:lstStyle/>
          <a:p>
            <a:pPr algn="ctr"/>
            <a:r>
              <a:rPr lang="en-US" dirty="0" smtClean="0"/>
              <a:t>Hourly </a:t>
            </a:r>
            <a:r>
              <a:rPr lang="en-US" b="1" dirty="0" smtClean="0"/>
              <a:t>Averages</a:t>
            </a:r>
            <a:r>
              <a:rPr lang="en-US" dirty="0" smtClean="0"/>
              <a:t> of Observed Clear Brightness Temperatures (K)</a:t>
            </a:r>
          </a:p>
          <a:p>
            <a:pPr algn="ctr"/>
            <a:r>
              <a:rPr lang="en-US" dirty="0" smtClean="0"/>
              <a:t>GOES 15 Sounder CONUS Sector</a:t>
            </a:r>
          </a:p>
          <a:p>
            <a:pPr algn="ctr"/>
            <a:r>
              <a:rPr lang="en-US" dirty="0" smtClean="0"/>
              <a:t>12 March 2013 00UTC through 14 March 2013 2300UTC </a:t>
            </a:r>
          </a:p>
          <a:p>
            <a:pPr algn="ctr"/>
            <a:r>
              <a:rPr lang="en-US" dirty="0" smtClean="0"/>
              <a:t>Band 5 (13.37µm, </a:t>
            </a:r>
            <a:r>
              <a:rPr lang="en-US" dirty="0" smtClean="0">
                <a:solidFill>
                  <a:srgbClr val="0070C0"/>
                </a:solidFill>
              </a:rPr>
              <a:t>Blue</a:t>
            </a:r>
            <a:r>
              <a:rPr lang="en-US" dirty="0" smtClean="0"/>
              <a:t>) &amp; Band 8 (11.03µm, </a:t>
            </a:r>
            <a:r>
              <a:rPr lang="en-US" dirty="0" smtClean="0">
                <a:solidFill>
                  <a:srgbClr val="FF0000"/>
                </a:solidFill>
              </a:rPr>
              <a:t>Red</a:t>
            </a:r>
            <a:r>
              <a:rPr lang="en-US" dirty="0" smtClean="0"/>
              <a:t>)</a:t>
            </a:r>
          </a:p>
        </p:txBody>
      </p:sp>
      <p:sp>
        <p:nvSpPr>
          <p:cNvPr id="7" name="TextBox 6"/>
          <p:cNvSpPr txBox="1"/>
          <p:nvPr/>
        </p:nvSpPr>
        <p:spPr>
          <a:xfrm>
            <a:off x="4114800" y="5486400"/>
            <a:ext cx="3279296" cy="830997"/>
          </a:xfrm>
          <a:prstGeom prst="rect">
            <a:avLst/>
          </a:prstGeom>
          <a:noFill/>
          <a:ln w="19050">
            <a:solidFill>
              <a:schemeClr val="tx1"/>
            </a:solidFill>
          </a:ln>
        </p:spPr>
        <p:txBody>
          <a:bodyPr wrap="none" rtlCol="0">
            <a:spAutoFit/>
          </a:bodyPr>
          <a:lstStyle/>
          <a:p>
            <a:pPr algn="ctr"/>
            <a:r>
              <a:rPr lang="en-US" sz="1600" dirty="0" smtClean="0"/>
              <a:t>21UTC  on 13 March 2013</a:t>
            </a:r>
          </a:p>
          <a:p>
            <a:pPr algn="ctr"/>
            <a:r>
              <a:rPr lang="en-US" sz="1600" dirty="0" smtClean="0"/>
              <a:t>(Sounder Patch Temperature Change </a:t>
            </a:r>
          </a:p>
          <a:p>
            <a:pPr algn="ctr"/>
            <a:r>
              <a:rPr lang="en-US" sz="1600" dirty="0" smtClean="0"/>
              <a:t>occurred at 20:45UTC)</a:t>
            </a:r>
            <a:endParaRPr lang="en-US" sz="1600" dirty="0"/>
          </a:p>
        </p:txBody>
      </p:sp>
      <p:sp>
        <p:nvSpPr>
          <p:cNvPr id="4" name="Slide Number Placeholder 3"/>
          <p:cNvSpPr>
            <a:spLocks noGrp="1"/>
          </p:cNvSpPr>
          <p:nvPr>
            <p:ph type="sldNum" sz="quarter" idx="12"/>
          </p:nvPr>
        </p:nvSpPr>
        <p:spPr/>
        <p:txBody>
          <a:bodyPr/>
          <a:lstStyle/>
          <a:p>
            <a:fld id="{314C5B35-6FF5-4DE7-8CAB-637F49C5011F}"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629650" cy="3810000"/>
          </a:xfrm>
          <a:prstGeom prst="rect">
            <a:avLst/>
          </a:prstGeom>
        </p:spPr>
      </p:pic>
      <p:cxnSp>
        <p:nvCxnSpPr>
          <p:cNvPr id="5" name="Straight Connector 4"/>
          <p:cNvCxnSpPr/>
          <p:nvPr/>
        </p:nvCxnSpPr>
        <p:spPr>
          <a:xfrm>
            <a:off x="5706000" y="1590040"/>
            <a:ext cx="0" cy="350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212895" y="5715000"/>
            <a:ext cx="3733800" cy="92333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Brightness temperature changes during recent patch temperature increase.</a:t>
            </a:r>
            <a:endParaRPr lang="en-US" b="1" dirty="0"/>
          </a:p>
        </p:txBody>
      </p:sp>
    </p:spTree>
    <p:extLst>
      <p:ext uri="{BB962C8B-B14F-4D97-AF65-F5344CB8AC3E}">
        <p14:creationId xmlns:p14="http://schemas.microsoft.com/office/powerpoint/2010/main" val="1714029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356" y="228600"/>
            <a:ext cx="7165296" cy="1200329"/>
          </a:xfrm>
          <a:prstGeom prst="rect">
            <a:avLst/>
          </a:prstGeom>
          <a:noFill/>
        </p:spPr>
        <p:txBody>
          <a:bodyPr wrap="none" rtlCol="0">
            <a:spAutoFit/>
          </a:bodyPr>
          <a:lstStyle/>
          <a:p>
            <a:pPr algn="ctr"/>
            <a:r>
              <a:rPr lang="en-US" dirty="0" smtClean="0"/>
              <a:t>Hourly </a:t>
            </a:r>
            <a:r>
              <a:rPr lang="en-US" b="1" dirty="0" smtClean="0"/>
              <a:t>Standard Deviations </a:t>
            </a:r>
            <a:r>
              <a:rPr lang="en-US" dirty="0" smtClean="0"/>
              <a:t>of Observed Clear Brightness Temperatures (K)</a:t>
            </a:r>
          </a:p>
          <a:p>
            <a:pPr algn="ctr"/>
            <a:r>
              <a:rPr lang="en-US" dirty="0" smtClean="0"/>
              <a:t>GOES 15 Sounder CONUS Sector</a:t>
            </a:r>
          </a:p>
          <a:p>
            <a:pPr algn="ctr"/>
            <a:r>
              <a:rPr lang="en-US" dirty="0" smtClean="0"/>
              <a:t>12 March 2013 00UTC through 14 March 2013 2300UTC </a:t>
            </a:r>
          </a:p>
          <a:p>
            <a:pPr algn="ctr"/>
            <a:r>
              <a:rPr lang="en-US" dirty="0" smtClean="0"/>
              <a:t>Band 5 (13.37µm, </a:t>
            </a:r>
            <a:r>
              <a:rPr lang="en-US" dirty="0" smtClean="0">
                <a:solidFill>
                  <a:srgbClr val="0070C0"/>
                </a:solidFill>
              </a:rPr>
              <a:t>Blue</a:t>
            </a:r>
            <a:r>
              <a:rPr lang="en-US" dirty="0" smtClean="0"/>
              <a:t>) &amp; Band 8 (11.03µm, </a:t>
            </a:r>
            <a:r>
              <a:rPr lang="en-US" dirty="0" smtClean="0">
                <a:solidFill>
                  <a:srgbClr val="FF0000"/>
                </a:solidFill>
              </a:rPr>
              <a:t>Red</a:t>
            </a:r>
            <a:r>
              <a:rPr lang="en-US" dirty="0" smtClean="0"/>
              <a:t>)</a:t>
            </a:r>
          </a:p>
        </p:txBody>
      </p:sp>
      <p:sp>
        <p:nvSpPr>
          <p:cNvPr id="5" name="TextBox 4"/>
          <p:cNvSpPr txBox="1"/>
          <p:nvPr/>
        </p:nvSpPr>
        <p:spPr>
          <a:xfrm>
            <a:off x="4114800" y="5486400"/>
            <a:ext cx="3279296" cy="830997"/>
          </a:xfrm>
          <a:prstGeom prst="rect">
            <a:avLst/>
          </a:prstGeom>
          <a:noFill/>
          <a:ln w="19050">
            <a:solidFill>
              <a:schemeClr val="tx1"/>
            </a:solidFill>
          </a:ln>
        </p:spPr>
        <p:txBody>
          <a:bodyPr wrap="none" rtlCol="0">
            <a:spAutoFit/>
          </a:bodyPr>
          <a:lstStyle/>
          <a:p>
            <a:pPr algn="ctr"/>
            <a:r>
              <a:rPr lang="en-US" sz="1600" dirty="0" smtClean="0"/>
              <a:t>21UTC  on 13 March 2013</a:t>
            </a:r>
          </a:p>
          <a:p>
            <a:pPr algn="ctr"/>
            <a:r>
              <a:rPr lang="en-US" sz="1600" dirty="0" smtClean="0"/>
              <a:t>(Sounder Patch Temperature Change </a:t>
            </a:r>
          </a:p>
          <a:p>
            <a:pPr algn="ctr"/>
            <a:r>
              <a:rPr lang="en-US" sz="1600" dirty="0" smtClean="0"/>
              <a:t>occurred at 20:45UTC)</a:t>
            </a:r>
            <a:endParaRPr lang="en-US" sz="1600" dirty="0"/>
          </a:p>
        </p:txBody>
      </p:sp>
      <p:sp>
        <p:nvSpPr>
          <p:cNvPr id="6" name="Slide Number Placeholder 5"/>
          <p:cNvSpPr>
            <a:spLocks noGrp="1"/>
          </p:cNvSpPr>
          <p:nvPr>
            <p:ph type="sldNum" sz="quarter" idx="12"/>
          </p:nvPr>
        </p:nvSpPr>
        <p:spPr/>
        <p:txBody>
          <a:bodyPr/>
          <a:lstStyle/>
          <a:p>
            <a:fld id="{314C5B35-6FF5-4DE7-8CAB-637F49C5011F}" type="slidenum">
              <a:rPr lang="en-US" smtClean="0"/>
              <a:t>13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629650" cy="3810000"/>
          </a:xfrm>
          <a:prstGeom prst="rect">
            <a:avLst/>
          </a:prstGeom>
        </p:spPr>
      </p:pic>
      <p:cxnSp>
        <p:nvCxnSpPr>
          <p:cNvPr id="4" name="Straight Connector 3"/>
          <p:cNvCxnSpPr/>
          <p:nvPr/>
        </p:nvCxnSpPr>
        <p:spPr>
          <a:xfrm>
            <a:off x="5695200" y="1610360"/>
            <a:ext cx="0" cy="350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212895" y="5715000"/>
            <a:ext cx="3733800" cy="92333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Brightness temperature changes during recent patch temperature increase.</a:t>
            </a:r>
            <a:endParaRPr lang="en-US" b="1" dirty="0"/>
          </a:p>
        </p:txBody>
      </p:sp>
    </p:spTree>
    <p:extLst>
      <p:ext uri="{BB962C8B-B14F-4D97-AF65-F5344CB8AC3E}">
        <p14:creationId xmlns:p14="http://schemas.microsoft.com/office/powerpoint/2010/main" val="1755106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50DE40B-6FD3-45E8-AB93-21FB0AB14623}" type="slidenum">
              <a:rPr lang="en-US" smtClean="0"/>
              <a:t>14</a:t>
            </a:fld>
            <a:endParaRPr lang="en-US"/>
          </a:p>
        </p:txBody>
      </p:sp>
      <p:sp>
        <p:nvSpPr>
          <p:cNvPr id="3" name="TextBox 2"/>
          <p:cNvSpPr txBox="1"/>
          <p:nvPr/>
        </p:nvSpPr>
        <p:spPr>
          <a:xfrm>
            <a:off x="994837" y="228600"/>
            <a:ext cx="7154330" cy="1200329"/>
          </a:xfrm>
          <a:prstGeom prst="rect">
            <a:avLst/>
          </a:prstGeom>
          <a:noFill/>
        </p:spPr>
        <p:txBody>
          <a:bodyPr wrap="none" rtlCol="0">
            <a:spAutoFit/>
          </a:bodyPr>
          <a:lstStyle/>
          <a:p>
            <a:pPr algn="ctr"/>
            <a:r>
              <a:rPr lang="en-US" dirty="0"/>
              <a:t>Hourly </a:t>
            </a:r>
            <a:r>
              <a:rPr lang="en-US" b="1" dirty="0"/>
              <a:t>forward-</a:t>
            </a:r>
            <a:r>
              <a:rPr lang="en-US" b="1" dirty="0" err="1"/>
              <a:t>Calc</a:t>
            </a:r>
            <a:r>
              <a:rPr lang="en-US" b="1" dirty="0"/>
              <a:t> Guess </a:t>
            </a:r>
            <a:r>
              <a:rPr lang="en-US" b="1" dirty="0" err="1"/>
              <a:t>vs</a:t>
            </a:r>
            <a:r>
              <a:rPr lang="en-US" b="1" dirty="0"/>
              <a:t> Observed </a:t>
            </a:r>
            <a:r>
              <a:rPr lang="en-US" dirty="0"/>
              <a:t>Clear Brightness Temperatures (K)</a:t>
            </a:r>
          </a:p>
          <a:p>
            <a:pPr algn="ctr"/>
            <a:r>
              <a:rPr lang="en-US" dirty="0" smtClean="0"/>
              <a:t>GOES 15 Sounder CONUS Sector</a:t>
            </a:r>
          </a:p>
          <a:p>
            <a:pPr algn="ctr"/>
            <a:r>
              <a:rPr lang="en-US" dirty="0" smtClean="0"/>
              <a:t>12 March 2013 00UTC through 14 March 2013 2300UTC </a:t>
            </a:r>
          </a:p>
          <a:p>
            <a:pPr algn="ctr"/>
            <a:r>
              <a:rPr lang="en-US" dirty="0" smtClean="0"/>
              <a:t>Band 5 (13.37µm, </a:t>
            </a:r>
            <a:r>
              <a:rPr lang="en-US" dirty="0" smtClean="0">
                <a:solidFill>
                  <a:srgbClr val="0070C0"/>
                </a:solidFill>
              </a:rPr>
              <a:t>Blue</a:t>
            </a:r>
            <a:r>
              <a:rPr lang="en-US" dirty="0" smtClean="0"/>
              <a:t>) &amp; Band 8 (11.03µm, </a:t>
            </a:r>
            <a:r>
              <a:rPr lang="en-US" dirty="0" smtClean="0">
                <a:solidFill>
                  <a:srgbClr val="FF0000"/>
                </a:solidFill>
              </a:rPr>
              <a:t>Red</a:t>
            </a:r>
            <a:r>
              <a:rPr lang="en-US" dirty="0" smtClean="0"/>
              <a:t>)</a:t>
            </a:r>
          </a:p>
        </p:txBody>
      </p:sp>
      <p:sp>
        <p:nvSpPr>
          <p:cNvPr id="5" name="TextBox 4"/>
          <p:cNvSpPr txBox="1"/>
          <p:nvPr/>
        </p:nvSpPr>
        <p:spPr>
          <a:xfrm>
            <a:off x="4112104" y="5486400"/>
            <a:ext cx="3279296" cy="830997"/>
          </a:xfrm>
          <a:prstGeom prst="rect">
            <a:avLst/>
          </a:prstGeom>
          <a:noFill/>
          <a:ln w="19050">
            <a:solidFill>
              <a:schemeClr val="tx1"/>
            </a:solidFill>
          </a:ln>
        </p:spPr>
        <p:txBody>
          <a:bodyPr wrap="none" rtlCol="0">
            <a:spAutoFit/>
          </a:bodyPr>
          <a:lstStyle/>
          <a:p>
            <a:pPr algn="ctr"/>
            <a:r>
              <a:rPr lang="en-US" sz="1600" dirty="0" smtClean="0"/>
              <a:t>21UTC  on 13 March 2013</a:t>
            </a:r>
          </a:p>
          <a:p>
            <a:pPr algn="ctr"/>
            <a:r>
              <a:rPr lang="en-US" sz="1600" dirty="0" smtClean="0"/>
              <a:t>(Sounder Patch Temperature Change </a:t>
            </a:r>
          </a:p>
          <a:p>
            <a:pPr algn="ctr"/>
            <a:r>
              <a:rPr lang="en-US" sz="1600" dirty="0" smtClean="0"/>
              <a:t>occurred at 20:45UTC)</a:t>
            </a:r>
            <a:endParaRPr lang="en-US" sz="1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8629650" cy="3810000"/>
          </a:xfrm>
          <a:prstGeom prst="rect">
            <a:avLst/>
          </a:prstGeom>
        </p:spPr>
      </p:pic>
      <p:cxnSp>
        <p:nvCxnSpPr>
          <p:cNvPr id="4" name="Straight Connector 3"/>
          <p:cNvCxnSpPr/>
          <p:nvPr/>
        </p:nvCxnSpPr>
        <p:spPr>
          <a:xfrm>
            <a:off x="5688000" y="1610360"/>
            <a:ext cx="0" cy="3505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Box 4"/>
          <p:cNvSpPr txBox="1">
            <a:spLocks noChangeArrowheads="1"/>
          </p:cNvSpPr>
          <p:nvPr/>
        </p:nvSpPr>
        <p:spPr bwMode="auto">
          <a:xfrm>
            <a:off x="212895" y="5715000"/>
            <a:ext cx="3733800"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Effect also seen in the Calculation </a:t>
            </a:r>
            <a:r>
              <a:rPr lang="en-US" b="1" dirty="0" err="1" smtClean="0"/>
              <a:t>vs</a:t>
            </a:r>
            <a:r>
              <a:rPr lang="en-US" b="1" dirty="0" smtClean="0"/>
              <a:t> Observation.</a:t>
            </a:r>
            <a:endParaRPr lang="en-US" b="1" dirty="0"/>
          </a:p>
        </p:txBody>
      </p:sp>
    </p:spTree>
    <p:extLst>
      <p:ext uri="{BB962C8B-B14F-4D97-AF65-F5344CB8AC3E}">
        <p14:creationId xmlns:p14="http://schemas.microsoft.com/office/powerpoint/2010/main" val="3815433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GOES-R</a:t>
            </a:r>
          </a:p>
        </p:txBody>
      </p:sp>
      <p:sp>
        <p:nvSpPr>
          <p:cNvPr id="9219" name="Rectangle 3"/>
          <p:cNvSpPr>
            <a:spLocks noGrp="1" noChangeArrowheads="1"/>
          </p:cNvSpPr>
          <p:nvPr>
            <p:ph type="body" idx="1"/>
          </p:nvPr>
        </p:nvSpPr>
        <p:spPr>
          <a:xfrm>
            <a:off x="381000" y="685800"/>
            <a:ext cx="8458200" cy="5105400"/>
          </a:xfrm>
        </p:spPr>
        <p:txBody>
          <a:bodyPr/>
          <a:lstStyle/>
          <a:p>
            <a:pPr eaLnBrk="1" hangingPunct="1">
              <a:lnSpc>
                <a:spcPct val="90000"/>
              </a:lnSpc>
            </a:pPr>
            <a:r>
              <a:rPr lang="en-US" sz="2400" dirty="0" smtClean="0">
                <a:solidFill>
                  <a:schemeClr val="bg1"/>
                </a:solidFill>
              </a:rPr>
              <a:t>Need to detect any anomaly before users</a:t>
            </a:r>
          </a:p>
          <a:p>
            <a:pPr lvl="1" eaLnBrk="1" hangingPunct="1">
              <a:lnSpc>
                <a:spcPct val="90000"/>
              </a:lnSpc>
            </a:pPr>
            <a:r>
              <a:rPr lang="en-US" sz="2400" dirty="0" smtClean="0">
                <a:solidFill>
                  <a:schemeClr val="bg1"/>
                </a:solidFill>
              </a:rPr>
              <a:t>For example, real-time comparisons</a:t>
            </a:r>
          </a:p>
          <a:p>
            <a:pPr lvl="1" eaLnBrk="1" hangingPunct="1">
              <a:lnSpc>
                <a:spcPct val="90000"/>
              </a:lnSpc>
            </a:pPr>
            <a:r>
              <a:rPr lang="en-US" sz="2400" dirty="0" smtClean="0">
                <a:solidFill>
                  <a:schemeClr val="bg1"/>
                </a:solidFill>
              </a:rPr>
              <a:t>Who is to cover ‘</a:t>
            </a:r>
            <a:r>
              <a:rPr lang="en-US" sz="2400" dirty="0" err="1" smtClean="0">
                <a:solidFill>
                  <a:schemeClr val="bg1"/>
                </a:solidFill>
              </a:rPr>
              <a:t>calc</a:t>
            </a:r>
            <a:r>
              <a:rPr lang="en-US" sz="2400" dirty="0" smtClean="0">
                <a:solidFill>
                  <a:schemeClr val="bg1"/>
                </a:solidFill>
              </a:rPr>
              <a:t> </a:t>
            </a:r>
            <a:r>
              <a:rPr lang="en-US" sz="2400" dirty="0" err="1" smtClean="0">
                <a:solidFill>
                  <a:schemeClr val="bg1"/>
                </a:solidFill>
              </a:rPr>
              <a:t>vs</a:t>
            </a:r>
            <a:r>
              <a:rPr lang="en-US" sz="2400" dirty="0" smtClean="0">
                <a:solidFill>
                  <a:schemeClr val="bg1"/>
                </a:solidFill>
              </a:rPr>
              <a:t> </a:t>
            </a:r>
            <a:r>
              <a:rPr lang="en-US" sz="2400" dirty="0" err="1" smtClean="0">
                <a:solidFill>
                  <a:schemeClr val="bg1"/>
                </a:solidFill>
              </a:rPr>
              <a:t>obs</a:t>
            </a:r>
            <a:r>
              <a:rPr lang="en-US" sz="2400" dirty="0" smtClean="0">
                <a:solidFill>
                  <a:schemeClr val="bg1"/>
                </a:solidFill>
              </a:rPr>
              <a:t>’? </a:t>
            </a:r>
            <a:br>
              <a:rPr lang="en-US" sz="2400" dirty="0" smtClean="0">
                <a:solidFill>
                  <a:schemeClr val="bg1"/>
                </a:solidFill>
              </a:rPr>
            </a:br>
            <a:endParaRPr lang="en-US" sz="2400" dirty="0" smtClean="0">
              <a:solidFill>
                <a:schemeClr val="bg1"/>
              </a:solidFill>
            </a:endParaRPr>
          </a:p>
          <a:p>
            <a:pPr eaLnBrk="1" hangingPunct="1">
              <a:lnSpc>
                <a:spcPct val="90000"/>
              </a:lnSpc>
            </a:pPr>
            <a:r>
              <a:rPr lang="en-US" sz="2400" dirty="0" smtClean="0">
                <a:solidFill>
                  <a:schemeClr val="bg1"/>
                </a:solidFill>
              </a:rPr>
              <a:t>“Check” on-orbit system SRF as soon as possible after </a:t>
            </a:r>
            <a:r>
              <a:rPr lang="en-US" sz="2400" dirty="0" smtClean="0">
                <a:solidFill>
                  <a:schemeClr val="bg1"/>
                </a:solidFill>
              </a:rPr>
              <a:t>launch</a:t>
            </a:r>
          </a:p>
          <a:p>
            <a:pPr lvl="1" eaLnBrk="1" hangingPunct="1">
              <a:lnSpc>
                <a:spcPct val="90000"/>
              </a:lnSpc>
            </a:pPr>
            <a:r>
              <a:rPr lang="en-US" sz="2000" dirty="0" smtClean="0">
                <a:solidFill>
                  <a:schemeClr val="bg1"/>
                </a:solidFill>
              </a:rPr>
              <a:t>Monitor for any RTE biases</a:t>
            </a:r>
            <a:endParaRPr lang="en-US" sz="2000" dirty="0" smtClean="0">
              <a:solidFill>
                <a:schemeClr val="bg1"/>
              </a:solidFill>
            </a:endParaRPr>
          </a:p>
          <a:p>
            <a:pPr eaLnBrk="1" hangingPunct="1">
              <a:lnSpc>
                <a:spcPct val="90000"/>
              </a:lnSpc>
            </a:pPr>
            <a:endParaRPr lang="en-US" sz="2400" dirty="0">
              <a:solidFill>
                <a:schemeClr val="bg1"/>
              </a:solidFill>
            </a:endParaRPr>
          </a:p>
          <a:p>
            <a:pPr eaLnBrk="1" hangingPunct="1">
              <a:lnSpc>
                <a:spcPct val="90000"/>
              </a:lnSpc>
            </a:pPr>
            <a:r>
              <a:rPr lang="en-US" sz="2400" dirty="0" smtClean="0">
                <a:solidFill>
                  <a:schemeClr val="bg1"/>
                </a:solidFill>
              </a:rPr>
              <a:t>Path for funding products applied with and without GSICS?</a:t>
            </a:r>
            <a:br>
              <a:rPr lang="en-US" sz="2400" dirty="0" smtClean="0">
                <a:solidFill>
                  <a:schemeClr val="bg1"/>
                </a:solidFill>
              </a:rPr>
            </a:br>
            <a:endParaRPr lang="en-US" sz="2400" dirty="0" smtClean="0">
              <a:solidFill>
                <a:schemeClr val="bg1"/>
              </a:solidFill>
            </a:endParaRPr>
          </a:p>
          <a:p>
            <a:pPr eaLnBrk="1" hangingPunct="1">
              <a:lnSpc>
                <a:spcPct val="90000"/>
              </a:lnSpc>
            </a:pPr>
            <a:r>
              <a:rPr lang="en-US" sz="2400" dirty="0" smtClean="0">
                <a:solidFill>
                  <a:schemeClr val="bg1"/>
                </a:solidFill>
              </a:rPr>
              <a:t>Consider best way for GSICS, GOES-R Calibration Working Group (CWG) and others (OSPO, PLT, CCT) to interact during the entire GOES-R </a:t>
            </a:r>
            <a:r>
              <a:rPr lang="en-US" sz="2400" dirty="0" smtClean="0">
                <a:solidFill>
                  <a:schemeClr val="bg1"/>
                </a:solidFill>
              </a:rPr>
              <a:t>series lifetime.</a:t>
            </a:r>
            <a:endParaRPr lang="en-US" sz="2400" dirty="0" smtClean="0">
              <a:solidFill>
                <a:schemeClr val="bg1"/>
              </a:solidFill>
            </a:endParaRPr>
          </a:p>
          <a:p>
            <a:pPr lvl="1" eaLnBrk="1" hangingPunct="1">
              <a:lnSpc>
                <a:spcPct val="90000"/>
              </a:lnSpc>
            </a:pPr>
            <a:r>
              <a:rPr lang="en-US" sz="2400" dirty="0" smtClean="0">
                <a:solidFill>
                  <a:schemeClr val="bg1"/>
                </a:solidFill>
              </a:rPr>
              <a:t>Not just a GOES-R </a:t>
            </a:r>
            <a:r>
              <a:rPr lang="en-US" sz="2400" dirty="0" smtClean="0">
                <a:solidFill>
                  <a:schemeClr val="bg1"/>
                </a:solidFill>
              </a:rPr>
              <a:t>Post-Launch Test </a:t>
            </a:r>
            <a:r>
              <a:rPr lang="en-US" sz="2400" dirty="0" smtClean="0">
                <a:solidFill>
                  <a:schemeClr val="bg1"/>
                </a:solidFill>
              </a:rPr>
              <a:t>issue</a:t>
            </a: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741DF-57BC-4793-A5BF-225B42218311}" type="slidenum">
              <a:rPr lang="en-US" smtClean="0">
                <a:solidFill>
                  <a:srgbClr val="000000"/>
                </a:solidFill>
              </a:rPr>
              <a:pPr eaLnBrk="1" hangingPunct="1"/>
              <a:t>15</a:t>
            </a:fld>
            <a:endParaRPr lang="en-US" dirty="0" smtClean="0">
              <a:solidFill>
                <a:srgbClr val="000000"/>
              </a:solidFill>
            </a:endParaRPr>
          </a:p>
        </p:txBody>
      </p:sp>
    </p:spTree>
    <p:extLst>
      <p:ext uri="{BB962C8B-B14F-4D97-AF65-F5344CB8AC3E}">
        <p14:creationId xmlns:p14="http://schemas.microsoft.com/office/powerpoint/2010/main" val="3397956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212" y="-215153"/>
            <a:ext cx="7086600" cy="1143000"/>
          </a:xfrm>
        </p:spPr>
        <p:txBody>
          <a:bodyPr/>
          <a:lstStyle/>
          <a:p>
            <a:r>
              <a:rPr lang="en-US" b="1" dirty="0" smtClean="0">
                <a:solidFill>
                  <a:schemeClr val="tx1"/>
                </a:solidFill>
                <a:effectLst>
                  <a:outerShdw blurRad="38100" dist="38100" dir="2700000" algn="tl">
                    <a:srgbClr val="000000">
                      <a:alpha val="43137"/>
                    </a:srgbClr>
                  </a:outerShdw>
                </a:effectLst>
              </a:rPr>
              <a:t>GOES-R ABI Products</a:t>
            </a:r>
            <a:endParaRPr lang="en-US" b="1" dirty="0">
              <a:solidFill>
                <a:schemeClr val="tx1"/>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5932511"/>
              </p:ext>
            </p:extLst>
          </p:nvPr>
        </p:nvGraphicFramePr>
        <p:xfrm>
          <a:off x="1219201" y="1218341"/>
          <a:ext cx="2833066" cy="5034280"/>
        </p:xfrm>
        <a:graphic>
          <a:graphicData uri="http://schemas.openxmlformats.org/drawingml/2006/table">
            <a:tbl>
              <a:tblPr firstRow="1" bandRow="1">
                <a:tableStyleId>{5C22544A-7EE6-4342-B048-85BDC9FD1C3A}</a:tableStyleId>
              </a:tblPr>
              <a:tblGrid>
                <a:gridCol w="2833066"/>
              </a:tblGrid>
              <a:tr h="382417">
                <a:tc>
                  <a:txBody>
                    <a:bodyPr/>
                    <a:lstStyle/>
                    <a:p>
                      <a:r>
                        <a:rPr lang="en-US" sz="1200" b="1" dirty="0" smtClean="0">
                          <a:solidFill>
                            <a:schemeClr val="tx1"/>
                          </a:solidFill>
                        </a:rPr>
                        <a:t>Advanced Baseline</a:t>
                      </a:r>
                      <a:r>
                        <a:rPr lang="en-US" sz="1200" b="1" baseline="0" dirty="0" smtClean="0">
                          <a:solidFill>
                            <a:schemeClr val="tx1"/>
                          </a:solidFill>
                        </a:rPr>
                        <a:t> Imager (ABI)</a:t>
                      </a:r>
                      <a:endParaRPr lang="en-US" sz="1200" b="1" dirty="0">
                        <a:solidFill>
                          <a:schemeClr val="tx1"/>
                        </a:solidFill>
                      </a:endParaRPr>
                    </a:p>
                  </a:txBody>
                  <a:tcPr anchor="ctr">
                    <a:gradFill flip="none" rotWithShape="1">
                      <a:gsLst>
                        <a:gs pos="31000">
                          <a:srgbClr val="374D6B"/>
                        </a:gs>
                        <a:gs pos="2000">
                          <a:schemeClr val="bg2">
                            <a:lumMod val="50000"/>
                          </a:schemeClr>
                        </a:gs>
                      </a:gsLst>
                      <a:lin ang="16200000" scaled="1"/>
                      <a:tileRect/>
                    </a:gradFill>
                  </a:tcPr>
                </a:tc>
              </a:tr>
              <a:tr h="4651863">
                <a:tc>
                  <a:txBody>
                    <a:bodyPr/>
                    <a:lstStyle/>
                    <a:p>
                      <a:pPr>
                        <a:spcAft>
                          <a:spcPts val="200"/>
                        </a:spcAft>
                      </a:pPr>
                      <a:r>
                        <a:rPr lang="en-US" sz="1000" dirty="0" smtClean="0"/>
                        <a:t>Aerosol Detection (Including Smoke</a:t>
                      </a:r>
                      <a:r>
                        <a:rPr lang="en-US" sz="1000" baseline="0" dirty="0" smtClean="0"/>
                        <a:t> and Dust)</a:t>
                      </a:r>
                    </a:p>
                    <a:p>
                      <a:pPr>
                        <a:spcAft>
                          <a:spcPts val="200"/>
                        </a:spcAft>
                      </a:pPr>
                      <a:r>
                        <a:rPr lang="en-US" sz="1000" baseline="0" dirty="0" smtClean="0"/>
                        <a:t>Aerosol Optical Depth (AOD)</a:t>
                      </a:r>
                    </a:p>
                    <a:p>
                      <a:pPr>
                        <a:spcAft>
                          <a:spcPts val="200"/>
                        </a:spcAft>
                      </a:pPr>
                      <a:r>
                        <a:rPr lang="en-US" sz="1000" baseline="0" dirty="0" smtClean="0"/>
                        <a:t>Clear Sky Masks</a:t>
                      </a:r>
                    </a:p>
                    <a:p>
                      <a:pPr>
                        <a:spcAft>
                          <a:spcPts val="200"/>
                        </a:spcAft>
                      </a:pPr>
                      <a:r>
                        <a:rPr lang="en-US" sz="1000" baseline="0" dirty="0" smtClean="0"/>
                        <a:t>Cloud and Moisture Imagery</a:t>
                      </a:r>
                    </a:p>
                    <a:p>
                      <a:pPr>
                        <a:spcAft>
                          <a:spcPts val="200"/>
                        </a:spcAft>
                      </a:pPr>
                      <a:r>
                        <a:rPr lang="en-US" sz="1000" baseline="0" dirty="0" smtClean="0"/>
                        <a:t>Cloud Optical Depth</a:t>
                      </a:r>
                    </a:p>
                    <a:p>
                      <a:pPr>
                        <a:spcAft>
                          <a:spcPts val="200"/>
                        </a:spcAft>
                      </a:pPr>
                      <a:r>
                        <a:rPr lang="en-US" sz="1000" baseline="0" dirty="0" smtClean="0"/>
                        <a:t>Cloud Particle Size Distribution</a:t>
                      </a:r>
                    </a:p>
                    <a:p>
                      <a:pPr>
                        <a:spcAft>
                          <a:spcPts val="200"/>
                        </a:spcAft>
                      </a:pPr>
                      <a:r>
                        <a:rPr lang="en-US" sz="1000" baseline="0" dirty="0" smtClean="0"/>
                        <a:t>Cloud Top Height</a:t>
                      </a:r>
                    </a:p>
                    <a:p>
                      <a:pPr>
                        <a:spcAft>
                          <a:spcPts val="200"/>
                        </a:spcAft>
                      </a:pPr>
                      <a:r>
                        <a:rPr lang="en-US" sz="1000" baseline="0" dirty="0" smtClean="0"/>
                        <a:t>Cloud Top Phase</a:t>
                      </a:r>
                    </a:p>
                    <a:p>
                      <a:pPr>
                        <a:spcAft>
                          <a:spcPts val="200"/>
                        </a:spcAft>
                      </a:pPr>
                      <a:r>
                        <a:rPr lang="en-US" sz="1000" baseline="0" dirty="0" smtClean="0"/>
                        <a:t>Cloud Top Pressure</a:t>
                      </a:r>
                    </a:p>
                    <a:p>
                      <a:pPr>
                        <a:spcAft>
                          <a:spcPts val="200"/>
                        </a:spcAft>
                      </a:pPr>
                      <a:r>
                        <a:rPr lang="en-US" sz="1000" baseline="0" dirty="0" smtClean="0"/>
                        <a:t>Cloud Top Temperature</a:t>
                      </a:r>
                    </a:p>
                    <a:p>
                      <a:pPr>
                        <a:spcAft>
                          <a:spcPts val="200"/>
                        </a:spcAft>
                      </a:pPr>
                      <a:r>
                        <a:rPr lang="en-US" sz="1000" baseline="0" dirty="0" smtClean="0"/>
                        <a:t>Derived Motion Winds</a:t>
                      </a:r>
                    </a:p>
                    <a:p>
                      <a:pPr>
                        <a:spcAft>
                          <a:spcPts val="200"/>
                        </a:spcAft>
                      </a:pPr>
                      <a:r>
                        <a:rPr lang="en-US" sz="1000" dirty="0" smtClean="0"/>
                        <a:t>Derived Stability Indices</a:t>
                      </a:r>
                    </a:p>
                    <a:p>
                      <a:pPr>
                        <a:spcAft>
                          <a:spcPts val="200"/>
                        </a:spcAft>
                      </a:pPr>
                      <a:r>
                        <a:rPr lang="en-US" sz="1000" dirty="0" smtClean="0"/>
                        <a:t>Downward</a:t>
                      </a:r>
                      <a:r>
                        <a:rPr lang="en-US" sz="1000" baseline="0" dirty="0" smtClean="0"/>
                        <a:t> Shortwave Radiation: Surface</a:t>
                      </a:r>
                    </a:p>
                    <a:p>
                      <a:pPr>
                        <a:spcAft>
                          <a:spcPts val="200"/>
                        </a:spcAft>
                      </a:pPr>
                      <a:r>
                        <a:rPr lang="en-US" sz="1000" baseline="0" dirty="0" smtClean="0"/>
                        <a:t>Fire/Hot Spot Characterization</a:t>
                      </a:r>
                    </a:p>
                    <a:p>
                      <a:pPr>
                        <a:spcAft>
                          <a:spcPts val="200"/>
                        </a:spcAft>
                      </a:pPr>
                      <a:r>
                        <a:rPr lang="en-US" sz="1000" baseline="0" dirty="0" smtClean="0"/>
                        <a:t>Hurricane Intensity Estimation</a:t>
                      </a:r>
                    </a:p>
                    <a:p>
                      <a:pPr>
                        <a:spcAft>
                          <a:spcPts val="200"/>
                        </a:spcAft>
                      </a:pPr>
                      <a:r>
                        <a:rPr lang="en-US" sz="1000" baseline="0" dirty="0" smtClean="0"/>
                        <a:t>Land Surface Temperature (Skin)</a:t>
                      </a:r>
                    </a:p>
                    <a:p>
                      <a:pPr>
                        <a:spcAft>
                          <a:spcPts val="200"/>
                        </a:spcAft>
                      </a:pPr>
                      <a:r>
                        <a:rPr lang="en-US" sz="1000" baseline="0" dirty="0" smtClean="0"/>
                        <a:t>Legacy Vertical Moisture Profile</a:t>
                      </a:r>
                    </a:p>
                    <a:p>
                      <a:pPr>
                        <a:spcAft>
                          <a:spcPts val="200"/>
                        </a:spcAft>
                      </a:pPr>
                      <a:r>
                        <a:rPr lang="en-US" sz="1000" baseline="0" dirty="0" smtClean="0"/>
                        <a:t>Legacy Vertical Temperature Profile</a:t>
                      </a:r>
                    </a:p>
                    <a:p>
                      <a:pPr>
                        <a:spcAft>
                          <a:spcPts val="200"/>
                        </a:spcAft>
                      </a:pPr>
                      <a:r>
                        <a:rPr lang="en-US" sz="1000" baseline="0" dirty="0" smtClean="0"/>
                        <a:t>Radiances</a:t>
                      </a:r>
                    </a:p>
                    <a:p>
                      <a:pPr>
                        <a:spcAft>
                          <a:spcPts val="200"/>
                        </a:spcAft>
                      </a:pPr>
                      <a:r>
                        <a:rPr lang="en-US" sz="1000" baseline="0" dirty="0" smtClean="0"/>
                        <a:t>Rainfall Rate/QPE</a:t>
                      </a:r>
                    </a:p>
                    <a:p>
                      <a:pPr>
                        <a:spcAft>
                          <a:spcPts val="200"/>
                        </a:spcAft>
                      </a:pPr>
                      <a:r>
                        <a:rPr lang="en-US" sz="1000" baseline="0" dirty="0" smtClean="0"/>
                        <a:t>Reflected Shortwave Radiation: TOA</a:t>
                      </a:r>
                    </a:p>
                    <a:p>
                      <a:pPr>
                        <a:spcAft>
                          <a:spcPts val="200"/>
                        </a:spcAft>
                      </a:pPr>
                      <a:r>
                        <a:rPr lang="en-US" sz="1000" baseline="0" dirty="0" smtClean="0"/>
                        <a:t>Sea Surface Temperature (Skin)</a:t>
                      </a:r>
                    </a:p>
                    <a:p>
                      <a:pPr>
                        <a:spcAft>
                          <a:spcPts val="200"/>
                        </a:spcAft>
                      </a:pPr>
                      <a:r>
                        <a:rPr lang="en-US" sz="1000" baseline="0" dirty="0" smtClean="0"/>
                        <a:t>Snow Cover</a:t>
                      </a:r>
                    </a:p>
                    <a:p>
                      <a:pPr>
                        <a:spcAft>
                          <a:spcPts val="200"/>
                        </a:spcAft>
                      </a:pPr>
                      <a:r>
                        <a:rPr lang="en-US" sz="1000" baseline="0" dirty="0" smtClean="0"/>
                        <a:t>Total Precipitable Water</a:t>
                      </a:r>
                    </a:p>
                    <a:p>
                      <a:pPr>
                        <a:spcAft>
                          <a:spcPts val="200"/>
                        </a:spcAft>
                      </a:pPr>
                      <a:r>
                        <a:rPr lang="en-US" sz="1000" baseline="0" dirty="0" smtClean="0"/>
                        <a:t>Volcanic Ash: Detection and Height</a:t>
                      </a:r>
                    </a:p>
                  </a:txBody>
                  <a:tcPr>
                    <a:solidFill>
                      <a:schemeClr val="accent1">
                        <a:lumMod val="20000"/>
                        <a:lumOff val="80000"/>
                      </a:schemeClr>
                    </a:solidFill>
                  </a:tcPr>
                </a:tc>
              </a:tr>
            </a:tbl>
          </a:graphicData>
        </a:graphic>
      </p:graphicFrame>
      <p:sp>
        <p:nvSpPr>
          <p:cNvPr id="7" name="TextBox 6"/>
          <p:cNvSpPr txBox="1"/>
          <p:nvPr/>
        </p:nvSpPr>
        <p:spPr>
          <a:xfrm>
            <a:off x="12770" y="730412"/>
            <a:ext cx="5432612" cy="369332"/>
          </a:xfrm>
          <a:prstGeom prst="rect">
            <a:avLst/>
          </a:prstGeom>
          <a:noFill/>
        </p:spPr>
        <p:txBody>
          <a:bodyPr wrap="square" rtlCol="0">
            <a:spAutoFit/>
          </a:bodyPr>
          <a:lstStyle/>
          <a:p>
            <a:pPr algn="ctr" fontAlgn="base">
              <a:spcBef>
                <a:spcPct val="0"/>
              </a:spcBef>
              <a:spcAft>
                <a:spcPct val="0"/>
              </a:spcAft>
            </a:pPr>
            <a:r>
              <a:rPr lang="en-US" b="1" dirty="0">
                <a:solidFill>
                  <a:srgbClr val="FFFF00"/>
                </a:solidFill>
                <a:latin typeface="Arial" charset="0"/>
              </a:rPr>
              <a:t>Baseline Products</a:t>
            </a:r>
          </a:p>
        </p:txBody>
      </p:sp>
      <p:graphicFrame>
        <p:nvGraphicFramePr>
          <p:cNvPr id="8" name="Content Placeholder 4"/>
          <p:cNvGraphicFramePr>
            <a:graphicFrameLocks/>
          </p:cNvGraphicFramePr>
          <p:nvPr>
            <p:extLst>
              <p:ext uri="{D42A27DB-BD31-4B8C-83A1-F6EECF244321}">
                <p14:modId xmlns:p14="http://schemas.microsoft.com/office/powerpoint/2010/main" val="1502429988"/>
              </p:ext>
            </p:extLst>
          </p:nvPr>
        </p:nvGraphicFramePr>
        <p:xfrm>
          <a:off x="5066852" y="1218341"/>
          <a:ext cx="2646381" cy="5186680"/>
        </p:xfrm>
        <a:graphic>
          <a:graphicData uri="http://schemas.openxmlformats.org/drawingml/2006/table">
            <a:tbl>
              <a:tblPr firstRow="1" bandRow="1">
                <a:tableStyleId>{5C22544A-7EE6-4342-B048-85BDC9FD1C3A}</a:tableStyleId>
              </a:tblPr>
              <a:tblGrid>
                <a:gridCol w="2646381"/>
              </a:tblGrid>
              <a:tr h="370840">
                <a:tc>
                  <a:txBody>
                    <a:bodyPr/>
                    <a:lstStyle/>
                    <a:p>
                      <a:r>
                        <a:rPr lang="en-US" sz="1200" b="1" dirty="0" smtClean="0">
                          <a:solidFill>
                            <a:schemeClr val="tx1"/>
                          </a:solidFill>
                        </a:rPr>
                        <a:t>Advanced Baseline</a:t>
                      </a:r>
                      <a:r>
                        <a:rPr lang="en-US" sz="1200" b="1" baseline="0" dirty="0" smtClean="0">
                          <a:solidFill>
                            <a:schemeClr val="tx1"/>
                          </a:solidFill>
                        </a:rPr>
                        <a:t> Imager (ABI)</a:t>
                      </a:r>
                      <a:endParaRPr lang="en-US" sz="1200" b="1" dirty="0">
                        <a:solidFill>
                          <a:schemeClr val="tx1"/>
                        </a:solidFill>
                      </a:endParaRPr>
                    </a:p>
                  </a:txBody>
                  <a:tcPr anchor="ctr">
                    <a:gradFill flip="none" rotWithShape="1">
                      <a:gsLst>
                        <a:gs pos="31000">
                          <a:srgbClr val="374D6B"/>
                        </a:gs>
                        <a:gs pos="2000">
                          <a:schemeClr val="bg2">
                            <a:lumMod val="50000"/>
                          </a:schemeClr>
                        </a:gs>
                      </a:gsLst>
                      <a:lin ang="16200000" scaled="1"/>
                      <a:tileRect/>
                    </a:gradFill>
                  </a:tcPr>
                </a:tc>
              </a:tr>
              <a:tr h="370840">
                <a:tc>
                  <a:txBody>
                    <a:bodyPr/>
                    <a:lstStyle/>
                    <a:p>
                      <a:pPr>
                        <a:spcAft>
                          <a:spcPts val="0"/>
                        </a:spcAft>
                      </a:pPr>
                      <a:r>
                        <a:rPr lang="en-US" sz="1000" dirty="0" smtClean="0"/>
                        <a:t>Absorbed Shortwave Radiation:</a:t>
                      </a:r>
                      <a:r>
                        <a:rPr lang="en-US" sz="1000" baseline="0" dirty="0" smtClean="0"/>
                        <a:t> Surface</a:t>
                      </a:r>
                    </a:p>
                    <a:p>
                      <a:pPr>
                        <a:spcAft>
                          <a:spcPts val="0"/>
                        </a:spcAft>
                      </a:pPr>
                      <a:r>
                        <a:rPr lang="en-US" sz="1000" baseline="0" dirty="0" smtClean="0"/>
                        <a:t>Aerosol Particle Size</a:t>
                      </a:r>
                    </a:p>
                    <a:p>
                      <a:pPr>
                        <a:spcAft>
                          <a:spcPts val="0"/>
                        </a:spcAft>
                      </a:pPr>
                      <a:r>
                        <a:rPr lang="en-US" sz="1000" baseline="0" dirty="0" smtClean="0"/>
                        <a:t>Aircraft Icing Threat</a:t>
                      </a:r>
                    </a:p>
                    <a:p>
                      <a:pPr>
                        <a:spcAft>
                          <a:spcPts val="0"/>
                        </a:spcAft>
                      </a:pPr>
                      <a:r>
                        <a:rPr lang="en-US" sz="1000" baseline="0" dirty="0" smtClean="0"/>
                        <a:t>Cloud Ice Water Path</a:t>
                      </a:r>
                    </a:p>
                    <a:p>
                      <a:pPr>
                        <a:spcAft>
                          <a:spcPts val="0"/>
                        </a:spcAft>
                      </a:pPr>
                      <a:r>
                        <a:rPr lang="en-US" sz="1000" baseline="0" dirty="0" smtClean="0"/>
                        <a:t>Cloud Layers/Heights</a:t>
                      </a:r>
                    </a:p>
                    <a:p>
                      <a:pPr>
                        <a:spcAft>
                          <a:spcPts val="0"/>
                        </a:spcAft>
                      </a:pPr>
                      <a:r>
                        <a:rPr lang="en-US" sz="1000" baseline="0" dirty="0" smtClean="0"/>
                        <a:t>Cloud Liquid Water</a:t>
                      </a:r>
                    </a:p>
                    <a:p>
                      <a:pPr>
                        <a:spcAft>
                          <a:spcPts val="0"/>
                        </a:spcAft>
                      </a:pPr>
                      <a:r>
                        <a:rPr lang="en-US" sz="1000" baseline="0" dirty="0" smtClean="0"/>
                        <a:t>Cloud Type</a:t>
                      </a:r>
                    </a:p>
                    <a:p>
                      <a:pPr>
                        <a:spcAft>
                          <a:spcPts val="0"/>
                        </a:spcAft>
                      </a:pPr>
                      <a:r>
                        <a:rPr lang="en-US" sz="1000" baseline="0" dirty="0" smtClean="0"/>
                        <a:t>Convective Initiation</a:t>
                      </a:r>
                    </a:p>
                    <a:p>
                      <a:pPr>
                        <a:spcAft>
                          <a:spcPts val="0"/>
                        </a:spcAft>
                      </a:pPr>
                      <a:r>
                        <a:rPr lang="en-US" sz="1000" baseline="0" dirty="0" smtClean="0"/>
                        <a:t>Currents</a:t>
                      </a:r>
                    </a:p>
                    <a:p>
                      <a:pPr>
                        <a:spcAft>
                          <a:spcPts val="0"/>
                        </a:spcAft>
                      </a:pPr>
                      <a:r>
                        <a:rPr lang="en-US" sz="1000" baseline="0" dirty="0" smtClean="0"/>
                        <a:t>Currents: Offshore</a:t>
                      </a:r>
                    </a:p>
                    <a:p>
                      <a:pPr>
                        <a:spcAft>
                          <a:spcPts val="0"/>
                        </a:spcAft>
                      </a:pPr>
                      <a:r>
                        <a:rPr lang="en-US" sz="1000" baseline="0" dirty="0" smtClean="0"/>
                        <a:t>Downward Longwave Radiation: Surface</a:t>
                      </a:r>
                    </a:p>
                    <a:p>
                      <a:pPr>
                        <a:spcAft>
                          <a:spcPts val="0"/>
                        </a:spcAft>
                      </a:pPr>
                      <a:r>
                        <a:rPr lang="en-US" sz="1000" baseline="0" dirty="0" smtClean="0"/>
                        <a:t>Enhanced “V”/Overshooting Top Detection</a:t>
                      </a:r>
                    </a:p>
                    <a:p>
                      <a:pPr>
                        <a:spcAft>
                          <a:spcPts val="0"/>
                        </a:spcAft>
                      </a:pPr>
                      <a:r>
                        <a:rPr lang="en-US" sz="1000" baseline="0" dirty="0" smtClean="0"/>
                        <a:t>Flood/Standing Water</a:t>
                      </a:r>
                    </a:p>
                    <a:p>
                      <a:pPr>
                        <a:spcAft>
                          <a:spcPts val="0"/>
                        </a:spcAft>
                      </a:pPr>
                      <a:r>
                        <a:rPr lang="en-US" sz="1000" baseline="0" dirty="0" smtClean="0"/>
                        <a:t>Ice Cover</a:t>
                      </a:r>
                    </a:p>
                    <a:p>
                      <a:pPr>
                        <a:spcAft>
                          <a:spcPts val="0"/>
                        </a:spcAft>
                      </a:pPr>
                      <a:r>
                        <a:rPr lang="en-US" sz="1000" baseline="0" dirty="0" smtClean="0"/>
                        <a:t>Low Cloud and Fog</a:t>
                      </a:r>
                    </a:p>
                    <a:p>
                      <a:pPr>
                        <a:spcAft>
                          <a:spcPts val="0"/>
                        </a:spcAft>
                      </a:pPr>
                      <a:r>
                        <a:rPr lang="en-US" sz="1000" baseline="0" dirty="0" smtClean="0"/>
                        <a:t>Ozone Total</a:t>
                      </a:r>
                    </a:p>
                    <a:p>
                      <a:pPr>
                        <a:spcAft>
                          <a:spcPts val="0"/>
                        </a:spcAft>
                      </a:pPr>
                      <a:r>
                        <a:rPr lang="en-US" sz="1000" baseline="0" dirty="0" smtClean="0"/>
                        <a:t>Probability of Rainfall</a:t>
                      </a:r>
                    </a:p>
                    <a:p>
                      <a:pPr>
                        <a:spcAft>
                          <a:spcPts val="0"/>
                        </a:spcAft>
                      </a:pPr>
                      <a:r>
                        <a:rPr lang="en-US" sz="1000" baseline="0" dirty="0" smtClean="0"/>
                        <a:t>Rainfall Potential</a:t>
                      </a:r>
                    </a:p>
                    <a:p>
                      <a:pPr>
                        <a:spcAft>
                          <a:spcPts val="0"/>
                        </a:spcAft>
                      </a:pPr>
                      <a:r>
                        <a:rPr lang="en-US" sz="1000" baseline="0" dirty="0" smtClean="0"/>
                        <a:t>Sea and Lake Ice: Age</a:t>
                      </a:r>
                    </a:p>
                    <a:p>
                      <a:pPr>
                        <a:spcAft>
                          <a:spcPts val="0"/>
                        </a:spcAft>
                      </a:pPr>
                      <a:r>
                        <a:rPr lang="en-US" sz="1000" baseline="0" dirty="0" smtClean="0"/>
                        <a:t>Sea and Lake Ice: Concentration</a:t>
                      </a:r>
                    </a:p>
                    <a:p>
                      <a:pPr>
                        <a:spcAft>
                          <a:spcPts val="0"/>
                        </a:spcAft>
                      </a:pPr>
                      <a:r>
                        <a:rPr lang="en-US" sz="1000" baseline="0" dirty="0" smtClean="0"/>
                        <a:t>Sea and Lake Ice: Motion</a:t>
                      </a:r>
                    </a:p>
                    <a:p>
                      <a:pPr>
                        <a:spcAft>
                          <a:spcPts val="0"/>
                        </a:spcAft>
                      </a:pPr>
                      <a:r>
                        <a:rPr lang="en-US" sz="1000" baseline="0" dirty="0" smtClean="0"/>
                        <a:t>Snow Depth (Over Plains)</a:t>
                      </a:r>
                    </a:p>
                    <a:p>
                      <a:pPr>
                        <a:spcAft>
                          <a:spcPts val="0"/>
                        </a:spcAft>
                      </a:pPr>
                      <a:r>
                        <a:rPr lang="en-US" sz="1000" baseline="0" dirty="0" smtClean="0"/>
                        <a:t>SO</a:t>
                      </a:r>
                      <a:r>
                        <a:rPr lang="en-US" sz="1000" baseline="-25000" dirty="0" smtClean="0"/>
                        <a:t>2 </a:t>
                      </a:r>
                      <a:r>
                        <a:rPr lang="en-US" sz="1000" baseline="0" dirty="0" smtClean="0"/>
                        <a:t>Detection</a:t>
                      </a:r>
                    </a:p>
                    <a:p>
                      <a:pPr>
                        <a:spcAft>
                          <a:spcPts val="0"/>
                        </a:spcAft>
                      </a:pPr>
                      <a:r>
                        <a:rPr lang="en-US" sz="1000" baseline="0" dirty="0" smtClean="0"/>
                        <a:t>Surface Albedo</a:t>
                      </a:r>
                    </a:p>
                    <a:p>
                      <a:pPr>
                        <a:spcAft>
                          <a:spcPts val="0"/>
                        </a:spcAft>
                      </a:pPr>
                      <a:r>
                        <a:rPr lang="en-US" sz="1000" baseline="0" dirty="0" smtClean="0"/>
                        <a:t>Surface Emissivity</a:t>
                      </a:r>
                    </a:p>
                    <a:p>
                      <a:pPr>
                        <a:spcAft>
                          <a:spcPts val="0"/>
                        </a:spcAft>
                      </a:pPr>
                      <a:r>
                        <a:rPr lang="en-US" sz="1000" baseline="0" dirty="0" smtClean="0"/>
                        <a:t>Tropopause Folding Turbulence Prediction</a:t>
                      </a:r>
                    </a:p>
                    <a:p>
                      <a:pPr>
                        <a:spcAft>
                          <a:spcPts val="0"/>
                        </a:spcAft>
                      </a:pPr>
                      <a:r>
                        <a:rPr lang="en-US" sz="1000" baseline="0" dirty="0" smtClean="0"/>
                        <a:t>Upward Longwave Radiation: Surface</a:t>
                      </a:r>
                    </a:p>
                    <a:p>
                      <a:pPr>
                        <a:spcAft>
                          <a:spcPts val="0"/>
                        </a:spcAft>
                      </a:pPr>
                      <a:r>
                        <a:rPr lang="en-US" sz="1000" baseline="0" dirty="0" smtClean="0"/>
                        <a:t>Upward Longwave Radiation: TOA</a:t>
                      </a:r>
                    </a:p>
                    <a:p>
                      <a:pPr>
                        <a:spcAft>
                          <a:spcPts val="0"/>
                        </a:spcAft>
                      </a:pPr>
                      <a:r>
                        <a:rPr lang="en-US" sz="1000" baseline="0" dirty="0" smtClean="0"/>
                        <a:t>Vegetation Fraction: Green</a:t>
                      </a:r>
                    </a:p>
                    <a:p>
                      <a:pPr>
                        <a:spcAft>
                          <a:spcPts val="0"/>
                        </a:spcAft>
                      </a:pPr>
                      <a:r>
                        <a:rPr lang="en-US" sz="1000" baseline="0" dirty="0" smtClean="0"/>
                        <a:t>Vegetation Index</a:t>
                      </a:r>
                    </a:p>
                    <a:p>
                      <a:pPr>
                        <a:spcAft>
                          <a:spcPts val="0"/>
                        </a:spcAft>
                      </a:pPr>
                      <a:r>
                        <a:rPr lang="en-US" sz="1000" baseline="0" dirty="0" smtClean="0"/>
                        <a:t>Visibility</a:t>
                      </a:r>
                    </a:p>
                  </a:txBody>
                  <a:tcPr>
                    <a:solidFill>
                      <a:schemeClr val="accent1">
                        <a:lumMod val="20000"/>
                        <a:lumOff val="80000"/>
                      </a:schemeClr>
                    </a:solidFill>
                  </a:tcPr>
                </a:tc>
              </a:tr>
            </a:tbl>
          </a:graphicData>
        </a:graphic>
      </p:graphicFrame>
      <p:sp>
        <p:nvSpPr>
          <p:cNvPr id="9" name="TextBox 8"/>
          <p:cNvSpPr txBox="1"/>
          <p:nvPr/>
        </p:nvSpPr>
        <p:spPr>
          <a:xfrm>
            <a:off x="5105400" y="730412"/>
            <a:ext cx="2560320" cy="369332"/>
          </a:xfrm>
          <a:prstGeom prst="rect">
            <a:avLst/>
          </a:prstGeom>
          <a:noFill/>
        </p:spPr>
        <p:txBody>
          <a:bodyPr wrap="square" rtlCol="0">
            <a:spAutoFit/>
          </a:bodyPr>
          <a:lstStyle/>
          <a:p>
            <a:pPr algn="ctr" fontAlgn="base">
              <a:spcBef>
                <a:spcPct val="0"/>
              </a:spcBef>
              <a:spcAft>
                <a:spcPct val="0"/>
              </a:spcAft>
            </a:pPr>
            <a:r>
              <a:rPr lang="en-US" b="1" dirty="0">
                <a:solidFill>
                  <a:srgbClr val="FFFF00"/>
                </a:solidFill>
                <a:latin typeface="Arial" charset="0"/>
              </a:rPr>
              <a:t>Future Capabilities</a:t>
            </a:r>
          </a:p>
        </p:txBody>
      </p:sp>
      <p:cxnSp>
        <p:nvCxnSpPr>
          <p:cNvPr id="11" name="Straight Connector 10"/>
          <p:cNvCxnSpPr/>
          <p:nvPr/>
        </p:nvCxnSpPr>
        <p:spPr>
          <a:xfrm flipH="1">
            <a:off x="4572000" y="1043353"/>
            <a:ext cx="5378" cy="52050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4"/>
          <p:cNvSpPr txBox="1">
            <a:spLocks noChangeArrowheads="1"/>
          </p:cNvSpPr>
          <p:nvPr/>
        </p:nvSpPr>
        <p:spPr bwMode="auto">
          <a:xfrm>
            <a:off x="457200" y="6400800"/>
            <a:ext cx="8529536" cy="36933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solidFill>
                  <a:schemeClr val="bg1"/>
                </a:solidFill>
              </a:rPr>
              <a:t>Almost all GOES-R ABI products </a:t>
            </a:r>
            <a:r>
              <a:rPr lang="en-US" dirty="0" smtClean="0">
                <a:solidFill>
                  <a:schemeClr val="bg1"/>
                </a:solidFill>
              </a:rPr>
              <a:t>can be </a:t>
            </a:r>
            <a:r>
              <a:rPr lang="en-US" dirty="0" smtClean="0">
                <a:solidFill>
                  <a:schemeClr val="bg1"/>
                </a:solidFill>
              </a:rPr>
              <a:t>improve with an improved bias correction.</a:t>
            </a:r>
            <a:endParaRPr lang="en-US" b="1" dirty="0">
              <a:solidFill>
                <a:schemeClr val="bg1"/>
              </a:solidFill>
            </a:endParaRPr>
          </a:p>
        </p:txBody>
      </p:sp>
    </p:spTree>
    <p:extLst>
      <p:ext uri="{BB962C8B-B14F-4D97-AF65-F5344CB8AC3E}">
        <p14:creationId xmlns:p14="http://schemas.microsoft.com/office/powerpoint/2010/main" val="3412854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2895" y="87868"/>
            <a:ext cx="4519186" cy="369332"/>
          </a:xfrm>
          <a:prstGeom prst="rect">
            <a:avLst/>
          </a:prstGeom>
          <a:noFill/>
        </p:spPr>
        <p:txBody>
          <a:bodyPr wrap="none" rtlCol="0">
            <a:spAutoFit/>
          </a:bodyPr>
          <a:lstStyle/>
          <a:p>
            <a:r>
              <a:rPr lang="en-US" dirty="0" smtClean="0">
                <a:solidFill>
                  <a:schemeClr val="bg1"/>
                </a:solidFill>
              </a:rPr>
              <a:t>GOES-15 Sounder: Simple bias correction</a:t>
            </a:r>
            <a:endParaRPr lang="en-US" i="1" dirty="0"/>
          </a:p>
        </p:txBody>
      </p:sp>
    </p:spTree>
    <p:extLst>
      <p:ext uri="{BB962C8B-B14F-4D97-AF65-F5344CB8AC3E}">
        <p14:creationId xmlns:p14="http://schemas.microsoft.com/office/powerpoint/2010/main" val="2223935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2895" y="87868"/>
            <a:ext cx="4532010" cy="369332"/>
          </a:xfrm>
          <a:prstGeom prst="rect">
            <a:avLst/>
          </a:prstGeom>
          <a:noFill/>
        </p:spPr>
        <p:txBody>
          <a:bodyPr wrap="none" rtlCol="0">
            <a:spAutoFit/>
          </a:bodyPr>
          <a:lstStyle/>
          <a:p>
            <a:r>
              <a:rPr lang="en-US" dirty="0" smtClean="0">
                <a:solidFill>
                  <a:schemeClr val="bg1"/>
                </a:solidFill>
              </a:rPr>
              <a:t>GOES-15 Sounder: GSICS bias correction</a:t>
            </a:r>
            <a:endParaRPr lang="en-US" i="1" dirty="0"/>
          </a:p>
        </p:txBody>
      </p:sp>
    </p:spTree>
    <p:extLst>
      <p:ext uri="{BB962C8B-B14F-4D97-AF65-F5344CB8AC3E}">
        <p14:creationId xmlns:p14="http://schemas.microsoft.com/office/powerpoint/2010/main" val="89870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
        <p:nvSpPr>
          <p:cNvPr id="3" name="TextBox 2"/>
          <p:cNvSpPr txBox="1"/>
          <p:nvPr/>
        </p:nvSpPr>
        <p:spPr>
          <a:xfrm>
            <a:off x="2442895" y="87868"/>
            <a:ext cx="3501921" cy="369332"/>
          </a:xfrm>
          <a:prstGeom prst="rect">
            <a:avLst/>
          </a:prstGeom>
          <a:noFill/>
        </p:spPr>
        <p:txBody>
          <a:bodyPr wrap="none" rtlCol="0">
            <a:spAutoFit/>
          </a:bodyPr>
          <a:lstStyle/>
          <a:p>
            <a:r>
              <a:rPr lang="en-US" dirty="0" smtClean="0">
                <a:solidFill>
                  <a:schemeClr val="bg1"/>
                </a:solidFill>
              </a:rPr>
              <a:t>GOES-15 Sounder: Visible band</a:t>
            </a:r>
            <a:endParaRPr lang="en-US" i="1" dirty="0"/>
          </a:p>
        </p:txBody>
      </p:sp>
    </p:spTree>
    <p:extLst>
      <p:ext uri="{BB962C8B-B14F-4D97-AF65-F5344CB8AC3E}">
        <p14:creationId xmlns:p14="http://schemas.microsoft.com/office/powerpoint/2010/main" val="428030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Outline</a:t>
            </a:r>
          </a:p>
        </p:txBody>
      </p:sp>
      <p:sp>
        <p:nvSpPr>
          <p:cNvPr id="9219" name="Rectangle 3"/>
          <p:cNvSpPr>
            <a:spLocks noGrp="1" noChangeArrowheads="1"/>
          </p:cNvSpPr>
          <p:nvPr>
            <p:ph type="body" idx="1"/>
          </p:nvPr>
        </p:nvSpPr>
        <p:spPr>
          <a:xfrm>
            <a:off x="381000" y="1066800"/>
            <a:ext cx="8839200" cy="5105400"/>
          </a:xfrm>
        </p:spPr>
        <p:txBody>
          <a:bodyPr/>
          <a:lstStyle/>
          <a:p>
            <a:pPr eaLnBrk="1" hangingPunct="1">
              <a:lnSpc>
                <a:spcPct val="90000"/>
              </a:lnSpc>
            </a:pPr>
            <a:r>
              <a:rPr lang="en-US" dirty="0" smtClean="0">
                <a:solidFill>
                  <a:schemeClr val="bg1"/>
                </a:solidFill>
              </a:rPr>
              <a:t>Simple Option?</a:t>
            </a:r>
          </a:p>
          <a:p>
            <a:pPr eaLnBrk="1" hangingPunct="1">
              <a:lnSpc>
                <a:spcPct val="90000"/>
              </a:lnSpc>
            </a:pPr>
            <a:r>
              <a:rPr lang="en-US" dirty="0" smtClean="0">
                <a:solidFill>
                  <a:schemeClr val="bg1"/>
                </a:solidFill>
              </a:rPr>
              <a:t>Real-time need</a:t>
            </a:r>
          </a:p>
          <a:p>
            <a:pPr eaLnBrk="1" hangingPunct="1">
              <a:lnSpc>
                <a:spcPct val="90000"/>
              </a:lnSpc>
            </a:pPr>
            <a:r>
              <a:rPr lang="en-US" dirty="0" smtClean="0">
                <a:solidFill>
                  <a:schemeClr val="bg1"/>
                </a:solidFill>
              </a:rPr>
              <a:t>GOES-R</a:t>
            </a:r>
          </a:p>
          <a:p>
            <a:pPr marL="342900" lvl="1" indent="-342900" eaLnBrk="1" hangingPunct="1">
              <a:lnSpc>
                <a:spcPct val="90000"/>
              </a:lnSpc>
              <a:buFontTx/>
              <a:buChar char="•"/>
            </a:pPr>
            <a:r>
              <a:rPr lang="en-US" dirty="0">
                <a:solidFill>
                  <a:schemeClr val="bg1"/>
                </a:solidFill>
              </a:rPr>
              <a:t>With and without</a:t>
            </a:r>
          </a:p>
          <a:p>
            <a:pPr lvl="1" eaLnBrk="1" hangingPunct="1">
              <a:lnSpc>
                <a:spcPct val="90000"/>
              </a:lnSpc>
            </a:pPr>
            <a:r>
              <a:rPr lang="en-US" dirty="0" smtClean="0">
                <a:solidFill>
                  <a:schemeClr val="bg1"/>
                </a:solidFill>
              </a:rPr>
              <a:t>GOES Sounder</a:t>
            </a:r>
          </a:p>
          <a:p>
            <a:pPr lvl="1" eaLnBrk="1" hangingPunct="1">
              <a:lnSpc>
                <a:spcPct val="90000"/>
              </a:lnSpc>
            </a:pPr>
            <a:r>
              <a:rPr lang="en-US" dirty="0" smtClean="0">
                <a:solidFill>
                  <a:schemeClr val="bg1"/>
                </a:solidFill>
              </a:rPr>
              <a:t>MTSAT</a:t>
            </a:r>
          </a:p>
          <a:p>
            <a:pPr eaLnBrk="1" hangingPunct="1">
              <a:lnSpc>
                <a:spcPct val="90000"/>
              </a:lnSpc>
            </a:pPr>
            <a:r>
              <a:rPr lang="en-US" dirty="0" smtClean="0">
                <a:solidFill>
                  <a:schemeClr val="bg1"/>
                </a:solidFill>
              </a:rPr>
              <a:t>Summary</a:t>
            </a:r>
          </a:p>
          <a:p>
            <a:pPr lvl="1" eaLnBrk="1" hangingPunct="1">
              <a:lnSpc>
                <a:spcPct val="90000"/>
              </a:lnSpc>
            </a:pPr>
            <a:r>
              <a:rPr lang="en-US" dirty="0" smtClean="0">
                <a:solidFill>
                  <a:schemeClr val="bg1"/>
                </a:solidFill>
              </a:rPr>
              <a:t>Discussion</a:t>
            </a: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741DF-57BC-4793-A5BF-225B42218311}" type="slidenum">
              <a:rPr lang="en-US" smtClean="0">
                <a:solidFill>
                  <a:srgbClr val="000000"/>
                </a:solidFill>
              </a:rPr>
              <a:pPr eaLnBrk="1" hangingPunct="1"/>
              <a:t>2</a:t>
            </a:fld>
            <a:endParaRPr lang="en-US" smtClean="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753070"/>
            <a:ext cx="2726657" cy="4800600"/>
          </a:xfrm>
          <a:prstGeom prst="rect">
            <a:avLst/>
          </a:prstGeom>
        </p:spPr>
      </p:pic>
      <p:sp>
        <p:nvSpPr>
          <p:cNvPr id="3" name="TextBox 2"/>
          <p:cNvSpPr txBox="1"/>
          <p:nvPr/>
        </p:nvSpPr>
        <p:spPr>
          <a:xfrm>
            <a:off x="3733800" y="5553670"/>
            <a:ext cx="5105400" cy="923330"/>
          </a:xfrm>
          <a:prstGeom prst="rect">
            <a:avLst/>
          </a:prstGeom>
          <a:noFill/>
        </p:spPr>
        <p:txBody>
          <a:bodyPr wrap="square" rtlCol="0">
            <a:spAutoFit/>
          </a:bodyPr>
          <a:lstStyle/>
          <a:p>
            <a:r>
              <a:rPr lang="en-US" i="1" dirty="0" smtClean="0">
                <a:solidFill>
                  <a:schemeClr val="bg1"/>
                </a:solidFill>
              </a:rPr>
              <a:t>…polar-orbiting [satellites]… offers a fixed reference for all the geostationary satellites…. (circa 1991)</a:t>
            </a:r>
            <a:endParaRPr lang="en-US" i="1" dirty="0">
              <a:solidFill>
                <a:schemeClr val="bg1"/>
              </a:solidFill>
            </a:endParaRPr>
          </a:p>
        </p:txBody>
      </p:sp>
    </p:spTree>
    <p:extLst>
      <p:ext uri="{BB962C8B-B14F-4D97-AF65-F5344CB8AC3E}">
        <p14:creationId xmlns:p14="http://schemas.microsoft.com/office/powerpoint/2010/main" val="415219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2895" y="87868"/>
            <a:ext cx="3621504" cy="369332"/>
          </a:xfrm>
          <a:prstGeom prst="rect">
            <a:avLst/>
          </a:prstGeom>
          <a:noFill/>
        </p:spPr>
        <p:txBody>
          <a:bodyPr wrap="none" rtlCol="0">
            <a:spAutoFit/>
          </a:bodyPr>
          <a:lstStyle/>
          <a:p>
            <a:r>
              <a:rPr lang="en-US" dirty="0" smtClean="0">
                <a:solidFill>
                  <a:schemeClr val="bg1"/>
                </a:solidFill>
              </a:rPr>
              <a:t>GOES-15 Sounder: Infrared band</a:t>
            </a:r>
            <a:endParaRPr lang="en-US" i="1" dirty="0"/>
          </a:p>
        </p:txBody>
      </p:sp>
    </p:spTree>
    <p:extLst>
      <p:ext uri="{BB962C8B-B14F-4D97-AF65-F5344CB8AC3E}">
        <p14:creationId xmlns:p14="http://schemas.microsoft.com/office/powerpoint/2010/main" val="1677531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SEP2010_18UTC_LWW.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Slide Number Placeholder 2"/>
          <p:cNvSpPr>
            <a:spLocks noGrp="1"/>
          </p:cNvSpPr>
          <p:nvPr>
            <p:ph type="sldNum" sz="quarter" idx="12"/>
          </p:nvPr>
        </p:nvSpPr>
        <p:spPr/>
        <p:txBody>
          <a:bodyPr/>
          <a:lstStyle/>
          <a:p>
            <a:fld id="{0C07C4D0-11EE-4F61-9C1D-91B59F756D18}" type="slidenum">
              <a:rPr lang="en-US" smtClean="0">
                <a:solidFill>
                  <a:prstClr val="black">
                    <a:tint val="75000"/>
                  </a:prstClr>
                </a:solidFill>
              </a:rPr>
              <a:pPr/>
              <a:t>21</a:t>
            </a:fld>
            <a:endParaRPr lang="en-US">
              <a:solidFill>
                <a:prstClr val="black">
                  <a:tint val="75000"/>
                </a:prstClr>
              </a:solidFill>
            </a:endParaRPr>
          </a:p>
        </p:txBody>
      </p:sp>
      <p:sp>
        <p:nvSpPr>
          <p:cNvPr id="4" name="TextBox 3"/>
          <p:cNvSpPr txBox="1"/>
          <p:nvPr/>
        </p:nvSpPr>
        <p:spPr>
          <a:xfrm>
            <a:off x="2442895" y="87868"/>
            <a:ext cx="3238259" cy="369332"/>
          </a:xfrm>
          <a:prstGeom prst="rect">
            <a:avLst/>
          </a:prstGeom>
          <a:noFill/>
        </p:spPr>
        <p:txBody>
          <a:bodyPr wrap="none" rtlCol="0">
            <a:spAutoFit/>
          </a:bodyPr>
          <a:lstStyle/>
          <a:p>
            <a:r>
              <a:rPr lang="en-US" dirty="0" smtClean="0">
                <a:solidFill>
                  <a:schemeClr val="bg1"/>
                </a:solidFill>
              </a:rPr>
              <a:t>GOES-15 Sounder: Infrared band</a:t>
            </a:r>
            <a:endParaRPr lang="en-US" i="1" dirty="0"/>
          </a:p>
        </p:txBody>
      </p:sp>
    </p:spTree>
    <p:extLst>
      <p:ext uri="{BB962C8B-B14F-4D97-AF65-F5344CB8AC3E}">
        <p14:creationId xmlns:p14="http://schemas.microsoft.com/office/powerpoint/2010/main" val="299753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SEP2010_18UTC_VIS.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Slide Number Placeholder 2"/>
          <p:cNvSpPr>
            <a:spLocks noGrp="1"/>
          </p:cNvSpPr>
          <p:nvPr>
            <p:ph type="sldNum" sz="quarter" idx="12"/>
          </p:nvPr>
        </p:nvSpPr>
        <p:spPr/>
        <p:txBody>
          <a:bodyPr/>
          <a:lstStyle/>
          <a:p>
            <a:fld id="{0C07C4D0-11EE-4F61-9C1D-91B59F756D18}" type="slidenum">
              <a:rPr lang="en-US" smtClean="0">
                <a:solidFill>
                  <a:prstClr val="black">
                    <a:tint val="75000"/>
                  </a:prstClr>
                </a:solidFill>
              </a:rPr>
              <a:pPr/>
              <a:t>22</a:t>
            </a:fld>
            <a:endParaRPr lang="en-US">
              <a:solidFill>
                <a:prstClr val="black">
                  <a:tint val="75000"/>
                </a:prstClr>
              </a:solidFill>
            </a:endParaRPr>
          </a:p>
        </p:txBody>
      </p:sp>
      <p:sp>
        <p:nvSpPr>
          <p:cNvPr id="4" name="TextBox 3"/>
          <p:cNvSpPr txBox="1"/>
          <p:nvPr/>
        </p:nvSpPr>
        <p:spPr>
          <a:xfrm>
            <a:off x="2442895" y="87868"/>
            <a:ext cx="3501921" cy="369332"/>
          </a:xfrm>
          <a:prstGeom prst="rect">
            <a:avLst/>
          </a:prstGeom>
          <a:noFill/>
        </p:spPr>
        <p:txBody>
          <a:bodyPr wrap="none" rtlCol="0">
            <a:spAutoFit/>
          </a:bodyPr>
          <a:lstStyle/>
          <a:p>
            <a:r>
              <a:rPr lang="en-US" dirty="0" smtClean="0">
                <a:solidFill>
                  <a:schemeClr val="bg1"/>
                </a:solidFill>
              </a:rPr>
              <a:t>GOES-15 Sounder: Visible band</a:t>
            </a:r>
            <a:endParaRPr lang="en-US" i="1" dirty="0"/>
          </a:p>
        </p:txBody>
      </p:sp>
    </p:spTree>
    <p:extLst>
      <p:ext uri="{BB962C8B-B14F-4D97-AF65-F5344CB8AC3E}">
        <p14:creationId xmlns:p14="http://schemas.microsoft.com/office/powerpoint/2010/main" val="1710889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SEP2010_18UTC_CTP_NOBIAS.GIF"/>
          <p:cNvPicPr>
            <a:picLocks noGrp="1" noChangeAspect="1"/>
          </p:cNvPicPr>
          <p:nvPr isPhoto="1"/>
        </p:nvPicPr>
        <p:blipFill>
          <a:blip r:embed="rId2">
            <a:lum/>
          </a:blip>
          <a:stretch>
            <a:fillRect/>
          </a:stretch>
        </p:blipFill>
        <p:spPr>
          <a:xfrm>
            <a:off x="0" y="0"/>
            <a:ext cx="9144000" cy="6858000"/>
          </a:xfrm>
          <a:prstGeom prst="rect">
            <a:avLst/>
          </a:prstGeom>
          <a:noFill/>
          <a:ln>
            <a:noFill/>
          </a:ln>
        </p:spPr>
      </p:pic>
      <p:sp>
        <p:nvSpPr>
          <p:cNvPr id="3" name="Slide Number Placeholder 2"/>
          <p:cNvSpPr>
            <a:spLocks noGrp="1"/>
          </p:cNvSpPr>
          <p:nvPr>
            <p:ph type="sldNum" sz="quarter" idx="12"/>
          </p:nvPr>
        </p:nvSpPr>
        <p:spPr/>
        <p:txBody>
          <a:bodyPr/>
          <a:lstStyle/>
          <a:p>
            <a:fld id="{0C07C4D0-11EE-4F61-9C1D-91B59F756D18}"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478903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SEP2010_18UTC_CTP_WUBIAS.GIF"/>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
        <p:nvSpPr>
          <p:cNvPr id="3" name="Slide Number Placeholder 2"/>
          <p:cNvSpPr>
            <a:spLocks noGrp="1"/>
          </p:cNvSpPr>
          <p:nvPr>
            <p:ph type="sldNum" sz="quarter" idx="12"/>
          </p:nvPr>
        </p:nvSpPr>
        <p:spPr/>
        <p:txBody>
          <a:bodyPr/>
          <a:lstStyle/>
          <a:p>
            <a:fld id="{0C07C4D0-11EE-4F61-9C1D-91B59F756D18}"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11955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07SEP2010_18UTC_GOES11_WU_SIMPLE_BIASDIFF.GIF"/>
          <p:cNvPicPr>
            <a:picLocks noGrp="1" noChangeAspect="1"/>
          </p:cNvPicPr>
          <p:nvPr isPhoto="1"/>
        </p:nvPicPr>
        <p:blipFill>
          <a:blip r:embed="rId3">
            <a:lum/>
          </a:blip>
          <a:stretch>
            <a:fillRect/>
          </a:stretch>
        </p:blipFill>
        <p:spPr>
          <a:xfrm>
            <a:off x="0" y="0"/>
            <a:ext cx="9144000" cy="6858000"/>
          </a:xfrm>
          <a:prstGeom prst="rect">
            <a:avLst/>
          </a:prstGeom>
          <a:noFill/>
          <a:ln>
            <a:noFill/>
          </a:ln>
        </p:spPr>
      </p:pic>
      <p:sp>
        <p:nvSpPr>
          <p:cNvPr id="3" name="TextBox 2"/>
          <p:cNvSpPr txBox="1"/>
          <p:nvPr/>
        </p:nvSpPr>
        <p:spPr>
          <a:xfrm>
            <a:off x="2442895" y="87868"/>
            <a:ext cx="3963329" cy="369332"/>
          </a:xfrm>
          <a:prstGeom prst="rect">
            <a:avLst/>
          </a:prstGeom>
          <a:noFill/>
        </p:spPr>
        <p:txBody>
          <a:bodyPr wrap="none" rtlCol="0">
            <a:spAutoFit/>
          </a:bodyPr>
          <a:lstStyle/>
          <a:p>
            <a:r>
              <a:rPr lang="en-US" dirty="0" smtClean="0">
                <a:solidFill>
                  <a:schemeClr val="bg1"/>
                </a:solidFill>
              </a:rPr>
              <a:t>GOES-15 Sounder: CTP Difference image</a:t>
            </a:r>
            <a:endParaRPr lang="en-US" i="1" dirty="0"/>
          </a:p>
        </p:txBody>
      </p:sp>
    </p:spTree>
    <p:extLst>
      <p:ext uri="{BB962C8B-B14F-4D97-AF65-F5344CB8AC3E}">
        <p14:creationId xmlns:p14="http://schemas.microsoft.com/office/powerpoint/2010/main" val="66043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2733595" y="3931920"/>
            <a:ext cx="320040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rrowheads="1"/>
          </p:cNvPicPr>
          <p:nvPr/>
        </p:nvPicPr>
        <p:blipFill>
          <a:blip r:embed="rId4">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5943600" y="3931920"/>
            <a:ext cx="320040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3050" y="811306"/>
            <a:ext cx="320040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1284" y="838200"/>
            <a:ext cx="3200400"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152400"/>
            <a:ext cx="7558288" cy="369332"/>
          </a:xfrm>
          <a:prstGeom prst="rect">
            <a:avLst/>
          </a:prstGeom>
          <a:noFill/>
        </p:spPr>
        <p:txBody>
          <a:bodyPr wrap="none" rtlCol="0">
            <a:spAutoFit/>
          </a:bodyPr>
          <a:lstStyle/>
          <a:p>
            <a:r>
              <a:rPr lang="en-US" b="1" dirty="0" smtClean="0"/>
              <a:t>Impact of GSICS Calibration on MTSAT Cloud Pressures from NOAA PATMOS-x</a:t>
            </a:r>
            <a:endParaRPr lang="en-US" b="1" dirty="0"/>
          </a:p>
        </p:txBody>
      </p:sp>
      <p:sp>
        <p:nvSpPr>
          <p:cNvPr id="5" name="TextBox 4"/>
          <p:cNvSpPr txBox="1"/>
          <p:nvPr/>
        </p:nvSpPr>
        <p:spPr>
          <a:xfrm>
            <a:off x="152400" y="990600"/>
            <a:ext cx="2581195" cy="5509200"/>
          </a:xfrm>
          <a:prstGeom prst="rect">
            <a:avLst/>
          </a:prstGeom>
          <a:noFill/>
        </p:spPr>
        <p:txBody>
          <a:bodyPr wrap="square" rtlCol="0">
            <a:spAutoFit/>
          </a:bodyPr>
          <a:lstStyle/>
          <a:p>
            <a:pPr marL="285750" indent="-285750">
              <a:buFont typeface="Arial" pitchFamily="34" charset="0"/>
              <a:buChar char="•"/>
            </a:pPr>
            <a:r>
              <a:rPr lang="en-US" sz="1600" dirty="0" smtClean="0"/>
              <a:t>PATMOS-x runs the AWG Cloud Height Algorithm (ACHA)</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On MTSAT, ACHA uses the 6.7, 11 and 12 </a:t>
            </a:r>
            <a:r>
              <a:rPr lang="en-US" sz="1600" dirty="0" smtClean="0">
                <a:latin typeface="Symbol" pitchFamily="18" charset="2"/>
              </a:rPr>
              <a:t>m</a:t>
            </a:r>
            <a:r>
              <a:rPr lang="en-US" sz="1600" dirty="0" smtClean="0"/>
              <a:t>m</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Using the latest GSICS correction results in the following impacts</a:t>
            </a:r>
          </a:p>
          <a:p>
            <a:pPr marL="285750" indent="-285750">
              <a:buFont typeface="Arial" pitchFamily="34" charset="0"/>
              <a:buChar char="•"/>
            </a:pPr>
            <a:endParaRPr lang="en-US" sz="900" dirty="0"/>
          </a:p>
          <a:p>
            <a:pPr marL="742950" lvl="1" indent="-285750">
              <a:buFont typeface="Arial" pitchFamily="34" charset="0"/>
              <a:buChar char="•"/>
            </a:pPr>
            <a:r>
              <a:rPr lang="en-US" sz="1600" dirty="0" smtClean="0"/>
              <a:t>Very </a:t>
            </a:r>
            <a:r>
              <a:rPr lang="en-US" sz="1600" dirty="0"/>
              <a:t>s</a:t>
            </a:r>
            <a:r>
              <a:rPr lang="en-US" sz="1600" dirty="0" smtClean="0"/>
              <a:t>mall pressure increases for ice clouds.</a:t>
            </a:r>
          </a:p>
          <a:p>
            <a:pPr marL="742950" lvl="1" indent="-285750">
              <a:buFont typeface="Arial" pitchFamily="34" charset="0"/>
              <a:buChar char="•"/>
            </a:pPr>
            <a:r>
              <a:rPr lang="en-US" sz="1600" dirty="0" smtClean="0"/>
              <a:t>Small (4 </a:t>
            </a:r>
            <a:r>
              <a:rPr lang="en-US" sz="1600" dirty="0" err="1" smtClean="0"/>
              <a:t>hPa</a:t>
            </a:r>
            <a:r>
              <a:rPr lang="en-US" sz="1600" dirty="0" smtClean="0"/>
              <a:t>) pressure decrease for water clouds.</a:t>
            </a:r>
          </a:p>
          <a:p>
            <a:pPr marL="742950" lvl="1" indent="-285750">
              <a:buFont typeface="Arial" pitchFamily="34" charset="0"/>
              <a:buChar char="•"/>
            </a:pPr>
            <a:r>
              <a:rPr lang="en-US" sz="1600" dirty="0" smtClean="0"/>
              <a:t>Edges of cirrus are retyped as cirrus and give lower pressures (this is an improvement).</a:t>
            </a:r>
            <a:endParaRPr lang="en-US" sz="1600"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3306"/>
            <a:ext cx="834894" cy="834894"/>
          </a:xfrm>
          <a:prstGeom prst="rect">
            <a:avLst/>
          </a:prstGeom>
        </p:spPr>
      </p:pic>
      <p:sp>
        <p:nvSpPr>
          <p:cNvPr id="2" name="TextBox 1"/>
          <p:cNvSpPr txBox="1"/>
          <p:nvPr/>
        </p:nvSpPr>
        <p:spPr>
          <a:xfrm>
            <a:off x="0" y="6611779"/>
            <a:ext cx="1840568" cy="246221"/>
          </a:xfrm>
          <a:prstGeom prst="rect">
            <a:avLst/>
          </a:prstGeom>
          <a:noFill/>
        </p:spPr>
        <p:txBody>
          <a:bodyPr wrap="none" rtlCol="0">
            <a:spAutoFit/>
          </a:bodyPr>
          <a:lstStyle/>
          <a:p>
            <a:r>
              <a:rPr lang="en-US" sz="1000" dirty="0" smtClean="0"/>
              <a:t>Processed by Will </a:t>
            </a:r>
            <a:r>
              <a:rPr lang="en-US" sz="1000" dirty="0" err="1" smtClean="0"/>
              <a:t>Straka</a:t>
            </a:r>
            <a:r>
              <a:rPr lang="en-US" sz="1000" dirty="0" smtClean="0"/>
              <a:t>, CIMSS</a:t>
            </a:r>
            <a:endParaRPr lang="en-US" sz="1000" dirty="0"/>
          </a:p>
        </p:txBody>
      </p:sp>
    </p:spTree>
    <p:extLst>
      <p:ext uri="{BB962C8B-B14F-4D97-AF65-F5344CB8AC3E}">
        <p14:creationId xmlns:p14="http://schemas.microsoft.com/office/powerpoint/2010/main" val="1393530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1371600"/>
            <a:ext cx="78787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sz="4400" dirty="0" smtClean="0">
                <a:solidFill>
                  <a:srgbClr val="FFFF00"/>
                </a:solidFill>
                <a:latin typeface="Arial Unicode MS" pitchFamily="34" charset="-128"/>
                <a:cs typeface="Times New Roman" pitchFamily="18" charset="0"/>
              </a:rPr>
              <a:t>Summary</a:t>
            </a:r>
            <a:endParaRPr lang="en-US" sz="4400" dirty="0">
              <a:solidFill>
                <a:srgbClr val="FFFF00"/>
              </a:solidFill>
              <a:latin typeface="Arial Unicode MS" pitchFamily="34" charset="-128"/>
              <a:cs typeface="Times New Roman" pitchFamily="18" charset="0"/>
            </a:endParaRPr>
          </a:p>
        </p:txBody>
      </p:sp>
      <p:sp>
        <p:nvSpPr>
          <p:cNvPr id="7171" name="Text Box 3"/>
          <p:cNvSpPr txBox="1">
            <a:spLocks noChangeArrowheads="1"/>
          </p:cNvSpPr>
          <p:nvPr/>
        </p:nvSpPr>
        <p:spPr bwMode="auto">
          <a:xfrm>
            <a:off x="762000" y="2605206"/>
            <a:ext cx="739140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indent="0" algn="ctr" fontAlgn="base">
              <a:spcBef>
                <a:spcPct val="50000"/>
              </a:spcBef>
              <a:spcAft>
                <a:spcPct val="0"/>
              </a:spcAft>
            </a:pPr>
            <a:r>
              <a:rPr lang="en-US" sz="2400" b="1" dirty="0" smtClean="0">
                <a:solidFill>
                  <a:srgbClr val="FFFFFF"/>
                </a:solidFill>
                <a:latin typeface="Arial Unicode MS" pitchFamily="34" charset="-128"/>
              </a:rPr>
              <a:t>GSICS corrections are important to improve the use of both radiances and products. </a:t>
            </a:r>
          </a:p>
          <a:p>
            <a:pPr marL="0" lvl="1" indent="0" algn="ctr" fontAlgn="base">
              <a:spcBef>
                <a:spcPct val="50000"/>
              </a:spcBef>
              <a:spcAft>
                <a:spcPct val="0"/>
              </a:spcAft>
            </a:pPr>
            <a:endParaRPr lang="en-US" sz="1000" b="1" dirty="0">
              <a:solidFill>
                <a:srgbClr val="FFFFFF"/>
              </a:solidFill>
              <a:latin typeface="Arial Unicode MS" pitchFamily="34" charset="-128"/>
            </a:endParaRPr>
          </a:p>
          <a:p>
            <a:pPr marL="0" lvl="1" indent="0" algn="ctr" fontAlgn="base">
              <a:spcBef>
                <a:spcPct val="50000"/>
              </a:spcBef>
              <a:spcAft>
                <a:spcPct val="0"/>
              </a:spcAft>
            </a:pPr>
            <a:r>
              <a:rPr lang="en-US" sz="2400" b="1" dirty="0" smtClean="0">
                <a:solidFill>
                  <a:srgbClr val="FFFFFF"/>
                </a:solidFill>
                <a:latin typeface="Arial Unicode MS" pitchFamily="34" charset="-128"/>
              </a:rPr>
              <a:t>The </a:t>
            </a:r>
            <a:r>
              <a:rPr lang="en-US" sz="2400" b="1" dirty="0" smtClean="0">
                <a:solidFill>
                  <a:srgbClr val="FFFFFF"/>
                </a:solidFill>
                <a:latin typeface="Arial Unicode MS" pitchFamily="34" charset="-128"/>
              </a:rPr>
              <a:t>corrections need to be done in near </a:t>
            </a:r>
            <a:r>
              <a:rPr lang="en-US" sz="2400" b="1" dirty="0" err="1" smtClean="0">
                <a:solidFill>
                  <a:srgbClr val="FFFFFF"/>
                </a:solidFill>
                <a:latin typeface="Arial Unicode MS" pitchFamily="34" charset="-128"/>
              </a:rPr>
              <a:t>realtime</a:t>
            </a:r>
            <a:r>
              <a:rPr lang="en-US" sz="2400" b="1" dirty="0" smtClean="0">
                <a:solidFill>
                  <a:srgbClr val="FFFFFF"/>
                </a:solidFill>
                <a:latin typeface="Arial Unicode MS" pitchFamily="34" charset="-128"/>
              </a:rPr>
              <a:t> and relatively easy for someone outside of GSICS to implement.</a:t>
            </a:r>
            <a:endParaRPr lang="en-US" sz="2400" b="1" dirty="0">
              <a:solidFill>
                <a:srgbClr val="FFFFFF"/>
              </a:solidFill>
              <a:latin typeface="Arial Unicode MS" pitchFamily="34" charset="-128"/>
            </a:endParaRPr>
          </a:p>
        </p:txBody>
      </p:sp>
      <p:sp>
        <p:nvSpPr>
          <p:cNvPr id="7174" name="Text Box 6"/>
          <p:cNvSpPr txBox="1">
            <a:spLocks noChangeArrowheads="1"/>
          </p:cNvSpPr>
          <p:nvPr/>
        </p:nvSpPr>
        <p:spPr bwMode="auto">
          <a:xfrm>
            <a:off x="2309849" y="5628382"/>
            <a:ext cx="472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600" i="1" dirty="0">
                <a:solidFill>
                  <a:srgbClr val="FFFFFF"/>
                </a:solidFill>
              </a:rPr>
              <a:t>2013 GSICS Users' </a:t>
            </a:r>
            <a:r>
              <a:rPr lang="en-US" sz="1600" i="1" dirty="0" smtClean="0">
                <a:solidFill>
                  <a:srgbClr val="FFFFFF"/>
                </a:solidFill>
              </a:rPr>
              <a:t>Workshop</a:t>
            </a:r>
          </a:p>
          <a:p>
            <a:pPr algn="ctr" eaLnBrk="1" fontAlgn="base" hangingPunct="1">
              <a:spcBef>
                <a:spcPct val="0"/>
              </a:spcBef>
              <a:spcAft>
                <a:spcPct val="0"/>
              </a:spcAft>
            </a:pPr>
            <a:r>
              <a:rPr lang="en-US" sz="1600" i="1" dirty="0" smtClean="0">
                <a:solidFill>
                  <a:srgbClr val="FFFFFF"/>
                </a:solidFill>
              </a:rPr>
              <a:t>College Park, MD</a:t>
            </a:r>
          </a:p>
          <a:p>
            <a:pPr algn="ctr" eaLnBrk="1" fontAlgn="base" hangingPunct="1">
              <a:spcBef>
                <a:spcPct val="0"/>
              </a:spcBef>
              <a:spcAft>
                <a:spcPct val="0"/>
              </a:spcAft>
            </a:pPr>
            <a:endParaRPr lang="en-US" sz="1600" i="1" dirty="0" smtClean="0">
              <a:solidFill>
                <a:srgbClr val="FFFFFF"/>
              </a:solidFill>
            </a:endParaRPr>
          </a:p>
          <a:p>
            <a:pPr algn="ctr" eaLnBrk="1" fontAlgn="base" hangingPunct="1">
              <a:spcBef>
                <a:spcPct val="0"/>
              </a:spcBef>
              <a:spcAft>
                <a:spcPct val="0"/>
              </a:spcAft>
            </a:pPr>
            <a:r>
              <a:rPr lang="en-US" sz="1600" i="1" dirty="0" smtClean="0">
                <a:solidFill>
                  <a:srgbClr val="FFFFFF"/>
                </a:solidFill>
              </a:rPr>
              <a:t>April 8, 2013</a:t>
            </a:r>
            <a:endParaRPr lang="en-US" sz="1600" i="1" dirty="0">
              <a:solidFill>
                <a:srgbClr val="FFFFFF"/>
              </a:solidFill>
            </a:endParaRPr>
          </a:p>
        </p:txBody>
      </p:sp>
      <p:sp>
        <p:nvSpPr>
          <p:cNvPr id="718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46D947-33D2-4ECF-8A10-DB4EB13F318E}" type="slidenum">
              <a:rPr lang="en-US" smtClean="0">
                <a:solidFill>
                  <a:srgbClr val="000000"/>
                </a:solidFill>
              </a:rPr>
              <a:pPr eaLnBrk="1" hangingPunct="1"/>
              <a:t>27</a:t>
            </a:fld>
            <a:endParaRPr lang="en-US" smtClean="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76200"/>
            <a:ext cx="990600" cy="990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152400"/>
            <a:ext cx="1376484" cy="907356"/>
          </a:xfrm>
          <a:prstGeom prst="rect">
            <a:avLst/>
          </a:prstGeom>
        </p:spPr>
      </p:pic>
    </p:spTree>
    <p:extLst>
      <p:ext uri="{BB962C8B-B14F-4D97-AF65-F5344CB8AC3E}">
        <p14:creationId xmlns:p14="http://schemas.microsoft.com/office/powerpoint/2010/main" val="1141507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ASCII</a:t>
            </a:r>
          </a:p>
        </p:txBody>
      </p:sp>
      <p:sp>
        <p:nvSpPr>
          <p:cNvPr id="9219" name="Rectangle 3"/>
          <p:cNvSpPr>
            <a:spLocks noGrp="1" noChangeArrowheads="1"/>
          </p:cNvSpPr>
          <p:nvPr>
            <p:ph type="body" idx="1"/>
          </p:nvPr>
        </p:nvSpPr>
        <p:spPr>
          <a:xfrm>
            <a:off x="304800" y="1066800"/>
            <a:ext cx="8686800" cy="5105400"/>
          </a:xfrm>
        </p:spPr>
        <p:txBody>
          <a:bodyPr/>
          <a:lstStyle/>
          <a:p>
            <a:pPr eaLnBrk="1" hangingPunct="1">
              <a:lnSpc>
                <a:spcPct val="90000"/>
              </a:lnSpc>
            </a:pPr>
            <a:r>
              <a:rPr lang="en-US" dirty="0" smtClean="0">
                <a:solidFill>
                  <a:schemeClr val="bg1"/>
                </a:solidFill>
              </a:rPr>
              <a:t>Consider a ‘simple’ option as </a:t>
            </a:r>
            <a:r>
              <a:rPr lang="en-US" dirty="0" smtClean="0">
                <a:solidFill>
                  <a:schemeClr val="bg1"/>
                </a:solidFill>
              </a:rPr>
              <a:t>well as </a:t>
            </a:r>
            <a:r>
              <a:rPr lang="en-US" dirty="0" err="1" smtClean="0">
                <a:solidFill>
                  <a:schemeClr val="bg1"/>
                </a:solidFill>
              </a:rPr>
              <a:t>netCDF</a:t>
            </a:r>
            <a:endParaRPr lang="en-US" dirty="0" smtClean="0">
              <a:solidFill>
                <a:schemeClr val="bg1"/>
              </a:solidFill>
            </a:endParaRPr>
          </a:p>
          <a:p>
            <a:pPr lvl="1" eaLnBrk="1" hangingPunct="1">
              <a:lnSpc>
                <a:spcPct val="90000"/>
              </a:lnSpc>
            </a:pPr>
            <a:r>
              <a:rPr lang="en-US" dirty="0" smtClean="0">
                <a:solidFill>
                  <a:schemeClr val="bg1"/>
                </a:solidFill>
              </a:rPr>
              <a:t>For example, ASCII</a:t>
            </a:r>
          </a:p>
          <a:p>
            <a:pPr eaLnBrk="1" hangingPunct="1">
              <a:lnSpc>
                <a:spcPct val="90000"/>
              </a:lnSpc>
            </a:pPr>
            <a:r>
              <a:rPr lang="en-US" sz="2400" dirty="0">
                <a:solidFill>
                  <a:schemeClr val="bg1"/>
                </a:solidFill>
              </a:rPr>
              <a:t>http://mscweb.kishou.go.jp/monitoring/gsics/ir/gsir_mt2.htm</a:t>
            </a: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741DF-57BC-4793-A5BF-225B42218311}" type="slidenum">
              <a:rPr lang="en-US" smtClean="0">
                <a:solidFill>
                  <a:srgbClr val="000000"/>
                </a:solidFill>
              </a:rPr>
              <a:pPr eaLnBrk="1" hangingPunct="1"/>
              <a:t>3</a:t>
            </a:fld>
            <a:endParaRPr lang="en-US" dirty="0" smtClean="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667000"/>
            <a:ext cx="2424445" cy="3886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352800"/>
            <a:ext cx="2768445" cy="2074758"/>
          </a:xfrm>
          <a:prstGeom prst="rect">
            <a:avLst/>
          </a:prstGeom>
        </p:spPr>
      </p:pic>
    </p:spTree>
    <p:extLst>
      <p:ext uri="{BB962C8B-B14F-4D97-AF65-F5344CB8AC3E}">
        <p14:creationId xmlns:p14="http://schemas.microsoft.com/office/powerpoint/2010/main" val="4069780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pPr eaLnBrk="1" hangingPunct="1"/>
            <a:r>
              <a:rPr lang="en-US" dirty="0" smtClean="0">
                <a:solidFill>
                  <a:srgbClr val="FFFF00"/>
                </a:solidFill>
              </a:rPr>
              <a:t>Misc. </a:t>
            </a:r>
            <a:endParaRPr lang="en-US" dirty="0" smtClean="0">
              <a:solidFill>
                <a:srgbClr val="FFFF00"/>
              </a:solidFill>
            </a:endParaRPr>
          </a:p>
        </p:txBody>
      </p:sp>
      <p:sp>
        <p:nvSpPr>
          <p:cNvPr id="9219" name="Rectangle 3"/>
          <p:cNvSpPr>
            <a:spLocks noGrp="1" noChangeArrowheads="1"/>
          </p:cNvSpPr>
          <p:nvPr>
            <p:ph type="body" idx="1"/>
          </p:nvPr>
        </p:nvSpPr>
        <p:spPr>
          <a:xfrm>
            <a:off x="228600" y="762000"/>
            <a:ext cx="8686800" cy="5105400"/>
          </a:xfrm>
        </p:spPr>
        <p:txBody>
          <a:bodyPr/>
          <a:lstStyle/>
          <a:p>
            <a:pPr eaLnBrk="1" hangingPunct="1">
              <a:lnSpc>
                <a:spcPct val="90000"/>
              </a:lnSpc>
            </a:pPr>
            <a:r>
              <a:rPr lang="en-US" sz="2800" dirty="0" smtClean="0">
                <a:solidFill>
                  <a:schemeClr val="bg1"/>
                </a:solidFill>
              </a:rPr>
              <a:t>Consider an option to be applied to  brightness temperatures</a:t>
            </a:r>
          </a:p>
          <a:p>
            <a:pPr eaLnBrk="1" hangingPunct="1">
              <a:lnSpc>
                <a:spcPct val="90000"/>
              </a:lnSpc>
            </a:pPr>
            <a:endParaRPr lang="en-US" sz="1000" dirty="0" smtClean="0">
              <a:solidFill>
                <a:schemeClr val="bg1"/>
              </a:solidFill>
            </a:endParaRPr>
          </a:p>
          <a:p>
            <a:pPr eaLnBrk="1" hangingPunct="1">
              <a:lnSpc>
                <a:spcPct val="90000"/>
              </a:lnSpc>
            </a:pPr>
            <a:r>
              <a:rPr lang="en-US" sz="2800" dirty="0" smtClean="0">
                <a:solidFill>
                  <a:schemeClr val="bg1"/>
                </a:solidFill>
              </a:rPr>
              <a:t>Applying </a:t>
            </a:r>
            <a:r>
              <a:rPr lang="en-US" sz="2800" dirty="0" smtClean="0">
                <a:solidFill>
                  <a:schemeClr val="bg1"/>
                </a:solidFill>
              </a:rPr>
              <a:t>the correction in radiance-space </a:t>
            </a:r>
            <a:r>
              <a:rPr lang="en-US" sz="2800" dirty="0" smtClean="0">
                <a:solidFill>
                  <a:schemeClr val="bg1"/>
                </a:solidFill>
              </a:rPr>
              <a:t>might be </a:t>
            </a:r>
            <a:r>
              <a:rPr lang="en-US" sz="2800" dirty="0" smtClean="0">
                <a:solidFill>
                  <a:schemeClr val="bg1"/>
                </a:solidFill>
              </a:rPr>
              <a:t>better, but some users might already just use brightness temperatures in their level-2 product generation</a:t>
            </a:r>
            <a:r>
              <a:rPr lang="en-US" sz="2800" dirty="0" smtClean="0">
                <a:solidFill>
                  <a:schemeClr val="bg1"/>
                </a:solidFill>
              </a:rPr>
              <a:t>.</a:t>
            </a:r>
          </a:p>
          <a:p>
            <a:pPr eaLnBrk="1" hangingPunct="1">
              <a:lnSpc>
                <a:spcPct val="90000"/>
              </a:lnSpc>
            </a:pPr>
            <a:endParaRPr lang="en-US" sz="1000" dirty="0">
              <a:solidFill>
                <a:schemeClr val="bg1"/>
              </a:solidFill>
            </a:endParaRPr>
          </a:p>
          <a:p>
            <a:pPr eaLnBrk="1" hangingPunct="1">
              <a:lnSpc>
                <a:spcPct val="90000"/>
              </a:lnSpc>
            </a:pPr>
            <a:r>
              <a:rPr lang="en-US" sz="2800" dirty="0" smtClean="0">
                <a:solidFill>
                  <a:schemeClr val="bg1"/>
                </a:solidFill>
              </a:rPr>
              <a:t>Goal would be a ‘similar user experience’ from satellite provider to provider</a:t>
            </a:r>
          </a:p>
          <a:p>
            <a:pPr lvl="1" eaLnBrk="1" hangingPunct="1">
              <a:lnSpc>
                <a:spcPct val="90000"/>
              </a:lnSpc>
            </a:pPr>
            <a:r>
              <a:rPr lang="en-US" dirty="0" smtClean="0">
                <a:solidFill>
                  <a:schemeClr val="bg1"/>
                </a:solidFill>
              </a:rPr>
              <a:t>consistent naming convention </a:t>
            </a:r>
          </a:p>
          <a:p>
            <a:pPr lvl="1" eaLnBrk="1" hangingPunct="1">
              <a:lnSpc>
                <a:spcPct val="90000"/>
              </a:lnSpc>
            </a:pPr>
            <a:r>
              <a:rPr lang="en-US" dirty="0" smtClean="0">
                <a:solidFill>
                  <a:schemeClr val="bg1"/>
                </a:solidFill>
              </a:rPr>
              <a:t>c0, c1, slope intercept, etc.</a:t>
            </a:r>
          </a:p>
          <a:p>
            <a:pPr lvl="1" eaLnBrk="1" hangingPunct="1">
              <a:lnSpc>
                <a:spcPct val="90000"/>
              </a:lnSpc>
            </a:pPr>
            <a:r>
              <a:rPr lang="en-US" dirty="0" smtClean="0">
                <a:solidFill>
                  <a:schemeClr val="bg1"/>
                </a:solidFill>
              </a:rPr>
              <a:t>Explain within file a1, a2, a3 and other variables</a:t>
            </a:r>
          </a:p>
          <a:p>
            <a:pPr lvl="1" eaLnBrk="1" hangingPunct="1">
              <a:lnSpc>
                <a:spcPct val="90000"/>
              </a:lnSpc>
            </a:pPr>
            <a:r>
              <a:rPr lang="en-US" dirty="0" smtClean="0">
                <a:solidFill>
                  <a:schemeClr val="bg1"/>
                </a:solidFill>
              </a:rPr>
              <a:t>Consistent way to organize coefficients between satellites</a:t>
            </a:r>
            <a:r>
              <a:rPr lang="en-US" dirty="0" smtClean="0">
                <a:solidFill>
                  <a:schemeClr val="bg1"/>
                </a:solidFill>
              </a:rPr>
              <a:t/>
            </a:r>
            <a:br>
              <a:rPr lang="en-US" dirty="0" smtClean="0">
                <a:solidFill>
                  <a:schemeClr val="bg1"/>
                </a:solidFill>
              </a:rPr>
            </a:br>
            <a:endParaRPr lang="en-US" dirty="0" smtClean="0">
              <a:solidFill>
                <a:schemeClr val="bg1"/>
              </a:solidFill>
            </a:endParaRP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6741DF-57BC-4793-A5BF-225B42218311}" type="slidenum">
              <a:rPr lang="en-US" smtClean="0">
                <a:solidFill>
                  <a:srgbClr val="000000"/>
                </a:solidFill>
              </a:rPr>
              <a:pPr eaLnBrk="1" hangingPunct="1"/>
              <a:t>4</a:t>
            </a:fld>
            <a:endParaRPr lang="en-US" dirty="0" smtClean="0">
              <a:solidFill>
                <a:srgbClr val="000000"/>
              </a:solidFill>
            </a:endParaRPr>
          </a:p>
        </p:txBody>
      </p:sp>
    </p:spTree>
    <p:extLst>
      <p:ext uri="{BB962C8B-B14F-4D97-AF65-F5344CB8AC3E}">
        <p14:creationId xmlns:p14="http://schemas.microsoft.com/office/powerpoint/2010/main" val="1536916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Wish List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Can detector-level coefficients be generated?   </a:t>
            </a:r>
          </a:p>
          <a:p>
            <a:pPr lvl="1"/>
            <a:r>
              <a:rPr lang="en-US" dirty="0" smtClean="0"/>
              <a:t>The sounder especially is susceptible to striping in various bands (true of all GOES) which affects products (you can see it in the CTP images in parts of the Pacific</a:t>
            </a:r>
            <a:r>
              <a:rPr lang="en-US" dirty="0" smtClean="0"/>
              <a:t>).</a:t>
            </a:r>
            <a:br>
              <a:rPr lang="en-US" dirty="0" smtClean="0"/>
            </a:br>
            <a:endParaRPr lang="en-US" dirty="0" smtClean="0"/>
          </a:p>
          <a:p>
            <a:r>
              <a:rPr lang="en-US" dirty="0" smtClean="0"/>
              <a:t>The average correction, not just individual days</a:t>
            </a:r>
          </a:p>
          <a:p>
            <a:pPr lvl="1"/>
            <a:r>
              <a:rPr lang="en-US" dirty="0" smtClean="0"/>
              <a:t>Provide a weekly or monthly correction?</a:t>
            </a:r>
          </a:p>
          <a:p>
            <a:pPr lvl="1"/>
            <a:r>
              <a:rPr lang="en-US" dirty="0" smtClean="0"/>
              <a:t>Provide </a:t>
            </a:r>
            <a:r>
              <a:rPr lang="en-US" dirty="0"/>
              <a:t>a ‘running mean’ over the last several day</a:t>
            </a:r>
            <a:r>
              <a:rPr lang="en-US" dirty="0" smtClean="0"/>
              <a:t>.</a:t>
            </a:r>
          </a:p>
          <a:p>
            <a:pPr lvl="1"/>
            <a:r>
              <a:rPr lang="en-US" dirty="0" smtClean="0"/>
              <a:t>What’s the correct time to apply these over?</a:t>
            </a:r>
          </a:p>
          <a:p>
            <a:pPr lvl="1"/>
            <a:r>
              <a:rPr lang="en-US" dirty="0" smtClean="0"/>
              <a:t>Reprocess with a ‘centered’ day?</a:t>
            </a:r>
          </a:p>
          <a:p>
            <a:pPr lvl="2"/>
            <a:r>
              <a:rPr lang="en-US" dirty="0" smtClean="0"/>
              <a:t>Different implementation for operational </a:t>
            </a:r>
            <a:r>
              <a:rPr lang="en-US" dirty="0" err="1" smtClean="0"/>
              <a:t>vs</a:t>
            </a:r>
            <a:r>
              <a:rPr lang="en-US" dirty="0" smtClean="0"/>
              <a:t> re-processing?</a:t>
            </a:r>
            <a:endParaRPr lang="en-US" dirty="0"/>
          </a:p>
          <a:p>
            <a:pPr lvl="1"/>
            <a:endParaRPr lang="en-US" dirty="0"/>
          </a:p>
        </p:txBody>
      </p:sp>
      <p:sp>
        <p:nvSpPr>
          <p:cNvPr id="4" name="Slide Number Placeholder 3"/>
          <p:cNvSpPr>
            <a:spLocks noGrp="1"/>
          </p:cNvSpPr>
          <p:nvPr>
            <p:ph type="sldNum" sz="quarter" idx="12"/>
          </p:nvPr>
        </p:nvSpPr>
        <p:spPr/>
        <p:txBody>
          <a:bodyPr/>
          <a:lstStyle/>
          <a:p>
            <a:fld id="{0C07C4D0-11EE-4F61-9C1D-91B59F756D18}"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665500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3">
            <a:extLst>
              <a:ext uri="{28A0092B-C50C-407E-A947-70E740481C1C}">
                <a14:useLocalDpi xmlns:a14="http://schemas.microsoft.com/office/drawing/2010/main" val="0"/>
              </a:ext>
            </a:extLst>
          </a:blip>
          <a:srcRect l="7742" r="7416"/>
          <a:stretch>
            <a:fillRect/>
          </a:stretch>
        </p:blipFill>
        <p:spPr bwMode="auto">
          <a:xfrm>
            <a:off x="4876800" y="914400"/>
            <a:ext cx="43100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457200" y="76200"/>
            <a:ext cx="1036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a:solidFill>
                  <a:schemeClr val="tx2"/>
                </a:solidFill>
              </a:rPr>
              <a:t>GOES-15 Imager Calibration Anomaly</a:t>
            </a:r>
          </a:p>
        </p:txBody>
      </p:sp>
      <p:sp>
        <p:nvSpPr>
          <p:cNvPr id="3075" name="Rectangle 3"/>
          <p:cNvSpPr>
            <a:spLocks noChangeArrowheads="1"/>
          </p:cNvSpPr>
          <p:nvPr/>
        </p:nvSpPr>
        <p:spPr bwMode="auto">
          <a:xfrm>
            <a:off x="76200" y="838200"/>
            <a:ext cx="480060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defRPr/>
            </a:pPr>
            <a:r>
              <a:rPr lang="en-US" dirty="0">
                <a:latin typeface="Arial" pitchFamily="34" charset="0"/>
              </a:rPr>
              <a:t>STAR assisted with resolving the GOES-15 Imager calibration anomaly: </a:t>
            </a:r>
          </a:p>
          <a:p>
            <a:pPr marL="342900" indent="-342900">
              <a:spcBef>
                <a:spcPct val="20000"/>
              </a:spcBef>
              <a:buFontTx/>
              <a:buChar char="•"/>
              <a:defRPr/>
            </a:pPr>
            <a:r>
              <a:rPr lang="en-US" dirty="0"/>
              <a:t>Lasted from 2045 UTC on March 12, to 2045 UTC on March 16, 2012</a:t>
            </a:r>
          </a:p>
          <a:p>
            <a:pPr marL="342900" indent="-342900">
              <a:spcBef>
                <a:spcPct val="20000"/>
              </a:spcBef>
              <a:buFontTx/>
              <a:buChar char="•"/>
              <a:defRPr/>
            </a:pPr>
            <a:r>
              <a:rPr lang="en-US" dirty="0"/>
              <a:t>Band 3 (“water vapor”) brightness temperatures were about 5% too cool</a:t>
            </a:r>
            <a:endParaRPr lang="en-US" dirty="0">
              <a:latin typeface="Arial" pitchFamily="34" charset="0"/>
            </a:endParaRPr>
          </a:p>
          <a:p>
            <a:pPr marL="342900" indent="-342900">
              <a:spcBef>
                <a:spcPct val="20000"/>
              </a:spcBef>
              <a:buFontTx/>
              <a:buChar char="•"/>
              <a:defRPr/>
            </a:pPr>
            <a:r>
              <a:rPr lang="en-US" dirty="0">
                <a:latin typeface="Arial" pitchFamily="34" charset="0"/>
              </a:rPr>
              <a:t>Notified GOES engineers of the anomaly. </a:t>
            </a:r>
          </a:p>
          <a:p>
            <a:pPr marL="800100" lvl="1" indent="-342900">
              <a:spcBef>
                <a:spcPct val="20000"/>
              </a:spcBef>
              <a:buFontTx/>
              <a:buChar char="•"/>
              <a:defRPr/>
            </a:pPr>
            <a:r>
              <a:rPr lang="en-US" b="1" dirty="0">
                <a:latin typeface="Arial" pitchFamily="34" charset="0"/>
              </a:rPr>
              <a:t>First contacted by ECMWF</a:t>
            </a:r>
          </a:p>
          <a:p>
            <a:pPr marL="342900" indent="-342900">
              <a:lnSpc>
                <a:spcPct val="95000"/>
              </a:lnSpc>
              <a:spcBef>
                <a:spcPct val="20000"/>
              </a:spcBef>
              <a:buFontTx/>
              <a:buChar char="•"/>
              <a:defRPr/>
            </a:pPr>
            <a:r>
              <a:rPr lang="en-US" dirty="0">
                <a:latin typeface="Arial" pitchFamily="34" charset="0"/>
              </a:rPr>
              <a:t>Verified that SPS changes corresponded to the various anomalies. </a:t>
            </a:r>
          </a:p>
          <a:p>
            <a:pPr marL="342900" indent="-342900">
              <a:lnSpc>
                <a:spcPct val="95000"/>
              </a:lnSpc>
              <a:spcBef>
                <a:spcPct val="20000"/>
              </a:spcBef>
              <a:buFontTx/>
              <a:buChar char="•"/>
              <a:defRPr/>
            </a:pPr>
            <a:r>
              <a:rPr lang="en-US" dirty="0">
                <a:latin typeface="Arial" pitchFamily="34" charset="0"/>
              </a:rPr>
              <a:t>CIMSS Satellite blog entry:</a:t>
            </a:r>
          </a:p>
          <a:p>
            <a:pPr>
              <a:lnSpc>
                <a:spcPct val="95000"/>
              </a:lnSpc>
              <a:spcBef>
                <a:spcPct val="20000"/>
              </a:spcBef>
              <a:defRPr/>
            </a:pPr>
            <a:r>
              <a:rPr lang="en-US" sz="1400" dirty="0">
                <a:latin typeface="Arial" pitchFamily="34" charset="0"/>
              </a:rPr>
              <a:t>       - http://cimss.ssec.wisc.edu/goes/blog/archives/9995</a:t>
            </a:r>
          </a:p>
          <a:p>
            <a:pPr marL="342900" indent="-342900">
              <a:lnSpc>
                <a:spcPct val="95000"/>
              </a:lnSpc>
              <a:spcBef>
                <a:spcPct val="20000"/>
              </a:spcBef>
              <a:buFontTx/>
              <a:buChar char="•"/>
              <a:defRPr/>
            </a:pPr>
            <a:r>
              <a:rPr lang="en-US" dirty="0"/>
              <a:t>The NESDIS component of the GSICS was not functioning at the time.  </a:t>
            </a:r>
          </a:p>
          <a:p>
            <a:pPr marL="342900" indent="-342900">
              <a:lnSpc>
                <a:spcPct val="95000"/>
              </a:lnSpc>
              <a:spcBef>
                <a:spcPct val="20000"/>
              </a:spcBef>
              <a:buFontTx/>
              <a:buChar char="•"/>
              <a:defRPr/>
            </a:pPr>
            <a:r>
              <a:rPr lang="en-US" dirty="0">
                <a:latin typeface="Arial" pitchFamily="34" charset="0"/>
              </a:rPr>
              <a:t>Operational Review Board planned. </a:t>
            </a:r>
          </a:p>
        </p:txBody>
      </p:sp>
      <p:sp>
        <p:nvSpPr>
          <p:cNvPr id="2053" name="Text Box 4"/>
          <p:cNvSpPr txBox="1">
            <a:spLocks noChangeArrowheads="1"/>
          </p:cNvSpPr>
          <p:nvPr/>
        </p:nvSpPr>
        <p:spPr bwMode="auto">
          <a:xfrm>
            <a:off x="1821712" y="5867400"/>
            <a:ext cx="5341088"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Satellite providers should be the first to report anomalies, ideally not notified by our users!</a:t>
            </a:r>
            <a:endParaRPr lang="en-US" b="1" dirty="0"/>
          </a:p>
        </p:txBody>
      </p:sp>
      <p:sp>
        <p:nvSpPr>
          <p:cNvPr id="2056" name="WordArt 17"/>
          <p:cNvSpPr>
            <a:spLocks noChangeArrowheads="1" noChangeShapeType="1" noTextEdit="1"/>
          </p:cNvSpPr>
          <p:nvPr/>
        </p:nvSpPr>
        <p:spPr bwMode="auto">
          <a:xfrm>
            <a:off x="146050" y="304800"/>
            <a:ext cx="433388" cy="411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2057" name="Text Box 9"/>
          <p:cNvSpPr txBox="1">
            <a:spLocks noChangeArrowheads="1"/>
          </p:cNvSpPr>
          <p:nvPr/>
        </p:nvSpPr>
        <p:spPr bwMode="auto">
          <a:xfrm>
            <a:off x="5029200" y="4572000"/>
            <a:ext cx="403860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pPr>
            <a:r>
              <a:rPr lang="en-US" sz="1400" i="1"/>
              <a:t>GOES-15 Imager water vapor band compared to co-located MTSAT values. Note large brightness temperature differences beginning near 21UTC on March 12, 2012. Credit: CIMSS.</a:t>
            </a:r>
          </a:p>
        </p:txBody>
      </p:sp>
      <p:sp>
        <p:nvSpPr>
          <p:cNvPr id="2" name="Slide Number Placeholder 1"/>
          <p:cNvSpPr>
            <a:spLocks noGrp="1"/>
          </p:cNvSpPr>
          <p:nvPr>
            <p:ph type="sldNum" sz="quarter" idx="12"/>
          </p:nvPr>
        </p:nvSpPr>
        <p:spPr/>
        <p:txBody>
          <a:bodyPr/>
          <a:lstStyle/>
          <a:p>
            <a:fld id="{650DE40B-6FD3-45E8-AB93-21FB0AB14623}" type="slidenum">
              <a:rPr lang="en-US" smtClean="0"/>
              <a:t>6</a:t>
            </a:fld>
            <a:endParaRPr lang="en-US" dirty="0"/>
          </a:p>
        </p:txBody>
      </p:sp>
    </p:spTree>
    <p:extLst>
      <p:ext uri="{BB962C8B-B14F-4D97-AF65-F5344CB8AC3E}">
        <p14:creationId xmlns:p14="http://schemas.microsoft.com/office/powerpoint/2010/main" val="280533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57200" y="0"/>
            <a:ext cx="1036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dirty="0">
                <a:solidFill>
                  <a:schemeClr val="tx2"/>
                </a:solidFill>
              </a:rPr>
              <a:t>GOES-15 </a:t>
            </a:r>
            <a:r>
              <a:rPr lang="en-US" sz="2800" dirty="0" smtClean="0">
                <a:solidFill>
                  <a:schemeClr val="tx2"/>
                </a:solidFill>
              </a:rPr>
              <a:t>Imager Calibration Anomaly</a:t>
            </a:r>
          </a:p>
          <a:p>
            <a:pPr algn="ctr"/>
            <a:r>
              <a:rPr lang="en-US" sz="2800" dirty="0" smtClean="0">
                <a:solidFill>
                  <a:schemeClr val="tx2"/>
                </a:solidFill>
              </a:rPr>
              <a:t>(monitored by ECMWF)</a:t>
            </a:r>
            <a:endParaRPr lang="en-US" sz="2800" dirty="0">
              <a:solidFill>
                <a:schemeClr val="tx2"/>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22509"/>
          <a:stretch/>
        </p:blipFill>
        <p:spPr>
          <a:xfrm>
            <a:off x="4953000" y="990600"/>
            <a:ext cx="4057650" cy="502642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260"/>
          <a:stretch/>
        </p:blipFill>
        <p:spPr>
          <a:xfrm>
            <a:off x="506037" y="990600"/>
            <a:ext cx="4057650" cy="4977765"/>
          </a:xfrm>
          <a:prstGeom prst="rect">
            <a:avLst/>
          </a:prstGeom>
        </p:spPr>
      </p:pic>
      <p:sp>
        <p:nvSpPr>
          <p:cNvPr id="5" name="TextBox 4"/>
          <p:cNvSpPr txBox="1"/>
          <p:nvPr/>
        </p:nvSpPr>
        <p:spPr>
          <a:xfrm>
            <a:off x="1219200" y="6172200"/>
            <a:ext cx="2787943" cy="369332"/>
          </a:xfrm>
          <a:prstGeom prst="rect">
            <a:avLst/>
          </a:prstGeom>
          <a:noFill/>
        </p:spPr>
        <p:txBody>
          <a:bodyPr wrap="none" rtlCol="0">
            <a:spAutoFit/>
          </a:bodyPr>
          <a:lstStyle/>
          <a:p>
            <a:r>
              <a:rPr lang="en-US" dirty="0" smtClean="0"/>
              <a:t>Beginning of the anomaly</a:t>
            </a:r>
            <a:endParaRPr lang="en-US" dirty="0"/>
          </a:p>
        </p:txBody>
      </p:sp>
      <p:sp>
        <p:nvSpPr>
          <p:cNvPr id="6" name="TextBox 5"/>
          <p:cNvSpPr txBox="1"/>
          <p:nvPr/>
        </p:nvSpPr>
        <p:spPr>
          <a:xfrm>
            <a:off x="5486400" y="6172200"/>
            <a:ext cx="3018775" cy="369332"/>
          </a:xfrm>
          <a:prstGeom prst="rect">
            <a:avLst/>
          </a:prstGeom>
          <a:noFill/>
        </p:spPr>
        <p:txBody>
          <a:bodyPr wrap="none" rtlCol="0">
            <a:spAutoFit/>
          </a:bodyPr>
          <a:lstStyle/>
          <a:p>
            <a:r>
              <a:rPr lang="en-US" dirty="0" smtClean="0"/>
              <a:t>Encompassing the anomaly</a:t>
            </a:r>
            <a:endParaRPr lang="en-US" dirty="0"/>
          </a:p>
        </p:txBody>
      </p:sp>
      <p:sp>
        <p:nvSpPr>
          <p:cNvPr id="7" name="Rounded Rectangle 6"/>
          <p:cNvSpPr/>
          <p:nvPr/>
        </p:nvSpPr>
        <p:spPr>
          <a:xfrm>
            <a:off x="4139119" y="1968230"/>
            <a:ext cx="3810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0" y="3111230"/>
            <a:ext cx="2053767" cy="246221"/>
          </a:xfrm>
          <a:prstGeom prst="rect">
            <a:avLst/>
          </a:prstGeom>
          <a:noFill/>
        </p:spPr>
        <p:txBody>
          <a:bodyPr wrap="none" rtlCol="0">
            <a:spAutoFit/>
          </a:bodyPr>
          <a:lstStyle/>
          <a:p>
            <a:r>
              <a:rPr lang="en-US" sz="1000" dirty="0" smtClean="0">
                <a:solidFill>
                  <a:schemeClr val="accent1">
                    <a:lumMod val="75000"/>
                  </a:schemeClr>
                </a:solidFill>
              </a:rPr>
              <a:t>Large observation minus calculation</a:t>
            </a:r>
            <a:endParaRPr lang="en-US" sz="1000" dirty="0">
              <a:solidFill>
                <a:schemeClr val="accent1">
                  <a:lumMod val="75000"/>
                </a:schemeClr>
              </a:solidFill>
            </a:endParaRPr>
          </a:p>
        </p:txBody>
      </p:sp>
      <p:sp>
        <p:nvSpPr>
          <p:cNvPr id="9" name="Slide Number Placeholder 8"/>
          <p:cNvSpPr>
            <a:spLocks noGrp="1"/>
          </p:cNvSpPr>
          <p:nvPr>
            <p:ph type="sldNum" sz="quarter" idx="12"/>
          </p:nvPr>
        </p:nvSpPr>
        <p:spPr/>
        <p:txBody>
          <a:bodyPr/>
          <a:lstStyle/>
          <a:p>
            <a:fld id="{650DE40B-6FD3-45E8-AB93-21FB0AB14623}" type="slidenum">
              <a:rPr lang="en-US" smtClean="0"/>
              <a:t>7</a:t>
            </a:fld>
            <a:endParaRPr lang="en-US"/>
          </a:p>
        </p:txBody>
      </p:sp>
      <p:sp>
        <p:nvSpPr>
          <p:cNvPr id="10" name="Text Box 4"/>
          <p:cNvSpPr txBox="1">
            <a:spLocks noChangeArrowheads="1"/>
          </p:cNvSpPr>
          <p:nvPr/>
        </p:nvSpPr>
        <p:spPr bwMode="auto">
          <a:xfrm>
            <a:off x="2133600" y="3357451"/>
            <a:ext cx="5341088" cy="36933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t>“</a:t>
            </a:r>
            <a:r>
              <a:rPr lang="en-US" b="1" dirty="0" err="1" smtClean="0"/>
              <a:t>Calc</a:t>
            </a:r>
            <a:r>
              <a:rPr lang="en-US" b="1" dirty="0" smtClean="0"/>
              <a:t>” versus “</a:t>
            </a:r>
            <a:r>
              <a:rPr lang="en-US" b="1" dirty="0" err="1" smtClean="0"/>
              <a:t>Obs</a:t>
            </a:r>
            <a:r>
              <a:rPr lang="en-US" b="1" dirty="0" smtClean="0"/>
              <a:t>” is a good monitoring tool!</a:t>
            </a:r>
            <a:endParaRPr lang="en-US" b="1" dirty="0"/>
          </a:p>
        </p:txBody>
      </p:sp>
    </p:spTree>
    <p:extLst>
      <p:ext uri="{BB962C8B-B14F-4D97-AF65-F5344CB8AC3E}">
        <p14:creationId xmlns:p14="http://schemas.microsoft.com/office/powerpoint/2010/main" val="39001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1560"/>
            <a:ext cx="9144000" cy="4754880"/>
          </a:xfrm>
          <a:prstGeom prst="rect">
            <a:avLst/>
          </a:prstGeom>
        </p:spPr>
      </p:pic>
      <p:sp>
        <p:nvSpPr>
          <p:cNvPr id="3" name="TextBox 2"/>
          <p:cNvSpPr txBox="1"/>
          <p:nvPr/>
        </p:nvSpPr>
        <p:spPr>
          <a:xfrm>
            <a:off x="2661058" y="5791200"/>
            <a:ext cx="3739742" cy="646331"/>
          </a:xfrm>
          <a:prstGeom prst="rect">
            <a:avLst/>
          </a:prstGeom>
          <a:noFill/>
        </p:spPr>
        <p:txBody>
          <a:bodyPr wrap="none" rtlCol="0">
            <a:spAutoFit/>
          </a:bodyPr>
          <a:lstStyle/>
          <a:p>
            <a:r>
              <a:rPr lang="en-US" dirty="0" smtClean="0"/>
              <a:t>GOES-15 </a:t>
            </a:r>
            <a:r>
              <a:rPr lang="en-US" dirty="0" smtClean="0"/>
              <a:t>Imager 6.5 micrometer </a:t>
            </a:r>
            <a:r>
              <a:rPr lang="en-US" dirty="0" smtClean="0"/>
              <a:t>band</a:t>
            </a:r>
          </a:p>
          <a:p>
            <a:r>
              <a:rPr lang="en-US" dirty="0" smtClean="0"/>
              <a:t>(before and after SPS change)</a:t>
            </a:r>
            <a:endParaRPr lang="en-US" dirty="0" smtClean="0"/>
          </a:p>
        </p:txBody>
      </p:sp>
      <p:sp>
        <p:nvSpPr>
          <p:cNvPr id="4" name="TextBox 3"/>
          <p:cNvSpPr txBox="1"/>
          <p:nvPr/>
        </p:nvSpPr>
        <p:spPr>
          <a:xfrm>
            <a:off x="1905000" y="228600"/>
            <a:ext cx="5086264" cy="646331"/>
          </a:xfrm>
          <a:prstGeom prst="rect">
            <a:avLst/>
          </a:prstGeom>
          <a:noFill/>
        </p:spPr>
        <p:txBody>
          <a:bodyPr wrap="none" rtlCol="0">
            <a:spAutoFit/>
          </a:bodyPr>
          <a:lstStyle/>
          <a:p>
            <a:r>
              <a:rPr lang="en-US" dirty="0" smtClean="0"/>
              <a:t>GOES-15 Imager Calibration anomaly </a:t>
            </a:r>
          </a:p>
          <a:p>
            <a:r>
              <a:rPr lang="en-US" i="1" dirty="0" smtClean="0"/>
              <a:t>http://cimss.ssec.wisc.edu/goes/blog/archives/9995</a:t>
            </a:r>
            <a:endParaRPr lang="en-US" i="1" dirty="0"/>
          </a:p>
        </p:txBody>
      </p:sp>
      <p:sp>
        <p:nvSpPr>
          <p:cNvPr id="5" name="Slide Number Placeholder 4"/>
          <p:cNvSpPr>
            <a:spLocks noGrp="1"/>
          </p:cNvSpPr>
          <p:nvPr>
            <p:ph type="sldNum" sz="quarter" idx="12"/>
          </p:nvPr>
        </p:nvSpPr>
        <p:spPr/>
        <p:txBody>
          <a:bodyPr/>
          <a:lstStyle/>
          <a:p>
            <a:fld id="{650DE40B-6FD3-45E8-AB93-21FB0AB14623}" type="slidenum">
              <a:rPr lang="en-US" smtClean="0"/>
              <a:t>8</a:t>
            </a:fld>
            <a:endParaRPr lang="en-US"/>
          </a:p>
        </p:txBody>
      </p:sp>
      <p:sp>
        <p:nvSpPr>
          <p:cNvPr id="6" name="Text Box 4"/>
          <p:cNvSpPr txBox="1">
            <a:spLocks noChangeArrowheads="1"/>
          </p:cNvSpPr>
          <p:nvPr/>
        </p:nvSpPr>
        <p:spPr bwMode="auto">
          <a:xfrm>
            <a:off x="4114800" y="4419600"/>
            <a:ext cx="3505200"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t>Reasonable, although incorrect brightness temperature values</a:t>
            </a:r>
            <a:endParaRPr lang="en-US" b="1" dirty="0"/>
          </a:p>
        </p:txBody>
      </p:sp>
      <p:sp>
        <p:nvSpPr>
          <p:cNvPr id="7" name="TextBox 6"/>
          <p:cNvSpPr txBox="1"/>
          <p:nvPr/>
        </p:nvSpPr>
        <p:spPr>
          <a:xfrm>
            <a:off x="228600" y="6488668"/>
            <a:ext cx="3487365" cy="369332"/>
          </a:xfrm>
          <a:prstGeom prst="rect">
            <a:avLst/>
          </a:prstGeom>
          <a:noFill/>
        </p:spPr>
        <p:txBody>
          <a:bodyPr wrap="none" rtlCol="0">
            <a:spAutoFit/>
          </a:bodyPr>
          <a:lstStyle/>
          <a:p>
            <a:r>
              <a:rPr lang="en-US" dirty="0" smtClean="0"/>
              <a:t>Image from Scott Lindstrom, CIMSS</a:t>
            </a:r>
            <a:endParaRPr lang="en-US" dirty="0"/>
          </a:p>
        </p:txBody>
      </p:sp>
      <p:sp>
        <p:nvSpPr>
          <p:cNvPr id="8" name="TextBox 7"/>
          <p:cNvSpPr txBox="1"/>
          <p:nvPr/>
        </p:nvSpPr>
        <p:spPr>
          <a:xfrm>
            <a:off x="8101709" y="6437531"/>
            <a:ext cx="712054" cy="246221"/>
          </a:xfrm>
          <a:prstGeom prst="rect">
            <a:avLst/>
          </a:prstGeom>
          <a:solidFill>
            <a:schemeClr val="bg1"/>
          </a:solidFill>
        </p:spPr>
        <p:txBody>
          <a:bodyPr wrap="none" rtlCol="0">
            <a:spAutoFit/>
          </a:bodyPr>
          <a:lstStyle/>
          <a:p>
            <a:r>
              <a:rPr lang="en-US" sz="1000" dirty="0" smtClean="0"/>
              <a:t>animation</a:t>
            </a:r>
            <a:endParaRPr lang="en-US" sz="1000" dirty="0"/>
          </a:p>
        </p:txBody>
      </p:sp>
    </p:spTree>
    <p:extLst>
      <p:ext uri="{BB962C8B-B14F-4D97-AF65-F5344CB8AC3E}">
        <p14:creationId xmlns:p14="http://schemas.microsoft.com/office/powerpoint/2010/main" val="4253974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742" r="7416"/>
          <a:stretch/>
        </p:blipFill>
        <p:spPr>
          <a:xfrm>
            <a:off x="1238962" y="338137"/>
            <a:ext cx="6685838" cy="5910263"/>
          </a:xfrm>
          <a:prstGeom prst="rect">
            <a:avLst/>
          </a:prstGeom>
        </p:spPr>
      </p:pic>
      <p:sp>
        <p:nvSpPr>
          <p:cNvPr id="2050" name="Rectangle 2"/>
          <p:cNvSpPr>
            <a:spLocks noChangeArrowheads="1"/>
          </p:cNvSpPr>
          <p:nvPr/>
        </p:nvSpPr>
        <p:spPr bwMode="auto">
          <a:xfrm>
            <a:off x="-457200" y="76200"/>
            <a:ext cx="1036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dirty="0">
                <a:solidFill>
                  <a:schemeClr val="tx2"/>
                </a:solidFill>
              </a:rPr>
              <a:t>GOES-15 </a:t>
            </a:r>
            <a:r>
              <a:rPr lang="en-US" sz="2800" dirty="0" smtClean="0">
                <a:solidFill>
                  <a:schemeClr val="tx2"/>
                </a:solidFill>
              </a:rPr>
              <a:t>Imager Calibration Anomaly (by SPS)</a:t>
            </a:r>
            <a:endParaRPr lang="en-US" sz="2800" dirty="0">
              <a:solidFill>
                <a:schemeClr val="tx2"/>
              </a:solidFill>
            </a:endParaRPr>
          </a:p>
        </p:txBody>
      </p:sp>
      <p:sp>
        <p:nvSpPr>
          <p:cNvPr id="2056" name="Text Box 9"/>
          <p:cNvSpPr txBox="1">
            <a:spLocks noChangeArrowheads="1"/>
          </p:cNvSpPr>
          <p:nvPr/>
        </p:nvSpPr>
        <p:spPr bwMode="auto">
          <a:xfrm>
            <a:off x="309664" y="6019800"/>
            <a:ext cx="8763000" cy="7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ts val="0"/>
              </a:spcBef>
            </a:pPr>
            <a:r>
              <a:rPr lang="en-US" sz="1400" i="1" dirty="0" smtClean="0"/>
              <a:t>GOES-15 </a:t>
            </a:r>
            <a:r>
              <a:rPr lang="en-US" sz="1400" i="1" dirty="0"/>
              <a:t>Imager water vapor </a:t>
            </a:r>
            <a:r>
              <a:rPr lang="en-US" sz="1400" i="1" dirty="0" smtClean="0"/>
              <a:t>band compared to co-located MTSAT values. Note large brightness temperature differences beginning near 21UTC on March 12, 2012. Plus, the SPS unit used for the generation of GVAR is noted (obtained from the GVAR signal). Image from: CIMSS and STAR.</a:t>
            </a:r>
            <a:endParaRPr lang="en-US" sz="1400" i="1" dirty="0"/>
          </a:p>
        </p:txBody>
      </p:sp>
      <p:sp>
        <p:nvSpPr>
          <p:cNvPr id="11" name="Rectangle 10"/>
          <p:cNvSpPr/>
          <p:nvPr/>
        </p:nvSpPr>
        <p:spPr>
          <a:xfrm>
            <a:off x="6128426" y="791183"/>
            <a:ext cx="1627761" cy="4795736"/>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581881" y="784698"/>
            <a:ext cx="142519" cy="4802221"/>
          </a:xfrm>
          <a:prstGeom prst="rect">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81000" y="784698"/>
            <a:ext cx="6822702" cy="4824919"/>
            <a:chOff x="381000" y="784698"/>
            <a:chExt cx="6822702" cy="4824919"/>
          </a:xfrm>
        </p:grpSpPr>
        <p:sp>
          <p:nvSpPr>
            <p:cNvPr id="3" name="Rectangle 2"/>
            <p:cNvSpPr/>
            <p:nvPr/>
          </p:nvSpPr>
          <p:spPr>
            <a:xfrm>
              <a:off x="1660187" y="784698"/>
              <a:ext cx="1342417" cy="4824919"/>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1143000"/>
              <a:ext cx="6822702" cy="369332"/>
            </a:xfrm>
            <a:prstGeom prst="rect">
              <a:avLst/>
            </a:prstGeom>
            <a:noFill/>
          </p:spPr>
          <p:txBody>
            <a:bodyPr wrap="none" rtlCol="0">
              <a:spAutoFit/>
            </a:bodyPr>
            <a:lstStyle/>
            <a:p>
              <a:r>
                <a:rPr lang="en-US" dirty="0" smtClean="0"/>
                <a:t>SPS:                           9                        4                7            4                            9</a:t>
              </a:r>
              <a:endParaRPr lang="en-US" dirty="0"/>
            </a:p>
          </p:txBody>
        </p:sp>
      </p:grpSp>
      <p:sp>
        <p:nvSpPr>
          <p:cNvPr id="7" name="Slide Number Placeholder 6"/>
          <p:cNvSpPr>
            <a:spLocks noGrp="1"/>
          </p:cNvSpPr>
          <p:nvPr>
            <p:ph type="sldNum" sz="quarter" idx="12"/>
          </p:nvPr>
        </p:nvSpPr>
        <p:spPr/>
        <p:txBody>
          <a:bodyPr/>
          <a:lstStyle/>
          <a:p>
            <a:fld id="{650DE40B-6FD3-45E8-AB93-21FB0AB14623}" type="slidenum">
              <a:rPr lang="en-US" smtClean="0"/>
              <a:t>9</a:t>
            </a:fld>
            <a:endParaRPr lang="en-US"/>
          </a:p>
        </p:txBody>
      </p:sp>
      <p:sp>
        <p:nvSpPr>
          <p:cNvPr id="12" name="Text Box 4"/>
          <p:cNvSpPr txBox="1">
            <a:spLocks noChangeArrowheads="1"/>
          </p:cNvSpPr>
          <p:nvPr/>
        </p:nvSpPr>
        <p:spPr bwMode="auto">
          <a:xfrm>
            <a:off x="309664" y="4742765"/>
            <a:ext cx="4109936" cy="646331"/>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smtClean="0"/>
              <a:t>Database error on different processing units caused the </a:t>
            </a:r>
            <a:r>
              <a:rPr lang="en-US" dirty="0" err="1" smtClean="0"/>
              <a:t>mis</a:t>
            </a:r>
            <a:r>
              <a:rPr lang="en-US" dirty="0" smtClean="0"/>
              <a:t>-calibration</a:t>
            </a:r>
            <a:endParaRPr lang="en-US" b="1" dirty="0"/>
          </a:p>
        </p:txBody>
      </p:sp>
    </p:spTree>
    <p:extLst>
      <p:ext uri="{BB962C8B-B14F-4D97-AF65-F5344CB8AC3E}">
        <p14:creationId xmlns:p14="http://schemas.microsoft.com/office/powerpoint/2010/main" val="162036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10000</TotalTime>
  <Words>1490</Words>
  <Application>Microsoft Office PowerPoint</Application>
  <PresentationFormat>On-screen Show (4:3)</PresentationFormat>
  <Paragraphs>255</Paragraphs>
  <Slides>27</Slides>
  <Notes>10</Notes>
  <HiddenSlides>2</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1_Default Design</vt:lpstr>
      <vt:lpstr>3_Office Theme</vt:lpstr>
      <vt:lpstr>1_Office Theme</vt:lpstr>
      <vt:lpstr>PowerPoint Presentation</vt:lpstr>
      <vt:lpstr>Outline</vt:lpstr>
      <vt:lpstr>ASCII</vt:lpstr>
      <vt:lpstr>Misc. </vt:lpstr>
      <vt:lpstr>Wish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GOES-R</vt:lpstr>
      <vt:lpstr>GOES-R ABI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Schmit</dc:creator>
  <cp:lastModifiedBy>Tim Schmit</cp:lastModifiedBy>
  <cp:revision>31</cp:revision>
  <dcterms:created xsi:type="dcterms:W3CDTF">2013-03-27T19:47:21Z</dcterms:created>
  <dcterms:modified xsi:type="dcterms:W3CDTF">2013-04-03T18:54:34Z</dcterms:modified>
</cp:coreProperties>
</file>