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2F45-BB3A-44D3-AC99-F688FA6E959F}" type="datetimeFigureOut">
              <a:rPr lang="en-US" smtClean="0"/>
              <a:pPr/>
              <a:t>4/25/2013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54D9-2D99-4ABB-AA62-8307E4D5D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2F45-BB3A-44D3-AC99-F688FA6E959F}" type="datetimeFigureOut">
              <a:rPr lang="en-US" smtClean="0"/>
              <a:pPr/>
              <a:t>4/25/2013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54D9-2D99-4ABB-AA62-8307E4D5D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2F45-BB3A-44D3-AC99-F688FA6E959F}" type="datetimeFigureOut">
              <a:rPr lang="en-US" smtClean="0"/>
              <a:pPr/>
              <a:t>4/25/2013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54D9-2D99-4ABB-AA62-8307E4D5D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2F45-BB3A-44D3-AC99-F688FA6E959F}" type="datetimeFigureOut">
              <a:rPr lang="en-US" smtClean="0"/>
              <a:pPr/>
              <a:t>4/25/2013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54D9-2D99-4ABB-AA62-8307E4D5D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2F45-BB3A-44D3-AC99-F688FA6E959F}" type="datetimeFigureOut">
              <a:rPr lang="en-US" smtClean="0"/>
              <a:pPr/>
              <a:t>4/25/2013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54D9-2D99-4ABB-AA62-8307E4D5D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2F45-BB3A-44D3-AC99-F688FA6E959F}" type="datetimeFigureOut">
              <a:rPr lang="en-US" smtClean="0"/>
              <a:pPr/>
              <a:t>4/25/2013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54D9-2D99-4ABB-AA62-8307E4D5D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2F45-BB3A-44D3-AC99-F688FA6E959F}" type="datetimeFigureOut">
              <a:rPr lang="en-US" smtClean="0"/>
              <a:pPr/>
              <a:t>4/25/2013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54D9-2D99-4ABB-AA62-8307E4D5D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2F45-BB3A-44D3-AC99-F688FA6E959F}" type="datetimeFigureOut">
              <a:rPr lang="en-US" smtClean="0"/>
              <a:pPr/>
              <a:t>4/25/2013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54D9-2D99-4ABB-AA62-8307E4D5D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2F45-BB3A-44D3-AC99-F688FA6E959F}" type="datetimeFigureOut">
              <a:rPr lang="en-US" smtClean="0"/>
              <a:pPr/>
              <a:t>4/25/2013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54D9-2D99-4ABB-AA62-8307E4D5D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2F45-BB3A-44D3-AC99-F688FA6E959F}" type="datetimeFigureOut">
              <a:rPr lang="en-US" smtClean="0"/>
              <a:pPr/>
              <a:t>4/25/2013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54D9-2D99-4ABB-AA62-8307E4D5D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2F45-BB3A-44D3-AC99-F688FA6E959F}" type="datetimeFigureOut">
              <a:rPr lang="en-US" smtClean="0"/>
              <a:pPr/>
              <a:t>4/25/2013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54D9-2D99-4ABB-AA62-8307E4D5D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22F45-BB3A-44D3-AC99-F688FA6E959F}" type="datetimeFigureOut">
              <a:rPr lang="en-US" smtClean="0"/>
              <a:pPr/>
              <a:t>4/25/2013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E54D9-2D99-4ABB-AA62-8307E4D5D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Hot Summary of 2013 GSICS Users’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343400"/>
            <a:ext cx="7543800" cy="1752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Tim </a:t>
            </a:r>
            <a:r>
              <a:rPr lang="en-US" sz="2400" dirty="0" err="1" smtClean="0">
                <a:solidFill>
                  <a:schemeClr val="tx1"/>
                </a:solidFill>
              </a:rPr>
              <a:t>Hewison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Fangfang</a:t>
            </a:r>
            <a:r>
              <a:rPr lang="en-US" sz="2400" dirty="0" smtClean="0">
                <a:solidFill>
                  <a:schemeClr val="tx1"/>
                </a:solidFill>
              </a:rPr>
              <a:t> Yu, Bob </a:t>
            </a:r>
            <a:r>
              <a:rPr lang="en-US" sz="2400" dirty="0" err="1" smtClean="0">
                <a:solidFill>
                  <a:schemeClr val="tx1"/>
                </a:solidFill>
              </a:rPr>
              <a:t>Iacovazzi</a:t>
            </a:r>
            <a:r>
              <a:rPr lang="en-US" sz="2400" dirty="0" smtClean="0">
                <a:solidFill>
                  <a:schemeClr val="tx1"/>
                </a:solidFill>
              </a:rPr>
              <a:t> and Fred Wu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GSICS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NOAA leadership and supports of the GSICS</a:t>
            </a:r>
          </a:p>
          <a:p>
            <a:r>
              <a:rPr lang="en-US" dirty="0" smtClean="0"/>
              <a:t>Introduction to GSICS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verview, principles, products and impacts</a:t>
            </a:r>
          </a:p>
          <a:p>
            <a:r>
              <a:rPr lang="en-US" dirty="0" smtClean="0"/>
              <a:t>GSCIS GEO-LEO IR correction algorithm, </a:t>
            </a:r>
          </a:p>
          <a:p>
            <a:pPr lvl="1"/>
            <a:r>
              <a:rPr lang="en-US" dirty="0" smtClean="0"/>
              <a:t>bias monitoring, re-analysis, near real-time corrections, guidelines</a:t>
            </a:r>
          </a:p>
          <a:p>
            <a:pPr lvl="1"/>
            <a:r>
              <a:rPr lang="en-US" dirty="0" smtClean="0"/>
              <a:t>most recent development and plans</a:t>
            </a:r>
          </a:p>
          <a:p>
            <a:r>
              <a:rPr lang="en-US" dirty="0" smtClean="0"/>
              <a:t>GSICS data management review</a:t>
            </a:r>
          </a:p>
          <a:p>
            <a:pPr lvl="1"/>
            <a:r>
              <a:rPr lang="en-US" dirty="0" smtClean="0"/>
              <a:t>Demonstration of GSICS Servers and Bias Plotting Tool</a:t>
            </a:r>
          </a:p>
          <a:p>
            <a:pPr lvl="1"/>
            <a:r>
              <a:rPr lang="en-US" dirty="0" smtClean="0"/>
              <a:t>Q: Can we plot time series of bias after correction?</a:t>
            </a:r>
          </a:p>
          <a:p>
            <a:pPr lvl="1"/>
            <a:r>
              <a:rPr lang="en-US" dirty="0" smtClean="0"/>
              <a:t>A: Should be zero. Residual uncertainties are plotted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GSICS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GCC activities, including:</a:t>
            </a:r>
          </a:p>
          <a:p>
            <a:pPr lvl="1"/>
            <a:r>
              <a:rPr lang="en-US" dirty="0" smtClean="0"/>
              <a:t>Support to other agencies</a:t>
            </a:r>
          </a:p>
          <a:p>
            <a:pPr lvl="1"/>
            <a:r>
              <a:rPr lang="en-US" dirty="0" smtClean="0"/>
              <a:t>Communication with users</a:t>
            </a:r>
          </a:p>
          <a:p>
            <a:pPr lvl="1"/>
            <a:r>
              <a:rPr lang="en-US" dirty="0" smtClean="0"/>
              <a:t>Introduction to GSICS posters</a:t>
            </a:r>
          </a:p>
          <a:p>
            <a:r>
              <a:rPr lang="en-US" dirty="0" smtClean="0"/>
              <a:t>CIMSS retro-processing of GEO-LEO IR inter-cal</a:t>
            </a:r>
          </a:p>
          <a:p>
            <a:pPr lvl="1"/>
            <a:r>
              <a:rPr lang="en-US" dirty="0" smtClean="0"/>
              <a:t>data before NESDIS routine processing</a:t>
            </a:r>
          </a:p>
          <a:p>
            <a:pPr lvl="1"/>
            <a:r>
              <a:rPr lang="en-US" dirty="0" smtClean="0"/>
              <a:t>Revealed changes in EUMETSAT radiance definition</a:t>
            </a:r>
          </a:p>
          <a:p>
            <a:pPr lvl="1"/>
            <a:r>
              <a:rPr lang="en-US" b="1" dirty="0" smtClean="0"/>
              <a:t>Plan to investigate impact on L2/3 products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Satellite Inter-Calibration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GOES-R ABI Cal/Val</a:t>
            </a:r>
          </a:p>
          <a:p>
            <a:pPr lvl="1"/>
            <a:r>
              <a:rPr lang="en-US" dirty="0" smtClean="0"/>
              <a:t>Importance of independent analysis of pre-flight test data</a:t>
            </a:r>
          </a:p>
          <a:p>
            <a:pPr lvl="1"/>
            <a:r>
              <a:rPr lang="en-US" dirty="0" smtClean="0"/>
              <a:t>Plans to use GSICS algorithm to compare with other instruments during post-launch tests</a:t>
            </a:r>
          </a:p>
          <a:p>
            <a:r>
              <a:rPr lang="en-US" dirty="0" smtClean="0"/>
              <a:t>NPP/VIIRS-MODIS inter-comparison</a:t>
            </a:r>
          </a:p>
          <a:p>
            <a:pPr lvl="1"/>
            <a:r>
              <a:rPr lang="en-US" dirty="0" smtClean="0"/>
              <a:t>Potential to use VIIRS as inter-cal reference in future</a:t>
            </a:r>
          </a:p>
          <a:p>
            <a:pPr lvl="1"/>
            <a:r>
              <a:rPr lang="en-US" dirty="0" smtClean="0"/>
              <a:t>Concern over rapid SRF changes since pre-launch testing</a:t>
            </a:r>
          </a:p>
          <a:p>
            <a:pPr lvl="1"/>
            <a:r>
              <a:rPr lang="en-US" dirty="0" smtClean="0"/>
              <a:t>Comparison using SNO and Desert sites</a:t>
            </a:r>
          </a:p>
          <a:p>
            <a:pPr lvl="1"/>
            <a:r>
              <a:rPr lang="en-US" dirty="0" smtClean="0"/>
              <a:t>Importance of reprocessing for consistent calibration</a:t>
            </a:r>
          </a:p>
          <a:p>
            <a:pPr lvl="1"/>
            <a:r>
              <a:rPr lang="en-US" dirty="0" smtClean="0"/>
              <a:t>Can provide NOAA updated instrument info to support monitoring</a:t>
            </a:r>
            <a:endParaRPr lang="en-US" dirty="0"/>
          </a:p>
          <a:p>
            <a:r>
              <a:rPr lang="en-US" dirty="0" err="1" smtClean="0"/>
              <a:t>CrIS</a:t>
            </a:r>
            <a:r>
              <a:rPr lang="en-US" dirty="0" smtClean="0"/>
              <a:t>-IASI/AIRS comparisons	</a:t>
            </a:r>
          </a:p>
          <a:p>
            <a:pPr lvl="1"/>
            <a:r>
              <a:rPr lang="en-US" dirty="0" smtClean="0"/>
              <a:t>Potential to use </a:t>
            </a:r>
            <a:r>
              <a:rPr lang="en-US" dirty="0" err="1" smtClean="0"/>
              <a:t>CrIS</a:t>
            </a:r>
            <a:r>
              <a:rPr lang="en-US" dirty="0" smtClean="0"/>
              <a:t> as inter-cal transfer reference</a:t>
            </a:r>
          </a:p>
          <a:p>
            <a:pPr lvl="1"/>
            <a:r>
              <a:rPr lang="en-US" dirty="0" smtClean="0"/>
              <a:t>SNO between IASI/</a:t>
            </a:r>
            <a:r>
              <a:rPr lang="en-US" dirty="0" err="1" smtClean="0"/>
              <a:t>CrIS</a:t>
            </a:r>
            <a:r>
              <a:rPr lang="en-US" dirty="0"/>
              <a:t> </a:t>
            </a:r>
            <a:r>
              <a:rPr lang="en-US" dirty="0" smtClean="0"/>
              <a:t>+ direct I/C VIIRS vs. </a:t>
            </a:r>
            <a:r>
              <a:rPr lang="en-US" dirty="0" err="1" smtClean="0"/>
              <a:t>CrIS</a:t>
            </a:r>
            <a:r>
              <a:rPr lang="en-US" dirty="0" smtClean="0"/>
              <a:t>; mean &lt;0.1-0.2K difference; inconsistency SRF correction for B3;</a:t>
            </a:r>
          </a:p>
          <a:p>
            <a:pPr lvl="1"/>
            <a:r>
              <a:rPr lang="en-US" dirty="0" smtClean="0"/>
              <a:t>Q: concern with </a:t>
            </a:r>
            <a:r>
              <a:rPr lang="en-US" dirty="0" err="1" smtClean="0"/>
              <a:t>incontinuous</a:t>
            </a:r>
            <a:r>
              <a:rPr lang="en-US" dirty="0" smtClean="0"/>
              <a:t> </a:t>
            </a:r>
            <a:r>
              <a:rPr lang="en-US" dirty="0" err="1" smtClean="0"/>
              <a:t>CrIS</a:t>
            </a:r>
            <a:r>
              <a:rPr lang="en-US" dirty="0" smtClean="0"/>
              <a:t> spectral coverage;  desire of future instrument design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Users’ Feedback and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err="1" smtClean="0"/>
              <a:t>Proba</a:t>
            </a:r>
            <a:r>
              <a:rPr lang="en-US" sz="2000" dirty="0" smtClean="0"/>
              <a:t>-V</a:t>
            </a:r>
          </a:p>
          <a:p>
            <a:pPr lvl="1"/>
            <a:r>
              <a:rPr lang="en-US" sz="1600" dirty="0" smtClean="0"/>
              <a:t>Mission of </a:t>
            </a:r>
            <a:r>
              <a:rPr lang="en-US" sz="1600" dirty="0" err="1" smtClean="0"/>
              <a:t>Proba</a:t>
            </a:r>
            <a:r>
              <a:rPr lang="en-US" sz="1600" dirty="0" smtClean="0"/>
              <a:t>-V </a:t>
            </a:r>
          </a:p>
          <a:p>
            <a:pPr lvl="1"/>
            <a:r>
              <a:rPr lang="en-US" sz="1600" dirty="0" smtClean="0"/>
              <a:t>to fill the data gap between SPOT-Vegetation and Sentinel-3</a:t>
            </a:r>
          </a:p>
          <a:p>
            <a:pPr lvl="1"/>
            <a:r>
              <a:rPr lang="en-US" sz="1600" dirty="0" smtClean="0"/>
              <a:t>No on-board calibration, so need vicarious + inter-cal</a:t>
            </a:r>
          </a:p>
          <a:p>
            <a:pPr lvl="1"/>
            <a:r>
              <a:rPr lang="en-US" sz="1600" b="1" dirty="0" smtClean="0"/>
              <a:t>Q: what GSICS can help with </a:t>
            </a:r>
            <a:r>
              <a:rPr lang="en-US" sz="1600" b="1" dirty="0" err="1" smtClean="0"/>
              <a:t>Proba</a:t>
            </a:r>
            <a:r>
              <a:rPr lang="en-US" sz="1600" b="1" dirty="0" smtClean="0"/>
              <a:t>-V? </a:t>
            </a:r>
            <a:br>
              <a:rPr lang="en-US" sz="1600" b="1" dirty="0" smtClean="0"/>
            </a:br>
            <a:r>
              <a:rPr lang="en-US" sz="1600" b="1" dirty="0" smtClean="0"/>
              <a:t>A: help with the new method, especially the lunar calibration</a:t>
            </a:r>
            <a:r>
              <a:rPr lang="en-US" sz="1600" dirty="0" smtClean="0"/>
              <a:t>. </a:t>
            </a:r>
            <a:br>
              <a:rPr lang="en-US" sz="1600" dirty="0" smtClean="0"/>
            </a:br>
            <a:r>
              <a:rPr lang="en-US" sz="1600" b="1" dirty="0" smtClean="0"/>
              <a:t>GSICS are developing ATBD for lunar inter-cal to ROLO</a:t>
            </a:r>
          </a:p>
          <a:p>
            <a:pPr lvl="1"/>
            <a:r>
              <a:rPr lang="en-US" sz="1600" dirty="0" smtClean="0"/>
              <a:t>Q: suggest also working with CEOS/IOVS progress for vicarious methods, which </a:t>
            </a:r>
            <a:r>
              <a:rPr lang="en-US" sz="1600" dirty="0" err="1" smtClean="0"/>
              <a:t>Proba</a:t>
            </a:r>
            <a:r>
              <a:rPr lang="en-US" sz="1600" dirty="0" smtClean="0"/>
              <a:t>-V is already a member</a:t>
            </a:r>
          </a:p>
          <a:p>
            <a:pPr lvl="1"/>
            <a:r>
              <a:rPr lang="en-US" sz="1600" dirty="0" smtClean="0"/>
              <a:t>Q: FOV spatial resolutions</a:t>
            </a:r>
          </a:p>
          <a:p>
            <a:pPr lvl="1">
              <a:buNone/>
            </a:pPr>
            <a:endParaRPr lang="en-US" sz="1600" dirty="0"/>
          </a:p>
          <a:p>
            <a:r>
              <a:rPr lang="en-US" sz="2000" dirty="0" smtClean="0"/>
              <a:t>Climate trends from SSU</a:t>
            </a:r>
          </a:p>
          <a:p>
            <a:pPr lvl="1"/>
            <a:r>
              <a:rPr lang="en-US" sz="1600" dirty="0" smtClean="0"/>
              <a:t>Correcting problem of modulation cell pressure loss</a:t>
            </a:r>
          </a:p>
          <a:p>
            <a:pPr lvl="1"/>
            <a:r>
              <a:rPr lang="en-US" sz="1600" dirty="0" smtClean="0"/>
              <a:t>Trend debate highlights need to include uncertainties in overlap periods – </a:t>
            </a:r>
            <a:r>
              <a:rPr lang="en-US" sz="1600" dirty="0" err="1" smtClean="0"/>
              <a:t>esp</a:t>
            </a:r>
            <a:r>
              <a:rPr lang="en-US" sz="1600" dirty="0" smtClean="0"/>
              <a:t> in handling cell pressure correction in time series </a:t>
            </a:r>
          </a:p>
          <a:p>
            <a:pPr lvl="1"/>
            <a:r>
              <a:rPr lang="en-US" sz="1600" dirty="0" smtClean="0"/>
              <a:t>and importance of documentation and ancillary data</a:t>
            </a:r>
          </a:p>
          <a:p>
            <a:pPr lvl="1"/>
            <a:r>
              <a:rPr lang="en-US" sz="1600" dirty="0" smtClean="0"/>
              <a:t>Use of L1C data to build more confidence of trending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Users’ Feedback and Requests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MICROS as inter-calibration tool</a:t>
            </a:r>
          </a:p>
          <a:p>
            <a:pPr lvl="1"/>
            <a:r>
              <a:rPr lang="en-US" dirty="0" smtClean="0"/>
              <a:t>Powerful potential tool for satellite inter-calibration</a:t>
            </a:r>
          </a:p>
          <a:p>
            <a:pPr lvl="1"/>
            <a:r>
              <a:rPr lang="en-US" dirty="0" smtClean="0"/>
              <a:t>Problems of changes to CRTM used as transfer ref.</a:t>
            </a:r>
          </a:p>
          <a:p>
            <a:pPr lvl="1"/>
            <a:r>
              <a:rPr lang="en-US" b="1" dirty="0" smtClean="0"/>
              <a:t>Q: Can we consolidate results with direct differences from other GSICS Products – e.g. GEO-LEO IR?</a:t>
            </a:r>
          </a:p>
          <a:p>
            <a:pPr lvl="1"/>
            <a:r>
              <a:rPr lang="en-US" b="1" dirty="0" smtClean="0"/>
              <a:t>Q: NOAA16/AVHRR bias is temperature dependent</a:t>
            </a:r>
            <a:endParaRPr lang="en-US" dirty="0"/>
          </a:p>
          <a:p>
            <a:r>
              <a:rPr lang="en-US" dirty="0" smtClean="0"/>
              <a:t>AATSR-IASI inter-calibration</a:t>
            </a:r>
          </a:p>
          <a:p>
            <a:pPr lvl="1"/>
            <a:r>
              <a:rPr lang="en-US" dirty="0" smtClean="0"/>
              <a:t>Addressing question of whether AVHRR can be made </a:t>
            </a:r>
            <a:r>
              <a:rPr lang="en-US" i="1" dirty="0" smtClean="0"/>
              <a:t>climate ready</a:t>
            </a:r>
            <a:endParaRPr lang="en-US" dirty="0" smtClean="0"/>
          </a:p>
          <a:p>
            <a:pPr lvl="1"/>
            <a:r>
              <a:rPr lang="en-US" dirty="0" smtClean="0"/>
              <a:t>By inter-</a:t>
            </a:r>
            <a:r>
              <a:rPr lang="en-US" dirty="0" err="1" smtClean="0"/>
              <a:t>calibraiton</a:t>
            </a:r>
            <a:r>
              <a:rPr lang="en-US" dirty="0" smtClean="0"/>
              <a:t> against AATSR/IASI</a:t>
            </a:r>
          </a:p>
          <a:p>
            <a:pPr lvl="1"/>
            <a:r>
              <a:rPr lang="en-US" dirty="0" smtClean="0"/>
              <a:t>AATSR 11µm channel very close to IASI. </a:t>
            </a:r>
            <a:br>
              <a:rPr lang="en-US" dirty="0" smtClean="0"/>
            </a:br>
            <a:r>
              <a:rPr lang="en-US" dirty="0" smtClean="0"/>
              <a:t>12µm channel has strong radiance-dependence (not SRF shift)</a:t>
            </a:r>
          </a:p>
          <a:p>
            <a:pPr lvl="1"/>
            <a:r>
              <a:rPr lang="en-US" dirty="0" smtClean="0"/>
              <a:t>Potential to retrieve SRF by inverting spectral convolution</a:t>
            </a:r>
          </a:p>
          <a:p>
            <a:pPr lvl="1"/>
            <a:r>
              <a:rPr lang="en-US" dirty="0" smtClean="0"/>
              <a:t>Identified stable and unstable months, depending on ENVISAT orbit</a:t>
            </a:r>
          </a:p>
          <a:p>
            <a:pPr lvl="1"/>
            <a:r>
              <a:rPr lang="en-US" dirty="0" smtClean="0"/>
              <a:t>AATSR can be used as stable reference until 2011 only</a:t>
            </a:r>
          </a:p>
          <a:p>
            <a:r>
              <a:rPr lang="en-US" dirty="0" smtClean="0"/>
              <a:t>PATMOS-X Update</a:t>
            </a:r>
          </a:p>
          <a:p>
            <a:pPr lvl="1"/>
            <a:r>
              <a:rPr lang="en-US" dirty="0" smtClean="0"/>
              <a:t>Changing to MODIS Collection 6</a:t>
            </a:r>
          </a:p>
          <a:p>
            <a:pPr lvl="1"/>
            <a:r>
              <a:rPr lang="en-US" dirty="0" smtClean="0"/>
              <a:t>Change to L2b </a:t>
            </a:r>
            <a:r>
              <a:rPr lang="en-US" dirty="0" err="1" smtClean="0"/>
              <a:t>subsetted</a:t>
            </a:r>
            <a:r>
              <a:rPr lang="en-US" dirty="0" smtClean="0"/>
              <a:t> data for SNO</a:t>
            </a:r>
          </a:p>
          <a:p>
            <a:pPr lvl="1"/>
            <a:r>
              <a:rPr lang="en-US" dirty="0" smtClean="0"/>
              <a:t>Better agreement Aqua-Terra MODIS</a:t>
            </a:r>
          </a:p>
          <a:p>
            <a:pPr lvl="1"/>
            <a:r>
              <a:rPr lang="en-US" dirty="0" smtClean="0"/>
              <a:t>Online Monitoring available</a:t>
            </a:r>
          </a:p>
          <a:p>
            <a:pPr lvl="1"/>
            <a:r>
              <a:rPr lang="en-US" b="1" dirty="0" smtClean="0"/>
              <a:t>Progressing sun-glint method on </a:t>
            </a:r>
            <a:r>
              <a:rPr lang="en-US" b="1" dirty="0" err="1" smtClean="0"/>
              <a:t>webmeeting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Users’ Feedback and Requests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Potential GEO products/users</a:t>
            </a:r>
          </a:p>
          <a:p>
            <a:pPr lvl="1"/>
            <a:r>
              <a:rPr lang="en-US" dirty="0" smtClean="0"/>
              <a:t>A simple output format such as ASCII</a:t>
            </a:r>
          </a:p>
          <a:p>
            <a:pPr lvl="2"/>
            <a:r>
              <a:rPr lang="en-US" dirty="0" smtClean="0"/>
              <a:t>May be possible to generate from bias plotting tool</a:t>
            </a:r>
          </a:p>
          <a:p>
            <a:pPr lvl="1"/>
            <a:r>
              <a:rPr lang="en-US" dirty="0" smtClean="0"/>
              <a:t>Option of Tb based correction </a:t>
            </a:r>
          </a:p>
          <a:p>
            <a:pPr lvl="2"/>
            <a:r>
              <a:rPr lang="en-US" dirty="0" smtClean="0"/>
              <a:t>Also possible from bias plotting tool</a:t>
            </a:r>
          </a:p>
          <a:p>
            <a:pPr lvl="1"/>
            <a:r>
              <a:rPr lang="en-US" dirty="0" smtClean="0"/>
              <a:t>Name convention</a:t>
            </a:r>
          </a:p>
          <a:p>
            <a:pPr lvl="2"/>
            <a:r>
              <a:rPr lang="en-US" dirty="0" smtClean="0"/>
              <a:t>Already implemented</a:t>
            </a:r>
          </a:p>
          <a:p>
            <a:pPr lvl="1"/>
            <a:r>
              <a:rPr lang="en-US" dirty="0" smtClean="0"/>
              <a:t>Detector-level coefficients?</a:t>
            </a:r>
          </a:p>
          <a:p>
            <a:pPr lvl="2"/>
            <a:r>
              <a:rPr lang="en-US" dirty="0" smtClean="0"/>
              <a:t>Only where these can be distinguished in L1b/C </a:t>
            </a:r>
            <a:r>
              <a:rPr lang="en-US" dirty="0" err="1" smtClean="0"/>
              <a:t>ata</a:t>
            </a:r>
            <a:endParaRPr lang="en-US" dirty="0" smtClean="0"/>
          </a:p>
          <a:p>
            <a:pPr lvl="1"/>
            <a:r>
              <a:rPr lang="en-US" dirty="0" smtClean="0"/>
              <a:t>Include the average correction</a:t>
            </a:r>
          </a:p>
          <a:p>
            <a:pPr lvl="2"/>
            <a:r>
              <a:rPr lang="en-US" dirty="0" smtClean="0"/>
              <a:t>Possible from bias plotting toll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alibration anomaly should be reported by satellite providers, not the users</a:t>
            </a:r>
          </a:p>
          <a:p>
            <a:pPr lvl="2"/>
            <a:r>
              <a:rPr lang="en-US" dirty="0" smtClean="0"/>
              <a:t>Bias monitoring needs to be near real-time</a:t>
            </a:r>
          </a:p>
          <a:p>
            <a:pPr lvl="2"/>
            <a:r>
              <a:rPr lang="en-US" dirty="0" smtClean="0"/>
              <a:t>Executive panel to decide to expand the GSICS scope</a:t>
            </a:r>
          </a:p>
          <a:p>
            <a:pPr lvl="1"/>
            <a:r>
              <a:rPr lang="en-US" dirty="0" smtClean="0"/>
              <a:t>Success application of GSICS: SRF correction/shift improves the data quality</a:t>
            </a:r>
          </a:p>
          <a:p>
            <a:pPr lvl="1"/>
            <a:r>
              <a:rPr lang="en-US" dirty="0" smtClean="0"/>
              <a:t>Application of GSICS: bias monitoring for calibration change</a:t>
            </a:r>
          </a:p>
          <a:p>
            <a:pPr lvl="1"/>
            <a:r>
              <a:rPr lang="en-US" dirty="0" smtClean="0"/>
              <a:t>Expect to play important role for GOES-R on-orbit cal/</a:t>
            </a:r>
            <a:r>
              <a:rPr lang="en-US" dirty="0" err="1" smtClean="0"/>
              <a:t>val</a:t>
            </a:r>
            <a:r>
              <a:rPr lang="en-US" dirty="0" smtClean="0"/>
              <a:t> test</a:t>
            </a:r>
          </a:p>
          <a:p>
            <a:pPr lvl="1"/>
            <a:r>
              <a:rPr lang="en-US" dirty="0" smtClean="0"/>
              <a:t>GSICS correction improve the some Sounder products.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GDWG and all the other presentations will be online</a:t>
            </a:r>
          </a:p>
          <a:p>
            <a:r>
              <a:rPr lang="en-US" dirty="0" smtClean="0"/>
              <a:t>Calibration anomaly warming system</a:t>
            </a:r>
          </a:p>
          <a:p>
            <a:pPr lvl="1"/>
            <a:r>
              <a:rPr lang="en-US" dirty="0" smtClean="0"/>
              <a:t>Collaborations using NWP for bias monitoring; </a:t>
            </a:r>
          </a:p>
          <a:p>
            <a:r>
              <a:rPr lang="en-US" dirty="0" smtClean="0"/>
              <a:t>Requests for intermediate datasets</a:t>
            </a:r>
          </a:p>
          <a:p>
            <a:pPr lvl="1"/>
            <a:r>
              <a:rPr lang="en-US" dirty="0" smtClean="0"/>
              <a:t>Collocated hyperspectral radiance and convolved pseudo channels, and the SNO records</a:t>
            </a:r>
          </a:p>
          <a:p>
            <a:pPr lvl="1"/>
            <a:r>
              <a:rPr lang="en-US" dirty="0" smtClean="0"/>
              <a:t> Possible as rolling archive, although resources may not allow development of clean data format</a:t>
            </a:r>
          </a:p>
          <a:p>
            <a:r>
              <a:rPr lang="en-US" dirty="0" smtClean="0"/>
              <a:t>Suggest formation of new GSICS Sub-groups</a:t>
            </a:r>
          </a:p>
          <a:p>
            <a:pPr lvl="1"/>
            <a:r>
              <a:rPr lang="en-US" dirty="0" smtClean="0"/>
              <a:t>UV (with input from NASA Langley TEMPO group)</a:t>
            </a:r>
          </a:p>
          <a:p>
            <a:pPr lvl="1"/>
            <a:r>
              <a:rPr lang="en-US" dirty="0" smtClean="0"/>
              <a:t>Synthetic Observation (NWP +RTM +RAOBSs + …)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525</Words>
  <Application>Microsoft Office PowerPoint</Application>
  <PresentationFormat>On-screen Show (4:3)</PresentationFormat>
  <Paragraphs>98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Hot Summary of 2013 GSICS Users’ Workshop</vt:lpstr>
      <vt:lpstr>Introduction to GSICS</vt:lpstr>
      <vt:lpstr>Update on GSICS Activities</vt:lpstr>
      <vt:lpstr>Future Satellite Inter-Calibration</vt:lpstr>
      <vt:lpstr>Users’ Feedback and Requests</vt:lpstr>
      <vt:lpstr>Users’ Feedback and Requests 2</vt:lpstr>
      <vt:lpstr>Users’ Feedback and Requests 3</vt:lpstr>
      <vt:lpstr>Discussions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fyu</dc:creator>
  <cp:lastModifiedBy>fyu</cp:lastModifiedBy>
  <cp:revision>80</cp:revision>
  <dcterms:created xsi:type="dcterms:W3CDTF">2013-04-08T12:23:50Z</dcterms:created>
  <dcterms:modified xsi:type="dcterms:W3CDTF">2013-04-25T18:13:24Z</dcterms:modified>
</cp:coreProperties>
</file>