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8" r:id="rId2"/>
  </p:sldMasterIdLst>
  <p:notesMasterIdLst>
    <p:notesMasterId r:id="rId15"/>
  </p:notesMasterIdLst>
  <p:sldIdLst>
    <p:sldId id="257" r:id="rId3"/>
    <p:sldId id="596" r:id="rId4"/>
    <p:sldId id="381" r:id="rId5"/>
    <p:sldId id="499" r:id="rId6"/>
    <p:sldId id="587" r:id="rId7"/>
    <p:sldId id="588" r:id="rId8"/>
    <p:sldId id="577" r:id="rId9"/>
    <p:sldId id="578" r:id="rId10"/>
    <p:sldId id="579" r:id="rId11"/>
    <p:sldId id="580" r:id="rId12"/>
    <p:sldId id="291" r:id="rId13"/>
    <p:sldId id="597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A7EBB"/>
    <a:srgbClr val="A3A3E0"/>
    <a:srgbClr val="99CCFF"/>
    <a:srgbClr val="6AC473"/>
    <a:srgbClr val="CC00CC"/>
    <a:srgbClr val="F3F9FA"/>
    <a:srgbClr val="E7F3F4"/>
    <a:srgbClr val="FF33CC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 autoAdjust="0"/>
    <p:restoredTop sz="90064" autoAdjust="0"/>
  </p:normalViewPr>
  <p:slideViewPr>
    <p:cSldViewPr snapToGrid="0" snapToObjects="1">
      <p:cViewPr varScale="1">
        <p:scale>
          <a:sx n="97" d="100"/>
          <a:sy n="97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9A4572E2-EFA2-1F45-9D1E-98E89EE3F54C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8" rIns="93177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98311FDA-E9E1-4142-9549-F617B3998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4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To-Do:</a:t>
            </a: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690"/>
            <a:fld id="{2BEAC543-E8B4-4C6E-A781-7A251E38AC49}" type="slidenum">
              <a:rPr lang="en-US">
                <a:solidFill>
                  <a:srgbClr val="000000"/>
                </a:solidFill>
                <a:latin typeface="Calibri"/>
              </a:rPr>
              <a:pPr defTabSz="920690"/>
              <a:t>1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To-Do: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9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To-Do: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9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To-Do: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607"/>
            <a:fld id="{CC96D5AA-C436-4DB5-87D5-6F70262BD47B}" type="slidenum">
              <a:rPr lang="en-US">
                <a:solidFill>
                  <a:srgbClr val="000000"/>
                </a:solidFill>
                <a:latin typeface="Calibri"/>
              </a:rPr>
              <a:pPr defTabSz="920607"/>
              <a:t>3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To-Do: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To-Do: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5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5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50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50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 smtClean="0"/>
              <a:t>To-Do:</a:t>
            </a: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85577"/>
            <a:ext cx="6400800" cy="4789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62100" y="3705300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287A-B048-495E-AED9-535BD4176C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97200" y="6278880"/>
            <a:ext cx="364744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1270039" cy="7906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GOES-R_logo_v2_Presentation Siz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47" y="494056"/>
            <a:ext cx="3571906" cy="23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4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9F089-0889-44A4-984F-58611C7B0F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088"/>
            <a:ext cx="2057400" cy="6061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088"/>
            <a:ext cx="6019800" cy="6061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A5E78-D596-4944-815D-240708AB06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4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492601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06B1-6051-4AC4-8213-63945BE1EF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60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38563"/>
            <a:ext cx="4038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8563"/>
            <a:ext cx="4038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9244-F950-4A22-B445-C1093BC8EA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86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29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38563"/>
            <a:ext cx="8229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AB54-F53C-4765-AB41-1386049045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43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3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36525"/>
            <a:ext cx="77724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544F-B3F1-48ED-AE0C-511A98536D7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76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136525"/>
            <a:ext cx="77724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00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1125"/>
            <a:ext cx="77724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4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42F3-0C86-4CFA-B693-8C297A7F7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9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1125"/>
            <a:ext cx="77724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64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0"/>
            <a:ext cx="7772400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544F-B3F1-48ED-AE0C-511A98536D7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29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98425"/>
            <a:ext cx="7772400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78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29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27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69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47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06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85577"/>
            <a:ext cx="6400800" cy="4789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62100" y="3705300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6E-</a:t>
            </a:r>
            <a:fld id="{49EF287A-B048-495E-AED9-535BD4176C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97200" y="6278880"/>
            <a:ext cx="364744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1270039" cy="7906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smtClean="0">
              <a:solidFill>
                <a:srgbClr val="000000"/>
              </a:solidFill>
            </a:endParaRPr>
          </a:p>
        </p:txBody>
      </p:sp>
      <p:pic>
        <p:nvPicPr>
          <p:cNvPr id="11" name="Picture 10" descr="GOES-R_logo_v2_Presentation Siz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47" y="494056"/>
            <a:ext cx="3571906" cy="23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7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42F3-0C86-4CFA-B693-8C297A7F7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CDR </a:t>
            </a:r>
            <a:r>
              <a:rPr lang="en-US" dirty="0" smtClean="0">
                <a:solidFill>
                  <a:srgbClr val="000000"/>
                </a:solidFill>
              </a:rPr>
              <a:t>Jul-Aug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2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0A5B3-7BD3-4F0B-8388-E8B7F04D3C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217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0A5B3-7BD3-4F0B-8388-E8B7F04D3C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35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72946-E9B8-4B3F-8DB4-ED0F65EB18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18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102"/>
            <a:ext cx="8229600" cy="6439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3197"/>
            <a:ext cx="4040188" cy="8027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7838"/>
            <a:ext cx="4040188" cy="419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73197"/>
            <a:ext cx="4041775" cy="8182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27838"/>
            <a:ext cx="4041775" cy="419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375F-E57D-44DF-9788-410294AFE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57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A1B24-03D9-408F-9ED4-156501DE24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14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3F448-7904-4606-A25C-97D406B7A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CDR </a:t>
            </a:r>
            <a:r>
              <a:rPr lang="en-US" dirty="0" smtClean="0">
                <a:solidFill>
                  <a:srgbClr val="000000"/>
                </a:solidFill>
              </a:rPr>
              <a:t>Jul-Aug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52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BD401-3161-4C3C-A0F7-641972BE72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CDR </a:t>
            </a:r>
            <a:r>
              <a:rPr lang="en-US" dirty="0" smtClean="0">
                <a:solidFill>
                  <a:srgbClr val="000000"/>
                </a:solidFill>
              </a:rPr>
              <a:t>Jul-Aug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62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4810-6D40-479C-BEAB-E643AC0AF2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CDR </a:t>
            </a:r>
            <a:r>
              <a:rPr lang="en-US" dirty="0" smtClean="0">
                <a:solidFill>
                  <a:srgbClr val="000000"/>
                </a:solidFill>
              </a:rPr>
              <a:t>Jul-Aug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88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9F089-0889-44A4-984F-58611C7B0F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CDR </a:t>
            </a:r>
            <a:r>
              <a:rPr lang="en-US" dirty="0" smtClean="0">
                <a:solidFill>
                  <a:srgbClr val="000000"/>
                </a:solidFill>
              </a:rPr>
              <a:t>Jul-Aug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30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088"/>
            <a:ext cx="2057400" cy="6061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088"/>
            <a:ext cx="6019800" cy="6061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A5E78-D596-4944-815D-240708AB06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CDR </a:t>
            </a:r>
            <a:r>
              <a:rPr lang="en-US" dirty="0" smtClean="0">
                <a:solidFill>
                  <a:srgbClr val="000000"/>
                </a:solidFill>
              </a:rPr>
              <a:t>Jul-Aug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18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492601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06B1-6051-4AC4-8213-63945BE1EF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CDR </a:t>
            </a:r>
            <a:r>
              <a:rPr lang="en-US" dirty="0" smtClean="0">
                <a:solidFill>
                  <a:srgbClr val="000000"/>
                </a:solidFill>
              </a:rPr>
              <a:t>Jul-Aug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1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72946-E9B8-4B3F-8DB4-ED0F65EB18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127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38563"/>
            <a:ext cx="4038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8563"/>
            <a:ext cx="4038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9244-F950-4A22-B445-C1093BC8EA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GOES-R PMC January 2011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30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29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38563"/>
            <a:ext cx="8229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AB54-F53C-4765-AB41-1386049045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GOES-R PMC January 2011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53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GOES-R PMC January 2011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44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40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36525"/>
            <a:ext cx="77724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544F-B3F1-48ED-AE0C-511A98536D7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70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136525"/>
            <a:ext cx="77724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1125"/>
            <a:ext cx="77724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44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1125"/>
            <a:ext cx="77724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9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0"/>
            <a:ext cx="7772400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544F-B3F1-48ED-AE0C-511A98536D7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44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98425"/>
            <a:ext cx="7772400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6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102"/>
            <a:ext cx="8229600" cy="6439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3197"/>
            <a:ext cx="4040188" cy="8027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7838"/>
            <a:ext cx="4040188" cy="419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73197"/>
            <a:ext cx="4041775" cy="8182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27838"/>
            <a:ext cx="4041775" cy="419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375F-E57D-44DF-9788-410294AFE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8353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91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PDR </a:t>
            </a:r>
            <a:r>
              <a:rPr lang="en-US" dirty="0" smtClean="0">
                <a:solidFill>
                  <a:srgbClr val="000000"/>
                </a:solidFill>
              </a:rPr>
              <a:t>Aug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610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PDR </a:t>
            </a:r>
            <a:r>
              <a:rPr lang="en-US" dirty="0" smtClean="0">
                <a:solidFill>
                  <a:srgbClr val="000000"/>
                </a:solidFill>
              </a:rPr>
              <a:t>Aug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07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PDR </a:t>
            </a:r>
            <a:r>
              <a:rPr lang="en-US" dirty="0" smtClean="0">
                <a:solidFill>
                  <a:srgbClr val="000000"/>
                </a:solidFill>
              </a:rPr>
              <a:t>Aug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339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PDR </a:t>
            </a:r>
            <a:r>
              <a:rPr lang="en-US" dirty="0" smtClean="0">
                <a:solidFill>
                  <a:srgbClr val="000000"/>
                </a:solidFill>
              </a:rPr>
              <a:t>Aug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A1B24-03D9-408F-9ED4-156501DE24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4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3F448-7904-4606-A25C-97D406B7A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BD401-3161-4C3C-A0F7-641972BE72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3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4810-6D40-479C-BEAB-E643AC0AF2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2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65088"/>
            <a:ext cx="6019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8475" y="6502400"/>
            <a:ext cx="213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GOES-R_logo_v2_Presentation Size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" y="0"/>
            <a:ext cx="1226345" cy="8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8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65088"/>
            <a:ext cx="6019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8475" y="6502400"/>
            <a:ext cx="213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6E-</a:t>
            </a: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CDR </a:t>
            </a:r>
            <a:r>
              <a:rPr lang="en-US" dirty="0" smtClean="0">
                <a:solidFill>
                  <a:srgbClr val="000000"/>
                </a:solidFill>
              </a:rPr>
              <a:t>Jul-Aug 2012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GOES-R_logo_v2_Presentation Size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" y="0"/>
            <a:ext cx="1226345" cy="8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4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9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19.png"/><Relationship Id="rId5" Type="http://schemas.openxmlformats.org/officeDocument/2006/relationships/image" Target="../media/image26.jpeg"/><Relationship Id="rId10" Type="http://schemas.openxmlformats.org/officeDocument/2006/relationships/image" Target="../media/image20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5945632"/>
            <a:ext cx="6400800" cy="828781"/>
          </a:xfrm>
        </p:spPr>
        <p:txBody>
          <a:bodyPr/>
          <a:lstStyle/>
          <a:p>
            <a:r>
              <a:rPr lang="en-US" sz="1800" dirty="0" smtClean="0"/>
              <a:t>Bob Iacovazzi, Jr.</a:t>
            </a:r>
          </a:p>
          <a:p>
            <a:r>
              <a:rPr lang="en-US" sz="1800" dirty="0" smtClean="0"/>
              <a:t>GOES-R Program Systems Engineering (PSE) Cal/Val Lead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6645" y="2885391"/>
            <a:ext cx="8819535" cy="2991417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GOES-R Program </a:t>
            </a:r>
            <a:r>
              <a:rPr lang="en-US" dirty="0" smtClean="0">
                <a:latin typeface="Arial Black" charset="0"/>
              </a:rPr>
              <a:t>                            Instrument and L1b Product Calibration/Validation</a:t>
            </a:r>
            <a:r>
              <a:rPr lang="en-US" dirty="0" smtClean="0">
                <a:latin typeface="Arial Black" charset="0"/>
              </a:rPr>
              <a:t/>
            </a:r>
            <a:br>
              <a:rPr lang="en-US" dirty="0" smtClean="0">
                <a:latin typeface="Arial Black" charset="0"/>
              </a:rPr>
            </a:br>
            <a:r>
              <a:rPr lang="en-US" dirty="0">
                <a:latin typeface="Arial Black" charset="0"/>
              </a:rPr>
              <a:t/>
            </a:r>
            <a:br>
              <a:rPr lang="en-US" dirty="0">
                <a:latin typeface="Arial Black" charset="0"/>
              </a:rPr>
            </a:b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charset="0"/>
              </a:rPr>
              <a:t>GSICS Users’ Conference</a:t>
            </a:r>
            <a:r>
              <a:rPr lang="en-US" sz="2400" i="1" dirty="0" smtClean="0">
                <a:latin typeface="Arial Black" charset="0"/>
              </a:rPr>
              <a:t/>
            </a:r>
            <a:br>
              <a:rPr lang="en-US" sz="2400" i="1" dirty="0" smtClean="0">
                <a:latin typeface="Arial Black" charset="0"/>
              </a:rPr>
            </a:br>
            <a:r>
              <a:rPr lang="en-US" sz="2400" i="1" dirty="0">
                <a:latin typeface="Arial Black" charset="0"/>
              </a:rPr>
              <a:t/>
            </a:r>
            <a:br>
              <a:rPr lang="en-US" sz="2400" i="1" dirty="0">
                <a:latin typeface="Arial Black" charset="0"/>
              </a:rPr>
            </a:b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charset="0"/>
              </a:rPr>
              <a:t>April 8,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7211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3414" y="89713"/>
            <a:ext cx="8070586" cy="82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latin typeface="+mj-lt"/>
              </a:rPr>
              <a:t>Mission-life sensor </a:t>
            </a:r>
            <a:r>
              <a:rPr lang="en-US" sz="2800" b="1" dirty="0">
                <a:latin typeface="+mj-lt"/>
              </a:rPr>
              <a:t>parameter and derived product trending</a:t>
            </a:r>
            <a:endParaRPr lang="en-US" sz="2800" b="1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Content Placeholder 4" descr="g10.visible.monthlyaveg.normalsignal.fitting2.png"/>
          <p:cNvPicPr>
            <a:picLocks noChangeAspect="1"/>
          </p:cNvPicPr>
          <p:nvPr/>
        </p:nvPicPr>
        <p:blipFill rotWithShape="1">
          <a:blip r:embed="rId3" cstate="print"/>
          <a:srcRect l="4314" t="3938" r="3721"/>
          <a:stretch/>
        </p:blipFill>
        <p:spPr bwMode="auto">
          <a:xfrm>
            <a:off x="4469778" y="967958"/>
            <a:ext cx="4230266" cy="252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721053" y="972634"/>
            <a:ext cx="966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GOES-10</a:t>
            </a:r>
            <a:endParaRPr lang="en-US" sz="1400" b="1" dirty="0"/>
          </a:p>
        </p:txBody>
      </p:sp>
      <p:pic>
        <p:nvPicPr>
          <p:cNvPr id="13" name="Picture 12" descr="pi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28" y="2252032"/>
            <a:ext cx="4216831" cy="24614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532" y="944591"/>
            <a:ext cx="4455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Application of ABI Long-term </a:t>
            </a:r>
            <a:r>
              <a:rPr lang="en-US" sz="1400" dirty="0"/>
              <a:t>R</a:t>
            </a:r>
            <a:r>
              <a:rPr lang="en-US" sz="1400" dirty="0" smtClean="0"/>
              <a:t>adiometric Performance tool to GOES-10. </a:t>
            </a:r>
            <a:r>
              <a:rPr lang="en-US" sz="1200" i="1" dirty="0"/>
              <a:t>(Wu et al., GSICS Monthly Web Seminar, Dec. 2011, https://gsics.nesdis.noaa.gov/wiki/ Development/20111213</a:t>
            </a:r>
            <a:r>
              <a:rPr lang="en-US" sz="1200" i="1" dirty="0" smtClean="0"/>
              <a:t>)</a:t>
            </a:r>
            <a:endParaRPr lang="en-US" sz="1200" i="1" dirty="0"/>
          </a:p>
        </p:txBody>
      </p:sp>
      <p:pic>
        <p:nvPicPr>
          <p:cNvPr id="15" name="Picture 5" descr="LISBG_rad2"/>
          <p:cNvPicPr>
            <a:picLocks noChangeAspect="1" noChangeArrowheads="1"/>
          </p:cNvPicPr>
          <p:nvPr/>
        </p:nvPicPr>
        <p:blipFill rotWithShape="1">
          <a:blip r:embed="rId5" cstate="print"/>
          <a:srcRect l="2862" t="3419" b="3546"/>
          <a:stretch/>
        </p:blipFill>
        <p:spPr bwMode="auto">
          <a:xfrm>
            <a:off x="4510676" y="3600669"/>
            <a:ext cx="4254352" cy="26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065966" y="5337865"/>
            <a:ext cx="350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Tropical Rainfall Measurement Mission  Lightning Imaging Sensor (LIS)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37582" y="6188026"/>
            <a:ext cx="460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Application of </a:t>
            </a:r>
            <a:r>
              <a:rPr lang="en-US" sz="1400" dirty="0" smtClean="0"/>
              <a:t>GLM </a:t>
            </a:r>
            <a:r>
              <a:rPr lang="en-US" sz="1400" dirty="0"/>
              <a:t>Long-term Radiometric Performance tool to </a:t>
            </a:r>
            <a:r>
              <a:rPr lang="en-US" sz="1400" dirty="0" smtClean="0"/>
              <a:t>LIS </a:t>
            </a:r>
            <a:r>
              <a:rPr lang="en-US" sz="1200" i="1" dirty="0" smtClean="0"/>
              <a:t>(</a:t>
            </a:r>
            <a:r>
              <a:rPr lang="en-US" sz="1200" i="1" dirty="0" err="1" smtClean="0"/>
              <a:t>Buechler</a:t>
            </a:r>
            <a:r>
              <a:rPr lang="en-US" sz="1200" i="1" dirty="0" smtClean="0"/>
              <a:t> et al., Atmos. Res., 2012)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8800" y="4677493"/>
            <a:ext cx="4280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Application of ABI Co-Registration Validation tool to the GOES Imager.</a:t>
            </a:r>
            <a:r>
              <a:rPr lang="en-US" sz="1400" dirty="0"/>
              <a:t> </a:t>
            </a:r>
            <a:r>
              <a:rPr lang="en-US" sz="1200" i="1" dirty="0" smtClean="0"/>
              <a:t>(</a:t>
            </a:r>
            <a:r>
              <a:rPr lang="en-US" sz="1200" i="1" dirty="0" err="1" smtClean="0"/>
              <a:t>Grotenhuis</a:t>
            </a:r>
            <a:r>
              <a:rPr lang="en-US" sz="1200" i="1" dirty="0" smtClean="0"/>
              <a:t>, Proc</a:t>
            </a:r>
            <a:r>
              <a:rPr lang="en-US" sz="1200" i="1" dirty="0"/>
              <a:t>. SPIE 8510, </a:t>
            </a:r>
            <a:r>
              <a:rPr lang="en-US" sz="1200" i="1" dirty="0" smtClean="0"/>
              <a:t>85101T 2012.)</a:t>
            </a:r>
            <a:r>
              <a:rPr lang="en-US" sz="1400" i="1" dirty="0" smtClean="0"/>
              <a:t> </a:t>
            </a:r>
          </a:p>
        </p:txBody>
      </p:sp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188800" y="5607928"/>
            <a:ext cx="4280978" cy="1077218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Cal activities </a:t>
            </a:r>
            <a:r>
              <a:rPr lang="en-US" sz="1600" b="1" smtClean="0"/>
              <a:t>required during GOES-R </a:t>
            </a:r>
            <a:r>
              <a:rPr lang="en-US" sz="1600" b="1" dirty="0" smtClean="0"/>
              <a:t>acquisition enables long-term monitoring, analysis and maintenance of GOES-R product quality after Handover.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466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185592" y="15050"/>
            <a:ext cx="5358208" cy="382798"/>
          </a:xfrm>
          <a:prstGeom prst="rect">
            <a:avLst/>
          </a:prstGeom>
        </p:spPr>
        <p:txBody>
          <a:bodyPr wrap="square" lIns="28575" tIns="14288" rIns="28575" bIns="14288">
            <a:spAutoFit/>
          </a:bodyPr>
          <a:lstStyle/>
          <a:p>
            <a:pPr defTabSz="1224530"/>
            <a:r>
              <a:rPr lang="en-US" sz="2300" b="1" dirty="0">
                <a:solidFill>
                  <a:prstClr val="black"/>
                </a:solidFill>
                <a:latin typeface="Calibri"/>
              </a:rPr>
              <a:t>GOES-R Program Calibration and Validation</a:t>
            </a:r>
            <a:endParaRPr lang="en-US" sz="2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524000" y="381000"/>
            <a:ext cx="6724650" cy="167355"/>
          </a:xfrm>
          <a:prstGeom prst="rect">
            <a:avLst/>
          </a:prstGeom>
        </p:spPr>
        <p:txBody>
          <a:bodyPr wrap="square" lIns="28575" tIns="14288" rIns="28575" bIns="14288">
            <a:spAutoFit/>
          </a:bodyPr>
          <a:lstStyle/>
          <a:p>
            <a:pPr algn="ctr" defTabSz="1224530"/>
            <a:r>
              <a:rPr lang="en-US" sz="900" b="1" i="1" dirty="0">
                <a:solidFill>
                  <a:prstClr val="black"/>
                </a:solidFill>
                <a:latin typeface="Calibri"/>
              </a:rPr>
              <a:t>Robert A. Iacovazzi, Jr.* (1)</a:t>
            </a:r>
            <a:r>
              <a:rPr lang="en-US" sz="900" b="1" dirty="0">
                <a:solidFill>
                  <a:prstClr val="black"/>
                </a:solidFill>
                <a:latin typeface="Calibri"/>
              </a:rPr>
              <a:t>, Edward C. Grigsby (1), Steve Goodman (2), </a:t>
            </a:r>
            <a:r>
              <a:rPr lang="en-US" sz="900" b="1" dirty="0" err="1">
                <a:solidFill>
                  <a:prstClr val="black"/>
                </a:solidFill>
                <a:latin typeface="Calibri"/>
              </a:rPr>
              <a:t>Changyong</a:t>
            </a:r>
            <a:r>
              <a:rPr lang="en-US" sz="900" b="1" dirty="0">
                <a:solidFill>
                  <a:prstClr val="black"/>
                </a:solidFill>
                <a:latin typeface="Calibri"/>
              </a:rPr>
              <a:t> Cao (3), Jaime Daniels (3), and Kathleen McIntyre (1)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831181" y="639324"/>
            <a:ext cx="6110287" cy="275076"/>
          </a:xfrm>
          <a:prstGeom prst="rect">
            <a:avLst/>
          </a:prstGeom>
        </p:spPr>
        <p:txBody>
          <a:bodyPr wrap="square" lIns="28575" tIns="14288" rIns="28575" bIns="14288">
            <a:spAutoFit/>
          </a:bodyPr>
          <a:lstStyle/>
          <a:p>
            <a:pPr algn="ctr" defTabSz="1224530"/>
            <a:r>
              <a:rPr lang="en-US" sz="800" b="1" i="1" dirty="0">
                <a:solidFill>
                  <a:prstClr val="black"/>
                </a:solidFill>
                <a:latin typeface="Calibri"/>
              </a:rPr>
              <a:t>NASA (1), NOAA/NESDIS/GOES-R (2), and NOAA/NESDIS/STAR (3)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                    </a:t>
            </a:r>
          </a:p>
          <a:p>
            <a:pPr algn="ctr" defTabSz="1224530"/>
            <a:r>
              <a:rPr lang="en-US" sz="800" b="1" i="1" dirty="0">
                <a:solidFill>
                  <a:prstClr val="black"/>
                </a:solidFill>
                <a:latin typeface="Calibri"/>
              </a:rPr>
              <a:t>E-mail</a:t>
            </a:r>
            <a:r>
              <a:rPr lang="en-US" sz="800" i="1" dirty="0">
                <a:solidFill>
                  <a:prstClr val="black"/>
                </a:solidFill>
                <a:latin typeface="Calibri"/>
              </a:rPr>
              <a:t>-Robert.A.Iacovazzi@nasa.gov              </a:t>
            </a:r>
            <a:r>
              <a:rPr lang="en-US" sz="800" b="1" i="1" dirty="0">
                <a:solidFill>
                  <a:prstClr val="black"/>
                </a:solidFill>
                <a:latin typeface="Calibri"/>
              </a:rPr>
              <a:t>Physical Address </a:t>
            </a:r>
            <a:r>
              <a:rPr lang="en-US" sz="800" i="1" dirty="0">
                <a:solidFill>
                  <a:prstClr val="black"/>
                </a:solidFill>
                <a:latin typeface="Calibri"/>
              </a:rPr>
              <a:t>- NASA GSFC, Code 410.0, 8800 Greenbelt Rd, Greenbelt, MD  20771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4861" y="2139279"/>
            <a:ext cx="5365339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lvl="1" indent="-342900" defTabSz="1224530" eaLnBrk="0" hangingPunct="0">
              <a:lnSpc>
                <a:spcPct val="80000"/>
              </a:lnSpc>
              <a:spcAft>
                <a:spcPts val="1200"/>
              </a:spcAft>
              <a:buClr>
                <a:prstClr val="black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t>Pre-launch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t>Cal/Val</a:t>
            </a:r>
            <a:endParaRPr lang="en-US" sz="2000" kern="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  <a:p>
            <a:pPr marL="457200" lvl="2" indent="-227013" defTabSz="1224530" eaLnBrk="0" hangingPunct="0">
              <a:lnSpc>
                <a:spcPct val="80000"/>
              </a:lnSpc>
              <a:spcAft>
                <a:spcPts val="1200"/>
              </a:spcAft>
              <a:buClr>
                <a:prstClr val="black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Vendor instrument calibration testing</a:t>
            </a:r>
          </a:p>
          <a:p>
            <a:pPr marL="457200" lvl="2" indent="-227013" defTabSz="1224530" eaLnBrk="0" hangingPunct="0">
              <a:lnSpc>
                <a:spcPct val="80000"/>
              </a:lnSpc>
              <a:spcAft>
                <a:spcPts val="1200"/>
              </a:spcAft>
              <a:buClr>
                <a:prstClr val="black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/>
              </a:rPr>
              <a:t>G</a:t>
            </a: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overnment team validation of testing results</a:t>
            </a:r>
          </a:p>
          <a:p>
            <a:pPr marL="457200" lvl="2" indent="-227013" defTabSz="1224530" eaLnBrk="0" hangingPunct="0">
              <a:lnSpc>
                <a:spcPct val="80000"/>
              </a:lnSpc>
              <a:spcAft>
                <a:spcPts val="1200"/>
              </a:spcAft>
              <a:buClr>
                <a:prstClr val="black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L1b </a:t>
            </a:r>
            <a:r>
              <a:rPr lang="en-US" sz="1600" kern="0" dirty="0">
                <a:solidFill>
                  <a:prstClr val="black"/>
                </a:solidFill>
                <a:latin typeface="Calibri"/>
              </a:rPr>
              <a:t>algorithm design and implementation</a:t>
            </a:r>
          </a:p>
          <a:p>
            <a:pPr marL="452438" lvl="1" indent="-342900" defTabSz="1224530" eaLnBrk="0" hangingPunct="0">
              <a:lnSpc>
                <a:spcPct val="80000"/>
              </a:lnSpc>
              <a:spcAft>
                <a:spcPts val="1200"/>
              </a:spcAft>
              <a:buClr>
                <a:prstClr val="black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t>Post-Launch Testing (PLT) Cal/Val</a:t>
            </a:r>
          </a:p>
          <a:p>
            <a:pPr marL="457200" lvl="2" indent="-227013" defTabSz="1224530" eaLnBrk="0" hangingPunct="0">
              <a:lnSpc>
                <a:spcPct val="80000"/>
              </a:lnSpc>
              <a:spcAft>
                <a:spcPts val="1200"/>
              </a:spcAft>
              <a:buClr>
                <a:prstClr val="black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GOES-R observatory </a:t>
            </a:r>
            <a:r>
              <a:rPr lang="en-US" sz="1600" kern="0" dirty="0" err="1" smtClean="0">
                <a:solidFill>
                  <a:prstClr val="black"/>
                </a:solidFill>
                <a:latin typeface="Calibri"/>
              </a:rPr>
              <a:t>cal</a:t>
            </a: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600" kern="0" dirty="0" err="1" smtClean="0">
                <a:solidFill>
                  <a:prstClr val="black"/>
                </a:solidFill>
                <a:latin typeface="Calibri"/>
              </a:rPr>
              <a:t>val</a:t>
            </a: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 assets</a:t>
            </a:r>
          </a:p>
          <a:p>
            <a:pPr marL="457200" lvl="2" indent="-227013" defTabSz="1224530" eaLnBrk="0" hangingPunct="0">
              <a:lnSpc>
                <a:spcPct val="80000"/>
              </a:lnSpc>
              <a:spcAft>
                <a:spcPts val="1200"/>
              </a:spcAft>
              <a:buClr>
                <a:prstClr val="black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Product quality evaluation</a:t>
            </a:r>
          </a:p>
          <a:p>
            <a:pPr marL="457200" lvl="2" indent="-227013" defTabSz="1224530" eaLnBrk="0" hangingPunct="0">
              <a:lnSpc>
                <a:spcPct val="80000"/>
              </a:lnSpc>
              <a:spcAft>
                <a:spcPts val="1200"/>
              </a:spcAft>
              <a:buClr>
                <a:prstClr val="black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On-board calibration system evaluation</a:t>
            </a:r>
          </a:p>
          <a:p>
            <a:pPr marL="457200" lvl="2" indent="-227013" defTabSz="1224530" eaLnBrk="0" hangingPunct="0">
              <a:lnSpc>
                <a:spcPct val="80000"/>
              </a:lnSpc>
              <a:spcAft>
                <a:spcPts val="1200"/>
              </a:spcAft>
              <a:buClr>
                <a:prstClr val="black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On-orbit calibration and L1b product anomaly resolution</a:t>
            </a:r>
          </a:p>
        </p:txBody>
      </p:sp>
      <p:sp>
        <p:nvSpPr>
          <p:cNvPr id="84" name="Shape 141"/>
          <p:cNvSpPr txBox="1"/>
          <p:nvPr/>
        </p:nvSpPr>
        <p:spPr>
          <a:xfrm>
            <a:off x="6008993" y="2634483"/>
            <a:ext cx="2571750" cy="473196"/>
          </a:xfrm>
          <a:prstGeom prst="rect">
            <a:avLst/>
          </a:prstGeom>
          <a:noFill/>
        </p:spPr>
        <p:txBody>
          <a:bodyPr wrap="square" lIns="28570" tIns="28570" rIns="28570" bIns="28570" anchor="ctr" anchorCtr="0">
            <a:spAutoFit/>
          </a:bodyPr>
          <a:lstStyle/>
          <a:p>
            <a:pPr algn="ctr" defTabSz="1224530">
              <a:buClr>
                <a:srgbClr val="000000"/>
              </a:buClr>
              <a:buSzPct val="91666"/>
              <a:buFont typeface="Arial"/>
              <a:buNone/>
            </a:pPr>
            <a:r>
              <a:rPr lang="en" sz="900" b="1" i="1" dirty="0">
                <a:solidFill>
                  <a:srgbClr val="000000"/>
                </a:solidFill>
                <a:latin typeface="Calibri"/>
              </a:rPr>
              <a:t>Example comparison between GOES-R CWG and Vendor cal test analyses: Ratio of CWG to Exelis cal coefficients for ABI reflective channels.</a:t>
            </a:r>
          </a:p>
        </p:txBody>
      </p:sp>
      <p:sp>
        <p:nvSpPr>
          <p:cNvPr id="85" name="Shape 127"/>
          <p:cNvSpPr txBox="1"/>
          <p:nvPr/>
        </p:nvSpPr>
        <p:spPr>
          <a:xfrm>
            <a:off x="6008993" y="1143000"/>
            <a:ext cx="2571750" cy="427030"/>
          </a:xfrm>
          <a:prstGeom prst="rect">
            <a:avLst/>
          </a:prstGeom>
          <a:noFill/>
          <a:ln w="31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wrap="square" lIns="28570" tIns="28570" rIns="28570" bIns="28570" anchor="ctr" anchorCtr="0">
            <a:spAutoFit/>
          </a:bodyPr>
          <a:lstStyle/>
          <a:p>
            <a:pPr marL="0" marR="0" lvl="0" indent="0" algn="ctr" defTabSz="12245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Before (left) and after (right) Government-Vendor reconciliation of scan mirror reflectance value used in ABI test data analysis.</a:t>
            </a:r>
          </a:p>
        </p:txBody>
      </p:sp>
      <p:pic>
        <p:nvPicPr>
          <p:cNvPr id="86" name="Picture 85" descr="m_ratio2_orig_radiance.jpg"/>
          <p:cNvPicPr>
            <a:picLocks noChangeAspect="1"/>
          </p:cNvPicPr>
          <p:nvPr/>
        </p:nvPicPr>
        <p:blipFill rotWithShape="1">
          <a:blip r:embed="rId3"/>
          <a:srcRect t="5070" r="3308"/>
          <a:stretch/>
        </p:blipFill>
        <p:spPr>
          <a:xfrm>
            <a:off x="5834358" y="1585965"/>
            <a:ext cx="1404642" cy="1034283"/>
          </a:xfrm>
          <a:prstGeom prst="rect">
            <a:avLst/>
          </a:prstGeom>
        </p:spPr>
      </p:pic>
      <p:sp>
        <p:nvSpPr>
          <p:cNvPr id="87" name="Oval 86"/>
          <p:cNvSpPr/>
          <p:nvPr/>
        </p:nvSpPr>
        <p:spPr bwMode="auto">
          <a:xfrm>
            <a:off x="5937008" y="2090563"/>
            <a:ext cx="768592" cy="210195"/>
          </a:xfrm>
          <a:prstGeom prst="ellips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575" tIns="14288" rIns="28575" bIns="1428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2857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4564" r="3641" b="3786"/>
          <a:stretch/>
        </p:blipFill>
        <p:spPr bwMode="auto">
          <a:xfrm>
            <a:off x="7239000" y="1629648"/>
            <a:ext cx="1390650" cy="101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" name="Shape 126"/>
          <p:cNvCxnSpPr>
            <a:stCxn id="86" idx="0"/>
            <a:endCxn id="87" idx="0"/>
          </p:cNvCxnSpPr>
          <p:nvPr/>
        </p:nvCxnSpPr>
        <p:spPr>
          <a:xfrm flipH="1">
            <a:off x="6321304" y="1585965"/>
            <a:ext cx="215375" cy="504598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0" name="Shape 126"/>
          <p:cNvCxnSpPr/>
          <p:nvPr/>
        </p:nvCxnSpPr>
        <p:spPr>
          <a:xfrm>
            <a:off x="7696200" y="1570030"/>
            <a:ext cx="76200" cy="533076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91" name="Content Placeholder 6" descr="g13_img_120530439_sh_uncor.jpg"/>
          <p:cNvPicPr>
            <a:picLocks noChangeAspect="1"/>
          </p:cNvPicPr>
          <p:nvPr/>
        </p:nvPicPr>
        <p:blipFill rotWithShape="1">
          <a:blip r:embed="rId5" cstate="print"/>
          <a:srcRect r="48779"/>
          <a:stretch/>
        </p:blipFill>
        <p:spPr>
          <a:xfrm>
            <a:off x="197075" y="5461697"/>
            <a:ext cx="2309249" cy="739466"/>
          </a:xfrm>
          <a:prstGeom prst="rect">
            <a:avLst/>
          </a:prstGeom>
        </p:spPr>
      </p:pic>
      <p:pic>
        <p:nvPicPr>
          <p:cNvPr id="92" name="Content Placeholder 7" descr="g13_img_120530439_sh_cor.jpg"/>
          <p:cNvPicPr>
            <a:picLocks noChangeAspect="1"/>
          </p:cNvPicPr>
          <p:nvPr/>
        </p:nvPicPr>
        <p:blipFill rotWithShape="1">
          <a:blip r:embed="rId6" cstate="print"/>
          <a:srcRect r="48779"/>
          <a:stretch/>
        </p:blipFill>
        <p:spPr>
          <a:xfrm>
            <a:off x="2286000" y="5851056"/>
            <a:ext cx="2192698" cy="702144"/>
          </a:xfrm>
          <a:prstGeom prst="rect">
            <a:avLst/>
          </a:prstGeom>
        </p:spPr>
      </p:pic>
      <p:pic>
        <p:nvPicPr>
          <p:cNvPr id="93" name="Picture 412" descr="$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34" y="3467739"/>
            <a:ext cx="1267269" cy="112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 Box 418"/>
          <p:cNvSpPr txBox="1">
            <a:spLocks noChangeArrowheads="1"/>
          </p:cNvSpPr>
          <p:nvPr/>
        </p:nvSpPr>
        <p:spPr bwMode="auto">
          <a:xfrm>
            <a:off x="5687921" y="4616988"/>
            <a:ext cx="1218696" cy="12118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8575" tIns="14288" rIns="28575" bIns="14288">
            <a:spAutoFit/>
          </a:bodyPr>
          <a:lstStyle/>
          <a:p>
            <a:pPr marL="0" marR="0" lvl="0" indent="0" defTabSz="28575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GOES-13 Hemispheric Image Tiles</a:t>
            </a:r>
          </a:p>
        </p:txBody>
      </p:sp>
      <p:pic>
        <p:nvPicPr>
          <p:cNvPr id="95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14" b="5760"/>
          <a:stretch/>
        </p:blipFill>
        <p:spPr bwMode="auto">
          <a:xfrm>
            <a:off x="4928216" y="5799443"/>
            <a:ext cx="2117264" cy="98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2" descr="°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681" r="2222"/>
          <a:stretch/>
        </p:blipFill>
        <p:spPr bwMode="auto">
          <a:xfrm>
            <a:off x="6958813" y="5147739"/>
            <a:ext cx="1385337" cy="113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7" descr="˸ô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294" y="5733296"/>
            <a:ext cx="966712" cy="101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881" y="3467739"/>
            <a:ext cx="1665342" cy="14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 Box 11"/>
          <p:cNvSpPr txBox="1">
            <a:spLocks noChangeArrowheads="1"/>
          </p:cNvSpPr>
          <p:nvPr/>
        </p:nvSpPr>
        <p:spPr bwMode="auto">
          <a:xfrm>
            <a:off x="8458200" y="3429000"/>
            <a:ext cx="630012" cy="557845"/>
          </a:xfrm>
          <a:prstGeom prst="rect">
            <a:avLst/>
          </a:prstGeom>
          <a:solidFill>
            <a:sysClr val="window" lastClr="FFFFFF"/>
          </a:solidFill>
          <a:ln w="3175">
            <a:solidFill>
              <a:sysClr val="windowText" lastClr="000000"/>
            </a:solidFill>
          </a:ln>
          <a:effectLst/>
          <a:extLst/>
        </p:spPr>
        <p:txBody>
          <a:bodyPr wrap="square" lIns="28575" tIns="14288" rIns="28575" bIns="14288">
            <a:spAutoFit/>
          </a:bodyPr>
          <a:lstStyle/>
          <a:p>
            <a:pPr marL="0" marR="0" lvl="0" indent="0" defTabSz="28575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Determine and Correct Scan-A</a:t>
            </a:r>
            <a:r>
              <a:rPr kumimoji="0" lang="en-US" sz="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ngle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Dependent Radiance (</a:t>
            </a:r>
            <a:r>
              <a:rPr kumimoji="0" lang="en-US" sz="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e.g., </a:t>
            </a:r>
            <a:r>
              <a:rPr kumimoji="0" lang="en-US" sz="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Beaucom</a:t>
            </a: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et al., Proceedings of SPIE, 1999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) </a:t>
            </a:r>
          </a:p>
        </p:txBody>
      </p:sp>
      <p:sp>
        <p:nvSpPr>
          <p:cNvPr id="100" name="Text Box 11"/>
          <p:cNvSpPr txBox="1">
            <a:spLocks noChangeArrowheads="1"/>
          </p:cNvSpPr>
          <p:nvPr/>
        </p:nvSpPr>
        <p:spPr bwMode="auto">
          <a:xfrm>
            <a:off x="5258348" y="5443151"/>
            <a:ext cx="1648269" cy="275076"/>
          </a:xfrm>
          <a:prstGeom prst="rect">
            <a:avLst/>
          </a:prstGeom>
          <a:solidFill>
            <a:srgbClr val="FFFFFF"/>
          </a:solidFill>
          <a:ln w="3175">
            <a:solidFill>
              <a:sysClr val="windowText" lastClr="000000"/>
            </a:solidFill>
          </a:ln>
          <a:effectLst/>
          <a:extLst/>
        </p:spPr>
        <p:txBody>
          <a:bodyPr wrap="square" lIns="28575" tIns="14288" rIns="28575" bIns="14288">
            <a:spAutoFit/>
          </a:bodyPr>
          <a:lstStyle/>
          <a:p>
            <a:pPr marL="0" marR="0" lvl="0" indent="0" defTabSz="28575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Instrument Noise, Blackbody Temp and Cal Slope Monitoring</a:t>
            </a:r>
          </a:p>
        </p:txBody>
      </p:sp>
      <p:sp>
        <p:nvSpPr>
          <p:cNvPr id="101" name="Text Box 11"/>
          <p:cNvSpPr txBox="1">
            <a:spLocks noChangeArrowheads="1"/>
          </p:cNvSpPr>
          <p:nvPr/>
        </p:nvSpPr>
        <p:spPr bwMode="auto">
          <a:xfrm>
            <a:off x="7624850" y="3679094"/>
            <a:ext cx="833350" cy="15196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/>
        </p:spPr>
        <p:txBody>
          <a:bodyPr wrap="square" lIns="28575" tIns="14288" rIns="28575" bIns="14288">
            <a:spAutoFit/>
          </a:bodyPr>
          <a:lstStyle/>
          <a:p>
            <a:pPr marL="0" marR="0" lvl="0" indent="0" defTabSz="28575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GOES-10 Ch. 4A</a:t>
            </a:r>
          </a:p>
        </p:txBody>
      </p:sp>
      <p:sp>
        <p:nvSpPr>
          <p:cNvPr id="102" name="Text Box 418"/>
          <p:cNvSpPr txBox="1">
            <a:spLocks noChangeArrowheads="1"/>
          </p:cNvSpPr>
          <p:nvPr/>
        </p:nvSpPr>
        <p:spPr bwMode="auto">
          <a:xfrm>
            <a:off x="1524000" y="5851056"/>
            <a:ext cx="1738708" cy="344326"/>
          </a:xfrm>
          <a:prstGeom prst="rect">
            <a:avLst/>
          </a:prstGeom>
          <a:noFill/>
          <a:ln w="317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8575" tIns="14288" rIns="28575" bIns="14288">
            <a:spAutoFit/>
          </a:bodyPr>
          <a:lstStyle/>
          <a:p>
            <a:pPr marL="0" marR="0" lvl="0" indent="0" defTabSz="122453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GOES-13 eclipse season stray light before fix (left) and after fix (right) </a:t>
            </a:r>
          </a:p>
          <a:p>
            <a:pPr marL="0" marR="0" lvl="0" indent="0" defTabSz="122453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(Courtesy of J. Paul Douglas, OSPO)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4861" y="1135559"/>
            <a:ext cx="4984339" cy="769441"/>
          </a:xfrm>
          <a:prstGeom prst="rect">
            <a:avLst/>
          </a:prstGeom>
          <a:noFill/>
          <a:ln w="28575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245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Focus on GOES-R Instrument Calibration/    Validation (Cal/Val) and L1b Product Val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46294" y="72262"/>
            <a:ext cx="966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Poster Session I: 10:15 am Tuesday April 9.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0A5B3-7BD3-4F0B-8388-E8B7F04D3C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295399" y="6366476"/>
            <a:ext cx="6781799" cy="45720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</a:rPr>
              <a:t>	</a:t>
            </a:r>
            <a:r>
              <a:rPr lang="en-US" sz="1600" b="1" dirty="0">
                <a:solidFill>
                  <a:schemeClr val="tx1"/>
                </a:solidFill>
              </a:rPr>
              <a:t>Development		Integration and Testing</a:t>
            </a:r>
          </a:p>
        </p:txBody>
      </p:sp>
      <p:sp>
        <p:nvSpPr>
          <p:cNvPr id="25" name="Slide Number Placeholder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 sz="1200" dirty="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1123338" y="16532"/>
            <a:ext cx="8020661" cy="73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latin typeface="Arial Black" charset="0"/>
              </a:rPr>
              <a:t>GOES-R Pre-Launch Milestones</a:t>
            </a:r>
          </a:p>
        </p:txBody>
      </p:sp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111936"/>
              </p:ext>
            </p:extLst>
          </p:nvPr>
        </p:nvGraphicFramePr>
        <p:xfrm>
          <a:off x="381000" y="1295400"/>
          <a:ext cx="8458200" cy="5105400"/>
        </p:xfrm>
        <a:graphic>
          <a:graphicData uri="http://schemas.openxmlformats.org/drawingml/2006/table">
            <a:tbl>
              <a:tblPr/>
              <a:tblGrid>
                <a:gridCol w="914400"/>
                <a:gridCol w="228600"/>
                <a:gridCol w="6705600"/>
                <a:gridCol w="609600"/>
              </a:tblGrid>
              <a:tr h="822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Program/System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70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   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2270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2270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      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76092"/>
                        </a:gs>
                        <a:gs pos="100000">
                          <a:srgbClr val="376092">
                            <a:alpha val="53000"/>
                          </a:srgbClr>
                        </a:gs>
                        <a:gs pos="50000">
                          <a:srgbClr val="376092"/>
                        </a:gs>
                        <a:gs pos="100000">
                          <a:srgbClr val="376092">
                            <a:alpha val="0"/>
                          </a:srgbClr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65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Flight Segment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4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04A7B"/>
                        </a:gs>
                        <a:gs pos="100000">
                          <a:srgbClr val="604A7B">
                            <a:alpha val="72640"/>
                          </a:srgbClr>
                        </a:gs>
                        <a:gs pos="100000">
                          <a:srgbClr val="604A7B">
                            <a:alpha val="28000"/>
                          </a:srgbClr>
                        </a:gs>
                      </a:gsLst>
                      <a:lin ang="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446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287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2873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</a:p>
                    <a:p>
                      <a:pPr marL="2873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04A7B"/>
                        </a:gs>
                        <a:gs pos="100000">
                          <a:srgbClr val="604A7B">
                            <a:alpha val="72640"/>
                          </a:srgbClr>
                        </a:gs>
                        <a:gs pos="100000">
                          <a:srgbClr val="604A7B">
                            <a:alpha val="28000"/>
                          </a:srgbClr>
                        </a:gs>
                      </a:gsLst>
                      <a:lin ang="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9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Ground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Segment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514350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514350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  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514350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F6228"/>
                        </a:gs>
                        <a:gs pos="100000">
                          <a:srgbClr val="4F6228">
                            <a:alpha val="72640"/>
                          </a:srgbClr>
                        </a:gs>
                        <a:gs pos="100000">
                          <a:srgbClr val="4F6228">
                            <a:alpha val="28000"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84" name="Straight Connector 83"/>
          <p:cNvCxnSpPr/>
          <p:nvPr/>
        </p:nvCxnSpPr>
        <p:spPr>
          <a:xfrm rot="5400000">
            <a:off x="73247" y="3815292"/>
            <a:ext cx="5035023" cy="1588"/>
          </a:xfrm>
          <a:prstGeom prst="line">
            <a:avLst/>
          </a:prstGeom>
          <a:ln w="6350" cap="flat" cmpd="sng" algn="ctr">
            <a:solidFill>
              <a:srgbClr val="000000">
                <a:alpha val="70000"/>
              </a:srgb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029200" y="1297781"/>
            <a:ext cx="0" cy="5029200"/>
          </a:xfrm>
          <a:prstGeom prst="line">
            <a:avLst/>
          </a:prstGeom>
          <a:ln w="6350" cap="flat" cmpd="sng" algn="ctr">
            <a:solidFill>
              <a:srgbClr val="000000">
                <a:alpha val="70000"/>
              </a:srgb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1247254" y="3868006"/>
            <a:ext cx="5105400" cy="0"/>
          </a:xfrm>
          <a:prstGeom prst="line">
            <a:avLst/>
          </a:prstGeom>
          <a:ln w="6350" cap="flat" cmpd="sng" algn="ctr">
            <a:solidFill>
              <a:srgbClr val="000000">
                <a:alpha val="70000"/>
              </a:srgb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3559439" y="3796242"/>
            <a:ext cx="5073123" cy="1588"/>
          </a:xfrm>
          <a:prstGeom prst="line">
            <a:avLst/>
          </a:prstGeom>
          <a:ln w="6350" cap="flat" cmpd="sng" algn="ctr">
            <a:solidFill>
              <a:schemeClr val="bg1">
                <a:alpha val="7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21"/>
          <p:cNvSpPr txBox="1">
            <a:spLocks noChangeArrowheads="1"/>
          </p:cNvSpPr>
          <p:nvPr/>
        </p:nvSpPr>
        <p:spPr bwMode="auto">
          <a:xfrm>
            <a:off x="1910757" y="140391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Calibri"/>
              </a:rPr>
              <a:t>System Design Review complete</a:t>
            </a: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5345024" y="1212141"/>
            <a:ext cx="4592" cy="5154335"/>
          </a:xfrm>
          <a:prstGeom prst="line">
            <a:avLst/>
          </a:prstGeom>
          <a:ln w="190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23"/>
          <p:cNvSpPr txBox="1">
            <a:spLocks noChangeArrowheads="1"/>
          </p:cNvSpPr>
          <p:nvPr/>
        </p:nvSpPr>
        <p:spPr bwMode="auto">
          <a:xfrm>
            <a:off x="1527266" y="1315306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1" name="TextBox 26"/>
          <p:cNvSpPr txBox="1">
            <a:spLocks noChangeArrowheads="1"/>
          </p:cNvSpPr>
          <p:nvPr/>
        </p:nvSpPr>
        <p:spPr bwMode="auto">
          <a:xfrm>
            <a:off x="2123554" y="3583781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All instruments have passed CDR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2" name="TextBox 28"/>
          <p:cNvSpPr txBox="1">
            <a:spLocks noChangeArrowheads="1"/>
          </p:cNvSpPr>
          <p:nvPr/>
        </p:nvSpPr>
        <p:spPr bwMode="auto">
          <a:xfrm>
            <a:off x="1793966" y="3445641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3" name="TextBox 34"/>
          <p:cNvSpPr txBox="1">
            <a:spLocks noChangeArrowheads="1"/>
          </p:cNvSpPr>
          <p:nvPr/>
        </p:nvSpPr>
        <p:spPr bwMode="auto">
          <a:xfrm>
            <a:off x="1811110" y="5677154"/>
            <a:ext cx="2229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100 % </a:t>
            </a:r>
            <a:r>
              <a:rPr lang="en-US" sz="1400" b="1" dirty="0">
                <a:solidFill>
                  <a:srgbClr val="FFFFFF"/>
                </a:solidFill>
                <a:latin typeface="Calibri"/>
              </a:rPr>
              <a:t>delivery of baseline product algorithms</a:t>
            </a:r>
          </a:p>
        </p:txBody>
      </p:sp>
      <p:sp>
        <p:nvSpPr>
          <p:cNvPr id="94" name="TextBox 40"/>
          <p:cNvSpPr txBox="1">
            <a:spLocks noChangeArrowheads="1"/>
          </p:cNvSpPr>
          <p:nvPr/>
        </p:nvSpPr>
        <p:spPr bwMode="auto">
          <a:xfrm>
            <a:off x="1478335" y="560638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5" name="TextBox 44"/>
          <p:cNvSpPr txBox="1">
            <a:spLocks noChangeArrowheads="1"/>
          </p:cNvSpPr>
          <p:nvPr/>
        </p:nvSpPr>
        <p:spPr bwMode="auto">
          <a:xfrm>
            <a:off x="1229982" y="2029251"/>
            <a:ext cx="323165" cy="83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EEECE1">
                    <a:lumMod val="20000"/>
                    <a:lumOff val="80000"/>
                  </a:srgbClr>
                </a:solidFill>
                <a:latin typeface="Arial" charset="0"/>
                <a:ea typeface="ＭＳ Ｐゴシック" pitchFamily="34" charset="-128"/>
              </a:rPr>
              <a:t>Spacecraft</a:t>
            </a:r>
          </a:p>
        </p:txBody>
      </p:sp>
      <p:sp>
        <p:nvSpPr>
          <p:cNvPr id="96" name="TextBox 45"/>
          <p:cNvSpPr txBox="1">
            <a:spLocks noChangeArrowheads="1"/>
          </p:cNvSpPr>
          <p:nvPr/>
        </p:nvSpPr>
        <p:spPr bwMode="auto">
          <a:xfrm>
            <a:off x="1226427" y="3095331"/>
            <a:ext cx="32316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EEECE1">
                    <a:lumMod val="20000"/>
                    <a:lumOff val="80000"/>
                  </a:srgbClr>
                </a:solidFill>
                <a:latin typeface="Arial" charset="0"/>
                <a:ea typeface="ＭＳ Ｐゴシック" pitchFamily="34" charset="-128"/>
              </a:rPr>
              <a:t>Instruments</a:t>
            </a:r>
          </a:p>
        </p:txBody>
      </p:sp>
      <p:cxnSp>
        <p:nvCxnSpPr>
          <p:cNvPr id="97" name="Straight Connector 96"/>
          <p:cNvCxnSpPr/>
          <p:nvPr/>
        </p:nvCxnSpPr>
        <p:spPr>
          <a:xfrm rot="5400000">
            <a:off x="4610100" y="3774281"/>
            <a:ext cx="5105400" cy="0"/>
          </a:xfrm>
          <a:prstGeom prst="line">
            <a:avLst/>
          </a:prstGeom>
          <a:ln w="6350" cap="flat" cmpd="sng" algn="ctr">
            <a:solidFill>
              <a:srgbClr val="000000">
                <a:alpha val="70000"/>
              </a:srgbClr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8039100" y="1031081"/>
            <a:ext cx="381000" cy="0"/>
          </a:xfrm>
          <a:prstGeom prst="line">
            <a:avLst/>
          </a:prstGeom>
          <a:ln w="15875" cap="flat" cmpd="sng" algn="ctr">
            <a:solidFill>
              <a:schemeClr val="tx1">
                <a:lumMod val="65000"/>
                <a:lumOff val="35000"/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24"/>
          <p:cNvSpPr txBox="1">
            <a:spLocks noChangeArrowheads="1"/>
          </p:cNvSpPr>
          <p:nvPr/>
        </p:nvSpPr>
        <p:spPr bwMode="auto">
          <a:xfrm>
            <a:off x="1388009" y="2466181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0" name="TextBox 22"/>
          <p:cNvSpPr txBox="1">
            <a:spLocks noChangeArrowheads="1"/>
          </p:cNvSpPr>
          <p:nvPr/>
        </p:nvSpPr>
        <p:spPr bwMode="auto">
          <a:xfrm>
            <a:off x="1668025" y="2559703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S/C SDR complete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TextBox 28"/>
          <p:cNvSpPr txBox="1">
            <a:spLocks noChangeArrowheads="1"/>
          </p:cNvSpPr>
          <p:nvPr/>
        </p:nvSpPr>
        <p:spPr bwMode="auto">
          <a:xfrm>
            <a:off x="2634657" y="2953071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2" name="TextBox 28"/>
          <p:cNvSpPr txBox="1">
            <a:spLocks noChangeArrowheads="1"/>
          </p:cNvSpPr>
          <p:nvPr/>
        </p:nvSpPr>
        <p:spPr bwMode="auto">
          <a:xfrm>
            <a:off x="1477901" y="4227663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3" name="TextBox 24"/>
          <p:cNvSpPr txBox="1">
            <a:spLocks noChangeArrowheads="1"/>
          </p:cNvSpPr>
          <p:nvPr/>
        </p:nvSpPr>
        <p:spPr bwMode="auto">
          <a:xfrm>
            <a:off x="2524396" y="216740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                 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1240883" y="489505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5" name="TextBox 24"/>
          <p:cNvSpPr txBox="1">
            <a:spLocks noChangeArrowheads="1"/>
          </p:cNvSpPr>
          <p:nvPr/>
        </p:nvSpPr>
        <p:spPr bwMode="auto">
          <a:xfrm>
            <a:off x="3136037" y="1135842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8077200" y="1297781"/>
            <a:ext cx="0" cy="5029200"/>
          </a:xfrm>
          <a:prstGeom prst="line">
            <a:avLst/>
          </a:prstGeom>
          <a:ln w="25400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22"/>
          <p:cNvSpPr txBox="1">
            <a:spLocks noChangeArrowheads="1"/>
          </p:cNvSpPr>
          <p:nvPr/>
        </p:nvSpPr>
        <p:spPr bwMode="auto">
          <a:xfrm>
            <a:off x="3046417" y="3019131"/>
            <a:ext cx="1484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ABI Delta CDR complete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8" name="TextBox 36"/>
          <p:cNvSpPr txBox="1">
            <a:spLocks noChangeArrowheads="1"/>
          </p:cNvSpPr>
          <p:nvPr/>
        </p:nvSpPr>
        <p:spPr bwMode="auto">
          <a:xfrm>
            <a:off x="1829613" y="4325041"/>
            <a:ext cx="1678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Core GS PDR completed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9" name="TextBox 36"/>
          <p:cNvSpPr txBox="1">
            <a:spLocks noChangeArrowheads="1"/>
          </p:cNvSpPr>
          <p:nvPr/>
        </p:nvSpPr>
        <p:spPr bwMode="auto">
          <a:xfrm>
            <a:off x="1529810" y="4956038"/>
            <a:ext cx="1676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Antenna System PDR completed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10" name="TextBox 28"/>
          <p:cNvSpPr txBox="1">
            <a:spLocks noChangeArrowheads="1"/>
          </p:cNvSpPr>
          <p:nvPr/>
        </p:nvSpPr>
        <p:spPr bwMode="auto">
          <a:xfrm>
            <a:off x="2939835" y="489505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1" name="TextBox 36"/>
          <p:cNvSpPr txBox="1">
            <a:spLocks noChangeArrowheads="1"/>
          </p:cNvSpPr>
          <p:nvPr/>
        </p:nvSpPr>
        <p:spPr bwMode="auto">
          <a:xfrm>
            <a:off x="3295867" y="4976554"/>
            <a:ext cx="28024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GS Project PDR  complete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068733"/>
              </p:ext>
            </p:extLst>
          </p:nvPr>
        </p:nvGraphicFramePr>
        <p:xfrm>
          <a:off x="381001" y="840581"/>
          <a:ext cx="7848600" cy="457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14399"/>
                <a:gridCol w="1295400"/>
                <a:gridCol w="1219200"/>
                <a:gridCol w="1219200"/>
                <a:gridCol w="1066800"/>
                <a:gridCol w="1066800"/>
                <a:gridCol w="1066801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   2015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13" name="TextBox 21"/>
          <p:cNvSpPr txBox="1">
            <a:spLocks noChangeArrowheads="1"/>
          </p:cNvSpPr>
          <p:nvPr/>
        </p:nvSpPr>
        <p:spPr bwMode="auto">
          <a:xfrm>
            <a:off x="3460567" y="1297781"/>
            <a:ext cx="27878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Mission PDR Part I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4" name="TextBox 21"/>
          <p:cNvSpPr txBox="1">
            <a:spLocks noChangeArrowheads="1"/>
          </p:cNvSpPr>
          <p:nvPr/>
        </p:nvSpPr>
        <p:spPr bwMode="auto">
          <a:xfrm>
            <a:off x="4072807" y="1575877"/>
            <a:ext cx="24566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Mission PDR Part II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5" name="TextBox 22"/>
          <p:cNvSpPr txBox="1">
            <a:spLocks noChangeArrowheads="1"/>
          </p:cNvSpPr>
          <p:nvPr/>
        </p:nvSpPr>
        <p:spPr bwMode="auto">
          <a:xfrm>
            <a:off x="2934073" y="2228150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S/C PDR complete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Box 22"/>
          <p:cNvSpPr txBox="1">
            <a:spLocks noChangeArrowheads="1"/>
          </p:cNvSpPr>
          <p:nvPr/>
        </p:nvSpPr>
        <p:spPr bwMode="auto">
          <a:xfrm>
            <a:off x="4377140" y="2535927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S/C CDR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5522517" y="2886256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8" name="TextBox 22"/>
          <p:cNvSpPr txBox="1">
            <a:spLocks noChangeArrowheads="1"/>
          </p:cNvSpPr>
          <p:nvPr/>
        </p:nvSpPr>
        <p:spPr bwMode="auto">
          <a:xfrm>
            <a:off x="5652091" y="2811702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ABI Delivery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5747077" y="3774280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TextBox 22"/>
          <p:cNvSpPr txBox="1">
            <a:spLocks noChangeArrowheads="1"/>
          </p:cNvSpPr>
          <p:nvPr/>
        </p:nvSpPr>
        <p:spPr bwMode="auto">
          <a:xfrm>
            <a:off x="5856073" y="3716144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SEISS Delivery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392545" y="3102908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2" name="TextBox 22"/>
          <p:cNvSpPr txBox="1">
            <a:spLocks noChangeArrowheads="1"/>
          </p:cNvSpPr>
          <p:nvPr/>
        </p:nvSpPr>
        <p:spPr bwMode="auto">
          <a:xfrm>
            <a:off x="5578078" y="3049164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EXIS Delivery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5682003" y="4045446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4" name="TextBox 22"/>
          <p:cNvSpPr txBox="1">
            <a:spLocks noChangeArrowheads="1"/>
          </p:cNvSpPr>
          <p:nvPr/>
        </p:nvSpPr>
        <p:spPr bwMode="auto">
          <a:xfrm>
            <a:off x="5822844" y="3980866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SUVI Delivery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5917499" y="3331396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6" name="TextBox 22"/>
          <p:cNvSpPr txBox="1">
            <a:spLocks noChangeArrowheads="1"/>
          </p:cNvSpPr>
          <p:nvPr/>
        </p:nvSpPr>
        <p:spPr bwMode="auto">
          <a:xfrm>
            <a:off x="6081931" y="3255308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GLM Delivery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7" name="TextBox 21"/>
          <p:cNvSpPr txBox="1">
            <a:spLocks noChangeArrowheads="1"/>
          </p:cNvSpPr>
          <p:nvPr/>
        </p:nvSpPr>
        <p:spPr bwMode="auto">
          <a:xfrm>
            <a:off x="4683338" y="1802190"/>
            <a:ext cx="17210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Mission CDR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8" name="TextBox 36"/>
          <p:cNvSpPr txBox="1">
            <a:spLocks noChangeArrowheads="1"/>
          </p:cNvSpPr>
          <p:nvPr/>
        </p:nvSpPr>
        <p:spPr bwMode="auto">
          <a:xfrm>
            <a:off x="3768300" y="4633726"/>
            <a:ext cx="24463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Antenna System CDR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9" name="TextBox 36"/>
          <p:cNvSpPr txBox="1">
            <a:spLocks noChangeArrowheads="1"/>
          </p:cNvSpPr>
          <p:nvPr/>
        </p:nvSpPr>
        <p:spPr bwMode="auto">
          <a:xfrm>
            <a:off x="4634002" y="5938764"/>
            <a:ext cx="17863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GS Project CDR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0" name="TextBox 36"/>
          <p:cNvSpPr txBox="1">
            <a:spLocks noChangeArrowheads="1"/>
          </p:cNvSpPr>
          <p:nvPr/>
        </p:nvSpPr>
        <p:spPr bwMode="auto">
          <a:xfrm>
            <a:off x="4048993" y="5325370"/>
            <a:ext cx="24463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ESPDS CDR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1" name="TextBox 36"/>
          <p:cNvSpPr txBox="1">
            <a:spLocks noChangeArrowheads="1"/>
          </p:cNvSpPr>
          <p:nvPr/>
        </p:nvSpPr>
        <p:spPr bwMode="auto">
          <a:xfrm>
            <a:off x="4499694" y="5609099"/>
            <a:ext cx="24463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CLASS CDR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5492823" y="4397853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3" name="TextBox 36"/>
          <p:cNvSpPr txBox="1">
            <a:spLocks noChangeArrowheads="1"/>
          </p:cNvSpPr>
          <p:nvPr/>
        </p:nvSpPr>
        <p:spPr bwMode="auto">
          <a:xfrm>
            <a:off x="5633252" y="4329324"/>
            <a:ext cx="17716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RBU/NSOF/WCDAS installation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5865871" y="5054242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5" name="TextBox 36"/>
          <p:cNvSpPr txBox="1">
            <a:spLocks noChangeArrowheads="1"/>
          </p:cNvSpPr>
          <p:nvPr/>
        </p:nvSpPr>
        <p:spPr bwMode="auto">
          <a:xfrm>
            <a:off x="5984481" y="4948278"/>
            <a:ext cx="21080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WCDAS complete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229601" y="1279590"/>
            <a:ext cx="609600" cy="830377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7" name="Rounded Rectangle 136"/>
          <p:cNvSpPr>
            <a:spLocks noChangeArrowheads="1"/>
          </p:cNvSpPr>
          <p:nvPr/>
        </p:nvSpPr>
        <p:spPr bwMode="auto">
          <a:xfrm>
            <a:off x="6657963" y="1423524"/>
            <a:ext cx="1364652" cy="9906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Launch Readiness Oct. 2015</a:t>
            </a:r>
          </a:p>
        </p:txBody>
      </p:sp>
      <p:sp>
        <p:nvSpPr>
          <p:cNvPr id="138" name="Oval 137"/>
          <p:cNvSpPr/>
          <p:nvPr/>
        </p:nvSpPr>
        <p:spPr>
          <a:xfrm>
            <a:off x="6155681" y="5413609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9" name="TextBox 36"/>
          <p:cNvSpPr txBox="1">
            <a:spLocks noChangeArrowheads="1"/>
          </p:cNvSpPr>
          <p:nvPr/>
        </p:nvSpPr>
        <p:spPr bwMode="auto">
          <a:xfrm>
            <a:off x="6319831" y="5369377"/>
            <a:ext cx="21080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RBU complete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6581763" y="5802589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1" name="TextBox 36"/>
          <p:cNvSpPr txBox="1">
            <a:spLocks noChangeArrowheads="1"/>
          </p:cNvSpPr>
          <p:nvPr/>
        </p:nvSpPr>
        <p:spPr bwMode="auto">
          <a:xfrm>
            <a:off x="6734163" y="5765223"/>
            <a:ext cx="16319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NSOF complete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381000" y="840580"/>
            <a:ext cx="8458200" cy="5525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27" y="2489878"/>
            <a:ext cx="1752615" cy="1435149"/>
          </a:xfrm>
          <a:prstGeom prst="rect">
            <a:avLst/>
          </a:prstGeom>
        </p:spPr>
      </p:pic>
      <p:sp>
        <p:nvSpPr>
          <p:cNvPr id="144" name="TextBox 28"/>
          <p:cNvSpPr txBox="1">
            <a:spLocks noChangeArrowheads="1"/>
          </p:cNvSpPr>
          <p:nvPr/>
        </p:nvSpPr>
        <p:spPr bwMode="auto">
          <a:xfrm>
            <a:off x="3439393" y="4554207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5" name="TextBox 24"/>
          <p:cNvSpPr txBox="1">
            <a:spLocks noChangeArrowheads="1"/>
          </p:cNvSpPr>
          <p:nvPr/>
        </p:nvSpPr>
        <p:spPr bwMode="auto">
          <a:xfrm>
            <a:off x="3833245" y="1451669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6" name="TextBox 28"/>
          <p:cNvSpPr txBox="1">
            <a:spLocks noChangeArrowheads="1"/>
          </p:cNvSpPr>
          <p:nvPr/>
        </p:nvSpPr>
        <p:spPr bwMode="auto">
          <a:xfrm>
            <a:off x="3788551" y="5197709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7" name="TextBox 36"/>
          <p:cNvSpPr txBox="1">
            <a:spLocks noChangeArrowheads="1"/>
          </p:cNvSpPr>
          <p:nvPr/>
        </p:nvSpPr>
        <p:spPr bwMode="auto">
          <a:xfrm>
            <a:off x="4299364" y="4302917"/>
            <a:ext cx="11476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Core GS CDR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8" name="TextBox 24"/>
          <p:cNvSpPr txBox="1">
            <a:spLocks noChangeArrowheads="1"/>
          </p:cNvSpPr>
          <p:nvPr/>
        </p:nvSpPr>
        <p:spPr bwMode="auto">
          <a:xfrm>
            <a:off x="4084864" y="242180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                 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9" name="TextBox 24"/>
          <p:cNvSpPr txBox="1">
            <a:spLocks noChangeArrowheads="1"/>
          </p:cNvSpPr>
          <p:nvPr/>
        </p:nvSpPr>
        <p:spPr bwMode="auto">
          <a:xfrm>
            <a:off x="3987938" y="415929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                 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5687973" y="3542351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1" name="TextBox 22"/>
          <p:cNvSpPr txBox="1">
            <a:spLocks noChangeArrowheads="1"/>
          </p:cNvSpPr>
          <p:nvPr/>
        </p:nvSpPr>
        <p:spPr bwMode="auto">
          <a:xfrm>
            <a:off x="5784757" y="3453961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MAG Delivery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>
            <a:off x="8229600" y="4288643"/>
            <a:ext cx="60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80999" y="1260474"/>
            <a:ext cx="91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24"/>
          <p:cNvSpPr txBox="1">
            <a:spLocks noChangeArrowheads="1"/>
          </p:cNvSpPr>
          <p:nvPr/>
        </p:nvSpPr>
        <p:spPr bwMode="auto">
          <a:xfrm>
            <a:off x="4473274" y="1672803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                 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5" name="TextBox 28"/>
          <p:cNvSpPr txBox="1">
            <a:spLocks noChangeArrowheads="1"/>
          </p:cNvSpPr>
          <p:nvPr/>
        </p:nvSpPr>
        <p:spPr bwMode="auto">
          <a:xfrm>
            <a:off x="4274361" y="547871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6" name="TextBox 28"/>
          <p:cNvSpPr txBox="1">
            <a:spLocks noChangeArrowheads="1"/>
          </p:cNvSpPr>
          <p:nvPr/>
        </p:nvSpPr>
        <p:spPr bwMode="auto">
          <a:xfrm>
            <a:off x="4379147" y="5816883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413" y="100256"/>
            <a:ext cx="6955276" cy="752475"/>
          </a:xfrm>
        </p:spPr>
        <p:txBody>
          <a:bodyPr>
            <a:noAutofit/>
          </a:bodyPr>
          <a:lstStyle/>
          <a:p>
            <a:r>
              <a:rPr lang="en-US" dirty="0" smtClean="0"/>
              <a:t>Importance of Calibration &amp;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527"/>
            <a:ext cx="8524876" cy="996018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sz="1800" b="1" dirty="0" smtClean="0"/>
              <a:t>Calibration:  </a:t>
            </a:r>
            <a:r>
              <a:rPr lang="en-US" sz="1800" i="1" dirty="0" smtClean="0"/>
              <a:t>The process to determine factors for converting and correcting raw detector measurements into science data units (e.g., radiance) with the specified level of accuracy.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14299" y="2327873"/>
            <a:ext cx="8867777" cy="72994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ea typeface="SimSun" pitchFamily="2" charset="-122"/>
              </a:rPr>
              <a:t>C</a:t>
            </a:r>
            <a:r>
              <a:rPr lang="en-US" altLang="zh-CN" sz="2000" dirty="0" smtClean="0">
                <a:ea typeface="SimSun" pitchFamily="2" charset="-122"/>
              </a:rPr>
              <a:t>alibration is applied to </a:t>
            </a:r>
            <a:r>
              <a:rPr lang="en-US" altLang="zh-CN" sz="2000" dirty="0">
                <a:ea typeface="SimSun" pitchFamily="2" charset="-122"/>
              </a:rPr>
              <a:t>GOES-R </a:t>
            </a:r>
            <a:r>
              <a:rPr lang="en-US" altLang="zh-CN" sz="2000" dirty="0" smtClean="0">
                <a:ea typeface="SimSun" pitchFamily="2" charset="-122"/>
              </a:rPr>
              <a:t>raw instrument data to transform them into L1b measurements … the </a:t>
            </a:r>
            <a:r>
              <a:rPr lang="en-US" altLang="zh-CN" sz="2000" dirty="0" smtClean="0">
                <a:solidFill>
                  <a:schemeClr val="tx2"/>
                </a:solidFill>
                <a:ea typeface="SimSun" pitchFamily="2" charset="-122"/>
              </a:rPr>
              <a:t>fundamental building blocks </a:t>
            </a:r>
            <a:r>
              <a:rPr lang="en-US" altLang="zh-CN" sz="2000" dirty="0" smtClean="0">
                <a:ea typeface="SimSun" pitchFamily="2" charset="-122"/>
              </a:rPr>
              <a:t>for all L2+ products.</a:t>
            </a:r>
            <a:endParaRPr kumimoji="0" lang="en-US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6143" y="4393516"/>
            <a:ext cx="8815931" cy="77970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ea typeface="SimSun" pitchFamily="2" charset="-122"/>
              </a:rPr>
              <a:t>Validation provides user confidence that GOES-R data can be used for their intended purpose, e.g., weather forecasting or numerical weather prediction.</a:t>
            </a:r>
            <a:endParaRPr kumimoji="0" lang="en-US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3616948"/>
            <a:ext cx="8524874" cy="67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100"/>
              </a:lnSpc>
              <a:buFontTx/>
              <a:buNone/>
            </a:pPr>
            <a:r>
              <a:rPr lang="en-US" sz="1800" b="1" dirty="0" smtClean="0"/>
              <a:t>Validation: </a:t>
            </a:r>
            <a:r>
              <a:rPr lang="en-US" sz="1800" i="1" dirty="0" smtClean="0"/>
              <a:t>The process of determining that the deliverable item satisfies its intended use in its intended environment.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41175" y="5922316"/>
            <a:ext cx="5251000" cy="83099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GOES-R </a:t>
            </a:r>
            <a:r>
              <a:rPr lang="en-US" sz="2400" dirty="0" err="1" smtClean="0"/>
              <a:t>cal</a:t>
            </a:r>
            <a:r>
              <a:rPr lang="en-US" sz="2400" dirty="0" smtClean="0"/>
              <a:t>/</a:t>
            </a:r>
            <a:r>
              <a:rPr lang="en-US" sz="2400" dirty="0" err="1" smtClean="0"/>
              <a:t>val</a:t>
            </a:r>
            <a:r>
              <a:rPr lang="en-US" sz="2400" dirty="0" smtClean="0"/>
              <a:t> </a:t>
            </a:r>
            <a:r>
              <a:rPr lang="en-US" sz="2400" dirty="0"/>
              <a:t>requirements are </a:t>
            </a:r>
            <a:r>
              <a:rPr lang="en-US" sz="2400" dirty="0" smtClean="0"/>
              <a:t>integrated into mission requirements!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59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15200" cy="563563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GOES-R Cal/Val Scope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48475" y="6502400"/>
            <a:ext cx="2133600" cy="352425"/>
          </a:xfrm>
          <a:prstGeom prst="rect">
            <a:avLst/>
          </a:prstGeom>
          <a:noFill/>
        </p:spPr>
        <p:txBody>
          <a:bodyPr/>
          <a:lstStyle/>
          <a:p>
            <a:fld id="{69B2068F-EA3C-415E-A2D4-A10F988B8932}" type="slidenum">
              <a:rPr sz="1200" smtClean="0">
                <a:solidFill>
                  <a:srgbClr val="000000"/>
                </a:solidFill>
              </a:rPr>
              <a:pPr/>
              <a:t>3</a:t>
            </a:fld>
            <a:endParaRPr sz="1200" dirty="0">
              <a:solidFill>
                <a:srgbClr val="000000"/>
              </a:solidFill>
            </a:endParaRPr>
          </a:p>
          <a:p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34" y="1102894"/>
            <a:ext cx="9053565" cy="487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lvl="1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kern="0" dirty="0">
                <a:ea typeface="ＭＳ Ｐゴシック" charset="-128"/>
                <a:cs typeface="ＭＳ Ｐゴシック" charset="-128"/>
              </a:rPr>
              <a:t>Pre-launch calibration/L1B validation</a:t>
            </a:r>
          </a:p>
          <a:p>
            <a:pPr marL="909638" lvl="2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/>
              <a:t>Observe, and validate results of, pre-launch instrument-level calibration tests </a:t>
            </a:r>
          </a:p>
          <a:p>
            <a:pPr marL="909638" lvl="2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/>
              <a:t>Evaluate instrument performance risks and waiver requests  </a:t>
            </a:r>
          </a:p>
          <a:p>
            <a:pPr marL="909638" lvl="2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/>
              <a:t>Provide subject matter expert </a:t>
            </a:r>
            <a:r>
              <a:rPr lang="en-US" sz="1600" kern="0" dirty="0" smtClean="0"/>
              <a:t>(SME) review </a:t>
            </a:r>
            <a:r>
              <a:rPr lang="en-US" sz="1600" kern="0" dirty="0"/>
              <a:t>of L1b algorithm design and implementation</a:t>
            </a:r>
          </a:p>
          <a:p>
            <a:pPr marL="909638" lvl="2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/>
              <a:t>Develop Cal/Val related Post-Launch Test (PLT) planning</a:t>
            </a:r>
          </a:p>
          <a:p>
            <a:pPr marL="909638" lvl="2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>
                <a:ea typeface="ＭＳ Ｐゴシック" charset="-128"/>
                <a:cs typeface="ＭＳ Ｐゴシック" charset="-128"/>
              </a:rPr>
              <a:t>Develop tools for post-launch validation and anomaly resolution of L1b science data quality</a:t>
            </a:r>
            <a:endParaRPr lang="en-US" sz="1600" kern="0" dirty="0"/>
          </a:p>
          <a:p>
            <a:pPr marL="452438" lvl="1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kern="0" dirty="0">
                <a:ea typeface="ＭＳ Ｐゴシック" charset="-128"/>
                <a:cs typeface="ＭＳ Ｐゴシック" charset="-128"/>
              </a:rPr>
              <a:t>Validate expected results </a:t>
            </a: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from </a:t>
            </a:r>
            <a:r>
              <a:rPr lang="en-US" sz="2000" kern="0" dirty="0">
                <a:ea typeface="ＭＳ Ｐゴシック" charset="-128"/>
                <a:cs typeface="ＭＳ Ｐゴシック" charset="-128"/>
              </a:rPr>
              <a:t>pre-launch system level testing </a:t>
            </a: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of L1b algorithm using synthetic L0 data </a:t>
            </a:r>
            <a:endParaRPr lang="en-US" sz="2000" kern="0" dirty="0">
              <a:ea typeface="ＭＳ Ｐゴシック" charset="-128"/>
              <a:cs typeface="ＭＳ Ｐゴシック" charset="-128"/>
            </a:endParaRPr>
          </a:p>
          <a:p>
            <a:pPr marL="452438" lvl="1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kern="0" dirty="0">
                <a:ea typeface="ＭＳ Ｐゴシック" charset="-128"/>
                <a:cs typeface="ＭＳ Ｐゴシック" charset="-128"/>
              </a:rPr>
              <a:t>Analyze PLT </a:t>
            </a:r>
            <a:r>
              <a:rPr lang="en-US" sz="2000" kern="0" dirty="0" err="1">
                <a:ea typeface="ＭＳ Ｐゴシック" charset="-128"/>
                <a:cs typeface="ＭＳ Ｐゴシック" charset="-128"/>
              </a:rPr>
              <a:t>cal</a:t>
            </a:r>
            <a:r>
              <a:rPr lang="en-US" sz="2000" kern="0" dirty="0">
                <a:ea typeface="ＭＳ Ｐゴシック" charset="-128"/>
                <a:cs typeface="ＭＳ Ｐゴシック" charset="-128"/>
              </a:rPr>
              <a:t>/</a:t>
            </a:r>
            <a:r>
              <a:rPr lang="en-US" sz="2000" kern="0" dirty="0" err="1">
                <a:ea typeface="ＭＳ Ｐゴシック" charset="-128"/>
                <a:cs typeface="ＭＳ Ｐゴシック" charset="-128"/>
              </a:rPr>
              <a:t>val</a:t>
            </a:r>
            <a:r>
              <a:rPr lang="en-US" sz="2000" kern="0" dirty="0">
                <a:ea typeface="ＭＳ Ｐゴシック" charset="-128"/>
                <a:cs typeface="ＭＳ Ｐゴシック" charset="-128"/>
              </a:rPr>
              <a:t> data results and provide SME support of science data anomaly </a:t>
            </a: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resolution  </a:t>
            </a:r>
            <a:endParaRPr lang="en-US" sz="2000" kern="0" dirty="0">
              <a:ea typeface="ＭＳ Ｐゴシック" charset="-128"/>
              <a:cs typeface="ＭＳ Ｐゴシック" charset="-128"/>
            </a:endParaRPr>
          </a:p>
          <a:p>
            <a:pPr marL="452438" lvl="1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Coordinate </a:t>
            </a:r>
            <a:r>
              <a:rPr lang="en-US" sz="2000" kern="0" dirty="0" err="1" smtClean="0">
                <a:ea typeface="ＭＳ Ｐゴシック" charset="-128"/>
                <a:cs typeface="ＭＳ Ｐゴシック" charset="-128"/>
              </a:rPr>
              <a:t>cal</a:t>
            </a: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/</a:t>
            </a:r>
            <a:r>
              <a:rPr lang="en-US" sz="2000" kern="0" dirty="0" err="1" smtClean="0">
                <a:ea typeface="ＭＳ Ｐゴシック" charset="-128"/>
                <a:cs typeface="ＭＳ Ｐゴシック" charset="-128"/>
              </a:rPr>
              <a:t>val</a:t>
            </a: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 activities through </a:t>
            </a:r>
            <a:r>
              <a:rPr lang="en-US" sz="2000" kern="0" dirty="0">
                <a:ea typeface="ＭＳ Ｐゴシック" charset="-128"/>
                <a:cs typeface="ＭＳ Ｐゴシック" charset="-128"/>
              </a:rPr>
              <a:t>PLT and </a:t>
            </a: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Handover</a:t>
            </a:r>
            <a:endParaRPr lang="en-US" sz="2000" kern="0" dirty="0">
              <a:ea typeface="ＭＳ Ｐゴシック" charset="-128"/>
              <a:cs typeface="ＭＳ Ｐゴシック" charset="-128"/>
            </a:endParaRPr>
          </a:p>
          <a:p>
            <a:pPr marL="452438" lvl="1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dirty="0" smtClean="0"/>
              <a:t>Prepare NOAA </a:t>
            </a:r>
            <a:r>
              <a:rPr lang="en-US" sz="2000" dirty="0"/>
              <a:t>satellite calibration scientists and engineers for monitoring, analyzing and maintaining GOES-R series instrument calibration and product integrity </a:t>
            </a:r>
            <a:r>
              <a:rPr lang="en-US" sz="2000" dirty="0" smtClean="0"/>
              <a:t>after Handover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90434" y="6111887"/>
            <a:ext cx="8677275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GOES-R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val</a:t>
            </a:r>
            <a:r>
              <a:rPr lang="en-US" dirty="0" smtClean="0"/>
              <a:t> enhances understanding of data quality, and encourages “Day-1” operational readiness and long-term </a:t>
            </a:r>
            <a:r>
              <a:rPr lang="en-US" dirty="0"/>
              <a:t>user confidence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64168" y="79387"/>
            <a:ext cx="729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GOES-R Program Cal/Val Documents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8" b="5490"/>
          <a:stretch/>
        </p:blipFill>
        <p:spPr bwMode="auto">
          <a:xfrm>
            <a:off x="6420024" y="1582837"/>
            <a:ext cx="2723976" cy="359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645" y="813921"/>
            <a:ext cx="2562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Calibration and Product Validation Strategy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12404" y="814192"/>
            <a:ext cx="2116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Cal/Val Plan Vol. 1: L1b Data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42983" y="814187"/>
            <a:ext cx="2039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Cal/Val Plan </a:t>
            </a:r>
            <a:r>
              <a:rPr lang="en-US" sz="1600" b="1" dirty="0" err="1" smtClean="0"/>
              <a:t>Vol</a:t>
            </a:r>
            <a:r>
              <a:rPr lang="en-US" sz="1600" b="1" dirty="0" smtClean="0"/>
              <a:t> 2: L2+ Product Val</a:t>
            </a:r>
            <a:endParaRPr lang="en-US" sz="16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22122" y="5761714"/>
            <a:ext cx="8759953" cy="643956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 smtClean="0"/>
              <a:t>All documents at CDR-level </a:t>
            </a:r>
            <a:r>
              <a:rPr lang="en-US" sz="1600" i="1" dirty="0" smtClean="0"/>
              <a:t>- </a:t>
            </a:r>
            <a:r>
              <a:rPr lang="en-US" sz="1600" dirty="0" smtClean="0"/>
              <a:t>Scope defined, technical methods mature, organizational role and responsibilities and processes defined, resources allocated, and schedules defined. 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6"/>
          <a:stretch/>
        </p:blipFill>
        <p:spPr bwMode="auto">
          <a:xfrm>
            <a:off x="3307037" y="1582837"/>
            <a:ext cx="2959937" cy="319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 rot="20368071">
            <a:off x="4437484" y="4321934"/>
            <a:ext cx="31830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Cal/</a:t>
            </a:r>
            <a:r>
              <a:rPr lang="en-US" sz="1400" dirty="0"/>
              <a:t>V</a:t>
            </a:r>
            <a:r>
              <a:rPr lang="en-US" sz="1400" dirty="0" smtClean="0"/>
              <a:t>al </a:t>
            </a:r>
            <a:r>
              <a:rPr lang="en-US" sz="1400" dirty="0"/>
              <a:t>M</a:t>
            </a:r>
            <a:r>
              <a:rPr lang="en-US" sz="1400" dirty="0" smtClean="0"/>
              <a:t>ethods and Processes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7" y="1348110"/>
            <a:ext cx="3119490" cy="394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 rot="20382545">
            <a:off x="131527" y="4267907"/>
            <a:ext cx="292556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Scope, Organizations &amp; Working Groups, Roles &amp; Responsibilities, Resources, and Schedules</a:t>
            </a:r>
          </a:p>
        </p:txBody>
      </p:sp>
    </p:spTree>
    <p:extLst>
      <p:ext uri="{BB962C8B-B14F-4D97-AF65-F5344CB8AC3E}">
        <p14:creationId xmlns:p14="http://schemas.microsoft.com/office/powerpoint/2010/main" val="24516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9873" y="879775"/>
            <a:ext cx="4502804" cy="466706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CWG conducted detailed data analysis on pre-launch tests for </a:t>
            </a:r>
            <a:r>
              <a:rPr lang="en-US" sz="1600" b="1" dirty="0" smtClean="0">
                <a:solidFill>
                  <a:schemeClr val="tx1"/>
                </a:solidFill>
              </a:rPr>
              <a:t>proto-type model (PTM</a:t>
            </a:r>
            <a:r>
              <a:rPr lang="en-US" sz="1600" b="1" dirty="0"/>
              <a:t>)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7" name="Shape 122"/>
          <p:cNvSpPr txBox="1"/>
          <p:nvPr/>
        </p:nvSpPr>
        <p:spPr>
          <a:xfrm>
            <a:off x="5288830" y="3637536"/>
            <a:ext cx="2960877" cy="553968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i="1" dirty="0" smtClean="0">
                <a:solidFill>
                  <a:srgbClr val="000000"/>
                </a:solidFill>
              </a:rPr>
              <a:t>Emissive (top) and Reflective (bottom) channel calibration test </a:t>
            </a:r>
            <a:r>
              <a:rPr lang="en" sz="1200" i="1" dirty="0">
                <a:solidFill>
                  <a:srgbClr val="000000"/>
                </a:solidFill>
              </a:rPr>
              <a:t>arrangement</a:t>
            </a:r>
          </a:p>
        </p:txBody>
      </p:sp>
      <p:sp>
        <p:nvSpPr>
          <p:cNvPr id="19" name="Shape 125"/>
          <p:cNvSpPr>
            <a:spLocks noChangeAspect="1"/>
          </p:cNvSpPr>
          <p:nvPr/>
        </p:nvSpPr>
        <p:spPr>
          <a:xfrm>
            <a:off x="6102718" y="4849771"/>
            <a:ext cx="2881157" cy="155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  <p:cxnSp>
        <p:nvCxnSpPr>
          <p:cNvPr id="20" name="Shape 126"/>
          <p:cNvCxnSpPr/>
          <p:nvPr/>
        </p:nvCxnSpPr>
        <p:spPr>
          <a:xfrm>
            <a:off x="7045244" y="4761103"/>
            <a:ext cx="0" cy="43257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" name="Shape 127"/>
          <p:cNvSpPr txBox="1"/>
          <p:nvPr/>
        </p:nvSpPr>
        <p:spPr>
          <a:xfrm>
            <a:off x="3799825" y="4211893"/>
            <a:ext cx="4324441" cy="6155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spAutoFit/>
          </a:bodyPr>
          <a:lstStyle/>
          <a:p>
            <a:pPr algn="ctr"/>
            <a:r>
              <a:rPr lang="en" sz="1400" dirty="0" smtClean="0">
                <a:solidFill>
                  <a:srgbClr val="000000"/>
                </a:solidFill>
              </a:rPr>
              <a:t>Anomalies </a:t>
            </a:r>
            <a:r>
              <a:rPr lang="en" sz="1400" dirty="0">
                <a:solidFill>
                  <a:srgbClr val="000000"/>
                </a:solidFill>
              </a:rPr>
              <a:t>caused by </a:t>
            </a:r>
            <a:r>
              <a:rPr lang="en" sz="1400" dirty="0" smtClean="0">
                <a:solidFill>
                  <a:srgbClr val="000000"/>
                </a:solidFill>
              </a:rPr>
              <a:t>not using actual scan </a:t>
            </a:r>
            <a:r>
              <a:rPr lang="en" sz="1400" dirty="0">
                <a:solidFill>
                  <a:srgbClr val="000000"/>
                </a:solidFill>
              </a:rPr>
              <a:t>mirror reflectance value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8367" y="2420357"/>
            <a:ext cx="2549471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178366" y="65088"/>
            <a:ext cx="7993930" cy="752475"/>
          </a:xfrm>
        </p:spPr>
        <p:txBody>
          <a:bodyPr/>
          <a:lstStyle/>
          <a:p>
            <a:r>
              <a:rPr lang="en-US" dirty="0" err="1"/>
              <a:t>Instr</a:t>
            </a:r>
            <a:r>
              <a:rPr lang="en-US" dirty="0"/>
              <a:t> Cal and Cal Test Report </a:t>
            </a:r>
            <a:r>
              <a:rPr lang="en-US" dirty="0" smtClean="0"/>
              <a:t>Review: </a:t>
            </a:r>
            <a:br>
              <a:rPr lang="en-US" dirty="0" smtClean="0"/>
            </a:br>
            <a:r>
              <a:rPr lang="en-US" dirty="0" smtClean="0"/>
              <a:t>ABI</a:t>
            </a:r>
            <a:endParaRPr lang="en-US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199460" y="1462722"/>
            <a:ext cx="3950509" cy="134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00FF"/>
                </a:solidFill>
              </a:rPr>
              <a:t>Reflective and emissive channel calibration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" sz="1400" dirty="0" smtClean="0">
                <a:solidFill>
                  <a:srgbClr val="0000FF"/>
                </a:solidFill>
              </a:rPr>
              <a:t>Coherent noise</a:t>
            </a:r>
            <a:endParaRPr lang="en" sz="1400" dirty="0" smtClean="0">
              <a:solidFill>
                <a:srgbClr val="000000"/>
              </a:solidFill>
            </a:endParaRP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" sz="1400" dirty="0" smtClean="0">
                <a:solidFill>
                  <a:srgbClr val="0000FF"/>
                </a:solidFill>
              </a:rPr>
              <a:t>Irradiance calibration</a:t>
            </a:r>
            <a:endParaRPr lang="en" sz="1400" dirty="0" smtClean="0">
              <a:solidFill>
                <a:srgbClr val="000000"/>
              </a:solidFill>
            </a:endParaRP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" sz="1400" dirty="0" smtClean="0">
                <a:solidFill>
                  <a:srgbClr val="0000FF"/>
                </a:solidFill>
              </a:rPr>
              <a:t>MTF-Focus-Registration</a:t>
            </a:r>
            <a:endParaRPr lang="en" sz="1400" dirty="0" smtClean="0">
              <a:solidFill>
                <a:srgbClr val="000000"/>
              </a:solidFill>
            </a:endParaRPr>
          </a:p>
        </p:txBody>
      </p:sp>
      <p:sp>
        <p:nvSpPr>
          <p:cNvPr id="14" name="Shape 136"/>
          <p:cNvSpPr>
            <a:spLocks noChangeAspect="1"/>
          </p:cNvSpPr>
          <p:nvPr/>
        </p:nvSpPr>
        <p:spPr>
          <a:xfrm>
            <a:off x="5828056" y="910082"/>
            <a:ext cx="1989772" cy="1463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  <p:sp>
        <p:nvSpPr>
          <p:cNvPr id="18" name="Shape 141"/>
          <p:cNvSpPr txBox="1"/>
          <p:nvPr/>
        </p:nvSpPr>
        <p:spPr>
          <a:xfrm>
            <a:off x="3515789" y="6311206"/>
            <a:ext cx="4994030" cy="553968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i="1" dirty="0">
                <a:solidFill>
                  <a:srgbClr val="000000"/>
                </a:solidFill>
              </a:rPr>
              <a:t>Emissive </a:t>
            </a:r>
            <a:r>
              <a:rPr lang="en" sz="1200" i="1" dirty="0" smtClean="0">
                <a:solidFill>
                  <a:srgbClr val="000000"/>
                </a:solidFill>
              </a:rPr>
              <a:t>(left) and reflective (right) channel </a:t>
            </a:r>
            <a:r>
              <a:rPr lang="en" sz="1200" i="1" dirty="0">
                <a:solidFill>
                  <a:srgbClr val="000000"/>
                </a:solidFill>
              </a:rPr>
              <a:t>calibration test results - ratio of CWG to Exelis cal coefficient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 l="1359" t="4003" r="6969" b="1493"/>
          <a:stretch>
            <a:fillRect/>
          </a:stretch>
        </p:blipFill>
        <p:spPr bwMode="auto">
          <a:xfrm>
            <a:off x="2633367" y="4849771"/>
            <a:ext cx="3356031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hape 126"/>
          <p:cNvCxnSpPr/>
          <p:nvPr/>
        </p:nvCxnSpPr>
        <p:spPr>
          <a:xfrm flipH="1">
            <a:off x="4064642" y="4849771"/>
            <a:ext cx="989674" cy="666126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" name="Shape 137"/>
          <p:cNvSpPr>
            <a:spLocks noChangeAspect="1"/>
          </p:cNvSpPr>
          <p:nvPr/>
        </p:nvSpPr>
        <p:spPr>
          <a:xfrm>
            <a:off x="82075" y="2832010"/>
            <a:ext cx="2862093" cy="1421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</p:sp>
      <p:sp>
        <p:nvSpPr>
          <p:cNvPr id="37" name="Shape 138"/>
          <p:cNvSpPr txBox="1"/>
          <p:nvPr/>
        </p:nvSpPr>
        <p:spPr>
          <a:xfrm>
            <a:off x="120576" y="4175502"/>
            <a:ext cx="2642728" cy="369302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Clr>
                <a:srgbClr val="000000"/>
              </a:buClr>
              <a:buSzPct val="91666"/>
            </a:pPr>
            <a:r>
              <a:rPr lang="en" sz="1200" i="1" dirty="0">
                <a:solidFill>
                  <a:srgbClr val="000000"/>
                </a:solidFill>
              </a:rPr>
              <a:t>Coherent noise test </a:t>
            </a:r>
            <a:r>
              <a:rPr lang="en" sz="1200" i="1" dirty="0" smtClean="0">
                <a:solidFill>
                  <a:srgbClr val="000000"/>
                </a:solidFill>
              </a:rPr>
              <a:t>results</a:t>
            </a:r>
            <a:endParaRPr lang="en" sz="1200" i="1" dirty="0">
              <a:solidFill>
                <a:srgbClr val="000000"/>
              </a:solidFill>
            </a:endParaRPr>
          </a:p>
        </p:txBody>
      </p:sp>
      <p:sp>
        <p:nvSpPr>
          <p:cNvPr id="38" name="Shape 139"/>
          <p:cNvSpPr txBox="1"/>
          <p:nvPr/>
        </p:nvSpPr>
        <p:spPr>
          <a:xfrm>
            <a:off x="126947" y="2771722"/>
            <a:ext cx="707099" cy="40007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r>
              <a:rPr lang="en" sz="1400" dirty="0">
                <a:solidFill>
                  <a:srgbClr val="EFEFEF"/>
                </a:solidFill>
              </a:rPr>
              <a:t>Exelis</a:t>
            </a:r>
          </a:p>
        </p:txBody>
      </p:sp>
      <p:sp>
        <p:nvSpPr>
          <p:cNvPr id="39" name="Shape 140"/>
          <p:cNvSpPr txBox="1"/>
          <p:nvPr/>
        </p:nvSpPr>
        <p:spPr>
          <a:xfrm>
            <a:off x="1572567" y="2801865"/>
            <a:ext cx="707099" cy="40007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rgbClr val="EFEFEF"/>
                </a:solidFill>
              </a:rPr>
              <a:t>CWG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510246" y="5515897"/>
            <a:ext cx="3108793" cy="62926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Text Box 78"/>
          <p:cNvSpPr txBox="1">
            <a:spLocks noChangeArrowheads="1"/>
          </p:cNvSpPr>
          <p:nvPr/>
        </p:nvSpPr>
        <p:spPr bwMode="auto">
          <a:xfrm>
            <a:off x="55645" y="4815552"/>
            <a:ext cx="2295672" cy="1600438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G</a:t>
            </a:r>
            <a:r>
              <a:rPr lang="en-US" sz="1400" b="1" dirty="0" smtClean="0"/>
              <a:t>overnment  analysis of vendor </a:t>
            </a:r>
            <a:r>
              <a:rPr lang="en-US" sz="1400" b="1" dirty="0" err="1" smtClean="0"/>
              <a:t>cal</a:t>
            </a:r>
            <a:r>
              <a:rPr lang="en-US" sz="1400" b="1" dirty="0" smtClean="0"/>
              <a:t> testing reports scrutinizes reproducibility of results and provides valuable feedback to the testing process.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399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2045" y="65088"/>
            <a:ext cx="7786541" cy="752475"/>
          </a:xfrm>
        </p:spPr>
        <p:txBody>
          <a:bodyPr/>
          <a:lstStyle/>
          <a:p>
            <a:r>
              <a:rPr lang="en-US" dirty="0" err="1"/>
              <a:t>Instr</a:t>
            </a:r>
            <a:r>
              <a:rPr lang="en-US" dirty="0"/>
              <a:t> Cal and Cal Test Report Review: </a:t>
            </a:r>
            <a:r>
              <a:rPr lang="en-US" dirty="0" smtClean="0"/>
              <a:t>NIST support for ABI and EXIS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532" y="973132"/>
            <a:ext cx="7015118" cy="2553839"/>
          </a:xfrm>
        </p:spPr>
        <p:txBody>
          <a:bodyPr/>
          <a:lstStyle/>
          <a:p>
            <a:pPr marL="233363" indent="-233363"/>
            <a:r>
              <a:rPr lang="en-US" sz="1400" dirty="0" smtClean="0">
                <a:solidFill>
                  <a:schemeClr val="tx1"/>
                </a:solidFill>
              </a:rPr>
              <a:t>Witness filter characterization </a:t>
            </a:r>
            <a:r>
              <a:rPr lang="en-US" sz="1400" i="1" dirty="0" smtClean="0">
                <a:solidFill>
                  <a:schemeClr val="tx1"/>
                </a:solidFill>
              </a:rPr>
              <a:t>(ongoing) </a:t>
            </a:r>
          </a:p>
          <a:p>
            <a:pPr marL="233363" indent="-233363"/>
            <a:r>
              <a:rPr lang="en-US" sz="1400" dirty="0" smtClean="0">
                <a:solidFill>
                  <a:schemeClr val="tx1"/>
                </a:solidFill>
              </a:rPr>
              <a:t>Reflective channel radiance scale validation via visible transfer radiometer (VXR) </a:t>
            </a:r>
            <a:r>
              <a:rPr lang="en-US" sz="1400" i="1" dirty="0" smtClean="0">
                <a:solidFill>
                  <a:schemeClr val="tx1"/>
                </a:solidFill>
              </a:rPr>
              <a:t>(planning) 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marL="233363" indent="-233363"/>
            <a:r>
              <a:rPr lang="en-US" sz="1400" dirty="0" smtClean="0">
                <a:solidFill>
                  <a:schemeClr val="tx1"/>
                </a:solidFill>
              </a:rPr>
              <a:t>FEL-based irradiance scale validation: uniformity test </a:t>
            </a:r>
            <a:r>
              <a:rPr lang="en-US" sz="1400" i="1" dirty="0" smtClean="0">
                <a:solidFill>
                  <a:schemeClr val="tx1"/>
                </a:solidFill>
              </a:rPr>
              <a:t>(completed)</a:t>
            </a:r>
          </a:p>
          <a:p>
            <a:pPr marL="233363" indent="-233363"/>
            <a:r>
              <a:rPr lang="en-US" sz="1400" dirty="0" smtClean="0">
                <a:solidFill>
                  <a:schemeClr val="tx1"/>
                </a:solidFill>
              </a:rPr>
              <a:t>Spectral response and irradiance characterization via SIRCUS </a:t>
            </a:r>
            <a:r>
              <a:rPr lang="en-US" sz="1400" i="1" dirty="0" smtClean="0">
                <a:solidFill>
                  <a:schemeClr val="tx1"/>
                </a:solidFill>
              </a:rPr>
              <a:t>(</a:t>
            </a:r>
            <a:r>
              <a:rPr lang="en-US" sz="1400" i="1" dirty="0" smtClean="0">
                <a:solidFill>
                  <a:schemeClr val="tx1"/>
                </a:solidFill>
              </a:rPr>
              <a:t>completed)</a:t>
            </a:r>
            <a:endParaRPr lang="en-US" sz="1400" i="1" dirty="0" smtClean="0">
              <a:solidFill>
                <a:schemeClr val="tx1"/>
              </a:solidFill>
            </a:endParaRPr>
          </a:p>
          <a:p>
            <a:pPr marL="233363" indent="-233363"/>
            <a:r>
              <a:rPr lang="en-US" sz="1400" dirty="0" smtClean="0">
                <a:solidFill>
                  <a:schemeClr val="tx1"/>
                </a:solidFill>
              </a:rPr>
              <a:t>Characterization of external blackbody via thermal transfer radiometer (TXR) </a:t>
            </a:r>
            <a:r>
              <a:rPr lang="en-US" sz="1400" i="1" dirty="0" smtClean="0">
                <a:solidFill>
                  <a:schemeClr val="tx1"/>
                </a:solidFill>
              </a:rPr>
              <a:t>(completed)</a:t>
            </a:r>
          </a:p>
          <a:p>
            <a:pPr marL="233363" indent="-233363"/>
            <a:r>
              <a:rPr lang="en-US" sz="1400" dirty="0" smtClean="0"/>
              <a:t>EXIS testing at Synchrotron Ultraviolet Radiation </a:t>
            </a:r>
            <a:r>
              <a:rPr lang="en-US" sz="1400" dirty="0" err="1" smtClean="0"/>
              <a:t>Facillity</a:t>
            </a:r>
            <a:r>
              <a:rPr lang="en-US" sz="1400" dirty="0" smtClean="0"/>
              <a:t>-III </a:t>
            </a:r>
            <a:r>
              <a:rPr lang="en-US" sz="1400" i="1" dirty="0" smtClean="0"/>
              <a:t>(</a:t>
            </a:r>
            <a:r>
              <a:rPr lang="en-US" sz="1400" i="1" dirty="0"/>
              <a:t>c</a:t>
            </a:r>
            <a:r>
              <a:rPr lang="en-US" sz="1400" i="1" dirty="0" smtClean="0"/>
              <a:t>ompleted</a:t>
            </a:r>
            <a:r>
              <a:rPr lang="en-US" sz="1400" i="1" dirty="0" smtClean="0"/>
              <a:t>)</a:t>
            </a:r>
            <a:endParaRPr lang="en-US" sz="1400" i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5650" y="881063"/>
            <a:ext cx="13176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hape 149"/>
          <p:cNvSpPr>
            <a:spLocks noChangeAspect="1"/>
          </p:cNvSpPr>
          <p:nvPr/>
        </p:nvSpPr>
        <p:spPr>
          <a:xfrm>
            <a:off x="818930" y="3503716"/>
            <a:ext cx="2119476" cy="19152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13" name="Shape 150"/>
          <p:cNvSpPr txBox="1"/>
          <p:nvPr/>
        </p:nvSpPr>
        <p:spPr>
          <a:xfrm>
            <a:off x="465971" y="5318529"/>
            <a:ext cx="2825393" cy="738633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i="1" dirty="0">
                <a:solidFill>
                  <a:srgbClr val="000000"/>
                </a:solidFill>
              </a:rPr>
              <a:t>Traveling </a:t>
            </a:r>
            <a:r>
              <a:rPr lang="en" sz="1200" i="1" dirty="0" smtClean="0">
                <a:solidFill>
                  <a:srgbClr val="000000"/>
                </a:solidFill>
              </a:rPr>
              <a:t>SIRCUS (Spectral Irradiance and Radiance Responsivity Calibration Using Uniform Sources)</a:t>
            </a:r>
            <a:endParaRPr lang="en" sz="1200" i="1" dirty="0">
              <a:solidFill>
                <a:srgbClr val="000000"/>
              </a:solidFill>
            </a:endParaRPr>
          </a:p>
        </p:txBody>
      </p:sp>
      <p:sp>
        <p:nvSpPr>
          <p:cNvPr id="22" name="Shape 153"/>
          <p:cNvSpPr txBox="1"/>
          <p:nvPr/>
        </p:nvSpPr>
        <p:spPr>
          <a:xfrm>
            <a:off x="6858000" y="5982730"/>
            <a:ext cx="2129099" cy="553968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i="1" dirty="0">
                <a:solidFill>
                  <a:srgbClr val="000000"/>
                </a:solidFill>
              </a:rPr>
              <a:t>Spatial uniformity results </a:t>
            </a:r>
            <a:r>
              <a:rPr lang="en" sz="1200" i="1" dirty="0" smtClean="0">
                <a:solidFill>
                  <a:srgbClr val="000000"/>
                </a:solidFill>
              </a:rPr>
              <a:t>at three distances, z.</a:t>
            </a:r>
            <a:endParaRPr lang="en" sz="1200" i="1" dirty="0">
              <a:solidFill>
                <a:srgbClr val="000000"/>
              </a:solidFill>
            </a:endParaRPr>
          </a:p>
        </p:txBody>
      </p:sp>
      <p:sp>
        <p:nvSpPr>
          <p:cNvPr id="23" name="Shape 155"/>
          <p:cNvSpPr>
            <a:spLocks noChangeAspect="1"/>
          </p:cNvSpPr>
          <p:nvPr/>
        </p:nvSpPr>
        <p:spPr>
          <a:xfrm>
            <a:off x="3905040" y="3463708"/>
            <a:ext cx="2276826" cy="2560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  <p:sp>
        <p:nvSpPr>
          <p:cNvPr id="24" name="Shape 156"/>
          <p:cNvSpPr txBox="1"/>
          <p:nvPr/>
        </p:nvSpPr>
        <p:spPr>
          <a:xfrm>
            <a:off x="3767628" y="4870632"/>
            <a:ext cx="1223138" cy="738633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i="1" dirty="0">
                <a:solidFill>
                  <a:srgbClr val="000000"/>
                </a:solidFill>
              </a:rPr>
              <a:t>Spatial uniformity setup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13670" t="1175" r="1900" b="885"/>
          <a:stretch/>
        </p:blipFill>
        <p:spPr bwMode="auto">
          <a:xfrm>
            <a:off x="7224764" y="1713295"/>
            <a:ext cx="1621789" cy="432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Shape 153"/>
          <p:cNvSpPr txBox="1"/>
          <p:nvPr/>
        </p:nvSpPr>
        <p:spPr>
          <a:xfrm>
            <a:off x="6858000" y="1431298"/>
            <a:ext cx="2129099" cy="369302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b="1" dirty="0" smtClean="0">
                <a:solidFill>
                  <a:srgbClr val="009C00"/>
                </a:solidFill>
              </a:rPr>
              <a:t>0.1% contours</a:t>
            </a:r>
            <a:endParaRPr lang="en" sz="1200" b="1" dirty="0">
              <a:solidFill>
                <a:srgbClr val="009C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78"/>
          <p:cNvSpPr txBox="1">
            <a:spLocks noChangeArrowheads="1"/>
          </p:cNvSpPr>
          <p:nvPr/>
        </p:nvSpPr>
        <p:spPr bwMode="auto">
          <a:xfrm>
            <a:off x="262156" y="6160993"/>
            <a:ext cx="6586319" cy="52322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NIST testing provides independent validation of instrument performance and in some cases traceability to international standards.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881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3413" y="89713"/>
            <a:ext cx="781937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+mj-lt"/>
                <a:ea typeface="ＭＳ Ｐゴシック" charset="-128"/>
                <a:cs typeface="ＭＳ Ｐゴシック" charset="-128"/>
              </a:rPr>
              <a:t>Post-launch Testing                           On-orbit Checkout</a:t>
            </a:r>
            <a:endParaRPr lang="en-US" sz="2800" b="1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412" descr="$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05" y="1218814"/>
            <a:ext cx="1518881" cy="13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11" descr="$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42" y="1235772"/>
            <a:ext cx="1525483" cy="13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10" descr="$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05" y="2686340"/>
            <a:ext cx="1518879" cy="13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9" descr="$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52" y="2686340"/>
            <a:ext cx="1512276" cy="13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18"/>
          <p:cNvSpPr txBox="1">
            <a:spLocks noChangeArrowheads="1"/>
          </p:cNvSpPr>
          <p:nvPr/>
        </p:nvSpPr>
        <p:spPr bwMode="auto">
          <a:xfrm>
            <a:off x="1346246" y="4048730"/>
            <a:ext cx="27013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/>
              <a:t>GOES-13 Hemispheric Image Tiles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152" y="886148"/>
            <a:ext cx="468254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KPP product quality evaluation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11995" y="872207"/>
            <a:ext cx="44100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Calibration input </a:t>
            </a:r>
            <a:r>
              <a:rPr lang="en-US" b="1" dirty="0"/>
              <a:t>p</a:t>
            </a:r>
            <a:r>
              <a:rPr lang="en-US" b="1" dirty="0" smtClean="0"/>
              <a:t>arameter </a:t>
            </a:r>
            <a:r>
              <a:rPr lang="en-US" b="1" dirty="0"/>
              <a:t>e</a:t>
            </a:r>
            <a:r>
              <a:rPr lang="en-US" b="1" dirty="0" smtClean="0"/>
              <a:t>valuation</a:t>
            </a:r>
            <a:endParaRPr lang="en-US" b="1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26" y="1241539"/>
            <a:ext cx="2514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114613" y="3344012"/>
            <a:ext cx="39389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 smtClean="0"/>
              <a:t>GOES-10 Ch. 4A Corrected and uncorrected Radiance vs. scan angle. </a:t>
            </a:r>
            <a:r>
              <a:rPr lang="en-US" sz="900" i="1" dirty="0"/>
              <a:t>(</a:t>
            </a:r>
            <a:r>
              <a:rPr lang="en-US" sz="900" i="1" dirty="0" err="1"/>
              <a:t>Beaucom</a:t>
            </a:r>
            <a:r>
              <a:rPr lang="en-US" sz="900" i="1" dirty="0"/>
              <a:t> et al., Proceedings of SPIE, 1999</a:t>
            </a:r>
            <a:r>
              <a:rPr lang="en-US" sz="900" i="1" dirty="0" smtClean="0"/>
              <a:t>) </a:t>
            </a:r>
            <a:endParaRPr lang="en-US" sz="900" i="1" dirty="0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953820" y="4056877"/>
            <a:ext cx="39590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On-board calibration system evaluation</a:t>
            </a:r>
            <a:endParaRPr lang="en-US" b="1" dirty="0"/>
          </a:p>
        </p:txBody>
      </p:sp>
      <p:pic>
        <p:nvPicPr>
          <p:cNvPr id="28" name="Picture 7" descr="˸ô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46" y="4375686"/>
            <a:ext cx="2022741" cy="21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°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681" r="2222"/>
          <a:stretch/>
        </p:blipFill>
        <p:spPr bwMode="auto">
          <a:xfrm>
            <a:off x="5369008" y="4699381"/>
            <a:ext cx="2375759" cy="194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290267" y="5783317"/>
            <a:ext cx="181424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Instrument Noise, Blackbody Temp and </a:t>
            </a:r>
            <a:r>
              <a:rPr lang="en-US" sz="1200" b="1" dirty="0"/>
              <a:t>C</a:t>
            </a:r>
            <a:r>
              <a:rPr lang="en-US" sz="1200" b="1" dirty="0" smtClean="0"/>
              <a:t>al </a:t>
            </a:r>
            <a:r>
              <a:rPr lang="en-US" sz="1200" b="1" dirty="0"/>
              <a:t>S</a:t>
            </a:r>
            <a:r>
              <a:rPr lang="en-US" sz="1200" b="1" dirty="0" smtClean="0"/>
              <a:t>lope Monitoring</a:t>
            </a:r>
            <a:endParaRPr lang="en-US" sz="1200" b="1" dirty="0"/>
          </a:p>
        </p:txBody>
      </p:sp>
      <p:pic>
        <p:nvPicPr>
          <p:cNvPr id="31" name="Picture 1" descr="CH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4" y="4434437"/>
            <a:ext cx="1974273" cy="148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geo_air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03" y="4703208"/>
            <a:ext cx="2531437" cy="15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22602" y="6272373"/>
            <a:ext cx="40082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 smtClean="0"/>
              <a:t>LEO </a:t>
            </a:r>
            <a:r>
              <a:rPr lang="en-US" sz="1200" i="1" dirty="0" err="1" smtClean="0"/>
              <a:t>Hyperspectral</a:t>
            </a:r>
            <a:r>
              <a:rPr lang="en-US" sz="1200" i="1" dirty="0" smtClean="0"/>
              <a:t> Sounder vs. GEO Inter-comparison </a:t>
            </a:r>
            <a:r>
              <a:rPr lang="en-US" sz="1000" i="1" dirty="0" smtClean="0"/>
              <a:t>(Courtesy of Wu et al.)</a:t>
            </a:r>
            <a:endParaRPr lang="en-US" sz="1200" i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4794415" y="1936413"/>
            <a:ext cx="1499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Radiance     [</a:t>
            </a:r>
            <a:r>
              <a:rPr lang="en-US" sz="1000" b="1" dirty="0" err="1" smtClean="0"/>
              <a:t>mW</a:t>
            </a:r>
            <a:r>
              <a:rPr lang="en-US" sz="1000" b="1" dirty="0" smtClean="0"/>
              <a:t>/(m^2-sr-cm^-1)]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2387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3414" y="89713"/>
            <a:ext cx="8070586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+mj-lt"/>
                <a:ea typeface="ＭＳ Ｐゴシック" charset="-128"/>
                <a:cs typeface="ＭＳ Ｐゴシック" charset="-128"/>
              </a:rPr>
              <a:t>Post-launch Anomaly Resolution</a:t>
            </a:r>
            <a:endParaRPr lang="en-US" sz="2800" b="1" kern="0" dirty="0">
              <a:solidFill>
                <a:srgbClr val="000000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Content Placeholder 3" descr="CH2_06255_05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9037" y="1184592"/>
            <a:ext cx="3403156" cy="255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011" y="2254441"/>
            <a:ext cx="3883816" cy="126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18"/>
          <p:cNvSpPr txBox="1">
            <a:spLocks noChangeArrowheads="1"/>
          </p:cNvSpPr>
          <p:nvPr/>
        </p:nvSpPr>
        <p:spPr bwMode="auto">
          <a:xfrm>
            <a:off x="281444" y="3746988"/>
            <a:ext cx="39632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GOES-13 Eclipse </a:t>
            </a:r>
            <a:r>
              <a:rPr lang="en-US" sz="1600" b="1" dirty="0" smtClean="0"/>
              <a:t>Season Stray Light</a:t>
            </a:r>
            <a:endParaRPr lang="en-US" sz="1600" b="1" dirty="0"/>
          </a:p>
        </p:txBody>
      </p:sp>
      <p:pic>
        <p:nvPicPr>
          <p:cNvPr id="9" name="Content Placeholder 6" descr="g13_img_120530439_sh_uncor.jpg"/>
          <p:cNvPicPr>
            <a:picLocks noChangeAspect="1"/>
          </p:cNvPicPr>
          <p:nvPr/>
        </p:nvPicPr>
        <p:blipFill rotWithShape="1">
          <a:blip r:embed="rId5" cstate="print"/>
          <a:srcRect r="48779"/>
          <a:stretch/>
        </p:blipFill>
        <p:spPr>
          <a:xfrm>
            <a:off x="4678930" y="2491300"/>
            <a:ext cx="4283313" cy="1371600"/>
          </a:xfrm>
          <a:prstGeom prst="rect">
            <a:avLst/>
          </a:prstGeom>
        </p:spPr>
      </p:pic>
      <p:pic>
        <p:nvPicPr>
          <p:cNvPr id="10" name="Content Placeholder 7" descr="g13_img_120530439_sh_cor.jpg"/>
          <p:cNvPicPr>
            <a:picLocks noChangeAspect="1"/>
          </p:cNvPicPr>
          <p:nvPr/>
        </p:nvPicPr>
        <p:blipFill rotWithShape="1">
          <a:blip r:embed="rId6" cstate="print"/>
          <a:srcRect r="48779"/>
          <a:stretch/>
        </p:blipFill>
        <p:spPr>
          <a:xfrm>
            <a:off x="4678930" y="3984002"/>
            <a:ext cx="4283312" cy="1371600"/>
          </a:xfrm>
          <a:prstGeom prst="rect">
            <a:avLst/>
          </a:prstGeom>
        </p:spPr>
      </p:pic>
      <p:sp>
        <p:nvSpPr>
          <p:cNvPr id="11" name="Text Box 418"/>
          <p:cNvSpPr txBox="1">
            <a:spLocks noChangeArrowheads="1"/>
          </p:cNvSpPr>
          <p:nvPr/>
        </p:nvSpPr>
        <p:spPr bwMode="auto">
          <a:xfrm>
            <a:off x="4860511" y="5355780"/>
            <a:ext cx="3963238" cy="74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GOES-13 Eclipse </a:t>
            </a:r>
            <a:r>
              <a:rPr lang="en-US" sz="1600" b="1" dirty="0" smtClean="0"/>
              <a:t>Season Stray Light Before Fix (Top) and After Fix (Bottom)</a:t>
            </a:r>
            <a:r>
              <a:rPr lang="en-US" sz="1050" dirty="0" smtClean="0"/>
              <a:t> (Courtesy of J. Paul Douglas, OSPO)</a:t>
            </a:r>
            <a:endParaRPr lang="en-US" sz="1050" dirty="0"/>
          </a:p>
        </p:txBody>
      </p:sp>
      <p:sp>
        <p:nvSpPr>
          <p:cNvPr id="13" name="Text Box 418"/>
          <p:cNvSpPr txBox="1">
            <a:spLocks noChangeArrowheads="1"/>
          </p:cNvSpPr>
          <p:nvPr/>
        </p:nvSpPr>
        <p:spPr bwMode="auto">
          <a:xfrm>
            <a:off x="1283015" y="722928"/>
            <a:ext cx="1850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/>
              <a:t>Stray Light</a:t>
            </a:r>
            <a:endParaRPr lang="en-US" sz="2400" b="1" i="1" dirty="0"/>
          </a:p>
        </p:txBody>
      </p:sp>
      <p:sp>
        <p:nvSpPr>
          <p:cNvPr id="12" name="Text Box 78"/>
          <p:cNvSpPr txBox="1">
            <a:spLocks noChangeArrowheads="1"/>
          </p:cNvSpPr>
          <p:nvPr/>
        </p:nvSpPr>
        <p:spPr bwMode="auto">
          <a:xfrm>
            <a:off x="281443" y="4624810"/>
            <a:ext cx="3960750" cy="1754326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Strongly coordinated efforts between </a:t>
            </a:r>
            <a:r>
              <a:rPr lang="en-US" b="1" dirty="0"/>
              <a:t>C</a:t>
            </a:r>
            <a:r>
              <a:rPr lang="en-US" b="1" dirty="0" smtClean="0"/>
              <a:t>al </a:t>
            </a:r>
            <a:r>
              <a:rPr lang="en-US" b="1" dirty="0"/>
              <a:t>C</a:t>
            </a:r>
            <a:r>
              <a:rPr lang="en-US" b="1" dirty="0" smtClean="0"/>
              <a:t>ollaborators will be essential to success of post-launch instrument and  L1b performance anomaly resolution efforts.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2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4786" y="89713"/>
            <a:ext cx="8054350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+mj-lt"/>
                <a:ea typeface="ＭＳ Ｐゴシック" charset="-128"/>
                <a:cs typeface="ＭＳ Ｐゴシック" charset="-128"/>
              </a:rPr>
              <a:t>Post-Launch Testing                        Environmental Calibration Initialization</a:t>
            </a:r>
            <a:endParaRPr lang="en-US" sz="2800" b="1" kern="0" dirty="0">
              <a:solidFill>
                <a:srgbClr val="000000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414561" y="2483338"/>
            <a:ext cx="2299844" cy="1748893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7137148" y="3631733"/>
            <a:ext cx="191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GEO-LEO                   </a:t>
            </a:r>
            <a:r>
              <a:rPr lang="en-US" sz="1200" dirty="0" smtClean="0"/>
              <a:t>ABI </a:t>
            </a:r>
            <a:r>
              <a:rPr lang="en-US" sz="1200" dirty="0"/>
              <a:t>and GLM Radiometric </a:t>
            </a:r>
            <a:r>
              <a:rPr lang="en-US" sz="1200" dirty="0" smtClean="0"/>
              <a:t>Cal and INR</a:t>
            </a:r>
            <a:endParaRPr lang="en-US" sz="12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187779" y="4339302"/>
            <a:ext cx="1907922" cy="1737360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75" descr="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23" y="2272330"/>
            <a:ext cx="12192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8"/>
          <p:cNvSpPr txBox="1">
            <a:spLocks noChangeArrowheads="1"/>
          </p:cNvSpPr>
          <p:nvPr/>
        </p:nvSpPr>
        <p:spPr bwMode="auto">
          <a:xfrm>
            <a:off x="1369290" y="1681209"/>
            <a:ext cx="298737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1" dirty="0"/>
              <a:t>Vicarious Calibration</a:t>
            </a:r>
          </a:p>
        </p:txBody>
      </p:sp>
      <p:sp>
        <p:nvSpPr>
          <p:cNvPr id="14" name="Text Box 79"/>
          <p:cNvSpPr txBox="1">
            <a:spLocks noChangeArrowheads="1"/>
          </p:cNvSpPr>
          <p:nvPr/>
        </p:nvSpPr>
        <p:spPr bwMode="auto">
          <a:xfrm>
            <a:off x="442112" y="3564799"/>
            <a:ext cx="22799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Moon                                   </a:t>
            </a:r>
            <a:r>
              <a:rPr lang="en-US" sz="1200" dirty="0" smtClean="0"/>
              <a:t>ABI</a:t>
            </a:r>
            <a:r>
              <a:rPr lang="en-US" sz="1200" b="1" dirty="0" smtClean="0"/>
              <a:t> </a:t>
            </a:r>
            <a:r>
              <a:rPr lang="en-US" sz="1200" dirty="0" smtClean="0"/>
              <a:t>Radiometric Cal, MTF and Band-to-band Registration</a:t>
            </a:r>
            <a:endParaRPr lang="en-US" sz="1200" b="1" dirty="0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96" y="2250670"/>
            <a:ext cx="1353723" cy="135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2674224" y="6061592"/>
            <a:ext cx="15763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Desert  and Instrumented Sites        </a:t>
            </a:r>
            <a:r>
              <a:rPr lang="en-US" sz="1200" dirty="0" smtClean="0"/>
              <a:t>ABI </a:t>
            </a:r>
            <a:r>
              <a:rPr lang="en-US" sz="1200" dirty="0"/>
              <a:t>Radiometric </a:t>
            </a:r>
            <a:r>
              <a:rPr lang="en-US" sz="1200" dirty="0" smtClean="0"/>
              <a:t>Cal</a:t>
            </a:r>
            <a:endParaRPr lang="en-US" sz="1200" b="1" dirty="0"/>
          </a:p>
        </p:txBody>
      </p:sp>
      <p:pic>
        <p:nvPicPr>
          <p:cNvPr id="17" name="Picture 16" descr="white_sands_540nm.jpg"/>
          <p:cNvPicPr>
            <a:picLocks noChangeAspect="1"/>
          </p:cNvPicPr>
          <p:nvPr/>
        </p:nvPicPr>
        <p:blipFill rotWithShape="1">
          <a:blip r:embed="rId7" cstate="print"/>
          <a:srcRect l="15513" b="12333"/>
          <a:stretch/>
        </p:blipFill>
        <p:spPr>
          <a:xfrm>
            <a:off x="2983574" y="4394589"/>
            <a:ext cx="1124828" cy="1603248"/>
          </a:xfrm>
          <a:prstGeom prst="rect">
            <a:avLst/>
          </a:prstGeom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834"/>
          <a:stretch/>
        </p:blipFill>
        <p:spPr bwMode="auto">
          <a:xfrm>
            <a:off x="1844318" y="4408325"/>
            <a:ext cx="1029516" cy="157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79"/>
          <p:cNvSpPr txBox="1">
            <a:spLocks noChangeArrowheads="1"/>
          </p:cNvSpPr>
          <p:nvPr/>
        </p:nvSpPr>
        <p:spPr bwMode="auto">
          <a:xfrm>
            <a:off x="3114600" y="5228870"/>
            <a:ext cx="9938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White Sands Missile Range</a:t>
            </a:r>
            <a:endParaRPr lang="en-US" sz="1000" dirty="0"/>
          </a:p>
        </p:txBody>
      </p:sp>
      <p:sp>
        <p:nvSpPr>
          <p:cNvPr id="21" name="Text Box 79"/>
          <p:cNvSpPr txBox="1">
            <a:spLocks noChangeArrowheads="1"/>
          </p:cNvSpPr>
          <p:nvPr/>
        </p:nvSpPr>
        <p:spPr bwMode="auto">
          <a:xfrm>
            <a:off x="2041152" y="4996158"/>
            <a:ext cx="6330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Sonora Desert</a:t>
            </a:r>
            <a:endParaRPr lang="en-US" sz="1000" dirty="0"/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2843408" y="3558728"/>
            <a:ext cx="2321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Deep Convective Clouds            </a:t>
            </a:r>
            <a:r>
              <a:rPr lang="en-US" sz="1200" dirty="0" smtClean="0"/>
              <a:t>ABI and GLM Radiometric Cal</a:t>
            </a:r>
            <a:endParaRPr lang="en-US" sz="1200" dirty="0"/>
          </a:p>
        </p:txBody>
      </p:sp>
      <p:sp>
        <p:nvSpPr>
          <p:cNvPr id="23" name="Text Box 78"/>
          <p:cNvSpPr txBox="1">
            <a:spLocks noChangeArrowheads="1"/>
          </p:cNvSpPr>
          <p:nvPr/>
        </p:nvSpPr>
        <p:spPr bwMode="auto">
          <a:xfrm>
            <a:off x="5977249" y="1714487"/>
            <a:ext cx="25398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i="1" dirty="0" smtClean="0"/>
              <a:t>Satellite        Inter-Calibration</a:t>
            </a:r>
            <a:endParaRPr lang="en-US" sz="2200" b="1" i="1" dirty="0"/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3" y="4672868"/>
            <a:ext cx="1155713" cy="131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79"/>
          <p:cNvSpPr txBox="1">
            <a:spLocks noChangeArrowheads="1"/>
          </p:cNvSpPr>
          <p:nvPr/>
        </p:nvSpPr>
        <p:spPr bwMode="auto">
          <a:xfrm>
            <a:off x="-1" y="5995062"/>
            <a:ext cx="1582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Stars                     </a:t>
            </a:r>
            <a:r>
              <a:rPr lang="en-US" sz="1200" dirty="0" smtClean="0"/>
              <a:t>ABI Radiometric </a:t>
            </a:r>
            <a:r>
              <a:rPr lang="en-US" sz="1200" dirty="0"/>
              <a:t>Cal</a:t>
            </a:r>
            <a:endParaRPr lang="en-US" sz="1200" b="1" dirty="0"/>
          </a:p>
        </p:txBody>
      </p:sp>
      <p:sp>
        <p:nvSpPr>
          <p:cNvPr id="24" name="Text Box 78"/>
          <p:cNvSpPr txBox="1">
            <a:spLocks noChangeArrowheads="1"/>
          </p:cNvSpPr>
          <p:nvPr/>
        </p:nvSpPr>
        <p:spPr bwMode="auto">
          <a:xfrm>
            <a:off x="363122" y="901193"/>
            <a:ext cx="8545818" cy="76944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1" dirty="0" smtClean="0"/>
              <a:t>Activity near the end of PLT for L1b validation </a:t>
            </a:r>
            <a:r>
              <a:rPr lang="en-US" sz="2200" b="1" i="1" dirty="0"/>
              <a:t>and </a:t>
            </a:r>
            <a:r>
              <a:rPr lang="en-US" sz="2200" b="1" i="1" dirty="0" smtClean="0"/>
              <a:t>creating a “state-of-the-</a:t>
            </a:r>
            <a:r>
              <a:rPr lang="en-US" sz="2200" b="1" i="1" dirty="0" err="1" smtClean="0"/>
              <a:t>cal</a:t>
            </a:r>
            <a:r>
              <a:rPr lang="en-US" sz="2200" b="1" i="1" dirty="0" smtClean="0"/>
              <a:t>” snapshot for long-term calibration trending  </a:t>
            </a:r>
            <a:endParaRPr lang="en-US" sz="22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7232172" y="5747476"/>
            <a:ext cx="191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GEO-GEO                   </a:t>
            </a:r>
            <a:r>
              <a:rPr lang="en-US" sz="1200" dirty="0" smtClean="0"/>
              <a:t>ABI </a:t>
            </a:r>
            <a:r>
              <a:rPr lang="en-US" sz="1200" dirty="0"/>
              <a:t>and GLM Radiometric </a:t>
            </a:r>
            <a:r>
              <a:rPr lang="en-US" sz="1200" dirty="0" smtClean="0"/>
              <a:t>Cal and INR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21" y="4424380"/>
            <a:ext cx="1367516" cy="155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79"/>
          <p:cNvSpPr txBox="1">
            <a:spLocks noChangeArrowheads="1"/>
          </p:cNvSpPr>
          <p:nvPr/>
        </p:nvSpPr>
        <p:spPr bwMode="auto">
          <a:xfrm>
            <a:off x="4250612" y="5409734"/>
            <a:ext cx="9938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</a:rPr>
              <a:t>ARM and SURFRAD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ES-R PDR Brief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OES-R PDR Brief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GOES-R PDR Brief Template</Template>
  <TotalTime>11754</TotalTime>
  <Words>1306</Words>
  <Application>Microsoft Office PowerPoint</Application>
  <PresentationFormat>On-screen Show (4:3)</PresentationFormat>
  <Paragraphs>214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GOES-R PDR Brief Template</vt:lpstr>
      <vt:lpstr>1_GOES-R PDR Brief Template</vt:lpstr>
      <vt:lpstr>GOES-R Program                             Instrument and L1b Product Calibration/Validation  GSICS Users’ Conference  April 8, 2013</vt:lpstr>
      <vt:lpstr>Importance of Calibration &amp; Validation</vt:lpstr>
      <vt:lpstr>GOES-R Cal/Val Scope</vt:lpstr>
      <vt:lpstr>PowerPoint Presentation</vt:lpstr>
      <vt:lpstr>Instr Cal and Cal Test Report Review:  ABI</vt:lpstr>
      <vt:lpstr>Instr Cal and Cal Test Report Review: NIST support for ABI and EXIS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NOAA / NESDIS / STAR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GOES-R Program PDR  Brief Template</dc:title>
  <dc:subject/>
  <dc:creator>jdarnel</dc:creator>
  <cp:keywords/>
  <dc:description/>
  <cp:lastModifiedBy>IACOVAZZI, ROBERT A. (GSFC-417.0)[NOAA]</cp:lastModifiedBy>
  <cp:revision>1172</cp:revision>
  <cp:lastPrinted>2012-05-09T12:44:24Z</cp:lastPrinted>
  <dcterms:created xsi:type="dcterms:W3CDTF">2011-04-04T14:12:12Z</dcterms:created>
  <dcterms:modified xsi:type="dcterms:W3CDTF">2013-03-22T20:24:30Z</dcterms:modified>
  <cp:category/>
</cp:coreProperties>
</file>