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6"/>
  </p:notesMasterIdLst>
  <p:sldIdLst>
    <p:sldId id="256" r:id="rId2"/>
    <p:sldId id="377" r:id="rId3"/>
    <p:sldId id="430" r:id="rId4"/>
    <p:sldId id="388" r:id="rId5"/>
    <p:sldId id="431" r:id="rId6"/>
    <p:sldId id="378" r:id="rId7"/>
    <p:sldId id="393" r:id="rId8"/>
    <p:sldId id="395" r:id="rId9"/>
    <p:sldId id="394" r:id="rId10"/>
    <p:sldId id="396" r:id="rId11"/>
    <p:sldId id="357" r:id="rId12"/>
    <p:sldId id="400" r:id="rId13"/>
    <p:sldId id="418" r:id="rId14"/>
    <p:sldId id="402" r:id="rId15"/>
    <p:sldId id="401" r:id="rId16"/>
    <p:sldId id="428" r:id="rId17"/>
    <p:sldId id="427" r:id="rId18"/>
    <p:sldId id="404" r:id="rId19"/>
    <p:sldId id="405" r:id="rId20"/>
    <p:sldId id="386" r:id="rId21"/>
    <p:sldId id="411" r:id="rId22"/>
    <p:sldId id="415" r:id="rId23"/>
    <p:sldId id="416" r:id="rId24"/>
    <p:sldId id="417" r:id="rId25"/>
    <p:sldId id="429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356" r:id="rId35"/>
  </p:sldIdLst>
  <p:sldSz cx="9144000" cy="6858000" type="screen4x3"/>
  <p:notesSz cx="6953250" cy="9010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703"/>
    <a:srgbClr val="00FF00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3012" autoAdjust="0"/>
  </p:normalViewPr>
  <p:slideViewPr>
    <p:cSldViewPr>
      <p:cViewPr>
        <p:scale>
          <a:sx n="70" d="100"/>
          <a:sy n="70" d="100"/>
        </p:scale>
        <p:origin x="-120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588" y="0"/>
            <a:ext cx="301307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6866-D6CF-47DD-9BD4-1758F82AFF5A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76275"/>
            <a:ext cx="45053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279900"/>
            <a:ext cx="5562600" cy="4054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8213"/>
            <a:ext cx="301307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588" y="8558213"/>
            <a:ext cx="301307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64FB2-6EB6-478F-9B19-13D5BD5C2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6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B513121-E869-4191-985F-E19918BEF039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3777" indent="-223777">
              <a:buAutoNum type="arabicParenR"/>
            </a:pPr>
            <a:r>
              <a:rPr lang="en-US" dirty="0" err="1" smtClean="0"/>
              <a:t>CrIS</a:t>
            </a:r>
            <a:r>
              <a:rPr lang="en-US" dirty="0" smtClean="0"/>
              <a:t> is warmer</a:t>
            </a:r>
            <a:r>
              <a:rPr lang="en-US" baseline="0" dirty="0" smtClean="0"/>
              <a:t> </a:t>
            </a:r>
            <a:r>
              <a:rPr lang="en-US" dirty="0" smtClean="0"/>
              <a:t>than all the sensors, Band</a:t>
            </a:r>
            <a:r>
              <a:rPr lang="en-US" baseline="0" dirty="0" smtClean="0"/>
              <a:t> 15 have more large scene-dependence than M16</a:t>
            </a:r>
          </a:p>
          <a:p>
            <a:pPr marL="223777" indent="-223777">
              <a:buAutoNum type="arabicParenR"/>
            </a:pPr>
            <a:r>
              <a:rPr lang="en-US" baseline="0" dirty="0" smtClean="0"/>
              <a:t>IASI seems close to VIIRS and doesn’t show scene dependence bias. </a:t>
            </a:r>
          </a:p>
          <a:p>
            <a:pPr marL="223777" indent="-223777">
              <a:buAutoNum type="arabicParenR"/>
            </a:pPr>
            <a:r>
              <a:rPr lang="en-US" baseline="0" dirty="0" err="1" smtClean="0"/>
              <a:t>CrIS</a:t>
            </a:r>
            <a:r>
              <a:rPr lang="en-US" baseline="0" dirty="0" smtClean="0"/>
              <a:t> and IASI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57FD7-107F-47D4-A199-D8989825C07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4FB2-6EB6-478F-9B19-13D5BD5C23E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4396-6A8C-43E1-A732-3B5A866A08BD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867400"/>
            <a:ext cx="924253" cy="90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07323"/>
            <a:ext cx="994230" cy="9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2C82-010E-4FAF-BD0D-5819506E0D48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8C1-EBBB-4CA9-8861-2680BD3195B0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2AF2-F7C0-4D38-9C69-33FD3FAE5C3B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25B3-72AC-4AA5-A4DD-A7964CB22C71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79B-5370-4B3D-8DA7-4A90D14AF61D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E228-661D-49B4-B51A-76DF58B5A183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191E-3E9B-45E4-ABAC-F03D37C9F720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A366-0FD2-46E7-91E6-75A79D70FE7D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0FA0-08B8-4485-860A-7C447DF88989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E92B7-F082-49FA-BE23-25841E129A1D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19886" y="-318"/>
            <a:ext cx="624114" cy="6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4" name="Picture 2" descr="Center for Satellite Applications Research-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25474" cy="625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wlikun@umd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882775"/>
            <a:ext cx="8915400" cy="162242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Inter-Sensor </a:t>
            </a:r>
            <a:r>
              <a:rPr lang="en-US" sz="4400" b="1" dirty="0" smtClean="0"/>
              <a:t>Comparison for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dirty="0" err="1" smtClean="0"/>
              <a:t>Soumi</a:t>
            </a:r>
            <a:r>
              <a:rPr lang="en-US" sz="4400" dirty="0" smtClean="0"/>
              <a:t> </a:t>
            </a:r>
            <a:r>
              <a:rPr lang="en-US" sz="4400" b="1" dirty="0" smtClean="0"/>
              <a:t>NPP </a:t>
            </a:r>
            <a:r>
              <a:rPr lang="en-US" sz="4400" b="1" dirty="0" err="1" smtClean="0"/>
              <a:t>CrIS</a:t>
            </a:r>
            <a:r>
              <a:rPr lang="en-US" sz="4400" b="1" dirty="0" smtClean="0"/>
              <a:t> </a:t>
            </a:r>
            <a:br>
              <a:rPr lang="en-US" sz="4400" b="1" dirty="0" smtClean="0"/>
            </a:b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8001000" cy="2514600"/>
          </a:xfrm>
        </p:spPr>
        <p:txBody>
          <a:bodyPr>
            <a:normAutofit fontScale="62500" lnSpcReduction="20000"/>
          </a:bodyPr>
          <a:lstStyle/>
          <a:p>
            <a:endParaRPr lang="en-US" sz="2900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Likun Wang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Yong Han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2*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Denis Tremblay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Fuzhong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Weng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Mitch Goldberg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/>
            <a:endParaRPr lang="en-US" sz="2900" b="1" dirty="0" smtClean="0">
              <a:solidFill>
                <a:schemeClr val="tx1"/>
              </a:solidFill>
            </a:endParaRPr>
          </a:p>
          <a:p>
            <a:pPr lvl="0"/>
            <a:r>
              <a:rPr lang="en-US" sz="2900" b="1" dirty="0" smtClean="0">
                <a:solidFill>
                  <a:schemeClr val="tx1"/>
                </a:solidFill>
              </a:rPr>
              <a:t>1. CICS/ESSIC/University of Maryland, College Park, MD; </a:t>
            </a:r>
            <a:r>
              <a:rPr lang="en-US" sz="2900" b="1" dirty="0" smtClean="0">
                <a:solidFill>
                  <a:schemeClr val="tx1"/>
                </a:solidFill>
                <a:hlinkClick r:id="rId2"/>
              </a:rPr>
              <a:t>wlikun@umd.edu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US" sz="2900" b="1" dirty="0" smtClean="0">
                <a:solidFill>
                  <a:schemeClr val="tx1"/>
                </a:solidFill>
              </a:rPr>
              <a:t>2. NOAA/NESDIS/STAR, College Park, MD</a:t>
            </a:r>
          </a:p>
          <a:p>
            <a:r>
              <a:rPr lang="en-US" sz="2900" b="1" dirty="0" smtClean="0">
                <a:solidFill>
                  <a:schemeClr val="tx1"/>
                </a:solidFill>
              </a:rPr>
              <a:t>3. Earth Resources Technology, Inc., Laurel, MD</a:t>
            </a:r>
          </a:p>
          <a:p>
            <a:r>
              <a:rPr lang="en-US" sz="2900" b="1" dirty="0" smtClean="0">
                <a:solidFill>
                  <a:schemeClr val="tx1"/>
                </a:solidFill>
              </a:rPr>
              <a:t>4. NOAA/NESDIS/JPSS Program Office, Greenbelt, MD</a:t>
            </a:r>
          </a:p>
          <a:p>
            <a:r>
              <a:rPr lang="en-US" sz="2900" b="1" dirty="0" smtClean="0">
                <a:solidFill>
                  <a:schemeClr val="tx1"/>
                </a:solidFill>
              </a:rPr>
              <a:t>* </a:t>
            </a:r>
            <a:r>
              <a:rPr lang="en-US" sz="2900" b="1" dirty="0" err="1" smtClean="0">
                <a:solidFill>
                  <a:schemeClr val="tx1"/>
                </a:solidFill>
              </a:rPr>
              <a:t>CrIS</a:t>
            </a:r>
            <a:r>
              <a:rPr lang="en-US" sz="2900" b="1" dirty="0" smtClean="0">
                <a:solidFill>
                  <a:schemeClr val="tx1"/>
                </a:solidFill>
              </a:rPr>
              <a:t> SDR Team Lead</a:t>
            </a: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 descr="http://www.nesdis.noaa.gov/jpss/images/STARShie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0"/>
            <a:ext cx="1371599" cy="1371600"/>
          </a:xfrm>
          <a:prstGeom prst="rect">
            <a:avLst/>
          </a:prstGeom>
          <a:noFill/>
        </p:spPr>
      </p:pic>
      <p:pic>
        <p:nvPicPr>
          <p:cNvPr id="12295" name="Picture 7" descr="http://www.boatcamp.org/wp-content/uploads/2010/12/NOAA-Transpare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38061" y="6488668"/>
            <a:ext cx="351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</a:rPr>
              <a:t>GSICS Web Meeting on 02/26/2013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9458" name="Picture 2" descr="http://essic.umd.edu/joom2/images/stories/com_form2content/p17/f507/thumbs/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8305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5334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CrIS</a:t>
            </a:r>
            <a:r>
              <a:rPr lang="en-US" dirty="0"/>
              <a:t> Cal/Val Milestones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876800" cy="54864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January 18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2012: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CrIS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was powered up; team started instrument checkout and optimization.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February 8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 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: Engineering packet v32 was uploaded (PGA setting and bit trim mask updates).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February 22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: Full spectral resolution RDRs (0.8 cm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maxOPD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for all bands)  were collected.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April 11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 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: Engineering packet v33 was upload (spectral calibration parameters, nonlinearity coefficients and ICT emissivity table updates).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April 18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: A new FIR digital filter was uploaded to replace the corrupted one.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May 15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CrIS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SDR product reached Beta maturity level 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rgbClr val="FF0000"/>
                </a:solidFill>
              </a:rPr>
              <a:t>October 15</a:t>
            </a:r>
            <a:r>
              <a:rPr lang="en-US" sz="17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1700" b="1" dirty="0" smtClean="0"/>
              <a:t> :  </a:t>
            </a:r>
            <a:r>
              <a:rPr lang="en-US" sz="1700" b="1" dirty="0" err="1" smtClean="0"/>
              <a:t>CrIS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Gelocation</a:t>
            </a:r>
            <a:r>
              <a:rPr lang="en-US" sz="1700" b="1" dirty="0" smtClean="0"/>
              <a:t> errors were fixed  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October 23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, 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CrIS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SDR Provisional Review 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Validated product: 2013</a:t>
            </a: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461A1C8-7C7F-4B4A-8681-997F6D03EA3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3" name="Content Placeholder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05" y="1295400"/>
            <a:ext cx="4303695" cy="3505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943600" y="2362200"/>
            <a:ext cx="2884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M6.3x released, code bugs are fixed </a:t>
            </a:r>
            <a:endParaRPr lang="en-US" sz="1400" b="1" dirty="0"/>
          </a:p>
        </p:txBody>
      </p:sp>
      <p:sp>
        <p:nvSpPr>
          <p:cNvPr id="25" name="Left Arrow 24"/>
          <p:cNvSpPr/>
          <p:nvPr/>
        </p:nvSpPr>
        <p:spPr>
          <a:xfrm>
            <a:off x="5469098" y="2426732"/>
            <a:ext cx="417952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486400" y="144780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53000" y="4876800"/>
            <a:ext cx="413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Geolocation</a:t>
            </a:r>
            <a:r>
              <a:rPr lang="en-US" dirty="0" smtClean="0"/>
              <a:t> error were caused by the code bugs in SDR processing software that applied IAR to SSMR rotation matrices twice.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Radiometric consistency </a:t>
            </a:r>
            <a:br>
              <a:rPr lang="en-US" sz="3200" dirty="0" smtClean="0"/>
            </a:br>
            <a:r>
              <a:rPr lang="en-US" sz="3200" dirty="0" smtClean="0"/>
              <a:t>between </a:t>
            </a:r>
            <a:r>
              <a:rPr lang="en-US" sz="3200" dirty="0" err="1" smtClean="0"/>
              <a:t>CrIS</a:t>
            </a:r>
            <a:r>
              <a:rPr lang="en-US" sz="3200" dirty="0" smtClean="0"/>
              <a:t> and IASI/AIRS   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t="12662" b="10077"/>
          <a:stretch>
            <a:fillRect/>
          </a:stretch>
        </p:blipFill>
        <p:spPr bwMode="auto">
          <a:xfrm>
            <a:off x="457200" y="1588918"/>
            <a:ext cx="8305800" cy="491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6336268"/>
            <a:ext cx="235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Hank </a:t>
            </a:r>
            <a:r>
              <a:rPr lang="en-US" dirty="0" err="1" smtClean="0"/>
              <a:t>Revercomb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97019" y="1108073"/>
            <a:ext cx="7280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Spectral Coverage and </a:t>
            </a:r>
            <a:r>
              <a:rPr lang="en-US" sz="2400" b="1" dirty="0" smtClean="0"/>
              <a:t>Resolution of AIRS, IASI, and </a:t>
            </a:r>
            <a:r>
              <a:rPr lang="en-US" sz="2400" b="1" dirty="0" err="1" smtClean="0"/>
              <a:t>CrIS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 l="2257" t="4452" r="2962"/>
          <a:stretch>
            <a:fillRect/>
          </a:stretch>
        </p:blipFill>
        <p:spPr bwMode="auto">
          <a:xfrm>
            <a:off x="5257800" y="3879736"/>
            <a:ext cx="3886200" cy="29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"/>
            <a:ext cx="8229600" cy="822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Simultaneous Nadir Overpass (SNO) </a:t>
            </a:r>
            <a:br>
              <a:rPr lang="en-US" dirty="0" smtClean="0"/>
            </a:br>
            <a:r>
              <a:rPr lang="en-US" sz="1800" dirty="0" smtClean="0"/>
              <a:t>from 10/22-10/24 and 12/10-12/14: a total of 125 cases</a:t>
            </a:r>
            <a:endParaRPr lang="en-US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t="255" r="6888" b="-255"/>
          <a:stretch/>
        </p:blipFill>
        <p:spPr>
          <a:xfrm>
            <a:off x="2209800" y="914400"/>
            <a:ext cx="4800600" cy="3200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0" y="23622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IASI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196477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data are from IDPS. </a:t>
            </a:r>
          </a:p>
          <a:p>
            <a:endParaRPr lang="en-US" dirty="0" smtClean="0"/>
          </a:p>
          <a:p>
            <a:r>
              <a:rPr lang="en-US" dirty="0" smtClean="0"/>
              <a:t>Only nadir and uniform scenes were selected.</a:t>
            </a:r>
          </a:p>
          <a:p>
            <a:endParaRPr lang="en-US" dirty="0"/>
          </a:p>
          <a:p>
            <a:r>
              <a:rPr lang="en-US" dirty="0" smtClean="0"/>
              <a:t>Using the same collocation algorithms to   collocate </a:t>
            </a:r>
            <a:r>
              <a:rPr lang="en-US" dirty="0" err="1" smtClean="0"/>
              <a:t>CrIS</a:t>
            </a:r>
            <a:r>
              <a:rPr lang="en-US" dirty="0" smtClean="0"/>
              <a:t>/IASI  with VIIRS.</a:t>
            </a:r>
          </a:p>
          <a:p>
            <a:endParaRPr lang="en-US" dirty="0"/>
          </a:p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5" name="Picture 4" descr="small_loop5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2057400" cy="1890583"/>
          </a:xfrm>
          <a:prstGeom prst="rect">
            <a:avLst/>
          </a:prstGeom>
          <a:noFill/>
          <a:ln/>
        </p:spPr>
      </p:pic>
      <p:sp>
        <p:nvSpPr>
          <p:cNvPr id="12" name="Right Arrow 11"/>
          <p:cNvSpPr/>
          <p:nvPr/>
        </p:nvSpPr>
        <p:spPr>
          <a:xfrm rot="1231867">
            <a:off x="1349814" y="2172838"/>
            <a:ext cx="2329571" cy="297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231867">
            <a:off x="4747112" y="3317292"/>
            <a:ext cx="2773975" cy="197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10400" y="1353066"/>
            <a:ext cx="2057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 Difference: &lt;= </a:t>
            </a:r>
            <a:r>
              <a:rPr lang="en-US" sz="1400" dirty="0" smtClean="0"/>
              <a:t>120  Sec</a:t>
            </a:r>
          </a:p>
          <a:p>
            <a:endParaRPr lang="en-US" sz="1400" dirty="0" smtClean="0"/>
          </a:p>
          <a:p>
            <a:r>
              <a:rPr lang="en-US" sz="1400" dirty="0" smtClean="0"/>
              <a:t>Pixel </a:t>
            </a:r>
            <a:r>
              <a:rPr lang="en-US" sz="1400" dirty="0"/>
              <a:t>distance difference:  &lt;=(12+14)/4.0 km = 6.5 </a:t>
            </a:r>
            <a:r>
              <a:rPr lang="en-US" sz="1400" dirty="0" smtClean="0"/>
              <a:t>km</a:t>
            </a:r>
          </a:p>
          <a:p>
            <a:endParaRPr lang="en-US" sz="1400" dirty="0"/>
          </a:p>
          <a:p>
            <a:r>
              <a:rPr lang="en-US" sz="1400" dirty="0" smtClean="0"/>
              <a:t>Angle </a:t>
            </a:r>
            <a:r>
              <a:rPr lang="en-US" sz="1400" dirty="0"/>
              <a:t>Difference: ABS(</a:t>
            </a:r>
            <a:r>
              <a:rPr lang="en-US" sz="1400" dirty="0" err="1"/>
              <a:t>cos</a:t>
            </a:r>
            <a:r>
              <a:rPr lang="en-US" sz="1400" dirty="0"/>
              <a:t>(a1)/</a:t>
            </a:r>
            <a:r>
              <a:rPr lang="en-US" sz="1400" dirty="0" err="1"/>
              <a:t>cos</a:t>
            </a:r>
            <a:r>
              <a:rPr lang="en-US" sz="1400" dirty="0"/>
              <a:t>(a2)-1) &lt;= 0.01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84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614237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47800"/>
            <a:ext cx="241981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Collocate VIIRS with </a:t>
            </a:r>
            <a:r>
              <a:rPr lang="en-US" sz="3600" dirty="0" err="1" smtClean="0"/>
              <a:t>CrIS</a:t>
            </a:r>
            <a:r>
              <a:rPr lang="en-US" dirty="0" smtClean="0"/>
              <a:t>/IASI</a:t>
            </a:r>
            <a:endParaRPr lang="en-US" sz="36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114800"/>
            <a:ext cx="252029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721986" y="5181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886200"/>
            <a:ext cx="323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CrIS</a:t>
            </a:r>
            <a:r>
              <a:rPr lang="en-US" b="1" dirty="0" smtClean="0"/>
              <a:t>/IASI  FOV Spatial Response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219200"/>
            <a:ext cx="127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VIIRS Pixels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304800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CrIS</a:t>
            </a:r>
            <a:r>
              <a:rPr lang="en-US" b="1" dirty="0" smtClean="0"/>
              <a:t>  FOV  footprint  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257800" y="2590800"/>
            <a:ext cx="9144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" y="6564868"/>
            <a:ext cx="461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of VIIRS M16 radiances 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FOV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4267200" y="1143000"/>
            <a:ext cx="1524000" cy="457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rot="5400000">
            <a:off x="7943210" y="3962400"/>
            <a:ext cx="1524000" cy="457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rot="10800000">
            <a:off x="4438455" y="6170160"/>
            <a:ext cx="1524000" cy="457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0"/>
            <a:ext cx="4062413" cy="130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 flipV="1">
            <a:off x="2362200" y="2514601"/>
            <a:ext cx="1524000" cy="7180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3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Uniformity </a:t>
            </a:r>
            <a:endParaRPr lang="en-US" dirty="0"/>
          </a:p>
        </p:txBody>
      </p:sp>
      <p:pic>
        <p:nvPicPr>
          <p:cNvPr id="6" name="Content Placeholder 5" descr="iasi_cris_idps.ps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143000"/>
            <a:ext cx="7611168" cy="5334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 Spectra: 770 Pairs </a:t>
            </a:r>
            <a:endParaRPr lang="en-US" dirty="0"/>
          </a:p>
        </p:txBody>
      </p:sp>
      <p:pic>
        <p:nvPicPr>
          <p:cNvPr id="8" name="Content Placeholder 7" descr="iasi_cris_idps.ps.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43000"/>
            <a:ext cx="7077808" cy="5257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000" y="213360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North (339)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472440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South (431)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019800" y="1752600"/>
            <a:ext cx="838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6800" y="1371600"/>
            <a:ext cx="187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Spectra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429000" y="1752600"/>
            <a:ext cx="1600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Resample IASI to </a:t>
            </a:r>
            <a:r>
              <a:rPr lang="en-US" dirty="0" err="1" smtClean="0"/>
              <a:t>CrIS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2996"/>
          <a:stretch>
            <a:fillRect/>
          </a:stretch>
        </p:blipFill>
        <p:spPr bwMode="auto">
          <a:xfrm>
            <a:off x="4341334" y="2362200"/>
            <a:ext cx="478361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ent Arrow 10"/>
          <p:cNvSpPr/>
          <p:nvPr/>
        </p:nvSpPr>
        <p:spPr>
          <a:xfrm rot="5400000">
            <a:off x="4914900" y="1181100"/>
            <a:ext cx="838200" cy="1371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0800000">
            <a:off x="4713777" y="5257800"/>
            <a:ext cx="1229823" cy="99916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4488" y="1632857"/>
            <a:ext cx="217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Fourier Transform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72676" y="6119336"/>
            <a:ext cx="30445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Inverse Fourier Transform</a:t>
            </a:r>
          </a:p>
          <a:p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18091" y="2848747"/>
            <a:ext cx="167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arenR"/>
            </a:pPr>
            <a:r>
              <a:rPr lang="en-US" sz="1200" b="1" dirty="0" smtClean="0"/>
              <a:t>De-Apodization  </a:t>
            </a:r>
          </a:p>
          <a:p>
            <a:pPr marL="228600" indent="-228600" algn="l"/>
            <a:r>
              <a:rPr lang="en-US" sz="1200" b="1" dirty="0" smtClean="0"/>
              <a:t>2) Truncation  </a:t>
            </a:r>
          </a:p>
          <a:p>
            <a:pPr algn="l"/>
            <a:r>
              <a:rPr lang="en-US" sz="1200" b="1" dirty="0" smtClean="0"/>
              <a:t>3)  </a:t>
            </a:r>
            <a:r>
              <a:rPr lang="en-US" sz="1200" b="1" dirty="0" err="1" smtClean="0"/>
              <a:t>Apodization</a:t>
            </a:r>
            <a:r>
              <a:rPr lang="en-US" sz="1200" b="1" dirty="0" smtClean="0"/>
              <a:t>  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441960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 – IASI  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D1AF-988B-491E-BDEE-AF135EBB4414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19" name="Picture 18" descr="iasi_cris.ps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4343400" cy="2802904"/>
          </a:xfrm>
          <a:prstGeom prst="rect">
            <a:avLst/>
          </a:prstGeom>
        </p:spPr>
      </p:pic>
      <p:pic>
        <p:nvPicPr>
          <p:cNvPr id="21" name="Picture 20" descr="iasi_cris.ps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731935"/>
            <a:ext cx="3962400" cy="25164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05000" y="5574268"/>
            <a:ext cx="291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Re-sampling error very small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CrIS</a:t>
            </a:r>
            <a:r>
              <a:rPr lang="en-US" dirty="0"/>
              <a:t> vs. IASI: </a:t>
            </a:r>
            <a:r>
              <a:rPr lang="en-US" dirty="0" err="1"/>
              <a:t>CrIS</a:t>
            </a:r>
            <a:r>
              <a:rPr lang="en-US" dirty="0"/>
              <a:t> Band 1</a:t>
            </a:r>
          </a:p>
        </p:txBody>
      </p:sp>
      <p:pic>
        <p:nvPicPr>
          <p:cNvPr id="9" name="Content Placeholder 8" descr="iasi_cris_idps.ps.3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0361" y="1371600"/>
            <a:ext cx="4506161" cy="3505200"/>
          </a:xfrm>
        </p:spPr>
      </p:pic>
      <p:pic>
        <p:nvPicPr>
          <p:cNvPr id="10" name="Content Placeholder 9" descr="iasi_cris_idps.ps.4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371600"/>
            <a:ext cx="4503806" cy="35052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19200" y="1066800"/>
            <a:ext cx="6522377" cy="2121932"/>
            <a:chOff x="1219200" y="1230868"/>
            <a:chExt cx="6522377" cy="2121932"/>
          </a:xfrm>
        </p:grpSpPr>
        <p:sp>
          <p:nvSpPr>
            <p:cNvPr id="7" name="TextBox 6"/>
            <p:cNvSpPr txBox="1"/>
            <p:nvPr/>
          </p:nvSpPr>
          <p:spPr>
            <a:xfrm>
              <a:off x="1676400" y="1230868"/>
              <a:ext cx="1266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1230868"/>
              <a:ext cx="1264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19200" y="2952690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CrIS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90800" y="298346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IASI</a:t>
              </a:r>
              <a:endParaRPr lang="en-US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00200" y="34290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r>
              <a:rPr lang="en-US" b="1" dirty="0" smtClean="0"/>
              <a:t>-IASI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0292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At band 1,  </a:t>
            </a:r>
            <a:r>
              <a:rPr lang="en-US" sz="2000" b="1" dirty="0" err="1" smtClean="0"/>
              <a:t>CrIS</a:t>
            </a:r>
            <a:r>
              <a:rPr lang="en-US" sz="2000" b="1" dirty="0" smtClean="0"/>
              <a:t> is slightly warmer than IASI.</a:t>
            </a:r>
          </a:p>
          <a:p>
            <a:endParaRPr lang="en-US" sz="2000" b="1" dirty="0"/>
          </a:p>
          <a:p>
            <a:r>
              <a:rPr lang="en-US" sz="2000" b="1" dirty="0" err="1" smtClean="0"/>
              <a:t>CrIS</a:t>
            </a:r>
            <a:r>
              <a:rPr lang="en-US" sz="2000" b="1" dirty="0" smtClean="0"/>
              <a:t>-IASI BT differences show the slope feature and BT differences decrease with wavenumbers.  </a:t>
            </a:r>
          </a:p>
        </p:txBody>
      </p:sp>
    </p:spTree>
    <p:extLst>
      <p:ext uri="{BB962C8B-B14F-4D97-AF65-F5344CB8AC3E}">
        <p14:creationId xmlns:p14="http://schemas.microsoft.com/office/powerpoint/2010/main" val="41432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CrIS</a:t>
            </a:r>
            <a:r>
              <a:rPr lang="en-US" dirty="0"/>
              <a:t> vs. IASI: </a:t>
            </a:r>
            <a:r>
              <a:rPr lang="en-US" dirty="0" err="1"/>
              <a:t>CrIS</a:t>
            </a:r>
            <a:r>
              <a:rPr lang="en-US" dirty="0"/>
              <a:t> Band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6" name="Content Placeholder 5" descr="iasi_cris_idps.ps.5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801" y="1447800"/>
            <a:ext cx="4495199" cy="3496673"/>
          </a:xfrm>
        </p:spPr>
      </p:pic>
      <p:pic>
        <p:nvPicPr>
          <p:cNvPr id="7" name="Content Placeholder 6" descr="iasi_cris_idps.ps.6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447800"/>
            <a:ext cx="4495199" cy="349850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78623" y="1066800"/>
            <a:ext cx="6522377" cy="2121932"/>
            <a:chOff x="1219200" y="1230868"/>
            <a:chExt cx="6522377" cy="2121932"/>
          </a:xfrm>
        </p:grpSpPr>
        <p:sp>
          <p:nvSpPr>
            <p:cNvPr id="9" name="TextBox 8"/>
            <p:cNvSpPr txBox="1"/>
            <p:nvPr/>
          </p:nvSpPr>
          <p:spPr>
            <a:xfrm>
              <a:off x="1676400" y="1230868"/>
              <a:ext cx="1266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0" y="1230868"/>
              <a:ext cx="1264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0" y="2952690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CrIS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0800" y="298346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IASI</a:t>
              </a:r>
              <a:endParaRPr lang="en-US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3400" y="5105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band 2 at water vapor absorption region,  </a:t>
            </a:r>
            <a:r>
              <a:rPr lang="en-US" sz="2000" b="1" dirty="0" err="1" smtClean="0"/>
              <a:t>CrIS</a:t>
            </a:r>
            <a:r>
              <a:rPr lang="en-US" sz="2000" b="1" dirty="0" smtClean="0"/>
              <a:t> and IASI are well consistent and the BT difference is less than 0.1 K.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361366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r>
              <a:rPr lang="en-US" b="1" dirty="0" smtClean="0"/>
              <a:t>-IASI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CrIS</a:t>
            </a:r>
            <a:r>
              <a:rPr lang="en-US" dirty="0"/>
              <a:t> vs. IASI: </a:t>
            </a:r>
            <a:r>
              <a:rPr lang="en-US" dirty="0" err="1"/>
              <a:t>CrIS</a:t>
            </a:r>
            <a:r>
              <a:rPr lang="en-US" dirty="0"/>
              <a:t> Band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6" name="Content Placeholder 5" descr="iasi_cris_idps.ps.7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" y="1380127"/>
            <a:ext cx="4495199" cy="3496673"/>
          </a:xfrm>
        </p:spPr>
      </p:pic>
      <p:pic>
        <p:nvPicPr>
          <p:cNvPr id="7" name="Content Placeholder 6" descr="iasi_cris_idps.ps.8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371600"/>
            <a:ext cx="4495199" cy="349850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66800" y="1072634"/>
            <a:ext cx="6522377" cy="2121932"/>
            <a:chOff x="1219200" y="1230868"/>
            <a:chExt cx="6522377" cy="2121932"/>
          </a:xfrm>
        </p:grpSpPr>
        <p:sp>
          <p:nvSpPr>
            <p:cNvPr id="9" name="TextBox 8"/>
            <p:cNvSpPr txBox="1"/>
            <p:nvPr/>
          </p:nvSpPr>
          <p:spPr>
            <a:xfrm>
              <a:off x="1676400" y="1230868"/>
              <a:ext cx="1266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0" y="1230868"/>
              <a:ext cx="1264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0" y="2952690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CrIS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0800" y="298346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IASI</a:t>
              </a:r>
              <a:endParaRPr lang="en-US" b="1" dirty="0"/>
            </a:p>
          </p:txBody>
        </p:sp>
      </p:grpSp>
      <p:sp>
        <p:nvSpPr>
          <p:cNvPr id="3" name="Left Arrow 2"/>
          <p:cNvSpPr/>
          <p:nvPr/>
        </p:nvSpPr>
        <p:spPr>
          <a:xfrm>
            <a:off x="2864460" y="2473583"/>
            <a:ext cx="588040" cy="234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7391400" y="2356366"/>
            <a:ext cx="588040" cy="234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2886040" y="3581400"/>
            <a:ext cx="588040" cy="234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467600" y="3505200"/>
            <a:ext cx="588040" cy="234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5029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At band 3, </a:t>
            </a:r>
            <a:r>
              <a:rPr lang="en-US" sz="2000" b="1" dirty="0" err="1" smtClean="0"/>
              <a:t>CrIS</a:t>
            </a:r>
            <a:r>
              <a:rPr lang="en-US" sz="2000" b="1" dirty="0" smtClean="0"/>
              <a:t> is warmer than IASI .</a:t>
            </a:r>
            <a:endParaRPr lang="en-US" sz="2000" b="1" dirty="0"/>
          </a:p>
          <a:p>
            <a:r>
              <a:rPr lang="en-US" sz="2000" b="1" dirty="0" smtClean="0"/>
              <a:t>BT differences are large at the spectral transition region (~2380 cm-1)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5883" y="4038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r>
              <a:rPr lang="en-US" b="1" dirty="0" smtClean="0"/>
              <a:t>-IASI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1024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3000" dirty="0" smtClean="0">
                <a:ea typeface="ＭＳ Ｐゴシック" pitchFamily="34" charset="-128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000" dirty="0" err="1" smtClean="0">
                <a:ea typeface="ＭＳ Ｐゴシック" pitchFamily="34" charset="-128"/>
              </a:rPr>
              <a:t>CrIS</a:t>
            </a:r>
            <a:r>
              <a:rPr lang="en-US" sz="3000" dirty="0" smtClean="0">
                <a:ea typeface="ＭＳ Ｐゴシック" pitchFamily="34" charset="-128"/>
              </a:rPr>
              <a:t> Operational Concept</a:t>
            </a:r>
          </a:p>
          <a:p>
            <a:pPr>
              <a:lnSpc>
                <a:spcPct val="80000"/>
              </a:lnSpc>
            </a:pPr>
            <a:endParaRPr lang="en-US" sz="3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3000" dirty="0" smtClean="0">
                <a:ea typeface="ＭＳ Ｐゴシック" pitchFamily="34" charset="-128"/>
              </a:rPr>
              <a:t>NPP/</a:t>
            </a:r>
            <a:r>
              <a:rPr lang="en-US" sz="3000" dirty="0" err="1" smtClean="0">
                <a:ea typeface="ＭＳ Ｐゴシック" pitchFamily="34" charset="-128"/>
              </a:rPr>
              <a:t>CrIS</a:t>
            </a:r>
            <a:r>
              <a:rPr lang="en-US" sz="3000" dirty="0" smtClean="0">
                <a:ea typeface="ＭＳ Ｐゴシック" pitchFamily="34" charset="-128"/>
              </a:rPr>
              <a:t> Post-launch Calibration</a:t>
            </a:r>
          </a:p>
          <a:p>
            <a:pPr>
              <a:lnSpc>
                <a:spcPct val="80000"/>
              </a:lnSpc>
            </a:pPr>
            <a:endParaRPr lang="en-US" sz="3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3000" dirty="0" smtClean="0">
                <a:ea typeface="ＭＳ Ｐゴシック" pitchFamily="34" charset="-128"/>
              </a:rPr>
              <a:t>Inter-sensor comparison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ea typeface="ＭＳ Ｐゴシック" pitchFamily="34" charset="-128"/>
              </a:rPr>
              <a:t>Validation of Radiometric Calibration 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  <a:ea typeface="ＭＳ Ｐゴシック" pitchFamily="34" charset="-128"/>
              </a:rPr>
              <a:t>Cross-satellite: </a:t>
            </a:r>
            <a:r>
              <a:rPr lang="en-US" sz="2200" dirty="0" err="1" smtClean="0">
                <a:solidFill>
                  <a:srgbClr val="FF0000"/>
                </a:solidFill>
                <a:ea typeface="ＭＳ Ｐゴシック" pitchFamily="34" charset="-128"/>
              </a:rPr>
              <a:t>CrIS</a:t>
            </a:r>
            <a:r>
              <a:rPr lang="en-US" sz="22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  <a:ea typeface="ＭＳ Ｐゴシック" pitchFamily="34" charset="-128"/>
              </a:rPr>
              <a:t>versus</a:t>
            </a:r>
            <a:r>
              <a:rPr lang="en-US" sz="2200" dirty="0" smtClean="0">
                <a:solidFill>
                  <a:srgbClr val="FF0000"/>
                </a:solidFill>
                <a:ea typeface="ＭＳ Ｐゴシック" pitchFamily="34" charset="-128"/>
              </a:rPr>
              <a:t> IASI/AIRS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  <a:ea typeface="ＭＳ Ｐゴシック" pitchFamily="34" charset="-128"/>
              </a:rPr>
              <a:t>Same Platform: </a:t>
            </a:r>
            <a:r>
              <a:rPr lang="en-US" sz="2200" dirty="0" err="1" smtClean="0">
                <a:solidFill>
                  <a:srgbClr val="FF0000"/>
                </a:solidFill>
                <a:ea typeface="ＭＳ Ｐゴシック" pitchFamily="34" charset="-128"/>
              </a:rPr>
              <a:t>CrIS</a:t>
            </a:r>
            <a:r>
              <a:rPr lang="en-US" sz="22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  <a:ea typeface="ＭＳ Ｐゴシック" pitchFamily="34" charset="-128"/>
              </a:rPr>
              <a:t>versus VIIRS</a:t>
            </a:r>
            <a:r>
              <a:rPr lang="en-US" sz="22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200" dirty="0" smtClean="0">
                <a:ea typeface="ＭＳ Ｐゴシック" pitchFamily="34" charset="-128"/>
              </a:rPr>
              <a:t> 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ea typeface="ＭＳ Ｐゴシック" pitchFamily="34" charset="-128"/>
              </a:rPr>
              <a:t>Validation of </a:t>
            </a:r>
            <a:r>
              <a:rPr lang="en-US" sz="2600" dirty="0" err="1" smtClean="0">
                <a:ea typeface="ＭＳ Ｐゴシック" pitchFamily="34" charset="-128"/>
              </a:rPr>
              <a:t>Geolocation</a:t>
            </a:r>
            <a:r>
              <a:rPr lang="en-US" sz="2600" dirty="0" smtClean="0">
                <a:ea typeface="ＭＳ Ｐゴシック" pitchFamily="34" charset="-128"/>
              </a:rPr>
              <a:t>   </a:t>
            </a:r>
          </a:p>
          <a:p>
            <a:pPr lvl="2">
              <a:lnSpc>
                <a:spcPct val="80000"/>
              </a:lnSpc>
            </a:pPr>
            <a:r>
              <a:rPr lang="en-US" sz="1800" dirty="0" err="1" smtClean="0">
                <a:solidFill>
                  <a:srgbClr val="FF0000"/>
                </a:solidFill>
                <a:ea typeface="ＭＳ Ｐゴシック" pitchFamily="34" charset="-128"/>
              </a:rPr>
              <a:t>CrIS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ea typeface="ＭＳ Ｐゴシック" pitchFamily="34" charset="-128"/>
              </a:rPr>
              <a:t>versus VIIRS</a:t>
            </a:r>
            <a:endParaRPr lang="en-US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ea typeface="ＭＳ Ｐゴシック" pitchFamily="34" charset="-128"/>
              </a:rPr>
              <a:t>Conclusion remarks</a:t>
            </a:r>
          </a:p>
          <a:p>
            <a:pPr lvl="1">
              <a:lnSpc>
                <a:spcPct val="80000"/>
              </a:lnSpc>
              <a:buFont typeface="Symbol" pitchFamily="18" charset="2"/>
              <a:buNone/>
            </a:pPr>
            <a:endParaRPr lang="en-US" sz="2600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477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684222" cy="33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634" y="2895600"/>
            <a:ext cx="44459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</a:t>
            </a:r>
            <a:r>
              <a:rPr lang="en-US" dirty="0" err="1" smtClean="0"/>
              <a:t>CrIS</a:t>
            </a:r>
            <a:r>
              <a:rPr lang="en-US" dirty="0" smtClean="0"/>
              <a:t>/IASI versus VIIRS?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1054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CrIS</a:t>
            </a:r>
            <a:r>
              <a:rPr lang="en-US" dirty="0" smtClean="0"/>
              <a:t>/IASI spectra are overlapped with VIIRS SRFs for M13, M15, and M16, and I5 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58229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268251"/>
              </p:ext>
            </p:extLst>
          </p:nvPr>
        </p:nvGraphicFramePr>
        <p:xfrm>
          <a:off x="5715000" y="1143000"/>
          <a:ext cx="307340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0" name="Equation" r:id="rId5" imgW="1308100" imgH="685800" progId="Equation.3">
                  <p:embed/>
                </p:oleObj>
              </mc:Choice>
              <mc:Fallback>
                <p:oleObj name="Equation" r:id="rId5" imgW="1308100" imgH="685800" progId="Equation.3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143000"/>
                        <a:ext cx="3073400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800" y="431696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10.8 µm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8275" y="40386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 µm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3287" y="450746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4.05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µm</a:t>
            </a:r>
          </a:p>
        </p:txBody>
      </p:sp>
    </p:spTree>
    <p:extLst>
      <p:ext uri="{BB962C8B-B14F-4D97-AF65-F5344CB8AC3E}">
        <p14:creationId xmlns:p14="http://schemas.microsoft.com/office/powerpoint/2010/main" val="28537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 careful for out-of-band response!</a:t>
            </a:r>
            <a:endParaRPr lang="en-US" dirty="0"/>
          </a:p>
        </p:txBody>
      </p:sp>
      <p:pic>
        <p:nvPicPr>
          <p:cNvPr id="3" name="Picture 2" descr="VIIRS_SRF.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620000" cy="4995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1905000"/>
            <a:ext cx="22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CrIS Band 1 end point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324600"/>
            <a:ext cx="874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Center wavenumber and band correction coefficients are calculated using the above SRFs.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OOB effects in BTs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9050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1169" y="4872243"/>
            <a:ext cx="3993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This relationship is used to compensate </a:t>
            </a:r>
          </a:p>
          <a:p>
            <a:r>
              <a:rPr lang="en-US" b="1" dirty="0" smtClean="0"/>
              <a:t>CrIS convolution results.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44196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t="2312" r="2170"/>
          <a:stretch>
            <a:fillRect/>
          </a:stretch>
        </p:blipFill>
        <p:spPr bwMode="auto">
          <a:xfrm>
            <a:off x="0" y="988690"/>
            <a:ext cx="4251944" cy="289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3823335"/>
            <a:ext cx="4380548" cy="303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14400"/>
            <a:ext cx="426053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/>
          <p:nvPr/>
        </p:nvGrpSpPr>
        <p:grpSpPr>
          <a:xfrm>
            <a:off x="2279726" y="2145268"/>
            <a:ext cx="5492674" cy="2883932"/>
            <a:chOff x="2133600" y="1905000"/>
            <a:chExt cx="5492674" cy="2883932"/>
          </a:xfrm>
        </p:grpSpPr>
        <p:sp>
          <p:nvSpPr>
            <p:cNvPr id="18" name="TextBox 17"/>
            <p:cNvSpPr txBox="1"/>
            <p:nvPr/>
          </p:nvSpPr>
          <p:spPr>
            <a:xfrm>
              <a:off x="2514600" y="19050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M15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19050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M13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33600" y="44196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M16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266339" y="1447800"/>
            <a:ext cx="2713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IASI-IASI2CrIS</a:t>
            </a:r>
            <a:r>
              <a:rPr lang="en-US" b="1" dirty="0"/>
              <a:t> vs. </a:t>
            </a:r>
            <a:r>
              <a:rPr lang="en-US" b="1" dirty="0">
                <a:solidFill>
                  <a:srgbClr val="FF0000"/>
                </a:solidFill>
              </a:rPr>
              <a:t>IASI2CrIS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14401"/>
            <a:ext cx="4648199" cy="309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720590" cy="323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Band Correction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29025"/>
            <a:ext cx="48196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/>
          <p:nvPr/>
        </p:nvGrpSpPr>
        <p:grpSpPr>
          <a:xfrm>
            <a:off x="2279726" y="2602468"/>
            <a:ext cx="5492674" cy="2883932"/>
            <a:chOff x="2133600" y="1905000"/>
            <a:chExt cx="5492674" cy="2883932"/>
          </a:xfrm>
        </p:grpSpPr>
        <p:sp>
          <p:nvSpPr>
            <p:cNvPr id="9" name="TextBox 8"/>
            <p:cNvSpPr txBox="1"/>
            <p:nvPr/>
          </p:nvSpPr>
          <p:spPr>
            <a:xfrm>
              <a:off x="2514600" y="19050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M15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19050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M13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44196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M16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979720" y="4114800"/>
            <a:ext cx="4088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</a:t>
            </a:r>
            <a:r>
              <a:rPr lang="en-US" b="1" dirty="0"/>
              <a:t>VIIRS radiances to BTs </a:t>
            </a:r>
          </a:p>
          <a:p>
            <a:pPr lvl="2"/>
            <a:r>
              <a:rPr lang="en-US" b="1" dirty="0"/>
              <a:t>Unit: [wm-2 sr-1 </a:t>
            </a:r>
            <a:r>
              <a:rPr lang="el-GR" b="1" dirty="0"/>
              <a:t>μ</a:t>
            </a:r>
            <a:r>
              <a:rPr lang="en-US" b="1" dirty="0"/>
              <a:t>m-1]</a:t>
            </a:r>
          </a:p>
          <a:p>
            <a:pPr lvl="2"/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/>
              <a:t>From </a:t>
            </a:r>
            <a:r>
              <a:rPr lang="en-US" b="1" dirty="0" err="1"/>
              <a:t>CrIS</a:t>
            </a:r>
            <a:r>
              <a:rPr lang="en-US" b="1" dirty="0"/>
              <a:t>/IASI radiances to BTs</a:t>
            </a:r>
          </a:p>
          <a:p>
            <a:pPr lvl="2"/>
            <a:r>
              <a:rPr lang="en-US" b="1" dirty="0"/>
              <a:t>Unit: [mw m-2 sr-1 cm-1</a:t>
            </a:r>
            <a:r>
              <a:rPr lang="en-US" b="1" dirty="0" smtClean="0"/>
              <a:t>]</a:t>
            </a:r>
          </a:p>
          <a:p>
            <a:endParaRPr lang="en-US" b="1" dirty="0" smtClean="0"/>
          </a:p>
          <a:p>
            <a:r>
              <a:rPr lang="en-US" b="1" dirty="0" smtClean="0"/>
              <a:t>Band correction on BT domain should give </a:t>
            </a:r>
            <a:r>
              <a:rPr lang="en-US" b="1" dirty="0" err="1" smtClean="0"/>
              <a:t>identcal</a:t>
            </a:r>
            <a:r>
              <a:rPr lang="en-US" b="1" dirty="0" smtClean="0"/>
              <a:t> values.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28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CrIS</a:t>
            </a:r>
            <a:r>
              <a:rPr lang="en-US" dirty="0" smtClean="0"/>
              <a:t>/IASI versus VIIRS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105400" y="1066800"/>
            <a:ext cx="3886200" cy="505968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CrIS</a:t>
            </a:r>
            <a:r>
              <a:rPr lang="en-US" dirty="0"/>
              <a:t> is warmer than all </a:t>
            </a:r>
            <a:r>
              <a:rPr lang="en-US" dirty="0" smtClean="0"/>
              <a:t>sensors; </a:t>
            </a:r>
            <a:r>
              <a:rPr lang="en-US" dirty="0" err="1" smtClean="0"/>
              <a:t>CrIS</a:t>
            </a:r>
            <a:r>
              <a:rPr lang="en-US" dirty="0" smtClean="0"/>
              <a:t>-VIIRS at Band </a:t>
            </a:r>
            <a:r>
              <a:rPr lang="en-US" dirty="0"/>
              <a:t>15 </a:t>
            </a:r>
            <a:r>
              <a:rPr lang="en-US" dirty="0" smtClean="0"/>
              <a:t>has larger </a:t>
            </a:r>
            <a:r>
              <a:rPr lang="en-US" dirty="0"/>
              <a:t>scene-dependence than </a:t>
            </a:r>
            <a:r>
              <a:rPr lang="en-US" dirty="0" smtClean="0"/>
              <a:t>M16</a:t>
            </a:r>
          </a:p>
          <a:p>
            <a:endParaRPr lang="en-US" dirty="0" smtClean="0"/>
          </a:p>
          <a:p>
            <a:r>
              <a:rPr lang="en-US" dirty="0" smtClean="0"/>
              <a:t>IASI </a:t>
            </a:r>
            <a:r>
              <a:rPr lang="en-US" dirty="0"/>
              <a:t>seems close to VIIRS and </a:t>
            </a:r>
            <a:r>
              <a:rPr lang="en-US" dirty="0" smtClean="0"/>
              <a:t>does not </a:t>
            </a:r>
            <a:r>
              <a:rPr lang="en-US" dirty="0"/>
              <a:t>show scene dependence </a:t>
            </a:r>
            <a:r>
              <a:rPr lang="en-US" dirty="0" smtClean="0"/>
              <a:t>features.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Using VIIRS as a reference,  </a:t>
            </a:r>
            <a:r>
              <a:rPr lang="en-US" dirty="0" err="1" smtClean="0"/>
              <a:t>CrIS</a:t>
            </a:r>
            <a:r>
              <a:rPr lang="en-US" dirty="0" smtClean="0"/>
              <a:t> is warmer than IASI , especially for cold scenes.   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64" y="3912203"/>
            <a:ext cx="4967764" cy="294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8" y="963644"/>
            <a:ext cx="4932902" cy="29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38200" y="25146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M15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1926" y="41148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M16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 vs. </a:t>
            </a:r>
            <a:r>
              <a:rPr lang="en-US" dirty="0" err="1" smtClean="0"/>
              <a:t>CrIS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691315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1600" y="2667000"/>
            <a:ext cx="60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45006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CrIS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040868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r>
              <a:rPr lang="en-US" dirty="0" smtClean="0"/>
              <a:t>-AIRS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143000"/>
            <a:ext cx="188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</a:t>
            </a:r>
            <a:r>
              <a:rPr lang="en-US" b="1" dirty="0"/>
              <a:t>North Pole SNOs</a:t>
            </a:r>
          </a:p>
        </p:txBody>
      </p:sp>
    </p:spTree>
    <p:extLst>
      <p:ext uri="{BB962C8B-B14F-4D97-AF65-F5344CB8AC3E}">
        <p14:creationId xmlns:p14="http://schemas.microsoft.com/office/powerpoint/2010/main" val="15747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Inter-comparison help for assessing </a:t>
            </a:r>
            <a:br>
              <a:rPr lang="en-US" dirty="0" smtClean="0"/>
            </a:br>
            <a:r>
              <a:rPr lang="en-US" dirty="0" err="1" smtClean="0"/>
              <a:t>CrIS</a:t>
            </a:r>
            <a:r>
              <a:rPr lang="en-US" dirty="0" smtClean="0"/>
              <a:t> </a:t>
            </a:r>
            <a:r>
              <a:rPr lang="en-US" dirty="0" err="1" smtClean="0"/>
              <a:t>Geolocation</a:t>
            </a:r>
            <a:r>
              <a:rPr lang="en-US" dirty="0" smtClean="0"/>
              <a:t>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 descr="D:\Home\lwang\Home\LWang\likun_wang\research\JPSS\progress\viirs_cris\July.11.plot\CrIS_control_0618_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-33338" y="1643063"/>
            <a:ext cx="4714875" cy="4190999"/>
          </a:xfrm>
          <a:prstGeom prst="rect">
            <a:avLst/>
          </a:prstGeom>
          <a:noFill/>
        </p:spPr>
      </p:pic>
      <p:pic>
        <p:nvPicPr>
          <p:cNvPr id="1028" name="Picture 4" descr="D:\Home\lwang\Home\LWang\likun_wang\research\JPSS\progress\viirs_cris\July.11.plot\control_VIIRS_0618_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4195763" y="1757362"/>
            <a:ext cx="4714875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6096000"/>
            <a:ext cx="2719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Convolve </a:t>
            </a:r>
            <a:r>
              <a:rPr lang="en-US" b="1" dirty="0" err="1" smtClean="0"/>
              <a:t>CrIS</a:t>
            </a:r>
            <a:r>
              <a:rPr lang="en-US" b="1" dirty="0" smtClean="0"/>
              <a:t> spectra into </a:t>
            </a:r>
          </a:p>
          <a:p>
            <a:r>
              <a:rPr lang="en-US" b="1" dirty="0" smtClean="0"/>
              <a:t>VIIRS Band radiances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6135469"/>
            <a:ext cx="335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Spatially average VIIRS radiances for each </a:t>
            </a:r>
            <a:r>
              <a:rPr lang="en-US" b="1" dirty="0" err="1" smtClean="0"/>
              <a:t>CrIS</a:t>
            </a:r>
            <a:r>
              <a:rPr lang="en-US" b="1" dirty="0" smtClean="0"/>
              <a:t> FOVs 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56260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14km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64737" y="56504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750m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12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</a:t>
            </a:r>
            <a:r>
              <a:rPr lang="en-US" dirty="0" smtClean="0"/>
              <a:t>-VIIRS BT Images </a:t>
            </a:r>
            <a:endParaRPr lang="en-US" dirty="0"/>
          </a:p>
        </p:txBody>
      </p:sp>
      <p:pic>
        <p:nvPicPr>
          <p:cNvPr id="8" name="Content Placeholder 7" descr="Cris_yaw_20120618_dif_Page_1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114800" y="1600201"/>
            <a:ext cx="4419600" cy="43051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1143000"/>
            <a:ext cx="325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CrIS</a:t>
            </a:r>
            <a:r>
              <a:rPr lang="en-US" b="1" dirty="0" smtClean="0"/>
              <a:t>-VIIRS BT difference for M13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250" y="1524000"/>
            <a:ext cx="40957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4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VIIRS </a:t>
            </a:r>
            <a:r>
              <a:rPr lang="en-US" dirty="0" err="1" smtClean="0"/>
              <a:t>geolocation</a:t>
            </a:r>
            <a:r>
              <a:rPr lang="en-US" dirty="0" smtClean="0"/>
              <a:t> good?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075" name="Picture 3" descr="D:\Home\lwang\Home\LWang\likun_wang\research\JPSS\progress\viirs_cris\new_plot\control_VIIRS.pdf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56382" y="3124200"/>
            <a:ext cx="5082818" cy="3428924"/>
          </a:xfrm>
          <a:prstGeom prst="rect">
            <a:avLst/>
          </a:prstGeom>
          <a:noFill/>
        </p:spPr>
      </p:pic>
      <p:pic>
        <p:nvPicPr>
          <p:cNvPr id="7" name="Picture 3" descr="D:\Home\lwang\Home\LWang\likun_wang\research\JPSS\progress\viirs_cris\July.11.plot\control_VIIRS_0618_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38100" y="1485900"/>
            <a:ext cx="3810000" cy="32766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2133600" y="3048000"/>
            <a:ext cx="25146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57400" y="3657600"/>
            <a:ext cx="1752600" cy="2895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7600" y="14478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VIIRS </a:t>
            </a:r>
            <a:r>
              <a:rPr lang="en-US" sz="2400" b="1" dirty="0" err="1" smtClean="0"/>
              <a:t>geolocation</a:t>
            </a:r>
            <a:r>
              <a:rPr lang="en-US" sz="2400" b="1" dirty="0" smtClean="0"/>
              <a:t> is very accurate!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The problem could be caused by </a:t>
            </a:r>
            <a:r>
              <a:rPr lang="en-US" sz="2400" b="1" dirty="0" err="1" smtClean="0"/>
              <a:t>CrIS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geolocation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337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Can we quantitatively identify the errors?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495800" cy="5059680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Choose un-uniform (better for cloud scene) </a:t>
            </a:r>
            <a:r>
              <a:rPr lang="en-US" sz="1900" dirty="0" err="1" smtClean="0"/>
              <a:t>CrIS</a:t>
            </a:r>
            <a:r>
              <a:rPr lang="en-US" sz="1900" dirty="0" smtClean="0"/>
              <a:t> granules over tropical region (large dynamic range)</a:t>
            </a:r>
          </a:p>
          <a:p>
            <a:endParaRPr lang="en-US" sz="1900" dirty="0" smtClean="0"/>
          </a:p>
          <a:p>
            <a:r>
              <a:rPr lang="en-US" sz="1900" dirty="0" smtClean="0"/>
              <a:t>Collocate VIIRS with </a:t>
            </a:r>
            <a:r>
              <a:rPr lang="en-US" sz="1900" dirty="0" err="1" smtClean="0"/>
              <a:t>CrIS</a:t>
            </a:r>
            <a:r>
              <a:rPr lang="en-US" sz="1900" dirty="0" smtClean="0"/>
              <a:t> </a:t>
            </a:r>
            <a:r>
              <a:rPr lang="en-US" sz="1900" b="1" dirty="0" smtClean="0"/>
              <a:t>nadir</a:t>
            </a:r>
            <a:r>
              <a:rPr lang="en-US" sz="1900" dirty="0" smtClean="0"/>
              <a:t> FOVs (FOR 13-16) and then compute spatially averaged radiances  </a:t>
            </a:r>
          </a:p>
          <a:p>
            <a:endParaRPr lang="en-US" sz="1900" dirty="0" smtClean="0"/>
          </a:p>
          <a:p>
            <a:r>
              <a:rPr lang="en-US" sz="1900" dirty="0" smtClean="0"/>
              <a:t>Convert </a:t>
            </a:r>
            <a:r>
              <a:rPr lang="en-US" sz="1900" dirty="0" err="1" smtClean="0"/>
              <a:t>CrIS</a:t>
            </a:r>
            <a:r>
              <a:rPr lang="en-US" sz="1900" dirty="0" smtClean="0"/>
              <a:t> spectra into VIIRS band radiances using VIIRS spectral response functions (SRFs)</a:t>
            </a:r>
          </a:p>
          <a:p>
            <a:endParaRPr lang="en-US" sz="1900" dirty="0" smtClean="0"/>
          </a:p>
          <a:p>
            <a:r>
              <a:rPr lang="en-US" sz="1900" dirty="0" smtClean="0"/>
              <a:t>Define the cost function as </a:t>
            </a:r>
            <a:r>
              <a:rPr lang="en-US" sz="1900" b="1" i="1" dirty="0" smtClean="0"/>
              <a:t>Root Mean Square </a:t>
            </a:r>
            <a:r>
              <a:rPr lang="en-US" sz="1900" b="1" dirty="0" smtClean="0"/>
              <a:t>Errors </a:t>
            </a:r>
            <a:r>
              <a:rPr lang="en-US" sz="1900" b="1" i="1" dirty="0" smtClean="0"/>
              <a:t>(RMSE)</a:t>
            </a:r>
            <a:r>
              <a:rPr lang="en-US" sz="1900" b="1" dirty="0" smtClean="0"/>
              <a:t> </a:t>
            </a:r>
            <a:r>
              <a:rPr lang="en-US" sz="1900" dirty="0" smtClean="0"/>
              <a:t>of </a:t>
            </a:r>
            <a:r>
              <a:rPr lang="en-US" sz="1900" dirty="0" err="1" smtClean="0"/>
              <a:t>CrIS</a:t>
            </a:r>
            <a:r>
              <a:rPr lang="en-US" sz="1900" dirty="0" smtClean="0"/>
              <a:t>-VIIRS BT difference  </a:t>
            </a:r>
          </a:p>
          <a:p>
            <a:pPr>
              <a:buNone/>
            </a:pPr>
            <a:endParaRPr lang="en-US" sz="1900" dirty="0" smtClean="0"/>
          </a:p>
          <a:p>
            <a:r>
              <a:rPr lang="en-US" sz="1900" dirty="0" smtClean="0"/>
              <a:t>Shift VIIRS image toward </a:t>
            </a:r>
            <a:r>
              <a:rPr lang="en-US" sz="1900" b="1" dirty="0" smtClean="0"/>
              <a:t>along-</a:t>
            </a:r>
            <a:r>
              <a:rPr lang="en-US" sz="1900" dirty="0" smtClean="0"/>
              <a:t> and </a:t>
            </a:r>
            <a:r>
              <a:rPr lang="en-US" sz="1900" b="1" dirty="0" smtClean="0"/>
              <a:t>cross-</a:t>
            </a:r>
            <a:r>
              <a:rPr lang="en-US" sz="1900" dirty="0" smtClean="0"/>
              <a:t> track direction to find the minimum of the cost function, which represent best collocation between VIIRS and </a:t>
            </a:r>
            <a:r>
              <a:rPr lang="en-US" sz="1900" dirty="0" err="1" smtClean="0"/>
              <a:t>CrIS</a:t>
            </a: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4400" y="1295400"/>
            <a:ext cx="407017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76813" y="6096000"/>
            <a:ext cx="290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Orbit 02477 on April 20 2102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 rot="15436414">
            <a:off x="5071654" y="3695163"/>
            <a:ext cx="304800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2584" y="4572000"/>
            <a:ext cx="256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VIIRS Scan Direction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Up Arrow 13"/>
          <p:cNvSpPr/>
          <p:nvPr/>
        </p:nvSpPr>
        <p:spPr>
          <a:xfrm rot="20906191">
            <a:off x="5901096" y="2286000"/>
            <a:ext cx="304800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29119" y="2362200"/>
            <a:ext cx="256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 Track Direction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Up Arrow 15"/>
          <p:cNvSpPr/>
          <p:nvPr/>
        </p:nvSpPr>
        <p:spPr>
          <a:xfrm rot="4630930">
            <a:off x="6935437" y="4686538"/>
            <a:ext cx="304800" cy="10668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05319" y="5410200"/>
            <a:ext cx="256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Scan Direction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2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</a:t>
            </a:r>
            <a:r>
              <a:rPr lang="en-US" dirty="0" smtClean="0"/>
              <a:t> SDR Science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 sz="1600" dirty="0" smtClean="0"/>
              <a:t>NOAA – Y</a:t>
            </a:r>
            <a:r>
              <a:rPr lang="en-US" sz="1800" dirty="0" smtClean="0"/>
              <a:t>. Han (team lead), D. Tremblay, X. Jin, Y. Chen, L. Wang and C. Barnet</a:t>
            </a:r>
          </a:p>
          <a:p>
            <a:pPr>
              <a:spcAft>
                <a:spcPts val="300"/>
              </a:spcAft>
            </a:pPr>
            <a:r>
              <a:rPr lang="en-US" sz="1800" dirty="0" smtClean="0"/>
              <a:t>NASA –  D. Johnson</a:t>
            </a:r>
          </a:p>
          <a:p>
            <a:pPr>
              <a:spcAft>
                <a:spcPts val="300"/>
              </a:spcAft>
            </a:pPr>
            <a:r>
              <a:rPr lang="en-US" sz="1800" dirty="0" smtClean="0"/>
              <a:t>Space Dynamics Laboratory/Utah State University (SDL) – D. Scott, </a:t>
            </a:r>
            <a:r>
              <a:rPr lang="en-US" sz="1800" kern="1200" dirty="0" smtClean="0">
                <a:solidFill>
                  <a:schemeClr val="tx1"/>
                </a:solidFill>
              </a:rPr>
              <a:t>G. Bingham,  M. </a:t>
            </a:r>
            <a:r>
              <a:rPr lang="en-US" sz="1800" kern="1200" dirty="0" err="1" smtClean="0">
                <a:solidFill>
                  <a:schemeClr val="tx1"/>
                </a:solidFill>
              </a:rPr>
              <a:t>Esplin</a:t>
            </a:r>
            <a:r>
              <a:rPr lang="en-US" sz="1800" kern="1200" dirty="0" smtClean="0">
                <a:solidFill>
                  <a:schemeClr val="tx1"/>
                </a:solidFill>
              </a:rPr>
              <a:t>, V. </a:t>
            </a:r>
            <a:r>
              <a:rPr lang="en-US" sz="1800" kern="1200" dirty="0" err="1" smtClean="0">
                <a:solidFill>
                  <a:schemeClr val="tx1"/>
                </a:solidFill>
              </a:rPr>
              <a:t>Zavyalov</a:t>
            </a:r>
            <a:r>
              <a:rPr lang="en-US" sz="1800" kern="1200" dirty="0" smtClean="0">
                <a:solidFill>
                  <a:schemeClr val="tx1"/>
                </a:solidFill>
              </a:rPr>
              <a:t> and M. </a:t>
            </a:r>
            <a:r>
              <a:rPr lang="en-US" sz="1800" kern="1200" dirty="0" err="1" smtClean="0">
                <a:solidFill>
                  <a:schemeClr val="tx1"/>
                </a:solidFill>
              </a:rPr>
              <a:t>Greenman</a:t>
            </a:r>
            <a:endParaRPr lang="en-US" sz="1800" kern="1200" dirty="0" smtClean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800" dirty="0" smtClean="0"/>
              <a:t>University of Wisconsin (UW)</a:t>
            </a:r>
            <a:r>
              <a:rPr lang="en-US" sz="1800" kern="12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/>
              <a:t>– H. </a:t>
            </a:r>
            <a:r>
              <a:rPr lang="en-US" sz="1800" dirty="0" err="1" smtClean="0"/>
              <a:t>Revercomb</a:t>
            </a:r>
            <a:r>
              <a:rPr lang="en-US" sz="1800" dirty="0" smtClean="0"/>
              <a:t>, D. Tobin, B. </a:t>
            </a:r>
            <a:r>
              <a:rPr lang="en-US" sz="1800" dirty="0" err="1" smtClean="0"/>
              <a:t>knuteson</a:t>
            </a:r>
            <a:r>
              <a:rPr lang="en-US" sz="1800" dirty="0" smtClean="0"/>
              <a:t>, J. Taylor and L. Borg </a:t>
            </a:r>
          </a:p>
          <a:p>
            <a:pPr marL="347472">
              <a:spcAft>
                <a:spcPts val="300"/>
              </a:spcAft>
            </a:pPr>
            <a:r>
              <a:rPr lang="en-US" sz="1800" dirty="0" smtClean="0"/>
              <a:t>University of Maryland Baltimore County (UMBC) –  L. </a:t>
            </a:r>
            <a:r>
              <a:rPr lang="en-US" sz="1800" dirty="0" err="1" smtClean="0"/>
              <a:t>Strow</a:t>
            </a:r>
            <a:r>
              <a:rPr lang="en-US" sz="1800" dirty="0" smtClean="0"/>
              <a:t>, S. Hannon, H. </a:t>
            </a:r>
            <a:r>
              <a:rPr lang="en-US" sz="1800" dirty="0" err="1" smtClean="0"/>
              <a:t>Motteler</a:t>
            </a:r>
            <a:r>
              <a:rPr lang="en-US" sz="1800" dirty="0" smtClean="0"/>
              <a:t> and P. </a:t>
            </a:r>
            <a:r>
              <a:rPr lang="en-US" sz="1800" dirty="0" err="1" smtClean="0"/>
              <a:t>Schou</a:t>
            </a:r>
            <a:endParaRPr lang="en-US" sz="1800" dirty="0" smtClean="0"/>
          </a:p>
          <a:p>
            <a:pPr marL="347472">
              <a:spcAft>
                <a:spcPts val="300"/>
              </a:spcAft>
            </a:pPr>
            <a:r>
              <a:rPr lang="en-US" sz="1800" dirty="0" smtClean="0"/>
              <a:t>Massachusetts Institute of Technology/Lincoln Labs –  D. Mooney</a:t>
            </a:r>
          </a:p>
          <a:p>
            <a:pPr marL="347472">
              <a:spcAft>
                <a:spcPts val="300"/>
              </a:spcAft>
            </a:pPr>
            <a:r>
              <a:rPr lang="en-US" sz="1800" dirty="0" err="1" smtClean="0"/>
              <a:t>Exelis</a:t>
            </a:r>
            <a:r>
              <a:rPr lang="en-US" sz="1800" dirty="0" smtClean="0"/>
              <a:t> (ITT) –  J. </a:t>
            </a:r>
            <a:r>
              <a:rPr lang="en-US" sz="1800" dirty="0" err="1" smtClean="0"/>
              <a:t>Predina</a:t>
            </a:r>
            <a:r>
              <a:rPr lang="en-US" sz="1800" dirty="0" smtClean="0"/>
              <a:t>, M. </a:t>
            </a:r>
            <a:r>
              <a:rPr lang="en-US" sz="1800" dirty="0" err="1" smtClean="0"/>
              <a:t>Cromp</a:t>
            </a:r>
            <a:r>
              <a:rPr lang="en-US" sz="1800" dirty="0" smtClean="0"/>
              <a:t> and L. </a:t>
            </a:r>
            <a:r>
              <a:rPr lang="en-US" sz="1800" dirty="0" err="1" smtClean="0"/>
              <a:t>Suwinski</a:t>
            </a:r>
            <a:endParaRPr lang="en-US" sz="1800" dirty="0" smtClean="0"/>
          </a:p>
          <a:p>
            <a:pPr marL="347472">
              <a:spcAft>
                <a:spcPts val="300"/>
              </a:spcAft>
            </a:pPr>
            <a:r>
              <a:rPr lang="en-US" sz="1800" dirty="0" smtClean="0"/>
              <a:t>Northrop Grumman Aerospace Systems (NGAS) – D. </a:t>
            </a:r>
            <a:r>
              <a:rPr lang="en-US" sz="1800" dirty="0" err="1" smtClean="0"/>
              <a:t>Gu</a:t>
            </a:r>
            <a:r>
              <a:rPr lang="en-US" sz="1800" dirty="0" smtClean="0"/>
              <a:t>, D. Hagan, L. Wang and C. Wang</a:t>
            </a:r>
          </a:p>
          <a:p>
            <a:pPr marL="347472">
              <a:spcAft>
                <a:spcPts val="300"/>
              </a:spcAft>
            </a:pPr>
            <a:r>
              <a:rPr lang="en-US" sz="1800" dirty="0" smtClean="0"/>
              <a:t>Raytheon – W. Ibrahim</a:t>
            </a:r>
          </a:p>
          <a:p>
            <a:pPr marL="347472"/>
            <a:endParaRPr lang="en-US" sz="1600" dirty="0" smtClean="0"/>
          </a:p>
          <a:p>
            <a:pPr marL="347472"/>
            <a:endParaRPr lang="en-US" sz="1600" dirty="0" smtClean="0"/>
          </a:p>
          <a:p>
            <a:pPr marL="347472">
              <a:spcAft>
                <a:spcPts val="360"/>
              </a:spcAft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A1C8-7C7F-4B4A-8681-997F6D03EA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1981200"/>
            <a:ext cx="429107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Cost Function for M13 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1295400"/>
            <a:ext cx="4038600" cy="308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09800" y="2590800"/>
            <a:ext cx="48006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67000" y="3048000"/>
            <a:ext cx="2971800" cy="1752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05400" y="1752600"/>
            <a:ext cx="367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 plot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VIIRS BTs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3429000"/>
            <a:ext cx="10620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Collocation 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(0, 0)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4724400"/>
            <a:ext cx="2270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Collocation after  shift at minimum of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fction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(5, -4)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2118" y="23913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28310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295400"/>
            <a:ext cx="7848600" cy="685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Software bug was discovered in the operational code.</a:t>
            </a:r>
          </a:p>
          <a:p>
            <a:r>
              <a:rPr lang="en-US" dirty="0" smtClean="0"/>
              <a:t>Code fix was engineered by STAR and delivered to IDPS for implementation.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551" y="5710019"/>
            <a:ext cx="8947449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b="1" dirty="0" smtClean="0"/>
              <a:t> </a:t>
            </a:r>
            <a:r>
              <a:rPr lang="en-US" sz="2200" b="1" dirty="0" err="1" smtClean="0"/>
              <a:t>Geolocation</a:t>
            </a:r>
            <a:r>
              <a:rPr lang="en-US" sz="2200" b="1" dirty="0" smtClean="0"/>
              <a:t> code has been fixed and implemented in MX6.3 (10/16/2012)</a:t>
            </a:r>
          </a:p>
          <a:p>
            <a:pPr>
              <a:buFontTx/>
              <a:buChar char="-"/>
            </a:pPr>
            <a:r>
              <a:rPr lang="en-US" sz="2200" b="1" dirty="0" smtClean="0"/>
              <a:t> </a:t>
            </a:r>
            <a:r>
              <a:rPr lang="en-US" sz="2200" b="1" dirty="0" err="1" smtClean="0"/>
              <a:t>Geolocation</a:t>
            </a:r>
            <a:r>
              <a:rPr lang="en-US" sz="2200" b="1" dirty="0" smtClean="0"/>
              <a:t> accuracy is estimated to be 1.0 km within 30° scan angles.</a:t>
            </a:r>
            <a:endParaRPr lang="en-US" sz="2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912"/>
            <a:ext cx="822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and After correction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457200" y="2210179"/>
            <a:ext cx="7756631" cy="3198556"/>
            <a:chOff x="236366" y="2756090"/>
            <a:chExt cx="7756631" cy="3198556"/>
          </a:xfrm>
        </p:grpSpPr>
        <p:sp>
          <p:nvSpPr>
            <p:cNvPr id="17" name="TextBox 16"/>
            <p:cNvSpPr txBox="1"/>
            <p:nvPr/>
          </p:nvSpPr>
          <p:spPr>
            <a:xfrm>
              <a:off x="2996315" y="2756090"/>
              <a:ext cx="20083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Without correction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2521" y="2756090"/>
              <a:ext cx="1681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 correction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66" y="3125422"/>
              <a:ext cx="3764134" cy="2829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0" r="32088" b="5022"/>
            <a:stretch/>
          </p:blipFill>
          <p:spPr bwMode="auto">
            <a:xfrm>
              <a:off x="5448300" y="3173047"/>
              <a:ext cx="2544697" cy="2687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3" b="2484"/>
            <a:stretch/>
          </p:blipFill>
          <p:spPr bwMode="auto">
            <a:xfrm>
              <a:off x="2889184" y="3125422"/>
              <a:ext cx="2625791" cy="273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1167766" y="5129856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CrIS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42251" y="5224069"/>
            <a:ext cx="112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CrIS</a:t>
            </a:r>
            <a:r>
              <a:rPr lang="en-US" b="1" dirty="0" smtClean="0">
                <a:solidFill>
                  <a:srgbClr val="0070C0"/>
                </a:solidFill>
              </a:rPr>
              <a:t>-VIIRS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3217" y="5258594"/>
            <a:ext cx="112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CrIS</a:t>
            </a:r>
            <a:r>
              <a:rPr lang="en-US" b="1" dirty="0" smtClean="0">
                <a:solidFill>
                  <a:srgbClr val="0070C0"/>
                </a:solidFill>
              </a:rPr>
              <a:t>-VIIRS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58000" y="3276600"/>
            <a:ext cx="838200" cy="914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Remarks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Content Placeholder 5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70000"/>
              </a:lnSpc>
            </a:pPr>
            <a:r>
              <a:rPr lang="en-US" sz="2400" dirty="0" smtClean="0">
                <a:ea typeface="ＭＳ Ｐゴシック" pitchFamily="34" charset="-128"/>
              </a:rPr>
              <a:t>Inter-comparison of </a:t>
            </a:r>
            <a:r>
              <a:rPr lang="en-US" sz="2400" dirty="0" err="1" smtClean="0">
                <a:ea typeface="ＭＳ Ｐゴシック" pitchFamily="34" charset="-128"/>
              </a:rPr>
              <a:t>CrIS</a:t>
            </a:r>
            <a:r>
              <a:rPr lang="en-US" sz="2400" dirty="0" smtClean="0">
                <a:ea typeface="ＭＳ Ｐゴシック" pitchFamily="34" charset="-128"/>
              </a:rPr>
              <a:t> with IASI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indicate that the consistency between </a:t>
            </a:r>
            <a:r>
              <a:rPr lang="en-US" sz="2400" dirty="0" err="1" smtClean="0"/>
              <a:t>CrIS</a:t>
            </a:r>
            <a:r>
              <a:rPr lang="en-US" sz="2400" dirty="0" smtClean="0"/>
              <a:t>  and IASI is around 0.1-0.2 K at most spectral regions. </a:t>
            </a:r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 smtClean="0"/>
              <a:t>Given current consistency level (0.1-0.2K), it is very hard to find the root causes of the differences. However, in order to generate long-term  climate data records, </a:t>
            </a:r>
            <a:r>
              <a:rPr lang="en-US" sz="2400" dirty="0"/>
              <a:t>some issues still </a:t>
            </a:r>
            <a:r>
              <a:rPr lang="en-US" sz="2400" dirty="0" smtClean="0"/>
              <a:t>need </a:t>
            </a:r>
            <a:r>
              <a:rPr lang="en-US" sz="2400" dirty="0"/>
              <a:t>further </a:t>
            </a:r>
            <a:r>
              <a:rPr lang="en-US" sz="2400" dirty="0" smtClean="0"/>
              <a:t>investigation:  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70000"/>
              </a:lnSpc>
            </a:pPr>
            <a:r>
              <a:rPr lang="en-US" sz="2000" dirty="0" err="1" smtClean="0">
                <a:ea typeface="ＭＳ Ｐゴシック" pitchFamily="34" charset="-128"/>
              </a:rPr>
              <a:t>CrIS</a:t>
            </a:r>
            <a:r>
              <a:rPr lang="en-US" sz="2000" dirty="0" smtClean="0">
                <a:ea typeface="ＭＳ Ｐゴシック" pitchFamily="34" charset="-128"/>
              </a:rPr>
              <a:t> is warmer than IASI at the </a:t>
            </a:r>
            <a:r>
              <a:rPr lang="en-US" sz="2000" dirty="0" err="1" smtClean="0">
                <a:ea typeface="ＭＳ Ｐゴシック" pitchFamily="34" charset="-128"/>
              </a:rPr>
              <a:t>longwave</a:t>
            </a:r>
            <a:r>
              <a:rPr lang="en-US" sz="2000" dirty="0" smtClean="0">
                <a:ea typeface="ＭＳ Ｐゴシック" pitchFamily="34" charset="-128"/>
              </a:rPr>
              <a:t> band, especially for cold scenes</a:t>
            </a:r>
          </a:p>
          <a:p>
            <a:pPr lvl="1">
              <a:lnSpc>
                <a:spcPct val="70000"/>
              </a:lnSpc>
            </a:pPr>
            <a:r>
              <a:rPr lang="en-US" sz="2000" dirty="0" err="1" smtClean="0">
                <a:ea typeface="ＭＳ Ｐゴシック" pitchFamily="34" charset="-128"/>
              </a:rPr>
              <a:t>CrIS</a:t>
            </a:r>
            <a:r>
              <a:rPr lang="en-US" sz="2000" dirty="0" smtClean="0">
                <a:ea typeface="ＭＳ Ｐゴシック" pitchFamily="34" charset="-128"/>
              </a:rPr>
              <a:t>-VIIRS scene-dependent features at M15 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70000"/>
              </a:lnSpc>
            </a:pPr>
            <a:r>
              <a:rPr lang="en-US" sz="2000" dirty="0">
                <a:ea typeface="ＭＳ Ｐゴシック" pitchFamily="34" charset="-128"/>
              </a:rPr>
              <a:t>Spectral inconsistency for shortwave sharp transition </a:t>
            </a:r>
            <a:r>
              <a:rPr lang="en-US" sz="2000" dirty="0" smtClean="0">
                <a:ea typeface="ＭＳ Ｐゴシック" pitchFamily="34" charset="-128"/>
              </a:rPr>
              <a:t>regions between </a:t>
            </a:r>
            <a:r>
              <a:rPr lang="en-US" sz="2000" dirty="0" err="1" smtClean="0">
                <a:ea typeface="ＭＳ Ｐゴシック" pitchFamily="34" charset="-128"/>
              </a:rPr>
              <a:t>CrIS</a:t>
            </a:r>
            <a:r>
              <a:rPr lang="en-US" sz="2000" dirty="0" smtClean="0">
                <a:ea typeface="ＭＳ Ｐゴシック" pitchFamily="34" charset="-128"/>
              </a:rPr>
              <a:t> and IASI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lnSpc>
                <a:spcPct val="7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70000"/>
              </a:lnSpc>
            </a:pPr>
            <a:r>
              <a:rPr lang="en-US" sz="2400" dirty="0">
                <a:ea typeface="ＭＳ Ｐゴシック" pitchFamily="34" charset="-128"/>
              </a:rPr>
              <a:t>Looking forward: we really need </a:t>
            </a:r>
            <a:r>
              <a:rPr lang="en-US" sz="2400" b="1" dirty="0" err="1">
                <a:ea typeface="ＭＳ Ｐゴシック" pitchFamily="34" charset="-128"/>
              </a:rPr>
              <a:t>MetOp</a:t>
            </a:r>
            <a:r>
              <a:rPr lang="en-US" sz="2400" b="1" dirty="0">
                <a:ea typeface="ＭＳ Ｐゴシック" pitchFamily="34" charset="-128"/>
              </a:rPr>
              <a:t>-B IASI</a:t>
            </a:r>
            <a:r>
              <a:rPr lang="en-US" sz="2400" dirty="0">
                <a:ea typeface="ＭＳ Ｐゴシック" pitchFamily="34" charset="-128"/>
              </a:rPr>
              <a:t> data to join in inter-comparison, which will facilitate </a:t>
            </a:r>
            <a:r>
              <a:rPr lang="en-US" sz="2400" dirty="0" smtClean="0">
                <a:ea typeface="ＭＳ Ｐゴシック" pitchFamily="34" charset="-128"/>
              </a:rPr>
              <a:t>the diagnosis</a:t>
            </a:r>
            <a:r>
              <a:rPr lang="en-US" sz="2400" dirty="0">
                <a:ea typeface="ＭＳ Ｐゴシック" pitchFamily="34" charset="-128"/>
              </a:rPr>
              <a:t>.  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lnSpc>
                <a:spcPct val="70000"/>
              </a:lnSpc>
            </a:pPr>
            <a:endParaRPr lang="en-US" sz="2400" dirty="0" smtClean="0"/>
          </a:p>
          <a:p>
            <a:pPr>
              <a:lnSpc>
                <a:spcPct val="70000"/>
              </a:lnSpc>
            </a:pPr>
            <a:r>
              <a:rPr lang="en-US" sz="2400" dirty="0" smtClean="0">
                <a:ea typeface="ＭＳ Ｐゴシック" pitchFamily="34" charset="-128"/>
              </a:rPr>
              <a:t>Inter-comparison of </a:t>
            </a:r>
            <a:r>
              <a:rPr lang="en-US" sz="2400" dirty="0" err="1" smtClean="0">
                <a:ea typeface="ＭＳ Ｐゴシック" pitchFamily="34" charset="-128"/>
              </a:rPr>
              <a:t>CrIS</a:t>
            </a:r>
            <a:r>
              <a:rPr lang="en-US" sz="2400" dirty="0" smtClean="0">
                <a:ea typeface="ＭＳ Ｐゴシック" pitchFamily="34" charset="-128"/>
              </a:rPr>
              <a:t> with VIIRS for inhomogeneous scenes can help for assessment of </a:t>
            </a:r>
            <a:r>
              <a:rPr lang="en-US" sz="2400" dirty="0" err="1" smtClean="0">
                <a:ea typeface="ＭＳ Ｐゴシック" pitchFamily="34" charset="-128"/>
              </a:rPr>
              <a:t>CrIS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geolocation</a:t>
            </a:r>
            <a:r>
              <a:rPr lang="en-US" sz="2400" dirty="0" smtClean="0">
                <a:ea typeface="ＭＳ Ｐゴシック" pitchFamily="34" charset="-128"/>
              </a:rPr>
              <a:t>. </a:t>
            </a:r>
            <a:endParaRPr lang="en-US" sz="2400" dirty="0"/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9863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prepared for JGR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 and Sensor Data Record Calibration and Validation Overview and Data Record Quality – Team lead + Team members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Radiometric Calibration and Validation - UW lead + ...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Spectral Calibration and Validation – UMBC lead + …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Noise Performance – SDL lead + 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Geolocation</a:t>
            </a:r>
            <a:r>
              <a:rPr lang="en-US" dirty="0" smtClean="0"/>
              <a:t> Validation – STAR lead +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6575" y="148698"/>
            <a:ext cx="8226425" cy="582613"/>
          </a:xfrm>
        </p:spPr>
        <p:txBody>
          <a:bodyPr>
            <a:normAutofit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 Operational Concept</a:t>
            </a:r>
          </a:p>
        </p:txBody>
      </p:sp>
      <p:sp>
        <p:nvSpPr>
          <p:cNvPr id="572" name="Rectangle 591"/>
          <p:cNvSpPr>
            <a:spLocks noChangeArrowheads="1"/>
          </p:cNvSpPr>
          <p:nvPr/>
        </p:nvSpPr>
        <p:spPr bwMode="auto">
          <a:xfrm>
            <a:off x="6410325" y="2008188"/>
            <a:ext cx="26098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898" tIns="44449" rIns="88898" bIns="44449" anchor="ctr"/>
          <a:lstStyle/>
          <a:p>
            <a:pPr defTabSz="889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solidFill>
                  <a:schemeClr val="bg1"/>
                </a:solidFill>
                <a:latin typeface="Arial" charset="0"/>
              </a:rPr>
              <a:t>RDR = Raw Data Record</a:t>
            </a:r>
          </a:p>
          <a:p>
            <a:pPr defTabSz="889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solidFill>
                  <a:schemeClr val="bg1"/>
                </a:solidFill>
                <a:latin typeface="Arial" charset="0"/>
              </a:rPr>
              <a:t>SDR = Sensor Data Record</a:t>
            </a:r>
          </a:p>
          <a:p>
            <a:pPr defTabSz="889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solidFill>
                  <a:schemeClr val="bg1"/>
                </a:solidFill>
                <a:latin typeface="Arial" charset="0"/>
              </a:rPr>
              <a:t>EDR = Environmental Data Record</a:t>
            </a:r>
          </a:p>
        </p:txBody>
      </p:sp>
      <p:grpSp>
        <p:nvGrpSpPr>
          <p:cNvPr id="575" name="Group 574"/>
          <p:cNvGrpSpPr/>
          <p:nvPr/>
        </p:nvGrpSpPr>
        <p:grpSpPr>
          <a:xfrm>
            <a:off x="325438" y="1219200"/>
            <a:ext cx="8513762" cy="5349875"/>
            <a:chOff x="325438" y="898525"/>
            <a:chExt cx="8513762" cy="5349875"/>
          </a:xfrm>
        </p:grpSpPr>
        <p:pic>
          <p:nvPicPr>
            <p:cNvPr id="8195" name="Picture 4" descr="0124-1011-2212-1645_astronaut_floating_in_space_above_the_earth_o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5138" y="898525"/>
              <a:ext cx="8374062" cy="534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1758950" y="1323975"/>
              <a:ext cx="601663" cy="557213"/>
              <a:chOff x="928" y="1177"/>
              <a:chExt cx="408" cy="405"/>
            </a:xfrm>
          </p:grpSpPr>
          <p:grpSp>
            <p:nvGrpSpPr>
              <p:cNvPr id="3" name="Group 11"/>
              <p:cNvGrpSpPr>
                <a:grpSpLocks/>
              </p:cNvGrpSpPr>
              <p:nvPr/>
            </p:nvGrpSpPr>
            <p:grpSpPr bwMode="auto">
              <a:xfrm>
                <a:off x="928" y="1177"/>
                <a:ext cx="408" cy="405"/>
                <a:chOff x="928" y="1177"/>
                <a:chExt cx="408" cy="405"/>
              </a:xfrm>
            </p:grpSpPr>
            <p:sp>
              <p:nvSpPr>
                <p:cNvPr id="8433" name="Freeform 12"/>
                <p:cNvSpPr>
                  <a:spLocks/>
                </p:cNvSpPr>
                <p:nvPr/>
              </p:nvSpPr>
              <p:spPr bwMode="auto">
                <a:xfrm>
                  <a:off x="932" y="1280"/>
                  <a:ext cx="142" cy="82"/>
                </a:xfrm>
                <a:custGeom>
                  <a:avLst/>
                  <a:gdLst>
                    <a:gd name="T0" fmla="*/ 135 w 142"/>
                    <a:gd name="T1" fmla="*/ 41 h 82"/>
                    <a:gd name="T2" fmla="*/ 141 w 142"/>
                    <a:gd name="T3" fmla="*/ 81 h 82"/>
                    <a:gd name="T4" fmla="*/ 0 w 142"/>
                    <a:gd name="T5" fmla="*/ 41 h 82"/>
                    <a:gd name="T6" fmla="*/ 2 w 142"/>
                    <a:gd name="T7" fmla="*/ 29 h 82"/>
                    <a:gd name="T8" fmla="*/ 4 w 142"/>
                    <a:gd name="T9" fmla="*/ 0 h 82"/>
                    <a:gd name="T10" fmla="*/ 135 w 142"/>
                    <a:gd name="T11" fmla="*/ 41 h 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2"/>
                    <a:gd name="T19" fmla="*/ 0 h 82"/>
                    <a:gd name="T20" fmla="*/ 142 w 142"/>
                    <a:gd name="T21" fmla="*/ 82 h 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2" h="82">
                      <a:moveTo>
                        <a:pt x="135" y="41"/>
                      </a:moveTo>
                      <a:lnTo>
                        <a:pt x="141" y="81"/>
                      </a:lnTo>
                      <a:lnTo>
                        <a:pt x="0" y="41"/>
                      </a:lnTo>
                      <a:lnTo>
                        <a:pt x="2" y="29"/>
                      </a:lnTo>
                      <a:lnTo>
                        <a:pt x="4" y="0"/>
                      </a:lnTo>
                      <a:lnTo>
                        <a:pt x="135" y="4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4" name="Freeform 13"/>
                <p:cNvSpPr>
                  <a:spLocks/>
                </p:cNvSpPr>
                <p:nvPr/>
              </p:nvSpPr>
              <p:spPr bwMode="auto">
                <a:xfrm>
                  <a:off x="932" y="1280"/>
                  <a:ext cx="142" cy="82"/>
                </a:xfrm>
                <a:custGeom>
                  <a:avLst/>
                  <a:gdLst>
                    <a:gd name="T0" fmla="*/ 135 w 142"/>
                    <a:gd name="T1" fmla="*/ 41 h 82"/>
                    <a:gd name="T2" fmla="*/ 141 w 142"/>
                    <a:gd name="T3" fmla="*/ 81 h 82"/>
                    <a:gd name="T4" fmla="*/ 0 w 142"/>
                    <a:gd name="T5" fmla="*/ 41 h 82"/>
                    <a:gd name="T6" fmla="*/ 2 w 142"/>
                    <a:gd name="T7" fmla="*/ 29 h 82"/>
                    <a:gd name="T8" fmla="*/ 4 w 142"/>
                    <a:gd name="T9" fmla="*/ 0 h 82"/>
                    <a:gd name="T10" fmla="*/ 135 w 142"/>
                    <a:gd name="T11" fmla="*/ 41 h 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2"/>
                    <a:gd name="T19" fmla="*/ 0 h 82"/>
                    <a:gd name="T20" fmla="*/ 142 w 142"/>
                    <a:gd name="T21" fmla="*/ 82 h 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2" h="82">
                      <a:moveTo>
                        <a:pt x="135" y="41"/>
                      </a:moveTo>
                      <a:lnTo>
                        <a:pt x="141" y="81"/>
                      </a:lnTo>
                      <a:lnTo>
                        <a:pt x="0" y="41"/>
                      </a:lnTo>
                      <a:lnTo>
                        <a:pt x="2" y="29"/>
                      </a:lnTo>
                      <a:lnTo>
                        <a:pt x="4" y="0"/>
                      </a:lnTo>
                      <a:lnTo>
                        <a:pt x="135" y="4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5" name="Freeform 14"/>
                <p:cNvSpPr>
                  <a:spLocks/>
                </p:cNvSpPr>
                <p:nvPr/>
              </p:nvSpPr>
              <p:spPr bwMode="auto">
                <a:xfrm>
                  <a:off x="1067" y="1324"/>
                  <a:ext cx="7" cy="38"/>
                </a:xfrm>
                <a:custGeom>
                  <a:avLst/>
                  <a:gdLst>
                    <a:gd name="T0" fmla="*/ 5 w 7"/>
                    <a:gd name="T1" fmla="*/ 34 h 38"/>
                    <a:gd name="T2" fmla="*/ 6 w 7"/>
                    <a:gd name="T3" fmla="*/ 37 h 38"/>
                    <a:gd name="T4" fmla="*/ 0 w 7"/>
                    <a:gd name="T5" fmla="*/ 2 h 38"/>
                    <a:gd name="T6" fmla="*/ 3 w 7"/>
                    <a:gd name="T7" fmla="*/ 0 h 38"/>
                    <a:gd name="T8" fmla="*/ 6 w 7"/>
                    <a:gd name="T9" fmla="*/ 37 h 38"/>
                    <a:gd name="T10" fmla="*/ 5 w 7"/>
                    <a:gd name="T11" fmla="*/ 34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8"/>
                    <a:gd name="T20" fmla="*/ 7 w 7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8">
                      <a:moveTo>
                        <a:pt x="5" y="34"/>
                      </a:moveTo>
                      <a:lnTo>
                        <a:pt x="6" y="37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6" y="37"/>
                      </a:lnTo>
                      <a:lnTo>
                        <a:pt x="5" y="3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6" name="Freeform 15"/>
                <p:cNvSpPr>
                  <a:spLocks/>
                </p:cNvSpPr>
                <p:nvPr/>
              </p:nvSpPr>
              <p:spPr bwMode="auto">
                <a:xfrm>
                  <a:off x="1067" y="1324"/>
                  <a:ext cx="7" cy="38"/>
                </a:xfrm>
                <a:custGeom>
                  <a:avLst/>
                  <a:gdLst>
                    <a:gd name="T0" fmla="*/ 5 w 7"/>
                    <a:gd name="T1" fmla="*/ 34 h 38"/>
                    <a:gd name="T2" fmla="*/ 6 w 7"/>
                    <a:gd name="T3" fmla="*/ 37 h 38"/>
                    <a:gd name="T4" fmla="*/ 0 w 7"/>
                    <a:gd name="T5" fmla="*/ 2 h 38"/>
                    <a:gd name="T6" fmla="*/ 3 w 7"/>
                    <a:gd name="T7" fmla="*/ 0 h 38"/>
                    <a:gd name="T8" fmla="*/ 6 w 7"/>
                    <a:gd name="T9" fmla="*/ 37 h 38"/>
                    <a:gd name="T10" fmla="*/ 5 w 7"/>
                    <a:gd name="T11" fmla="*/ 34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8"/>
                    <a:gd name="T20" fmla="*/ 7 w 7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8">
                      <a:moveTo>
                        <a:pt x="5" y="34"/>
                      </a:moveTo>
                      <a:lnTo>
                        <a:pt x="6" y="37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6" y="37"/>
                      </a:lnTo>
                      <a:lnTo>
                        <a:pt x="5" y="3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7" name="Freeform 16"/>
                <p:cNvSpPr>
                  <a:spLocks/>
                </p:cNvSpPr>
                <p:nvPr/>
              </p:nvSpPr>
              <p:spPr bwMode="auto">
                <a:xfrm>
                  <a:off x="1073" y="1363"/>
                  <a:ext cx="1" cy="5"/>
                </a:xfrm>
                <a:custGeom>
                  <a:avLst/>
                  <a:gdLst>
                    <a:gd name="T0" fmla="*/ 0 w 1"/>
                    <a:gd name="T1" fmla="*/ 2 h 5"/>
                    <a:gd name="T2" fmla="*/ 0 w 1"/>
                    <a:gd name="T3" fmla="*/ 2 h 5"/>
                    <a:gd name="T4" fmla="*/ 0 w 1"/>
                    <a:gd name="T5" fmla="*/ 0 h 5"/>
                    <a:gd name="T6" fmla="*/ 0 w 1"/>
                    <a:gd name="T7" fmla="*/ 2 h 5"/>
                    <a:gd name="T8" fmla="*/ 0 w 1"/>
                    <a:gd name="T9" fmla="*/ 2 h 5"/>
                    <a:gd name="T10" fmla="*/ 0 w 1"/>
                    <a:gd name="T11" fmla="*/ 2 h 5"/>
                    <a:gd name="T12" fmla="*/ 0 w 1"/>
                    <a:gd name="T13" fmla="*/ 4 h 5"/>
                    <a:gd name="T14" fmla="*/ 0 w 1"/>
                    <a:gd name="T15" fmla="*/ 2 h 5"/>
                    <a:gd name="T16" fmla="*/ 0 w 1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5"/>
                    <a:gd name="T29" fmla="*/ 1 w 1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8" name="Freeform 17"/>
                <p:cNvSpPr>
                  <a:spLocks/>
                </p:cNvSpPr>
                <p:nvPr/>
              </p:nvSpPr>
              <p:spPr bwMode="auto">
                <a:xfrm>
                  <a:off x="1073" y="1363"/>
                  <a:ext cx="1" cy="5"/>
                </a:xfrm>
                <a:custGeom>
                  <a:avLst/>
                  <a:gdLst>
                    <a:gd name="T0" fmla="*/ 0 w 1"/>
                    <a:gd name="T1" fmla="*/ 2 h 5"/>
                    <a:gd name="T2" fmla="*/ 0 w 1"/>
                    <a:gd name="T3" fmla="*/ 2 h 5"/>
                    <a:gd name="T4" fmla="*/ 0 w 1"/>
                    <a:gd name="T5" fmla="*/ 0 h 5"/>
                    <a:gd name="T6" fmla="*/ 0 w 1"/>
                    <a:gd name="T7" fmla="*/ 2 h 5"/>
                    <a:gd name="T8" fmla="*/ 0 w 1"/>
                    <a:gd name="T9" fmla="*/ 2 h 5"/>
                    <a:gd name="T10" fmla="*/ 0 w 1"/>
                    <a:gd name="T11" fmla="*/ 2 h 5"/>
                    <a:gd name="T12" fmla="*/ 0 w 1"/>
                    <a:gd name="T13" fmla="*/ 4 h 5"/>
                    <a:gd name="T14" fmla="*/ 0 w 1"/>
                    <a:gd name="T15" fmla="*/ 2 h 5"/>
                    <a:gd name="T16" fmla="*/ 0 w 1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5"/>
                    <a:gd name="T29" fmla="*/ 1 w 1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9" name="Freeform 18"/>
                <p:cNvSpPr>
                  <a:spLocks/>
                </p:cNvSpPr>
                <p:nvPr/>
              </p:nvSpPr>
              <p:spPr bwMode="auto">
                <a:xfrm>
                  <a:off x="932" y="1317"/>
                  <a:ext cx="142" cy="47"/>
                </a:xfrm>
                <a:custGeom>
                  <a:avLst/>
                  <a:gdLst>
                    <a:gd name="T0" fmla="*/ 4 w 142"/>
                    <a:gd name="T1" fmla="*/ 4 h 47"/>
                    <a:gd name="T2" fmla="*/ 4 w 142"/>
                    <a:gd name="T3" fmla="*/ 0 h 47"/>
                    <a:gd name="T4" fmla="*/ 141 w 142"/>
                    <a:gd name="T5" fmla="*/ 44 h 47"/>
                    <a:gd name="T6" fmla="*/ 135 w 142"/>
                    <a:gd name="T7" fmla="*/ 46 h 47"/>
                    <a:gd name="T8" fmla="*/ 0 w 142"/>
                    <a:gd name="T9" fmla="*/ 6 h 47"/>
                    <a:gd name="T10" fmla="*/ 4 w 142"/>
                    <a:gd name="T11" fmla="*/ 4 h 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2"/>
                    <a:gd name="T19" fmla="*/ 0 h 47"/>
                    <a:gd name="T20" fmla="*/ 142 w 142"/>
                    <a:gd name="T21" fmla="*/ 47 h 4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2" h="47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141" y="44"/>
                      </a:lnTo>
                      <a:lnTo>
                        <a:pt x="135" y="46"/>
                      </a:lnTo>
                      <a:lnTo>
                        <a:pt x="0" y="6"/>
                      </a:lnTo>
                      <a:lnTo>
                        <a:pt x="4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0" name="Freeform 19"/>
                <p:cNvSpPr>
                  <a:spLocks/>
                </p:cNvSpPr>
                <p:nvPr/>
              </p:nvSpPr>
              <p:spPr bwMode="auto">
                <a:xfrm>
                  <a:off x="932" y="1317"/>
                  <a:ext cx="142" cy="47"/>
                </a:xfrm>
                <a:custGeom>
                  <a:avLst/>
                  <a:gdLst>
                    <a:gd name="T0" fmla="*/ 4 w 142"/>
                    <a:gd name="T1" fmla="*/ 4 h 47"/>
                    <a:gd name="T2" fmla="*/ 4 w 142"/>
                    <a:gd name="T3" fmla="*/ 0 h 47"/>
                    <a:gd name="T4" fmla="*/ 141 w 142"/>
                    <a:gd name="T5" fmla="*/ 44 h 47"/>
                    <a:gd name="T6" fmla="*/ 135 w 142"/>
                    <a:gd name="T7" fmla="*/ 46 h 47"/>
                    <a:gd name="T8" fmla="*/ 0 w 142"/>
                    <a:gd name="T9" fmla="*/ 6 h 47"/>
                    <a:gd name="T10" fmla="*/ 4 w 142"/>
                    <a:gd name="T11" fmla="*/ 4 h 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2"/>
                    <a:gd name="T19" fmla="*/ 0 h 47"/>
                    <a:gd name="T20" fmla="*/ 142 w 142"/>
                    <a:gd name="T21" fmla="*/ 47 h 4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2" h="47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141" y="44"/>
                      </a:lnTo>
                      <a:lnTo>
                        <a:pt x="135" y="46"/>
                      </a:lnTo>
                      <a:lnTo>
                        <a:pt x="0" y="6"/>
                      </a:lnTo>
                      <a:lnTo>
                        <a:pt x="4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1" name="Freeform 20"/>
                <p:cNvSpPr>
                  <a:spLocks/>
                </p:cNvSpPr>
                <p:nvPr/>
              </p:nvSpPr>
              <p:spPr bwMode="auto">
                <a:xfrm>
                  <a:off x="928" y="1311"/>
                  <a:ext cx="3" cy="8"/>
                </a:xfrm>
                <a:custGeom>
                  <a:avLst/>
                  <a:gdLst>
                    <a:gd name="T0" fmla="*/ 2 w 3"/>
                    <a:gd name="T1" fmla="*/ 3 h 8"/>
                    <a:gd name="T2" fmla="*/ 2 w 3"/>
                    <a:gd name="T3" fmla="*/ 0 h 8"/>
                    <a:gd name="T4" fmla="*/ 2 w 3"/>
                    <a:gd name="T5" fmla="*/ 6 h 8"/>
                    <a:gd name="T6" fmla="*/ 1 w 3"/>
                    <a:gd name="T7" fmla="*/ 7 h 8"/>
                    <a:gd name="T8" fmla="*/ 0 w 3"/>
                    <a:gd name="T9" fmla="*/ 1 h 8"/>
                    <a:gd name="T10" fmla="*/ 2 w 3"/>
                    <a:gd name="T11" fmla="*/ 3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8"/>
                    <a:gd name="T20" fmla="*/ 3 w 3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8">
                      <a:moveTo>
                        <a:pt x="2" y="3"/>
                      </a:move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2" y="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2" name="Freeform 21"/>
                <p:cNvSpPr>
                  <a:spLocks/>
                </p:cNvSpPr>
                <p:nvPr/>
              </p:nvSpPr>
              <p:spPr bwMode="auto">
                <a:xfrm>
                  <a:off x="928" y="1311"/>
                  <a:ext cx="3" cy="8"/>
                </a:xfrm>
                <a:custGeom>
                  <a:avLst/>
                  <a:gdLst>
                    <a:gd name="T0" fmla="*/ 2 w 3"/>
                    <a:gd name="T1" fmla="*/ 3 h 8"/>
                    <a:gd name="T2" fmla="*/ 2 w 3"/>
                    <a:gd name="T3" fmla="*/ 0 h 8"/>
                    <a:gd name="T4" fmla="*/ 2 w 3"/>
                    <a:gd name="T5" fmla="*/ 6 h 8"/>
                    <a:gd name="T6" fmla="*/ 1 w 3"/>
                    <a:gd name="T7" fmla="*/ 7 h 8"/>
                    <a:gd name="T8" fmla="*/ 0 w 3"/>
                    <a:gd name="T9" fmla="*/ 1 h 8"/>
                    <a:gd name="T10" fmla="*/ 2 w 3"/>
                    <a:gd name="T11" fmla="*/ 3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8"/>
                    <a:gd name="T20" fmla="*/ 3 w 3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8">
                      <a:moveTo>
                        <a:pt x="2" y="3"/>
                      </a:move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2" y="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3" name="Freeform 22"/>
                <p:cNvSpPr>
                  <a:spLocks/>
                </p:cNvSpPr>
                <p:nvPr/>
              </p:nvSpPr>
              <p:spPr bwMode="auto">
                <a:xfrm>
                  <a:off x="928" y="1277"/>
                  <a:ext cx="9" cy="35"/>
                </a:xfrm>
                <a:custGeom>
                  <a:avLst/>
                  <a:gdLst>
                    <a:gd name="T0" fmla="*/ 5 w 9"/>
                    <a:gd name="T1" fmla="*/ 3 h 35"/>
                    <a:gd name="T2" fmla="*/ 8 w 9"/>
                    <a:gd name="T3" fmla="*/ 0 h 35"/>
                    <a:gd name="T4" fmla="*/ 5 w 9"/>
                    <a:gd name="T5" fmla="*/ 34 h 35"/>
                    <a:gd name="T6" fmla="*/ 0 w 9"/>
                    <a:gd name="T7" fmla="*/ 31 h 35"/>
                    <a:gd name="T8" fmla="*/ 5 w 9"/>
                    <a:gd name="T9" fmla="*/ 3 h 35"/>
                    <a:gd name="T10" fmla="*/ 8 w 9"/>
                    <a:gd name="T11" fmla="*/ 0 h 35"/>
                    <a:gd name="T12" fmla="*/ 5 w 9"/>
                    <a:gd name="T13" fmla="*/ 3 h 35"/>
                    <a:gd name="T14" fmla="*/ 8 w 9"/>
                    <a:gd name="T15" fmla="*/ 0 h 35"/>
                    <a:gd name="T16" fmla="*/ 5 w 9"/>
                    <a:gd name="T17" fmla="*/ 3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"/>
                    <a:gd name="T28" fmla="*/ 0 h 35"/>
                    <a:gd name="T29" fmla="*/ 9 w 9"/>
                    <a:gd name="T30" fmla="*/ 35 h 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" h="35">
                      <a:moveTo>
                        <a:pt x="5" y="3"/>
                      </a:moveTo>
                      <a:lnTo>
                        <a:pt x="8" y="0"/>
                      </a:lnTo>
                      <a:lnTo>
                        <a:pt x="5" y="34"/>
                      </a:lnTo>
                      <a:lnTo>
                        <a:pt x="0" y="31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5" y="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4" name="Freeform 23"/>
                <p:cNvSpPr>
                  <a:spLocks/>
                </p:cNvSpPr>
                <p:nvPr/>
              </p:nvSpPr>
              <p:spPr bwMode="auto">
                <a:xfrm>
                  <a:off x="928" y="1277"/>
                  <a:ext cx="9" cy="35"/>
                </a:xfrm>
                <a:custGeom>
                  <a:avLst/>
                  <a:gdLst>
                    <a:gd name="T0" fmla="*/ 5 w 9"/>
                    <a:gd name="T1" fmla="*/ 3 h 35"/>
                    <a:gd name="T2" fmla="*/ 8 w 9"/>
                    <a:gd name="T3" fmla="*/ 0 h 35"/>
                    <a:gd name="T4" fmla="*/ 5 w 9"/>
                    <a:gd name="T5" fmla="*/ 34 h 35"/>
                    <a:gd name="T6" fmla="*/ 0 w 9"/>
                    <a:gd name="T7" fmla="*/ 31 h 35"/>
                    <a:gd name="T8" fmla="*/ 5 w 9"/>
                    <a:gd name="T9" fmla="*/ 3 h 35"/>
                    <a:gd name="T10" fmla="*/ 8 w 9"/>
                    <a:gd name="T11" fmla="*/ 0 h 35"/>
                    <a:gd name="T12" fmla="*/ 5 w 9"/>
                    <a:gd name="T13" fmla="*/ 3 h 35"/>
                    <a:gd name="T14" fmla="*/ 8 w 9"/>
                    <a:gd name="T15" fmla="*/ 0 h 35"/>
                    <a:gd name="T16" fmla="*/ 5 w 9"/>
                    <a:gd name="T17" fmla="*/ 3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"/>
                    <a:gd name="T28" fmla="*/ 0 h 35"/>
                    <a:gd name="T29" fmla="*/ 9 w 9"/>
                    <a:gd name="T30" fmla="*/ 35 h 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" h="35">
                      <a:moveTo>
                        <a:pt x="5" y="3"/>
                      </a:moveTo>
                      <a:lnTo>
                        <a:pt x="8" y="0"/>
                      </a:lnTo>
                      <a:lnTo>
                        <a:pt x="5" y="34"/>
                      </a:lnTo>
                      <a:lnTo>
                        <a:pt x="0" y="31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5" y="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5" name="Freeform 24"/>
                <p:cNvSpPr>
                  <a:spLocks/>
                </p:cNvSpPr>
                <p:nvPr/>
              </p:nvSpPr>
              <p:spPr bwMode="auto">
                <a:xfrm>
                  <a:off x="936" y="1277"/>
                  <a:ext cx="132" cy="50"/>
                </a:xfrm>
                <a:custGeom>
                  <a:avLst/>
                  <a:gdLst>
                    <a:gd name="T0" fmla="*/ 125 w 132"/>
                    <a:gd name="T1" fmla="*/ 44 h 50"/>
                    <a:gd name="T2" fmla="*/ 127 w 132"/>
                    <a:gd name="T3" fmla="*/ 49 h 50"/>
                    <a:gd name="T4" fmla="*/ 0 w 132"/>
                    <a:gd name="T5" fmla="*/ 3 h 50"/>
                    <a:gd name="T6" fmla="*/ 6 w 132"/>
                    <a:gd name="T7" fmla="*/ 0 h 50"/>
                    <a:gd name="T8" fmla="*/ 131 w 132"/>
                    <a:gd name="T9" fmla="*/ 42 h 50"/>
                    <a:gd name="T10" fmla="*/ 125 w 132"/>
                    <a:gd name="T11" fmla="*/ 44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50"/>
                    <a:gd name="T20" fmla="*/ 132 w 132"/>
                    <a:gd name="T21" fmla="*/ 50 h 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50">
                      <a:moveTo>
                        <a:pt x="125" y="44"/>
                      </a:moveTo>
                      <a:lnTo>
                        <a:pt x="127" y="49"/>
                      </a:lnTo>
                      <a:lnTo>
                        <a:pt x="0" y="3"/>
                      </a:lnTo>
                      <a:lnTo>
                        <a:pt x="6" y="0"/>
                      </a:lnTo>
                      <a:lnTo>
                        <a:pt x="131" y="42"/>
                      </a:lnTo>
                      <a:lnTo>
                        <a:pt x="125" y="4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6" name="Freeform 25"/>
                <p:cNvSpPr>
                  <a:spLocks/>
                </p:cNvSpPr>
                <p:nvPr/>
              </p:nvSpPr>
              <p:spPr bwMode="auto">
                <a:xfrm>
                  <a:off x="936" y="1277"/>
                  <a:ext cx="132" cy="50"/>
                </a:xfrm>
                <a:custGeom>
                  <a:avLst/>
                  <a:gdLst>
                    <a:gd name="T0" fmla="*/ 125 w 132"/>
                    <a:gd name="T1" fmla="*/ 44 h 50"/>
                    <a:gd name="T2" fmla="*/ 127 w 132"/>
                    <a:gd name="T3" fmla="*/ 49 h 50"/>
                    <a:gd name="T4" fmla="*/ 0 w 132"/>
                    <a:gd name="T5" fmla="*/ 3 h 50"/>
                    <a:gd name="T6" fmla="*/ 6 w 132"/>
                    <a:gd name="T7" fmla="*/ 0 h 50"/>
                    <a:gd name="T8" fmla="*/ 131 w 132"/>
                    <a:gd name="T9" fmla="*/ 42 h 50"/>
                    <a:gd name="T10" fmla="*/ 125 w 132"/>
                    <a:gd name="T11" fmla="*/ 44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50"/>
                    <a:gd name="T20" fmla="*/ 132 w 132"/>
                    <a:gd name="T21" fmla="*/ 50 h 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50">
                      <a:moveTo>
                        <a:pt x="125" y="44"/>
                      </a:moveTo>
                      <a:lnTo>
                        <a:pt x="127" y="49"/>
                      </a:lnTo>
                      <a:lnTo>
                        <a:pt x="0" y="3"/>
                      </a:lnTo>
                      <a:lnTo>
                        <a:pt x="6" y="0"/>
                      </a:lnTo>
                      <a:lnTo>
                        <a:pt x="131" y="42"/>
                      </a:lnTo>
                      <a:lnTo>
                        <a:pt x="125" y="4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7" name="Freeform 26"/>
                <p:cNvSpPr>
                  <a:spLocks/>
                </p:cNvSpPr>
                <p:nvPr/>
              </p:nvSpPr>
              <p:spPr bwMode="auto">
                <a:xfrm>
                  <a:off x="942" y="1238"/>
                  <a:ext cx="126" cy="81"/>
                </a:xfrm>
                <a:custGeom>
                  <a:avLst/>
                  <a:gdLst>
                    <a:gd name="T0" fmla="*/ 125 w 126"/>
                    <a:gd name="T1" fmla="*/ 80 h 81"/>
                    <a:gd name="T2" fmla="*/ 0 w 126"/>
                    <a:gd name="T3" fmla="*/ 36 h 81"/>
                    <a:gd name="T4" fmla="*/ 0 w 126"/>
                    <a:gd name="T5" fmla="*/ 0 h 81"/>
                    <a:gd name="T6" fmla="*/ 115 w 126"/>
                    <a:gd name="T7" fmla="*/ 47 h 81"/>
                    <a:gd name="T8" fmla="*/ 125 w 126"/>
                    <a:gd name="T9" fmla="*/ 8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81"/>
                    <a:gd name="T17" fmla="*/ 126 w 126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81">
                      <a:moveTo>
                        <a:pt x="125" y="80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15" y="47"/>
                      </a:lnTo>
                      <a:lnTo>
                        <a:pt x="125" y="8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8" name="Freeform 27"/>
                <p:cNvSpPr>
                  <a:spLocks/>
                </p:cNvSpPr>
                <p:nvPr/>
              </p:nvSpPr>
              <p:spPr bwMode="auto">
                <a:xfrm>
                  <a:off x="942" y="1238"/>
                  <a:ext cx="126" cy="81"/>
                </a:xfrm>
                <a:custGeom>
                  <a:avLst/>
                  <a:gdLst>
                    <a:gd name="T0" fmla="*/ 125 w 126"/>
                    <a:gd name="T1" fmla="*/ 80 h 81"/>
                    <a:gd name="T2" fmla="*/ 0 w 126"/>
                    <a:gd name="T3" fmla="*/ 36 h 81"/>
                    <a:gd name="T4" fmla="*/ 0 w 126"/>
                    <a:gd name="T5" fmla="*/ 0 h 81"/>
                    <a:gd name="T6" fmla="*/ 115 w 126"/>
                    <a:gd name="T7" fmla="*/ 47 h 81"/>
                    <a:gd name="T8" fmla="*/ 125 w 126"/>
                    <a:gd name="T9" fmla="*/ 8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81"/>
                    <a:gd name="T17" fmla="*/ 126 w 126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81">
                      <a:moveTo>
                        <a:pt x="125" y="80"/>
                      </a:move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15" y="47"/>
                      </a:lnTo>
                      <a:lnTo>
                        <a:pt x="125" y="8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9" name="Freeform 28"/>
                <p:cNvSpPr>
                  <a:spLocks/>
                </p:cNvSpPr>
                <p:nvPr/>
              </p:nvSpPr>
              <p:spPr bwMode="auto">
                <a:xfrm>
                  <a:off x="936" y="1271"/>
                  <a:ext cx="130" cy="50"/>
                </a:xfrm>
                <a:custGeom>
                  <a:avLst/>
                  <a:gdLst>
                    <a:gd name="T0" fmla="*/ 6 w 130"/>
                    <a:gd name="T1" fmla="*/ 5 h 50"/>
                    <a:gd name="T2" fmla="*/ 4 w 130"/>
                    <a:gd name="T3" fmla="*/ 0 h 50"/>
                    <a:gd name="T4" fmla="*/ 129 w 130"/>
                    <a:gd name="T5" fmla="*/ 44 h 50"/>
                    <a:gd name="T6" fmla="*/ 125 w 130"/>
                    <a:gd name="T7" fmla="*/ 49 h 50"/>
                    <a:gd name="T8" fmla="*/ 0 w 130"/>
                    <a:gd name="T9" fmla="*/ 8 h 50"/>
                    <a:gd name="T10" fmla="*/ 6 w 130"/>
                    <a:gd name="T11" fmla="*/ 5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0"/>
                    <a:gd name="T19" fmla="*/ 0 h 50"/>
                    <a:gd name="T20" fmla="*/ 130 w 130"/>
                    <a:gd name="T21" fmla="*/ 50 h 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0" h="50">
                      <a:moveTo>
                        <a:pt x="6" y="5"/>
                      </a:moveTo>
                      <a:lnTo>
                        <a:pt x="4" y="0"/>
                      </a:lnTo>
                      <a:lnTo>
                        <a:pt x="129" y="44"/>
                      </a:lnTo>
                      <a:lnTo>
                        <a:pt x="125" y="49"/>
                      </a:lnTo>
                      <a:lnTo>
                        <a:pt x="0" y="8"/>
                      </a:lnTo>
                      <a:lnTo>
                        <a:pt x="6" y="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0" name="Freeform 29"/>
                <p:cNvSpPr>
                  <a:spLocks/>
                </p:cNvSpPr>
                <p:nvPr/>
              </p:nvSpPr>
              <p:spPr bwMode="auto">
                <a:xfrm>
                  <a:off x="936" y="1271"/>
                  <a:ext cx="130" cy="50"/>
                </a:xfrm>
                <a:custGeom>
                  <a:avLst/>
                  <a:gdLst>
                    <a:gd name="T0" fmla="*/ 6 w 130"/>
                    <a:gd name="T1" fmla="*/ 5 h 50"/>
                    <a:gd name="T2" fmla="*/ 4 w 130"/>
                    <a:gd name="T3" fmla="*/ 0 h 50"/>
                    <a:gd name="T4" fmla="*/ 129 w 130"/>
                    <a:gd name="T5" fmla="*/ 44 h 50"/>
                    <a:gd name="T6" fmla="*/ 125 w 130"/>
                    <a:gd name="T7" fmla="*/ 49 h 50"/>
                    <a:gd name="T8" fmla="*/ 0 w 130"/>
                    <a:gd name="T9" fmla="*/ 8 h 50"/>
                    <a:gd name="T10" fmla="*/ 6 w 130"/>
                    <a:gd name="T11" fmla="*/ 5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0"/>
                    <a:gd name="T19" fmla="*/ 0 h 50"/>
                    <a:gd name="T20" fmla="*/ 130 w 130"/>
                    <a:gd name="T21" fmla="*/ 50 h 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0" h="50">
                      <a:moveTo>
                        <a:pt x="6" y="5"/>
                      </a:moveTo>
                      <a:lnTo>
                        <a:pt x="4" y="0"/>
                      </a:lnTo>
                      <a:lnTo>
                        <a:pt x="129" y="44"/>
                      </a:lnTo>
                      <a:lnTo>
                        <a:pt x="125" y="49"/>
                      </a:lnTo>
                      <a:lnTo>
                        <a:pt x="0" y="8"/>
                      </a:lnTo>
                      <a:lnTo>
                        <a:pt x="6" y="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1" name="Freeform 30"/>
                <p:cNvSpPr>
                  <a:spLocks/>
                </p:cNvSpPr>
                <p:nvPr/>
              </p:nvSpPr>
              <p:spPr bwMode="auto">
                <a:xfrm>
                  <a:off x="936" y="1232"/>
                  <a:ext cx="8" cy="43"/>
                </a:xfrm>
                <a:custGeom>
                  <a:avLst/>
                  <a:gdLst>
                    <a:gd name="T0" fmla="*/ 3 w 8"/>
                    <a:gd name="T1" fmla="*/ 5 h 43"/>
                    <a:gd name="T2" fmla="*/ 7 w 8"/>
                    <a:gd name="T3" fmla="*/ 4 h 43"/>
                    <a:gd name="T4" fmla="*/ 3 w 8"/>
                    <a:gd name="T5" fmla="*/ 39 h 43"/>
                    <a:gd name="T6" fmla="*/ 0 w 8"/>
                    <a:gd name="T7" fmla="*/ 42 h 43"/>
                    <a:gd name="T8" fmla="*/ 3 w 8"/>
                    <a:gd name="T9" fmla="*/ 5 h 43"/>
                    <a:gd name="T10" fmla="*/ 2 w 8"/>
                    <a:gd name="T11" fmla="*/ 0 h 43"/>
                    <a:gd name="T12" fmla="*/ 3 w 8"/>
                    <a:gd name="T13" fmla="*/ 5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3"/>
                    <a:gd name="T23" fmla="*/ 8 w 8"/>
                    <a:gd name="T24" fmla="*/ 43 h 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3">
                      <a:moveTo>
                        <a:pt x="3" y="5"/>
                      </a:moveTo>
                      <a:lnTo>
                        <a:pt x="7" y="4"/>
                      </a:lnTo>
                      <a:lnTo>
                        <a:pt x="3" y="39"/>
                      </a:lnTo>
                      <a:lnTo>
                        <a:pt x="0" y="42"/>
                      </a:lnTo>
                      <a:lnTo>
                        <a:pt x="3" y="5"/>
                      </a:lnTo>
                      <a:lnTo>
                        <a:pt x="2" y="0"/>
                      </a:lnTo>
                      <a:lnTo>
                        <a:pt x="3" y="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2" name="Freeform 31"/>
                <p:cNvSpPr>
                  <a:spLocks/>
                </p:cNvSpPr>
                <p:nvPr/>
              </p:nvSpPr>
              <p:spPr bwMode="auto">
                <a:xfrm>
                  <a:off x="936" y="1232"/>
                  <a:ext cx="8" cy="43"/>
                </a:xfrm>
                <a:custGeom>
                  <a:avLst/>
                  <a:gdLst>
                    <a:gd name="T0" fmla="*/ 3 w 8"/>
                    <a:gd name="T1" fmla="*/ 5 h 43"/>
                    <a:gd name="T2" fmla="*/ 7 w 8"/>
                    <a:gd name="T3" fmla="*/ 4 h 43"/>
                    <a:gd name="T4" fmla="*/ 3 w 8"/>
                    <a:gd name="T5" fmla="*/ 39 h 43"/>
                    <a:gd name="T6" fmla="*/ 0 w 8"/>
                    <a:gd name="T7" fmla="*/ 42 h 43"/>
                    <a:gd name="T8" fmla="*/ 3 w 8"/>
                    <a:gd name="T9" fmla="*/ 5 h 43"/>
                    <a:gd name="T10" fmla="*/ 2 w 8"/>
                    <a:gd name="T11" fmla="*/ 0 h 43"/>
                    <a:gd name="T12" fmla="*/ 3 w 8"/>
                    <a:gd name="T13" fmla="*/ 5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3"/>
                    <a:gd name="T23" fmla="*/ 8 w 8"/>
                    <a:gd name="T24" fmla="*/ 43 h 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3">
                      <a:moveTo>
                        <a:pt x="3" y="5"/>
                      </a:moveTo>
                      <a:lnTo>
                        <a:pt x="7" y="4"/>
                      </a:lnTo>
                      <a:lnTo>
                        <a:pt x="3" y="39"/>
                      </a:lnTo>
                      <a:lnTo>
                        <a:pt x="0" y="42"/>
                      </a:lnTo>
                      <a:lnTo>
                        <a:pt x="3" y="5"/>
                      </a:lnTo>
                      <a:lnTo>
                        <a:pt x="2" y="0"/>
                      </a:lnTo>
                      <a:lnTo>
                        <a:pt x="3" y="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3" name="Freeform 32"/>
                <p:cNvSpPr>
                  <a:spLocks/>
                </p:cNvSpPr>
                <p:nvPr/>
              </p:nvSpPr>
              <p:spPr bwMode="auto">
                <a:xfrm>
                  <a:off x="942" y="1238"/>
                  <a:ext cx="122" cy="46"/>
                </a:xfrm>
                <a:custGeom>
                  <a:avLst/>
                  <a:gdLst>
                    <a:gd name="T0" fmla="*/ 114 w 122"/>
                    <a:gd name="T1" fmla="*/ 45 h 46"/>
                    <a:gd name="T2" fmla="*/ 114 w 122"/>
                    <a:gd name="T3" fmla="*/ 45 h 46"/>
                    <a:gd name="T4" fmla="*/ 0 w 122"/>
                    <a:gd name="T5" fmla="*/ 0 h 46"/>
                    <a:gd name="T6" fmla="*/ 112 w 122"/>
                    <a:gd name="T7" fmla="*/ 41 h 46"/>
                    <a:gd name="T8" fmla="*/ 121 w 122"/>
                    <a:gd name="T9" fmla="*/ 43 h 46"/>
                    <a:gd name="T10" fmla="*/ 112 w 122"/>
                    <a:gd name="T11" fmla="*/ 41 h 46"/>
                    <a:gd name="T12" fmla="*/ 121 w 122"/>
                    <a:gd name="T13" fmla="*/ 43 h 46"/>
                    <a:gd name="T14" fmla="*/ 114 w 122"/>
                    <a:gd name="T15" fmla="*/ 45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2"/>
                    <a:gd name="T25" fmla="*/ 0 h 46"/>
                    <a:gd name="T26" fmla="*/ 122 w 12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2" h="46">
                      <a:moveTo>
                        <a:pt x="114" y="45"/>
                      </a:moveTo>
                      <a:lnTo>
                        <a:pt x="114" y="45"/>
                      </a:lnTo>
                      <a:lnTo>
                        <a:pt x="0" y="0"/>
                      </a:lnTo>
                      <a:lnTo>
                        <a:pt x="112" y="41"/>
                      </a:lnTo>
                      <a:lnTo>
                        <a:pt x="121" y="43"/>
                      </a:lnTo>
                      <a:lnTo>
                        <a:pt x="112" y="41"/>
                      </a:lnTo>
                      <a:lnTo>
                        <a:pt x="121" y="43"/>
                      </a:lnTo>
                      <a:lnTo>
                        <a:pt x="114" y="4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4" name="Freeform 33"/>
                <p:cNvSpPr>
                  <a:spLocks/>
                </p:cNvSpPr>
                <p:nvPr/>
              </p:nvSpPr>
              <p:spPr bwMode="auto">
                <a:xfrm>
                  <a:off x="942" y="1238"/>
                  <a:ext cx="122" cy="46"/>
                </a:xfrm>
                <a:custGeom>
                  <a:avLst/>
                  <a:gdLst>
                    <a:gd name="T0" fmla="*/ 114 w 122"/>
                    <a:gd name="T1" fmla="*/ 45 h 46"/>
                    <a:gd name="T2" fmla="*/ 0 w 122"/>
                    <a:gd name="T3" fmla="*/ 0 h 46"/>
                    <a:gd name="T4" fmla="*/ 112 w 122"/>
                    <a:gd name="T5" fmla="*/ 41 h 46"/>
                    <a:gd name="T6" fmla="*/ 121 w 122"/>
                    <a:gd name="T7" fmla="*/ 43 h 46"/>
                    <a:gd name="T8" fmla="*/ 112 w 122"/>
                    <a:gd name="T9" fmla="*/ 41 h 46"/>
                    <a:gd name="T10" fmla="*/ 121 w 122"/>
                    <a:gd name="T11" fmla="*/ 43 h 46"/>
                    <a:gd name="T12" fmla="*/ 114 w 122"/>
                    <a:gd name="T13" fmla="*/ 45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46"/>
                    <a:gd name="T23" fmla="*/ 122 w 122"/>
                    <a:gd name="T24" fmla="*/ 46 h 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46">
                      <a:moveTo>
                        <a:pt x="114" y="45"/>
                      </a:moveTo>
                      <a:lnTo>
                        <a:pt x="0" y="0"/>
                      </a:lnTo>
                      <a:lnTo>
                        <a:pt x="112" y="41"/>
                      </a:lnTo>
                      <a:lnTo>
                        <a:pt x="121" y="43"/>
                      </a:lnTo>
                      <a:lnTo>
                        <a:pt x="112" y="41"/>
                      </a:lnTo>
                      <a:lnTo>
                        <a:pt x="121" y="43"/>
                      </a:lnTo>
                      <a:lnTo>
                        <a:pt x="114" y="4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5" name="Freeform 34"/>
                <p:cNvSpPr>
                  <a:spLocks/>
                </p:cNvSpPr>
                <p:nvPr/>
              </p:nvSpPr>
              <p:spPr bwMode="auto">
                <a:xfrm>
                  <a:off x="1062" y="1287"/>
                  <a:ext cx="6" cy="34"/>
                </a:xfrm>
                <a:custGeom>
                  <a:avLst/>
                  <a:gdLst>
                    <a:gd name="T0" fmla="*/ 4 w 6"/>
                    <a:gd name="T1" fmla="*/ 28 h 34"/>
                    <a:gd name="T2" fmla="*/ 2 w 6"/>
                    <a:gd name="T3" fmla="*/ 33 h 34"/>
                    <a:gd name="T4" fmla="*/ 0 w 6"/>
                    <a:gd name="T5" fmla="*/ 2 h 34"/>
                    <a:gd name="T6" fmla="*/ 3 w 6"/>
                    <a:gd name="T7" fmla="*/ 0 h 34"/>
                    <a:gd name="T8" fmla="*/ 5 w 6"/>
                    <a:gd name="T9" fmla="*/ 31 h 34"/>
                    <a:gd name="T10" fmla="*/ 2 w 6"/>
                    <a:gd name="T11" fmla="*/ 33 h 34"/>
                    <a:gd name="T12" fmla="*/ 5 w 6"/>
                    <a:gd name="T13" fmla="*/ 31 h 34"/>
                    <a:gd name="T14" fmla="*/ 2 w 6"/>
                    <a:gd name="T15" fmla="*/ 33 h 34"/>
                    <a:gd name="T16" fmla="*/ 4 w 6"/>
                    <a:gd name="T17" fmla="*/ 28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34"/>
                    <a:gd name="T29" fmla="*/ 6 w 6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34">
                      <a:moveTo>
                        <a:pt x="4" y="28"/>
                      </a:moveTo>
                      <a:lnTo>
                        <a:pt x="2" y="3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5" y="31"/>
                      </a:lnTo>
                      <a:lnTo>
                        <a:pt x="2" y="33"/>
                      </a:lnTo>
                      <a:lnTo>
                        <a:pt x="5" y="31"/>
                      </a:lnTo>
                      <a:lnTo>
                        <a:pt x="2" y="33"/>
                      </a:lnTo>
                      <a:lnTo>
                        <a:pt x="4" y="2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6" name="Freeform 35"/>
                <p:cNvSpPr>
                  <a:spLocks/>
                </p:cNvSpPr>
                <p:nvPr/>
              </p:nvSpPr>
              <p:spPr bwMode="auto">
                <a:xfrm>
                  <a:off x="1062" y="1287"/>
                  <a:ext cx="6" cy="34"/>
                </a:xfrm>
                <a:custGeom>
                  <a:avLst/>
                  <a:gdLst>
                    <a:gd name="T0" fmla="*/ 4 w 6"/>
                    <a:gd name="T1" fmla="*/ 28 h 34"/>
                    <a:gd name="T2" fmla="*/ 2 w 6"/>
                    <a:gd name="T3" fmla="*/ 33 h 34"/>
                    <a:gd name="T4" fmla="*/ 0 w 6"/>
                    <a:gd name="T5" fmla="*/ 2 h 34"/>
                    <a:gd name="T6" fmla="*/ 3 w 6"/>
                    <a:gd name="T7" fmla="*/ 0 h 34"/>
                    <a:gd name="T8" fmla="*/ 5 w 6"/>
                    <a:gd name="T9" fmla="*/ 31 h 34"/>
                    <a:gd name="T10" fmla="*/ 2 w 6"/>
                    <a:gd name="T11" fmla="*/ 33 h 34"/>
                    <a:gd name="T12" fmla="*/ 5 w 6"/>
                    <a:gd name="T13" fmla="*/ 31 h 34"/>
                    <a:gd name="T14" fmla="*/ 2 w 6"/>
                    <a:gd name="T15" fmla="*/ 33 h 34"/>
                    <a:gd name="T16" fmla="*/ 4 w 6"/>
                    <a:gd name="T17" fmla="*/ 28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34"/>
                    <a:gd name="T29" fmla="*/ 6 w 6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34">
                      <a:moveTo>
                        <a:pt x="4" y="28"/>
                      </a:moveTo>
                      <a:lnTo>
                        <a:pt x="2" y="3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5" y="31"/>
                      </a:lnTo>
                      <a:lnTo>
                        <a:pt x="2" y="33"/>
                      </a:lnTo>
                      <a:lnTo>
                        <a:pt x="5" y="31"/>
                      </a:lnTo>
                      <a:lnTo>
                        <a:pt x="2" y="33"/>
                      </a:lnTo>
                      <a:lnTo>
                        <a:pt x="4" y="2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7" name="Freeform 36"/>
                <p:cNvSpPr>
                  <a:spLocks/>
                </p:cNvSpPr>
                <p:nvPr/>
              </p:nvSpPr>
              <p:spPr bwMode="auto">
                <a:xfrm>
                  <a:off x="947" y="1202"/>
                  <a:ext cx="108" cy="77"/>
                </a:xfrm>
                <a:custGeom>
                  <a:avLst/>
                  <a:gdLst>
                    <a:gd name="T0" fmla="*/ 107 w 108"/>
                    <a:gd name="T1" fmla="*/ 76 h 77"/>
                    <a:gd name="T2" fmla="*/ 0 w 108"/>
                    <a:gd name="T3" fmla="*/ 26 h 77"/>
                    <a:gd name="T4" fmla="*/ 4 w 108"/>
                    <a:gd name="T5" fmla="*/ 0 h 77"/>
                    <a:gd name="T6" fmla="*/ 107 w 108"/>
                    <a:gd name="T7" fmla="*/ 51 h 77"/>
                    <a:gd name="T8" fmla="*/ 107 w 108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77"/>
                    <a:gd name="T17" fmla="*/ 108 w 108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77">
                      <a:moveTo>
                        <a:pt x="107" y="76"/>
                      </a:moveTo>
                      <a:lnTo>
                        <a:pt x="0" y="26"/>
                      </a:lnTo>
                      <a:lnTo>
                        <a:pt x="4" y="0"/>
                      </a:lnTo>
                      <a:lnTo>
                        <a:pt x="107" y="51"/>
                      </a:lnTo>
                      <a:lnTo>
                        <a:pt x="107" y="7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8" name="Freeform 37"/>
                <p:cNvSpPr>
                  <a:spLocks/>
                </p:cNvSpPr>
                <p:nvPr/>
              </p:nvSpPr>
              <p:spPr bwMode="auto">
                <a:xfrm>
                  <a:off x="947" y="1202"/>
                  <a:ext cx="108" cy="77"/>
                </a:xfrm>
                <a:custGeom>
                  <a:avLst/>
                  <a:gdLst>
                    <a:gd name="T0" fmla="*/ 107 w 108"/>
                    <a:gd name="T1" fmla="*/ 76 h 77"/>
                    <a:gd name="T2" fmla="*/ 0 w 108"/>
                    <a:gd name="T3" fmla="*/ 26 h 77"/>
                    <a:gd name="T4" fmla="*/ 4 w 108"/>
                    <a:gd name="T5" fmla="*/ 0 h 77"/>
                    <a:gd name="T6" fmla="*/ 107 w 108"/>
                    <a:gd name="T7" fmla="*/ 51 h 77"/>
                    <a:gd name="T8" fmla="*/ 107 w 108"/>
                    <a:gd name="T9" fmla="*/ 76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77"/>
                    <a:gd name="T17" fmla="*/ 108 w 108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77">
                      <a:moveTo>
                        <a:pt x="107" y="76"/>
                      </a:moveTo>
                      <a:lnTo>
                        <a:pt x="0" y="26"/>
                      </a:lnTo>
                      <a:lnTo>
                        <a:pt x="4" y="0"/>
                      </a:lnTo>
                      <a:lnTo>
                        <a:pt x="107" y="51"/>
                      </a:lnTo>
                      <a:lnTo>
                        <a:pt x="107" y="7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9" name="Freeform 38"/>
                <p:cNvSpPr>
                  <a:spLocks/>
                </p:cNvSpPr>
                <p:nvPr/>
              </p:nvSpPr>
              <p:spPr bwMode="auto">
                <a:xfrm>
                  <a:off x="940" y="1230"/>
                  <a:ext cx="115" cy="49"/>
                </a:xfrm>
                <a:custGeom>
                  <a:avLst/>
                  <a:gdLst>
                    <a:gd name="T0" fmla="*/ 9 w 115"/>
                    <a:gd name="T1" fmla="*/ 5 h 49"/>
                    <a:gd name="T2" fmla="*/ 7 w 115"/>
                    <a:gd name="T3" fmla="*/ 0 h 49"/>
                    <a:gd name="T4" fmla="*/ 114 w 115"/>
                    <a:gd name="T5" fmla="*/ 48 h 49"/>
                    <a:gd name="T6" fmla="*/ 9 w 115"/>
                    <a:gd name="T7" fmla="*/ 5 h 49"/>
                    <a:gd name="T8" fmla="*/ 0 w 115"/>
                    <a:gd name="T9" fmla="*/ 2 h 49"/>
                    <a:gd name="T10" fmla="*/ 9 w 115"/>
                    <a:gd name="T11" fmla="*/ 5 h 49"/>
                    <a:gd name="T12" fmla="*/ 2 w 115"/>
                    <a:gd name="T13" fmla="*/ 7 h 49"/>
                    <a:gd name="T14" fmla="*/ 0 w 115"/>
                    <a:gd name="T15" fmla="*/ 2 h 49"/>
                    <a:gd name="T16" fmla="*/ 9 w 115"/>
                    <a:gd name="T17" fmla="*/ 5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5"/>
                    <a:gd name="T28" fmla="*/ 0 h 49"/>
                    <a:gd name="T29" fmla="*/ 115 w 115"/>
                    <a:gd name="T30" fmla="*/ 49 h 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5" h="49">
                      <a:moveTo>
                        <a:pt x="9" y="5"/>
                      </a:moveTo>
                      <a:lnTo>
                        <a:pt x="7" y="0"/>
                      </a:lnTo>
                      <a:lnTo>
                        <a:pt x="114" y="48"/>
                      </a:lnTo>
                      <a:lnTo>
                        <a:pt x="9" y="5"/>
                      </a:lnTo>
                      <a:lnTo>
                        <a:pt x="0" y="2"/>
                      </a:lnTo>
                      <a:lnTo>
                        <a:pt x="9" y="5"/>
                      </a:lnTo>
                      <a:lnTo>
                        <a:pt x="2" y="7"/>
                      </a:lnTo>
                      <a:lnTo>
                        <a:pt x="0" y="2"/>
                      </a:lnTo>
                      <a:lnTo>
                        <a:pt x="9" y="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0" name="Freeform 39"/>
                <p:cNvSpPr>
                  <a:spLocks/>
                </p:cNvSpPr>
                <p:nvPr/>
              </p:nvSpPr>
              <p:spPr bwMode="auto">
                <a:xfrm>
                  <a:off x="940" y="1230"/>
                  <a:ext cx="115" cy="49"/>
                </a:xfrm>
                <a:custGeom>
                  <a:avLst/>
                  <a:gdLst>
                    <a:gd name="T0" fmla="*/ 9 w 115"/>
                    <a:gd name="T1" fmla="*/ 5 h 49"/>
                    <a:gd name="T2" fmla="*/ 7 w 115"/>
                    <a:gd name="T3" fmla="*/ 0 h 49"/>
                    <a:gd name="T4" fmla="*/ 114 w 115"/>
                    <a:gd name="T5" fmla="*/ 48 h 49"/>
                    <a:gd name="T6" fmla="*/ 9 w 115"/>
                    <a:gd name="T7" fmla="*/ 5 h 49"/>
                    <a:gd name="T8" fmla="*/ 0 w 115"/>
                    <a:gd name="T9" fmla="*/ 2 h 49"/>
                    <a:gd name="T10" fmla="*/ 9 w 115"/>
                    <a:gd name="T11" fmla="*/ 5 h 49"/>
                    <a:gd name="T12" fmla="*/ 2 w 115"/>
                    <a:gd name="T13" fmla="*/ 7 h 49"/>
                    <a:gd name="T14" fmla="*/ 0 w 115"/>
                    <a:gd name="T15" fmla="*/ 2 h 49"/>
                    <a:gd name="T16" fmla="*/ 9 w 115"/>
                    <a:gd name="T17" fmla="*/ 5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5"/>
                    <a:gd name="T28" fmla="*/ 0 h 49"/>
                    <a:gd name="T29" fmla="*/ 115 w 115"/>
                    <a:gd name="T30" fmla="*/ 49 h 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5" h="49">
                      <a:moveTo>
                        <a:pt x="9" y="5"/>
                      </a:moveTo>
                      <a:lnTo>
                        <a:pt x="7" y="0"/>
                      </a:lnTo>
                      <a:lnTo>
                        <a:pt x="114" y="48"/>
                      </a:lnTo>
                      <a:lnTo>
                        <a:pt x="9" y="5"/>
                      </a:lnTo>
                      <a:lnTo>
                        <a:pt x="0" y="2"/>
                      </a:lnTo>
                      <a:lnTo>
                        <a:pt x="9" y="5"/>
                      </a:lnTo>
                      <a:lnTo>
                        <a:pt x="2" y="7"/>
                      </a:lnTo>
                      <a:lnTo>
                        <a:pt x="0" y="2"/>
                      </a:lnTo>
                      <a:lnTo>
                        <a:pt x="9" y="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1" name="Freeform 40"/>
                <p:cNvSpPr>
                  <a:spLocks/>
                </p:cNvSpPr>
                <p:nvPr/>
              </p:nvSpPr>
              <p:spPr bwMode="auto">
                <a:xfrm>
                  <a:off x="940" y="1197"/>
                  <a:ext cx="6" cy="34"/>
                </a:xfrm>
                <a:custGeom>
                  <a:avLst/>
                  <a:gdLst>
                    <a:gd name="T0" fmla="*/ 2 w 6"/>
                    <a:gd name="T1" fmla="*/ 6 h 34"/>
                    <a:gd name="T2" fmla="*/ 5 w 6"/>
                    <a:gd name="T3" fmla="*/ 4 h 34"/>
                    <a:gd name="T4" fmla="*/ 4 w 6"/>
                    <a:gd name="T5" fmla="*/ 33 h 34"/>
                    <a:gd name="T6" fmla="*/ 0 w 6"/>
                    <a:gd name="T7" fmla="*/ 30 h 34"/>
                    <a:gd name="T8" fmla="*/ 2 w 6"/>
                    <a:gd name="T9" fmla="*/ 6 h 34"/>
                    <a:gd name="T10" fmla="*/ 5 w 6"/>
                    <a:gd name="T11" fmla="*/ 4 h 34"/>
                    <a:gd name="T12" fmla="*/ 2 w 6"/>
                    <a:gd name="T13" fmla="*/ 6 h 34"/>
                    <a:gd name="T14" fmla="*/ 4 w 6"/>
                    <a:gd name="T15" fmla="*/ 0 h 34"/>
                    <a:gd name="T16" fmla="*/ 5 w 6"/>
                    <a:gd name="T17" fmla="*/ 4 h 34"/>
                    <a:gd name="T18" fmla="*/ 2 w 6"/>
                    <a:gd name="T19" fmla="*/ 6 h 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34"/>
                    <a:gd name="T32" fmla="*/ 6 w 6"/>
                    <a:gd name="T33" fmla="*/ 34 h 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34">
                      <a:moveTo>
                        <a:pt x="2" y="6"/>
                      </a:moveTo>
                      <a:lnTo>
                        <a:pt x="5" y="4"/>
                      </a:lnTo>
                      <a:lnTo>
                        <a:pt x="4" y="33"/>
                      </a:lnTo>
                      <a:lnTo>
                        <a:pt x="0" y="30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4" y="0"/>
                      </a:lnTo>
                      <a:lnTo>
                        <a:pt x="5" y="4"/>
                      </a:lnTo>
                      <a:lnTo>
                        <a:pt x="2" y="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2" name="Freeform 41"/>
                <p:cNvSpPr>
                  <a:spLocks/>
                </p:cNvSpPr>
                <p:nvPr/>
              </p:nvSpPr>
              <p:spPr bwMode="auto">
                <a:xfrm>
                  <a:off x="940" y="1197"/>
                  <a:ext cx="6" cy="34"/>
                </a:xfrm>
                <a:custGeom>
                  <a:avLst/>
                  <a:gdLst>
                    <a:gd name="T0" fmla="*/ 2 w 6"/>
                    <a:gd name="T1" fmla="*/ 6 h 34"/>
                    <a:gd name="T2" fmla="*/ 5 w 6"/>
                    <a:gd name="T3" fmla="*/ 4 h 34"/>
                    <a:gd name="T4" fmla="*/ 4 w 6"/>
                    <a:gd name="T5" fmla="*/ 33 h 34"/>
                    <a:gd name="T6" fmla="*/ 0 w 6"/>
                    <a:gd name="T7" fmla="*/ 30 h 34"/>
                    <a:gd name="T8" fmla="*/ 2 w 6"/>
                    <a:gd name="T9" fmla="*/ 6 h 34"/>
                    <a:gd name="T10" fmla="*/ 5 w 6"/>
                    <a:gd name="T11" fmla="*/ 4 h 34"/>
                    <a:gd name="T12" fmla="*/ 2 w 6"/>
                    <a:gd name="T13" fmla="*/ 6 h 34"/>
                    <a:gd name="T14" fmla="*/ 4 w 6"/>
                    <a:gd name="T15" fmla="*/ 0 h 34"/>
                    <a:gd name="T16" fmla="*/ 5 w 6"/>
                    <a:gd name="T17" fmla="*/ 4 h 34"/>
                    <a:gd name="T18" fmla="*/ 2 w 6"/>
                    <a:gd name="T19" fmla="*/ 6 h 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34"/>
                    <a:gd name="T32" fmla="*/ 6 w 6"/>
                    <a:gd name="T33" fmla="*/ 34 h 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34">
                      <a:moveTo>
                        <a:pt x="2" y="6"/>
                      </a:moveTo>
                      <a:lnTo>
                        <a:pt x="5" y="4"/>
                      </a:lnTo>
                      <a:lnTo>
                        <a:pt x="4" y="33"/>
                      </a:lnTo>
                      <a:lnTo>
                        <a:pt x="0" y="30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4" y="0"/>
                      </a:lnTo>
                      <a:lnTo>
                        <a:pt x="5" y="4"/>
                      </a:lnTo>
                      <a:lnTo>
                        <a:pt x="2" y="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3" name="Freeform 42"/>
                <p:cNvSpPr>
                  <a:spLocks/>
                </p:cNvSpPr>
                <p:nvPr/>
              </p:nvSpPr>
              <p:spPr bwMode="auto">
                <a:xfrm>
                  <a:off x="945" y="1202"/>
                  <a:ext cx="110" cy="50"/>
                </a:xfrm>
                <a:custGeom>
                  <a:avLst/>
                  <a:gdLst>
                    <a:gd name="T0" fmla="*/ 109 w 110"/>
                    <a:gd name="T1" fmla="*/ 49 h 50"/>
                    <a:gd name="T2" fmla="*/ 109 w 110"/>
                    <a:gd name="T3" fmla="*/ 49 h 50"/>
                    <a:gd name="T4" fmla="*/ 0 w 110"/>
                    <a:gd name="T5" fmla="*/ 2 h 50"/>
                    <a:gd name="T6" fmla="*/ 6 w 110"/>
                    <a:gd name="T7" fmla="*/ 0 h 50"/>
                    <a:gd name="T8" fmla="*/ 107 w 110"/>
                    <a:gd name="T9" fmla="*/ 44 h 50"/>
                    <a:gd name="T10" fmla="*/ 109 w 110"/>
                    <a:gd name="T11" fmla="*/ 49 h 50"/>
                    <a:gd name="T12" fmla="*/ 107 w 110"/>
                    <a:gd name="T13" fmla="*/ 44 h 50"/>
                    <a:gd name="T14" fmla="*/ 109 w 110"/>
                    <a:gd name="T15" fmla="*/ 49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0"/>
                    <a:gd name="T25" fmla="*/ 0 h 50"/>
                    <a:gd name="T26" fmla="*/ 110 w 110"/>
                    <a:gd name="T27" fmla="*/ 50 h 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0" h="50">
                      <a:moveTo>
                        <a:pt x="109" y="49"/>
                      </a:moveTo>
                      <a:lnTo>
                        <a:pt x="109" y="49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07" y="44"/>
                      </a:lnTo>
                      <a:lnTo>
                        <a:pt x="109" y="49"/>
                      </a:lnTo>
                      <a:lnTo>
                        <a:pt x="107" y="44"/>
                      </a:lnTo>
                      <a:lnTo>
                        <a:pt x="109" y="4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4" name="Freeform 43"/>
                <p:cNvSpPr>
                  <a:spLocks/>
                </p:cNvSpPr>
                <p:nvPr/>
              </p:nvSpPr>
              <p:spPr bwMode="auto">
                <a:xfrm>
                  <a:off x="945" y="1202"/>
                  <a:ext cx="110" cy="50"/>
                </a:xfrm>
                <a:custGeom>
                  <a:avLst/>
                  <a:gdLst>
                    <a:gd name="T0" fmla="*/ 109 w 110"/>
                    <a:gd name="T1" fmla="*/ 49 h 50"/>
                    <a:gd name="T2" fmla="*/ 0 w 110"/>
                    <a:gd name="T3" fmla="*/ 2 h 50"/>
                    <a:gd name="T4" fmla="*/ 6 w 110"/>
                    <a:gd name="T5" fmla="*/ 0 h 50"/>
                    <a:gd name="T6" fmla="*/ 107 w 110"/>
                    <a:gd name="T7" fmla="*/ 44 h 50"/>
                    <a:gd name="T8" fmla="*/ 109 w 110"/>
                    <a:gd name="T9" fmla="*/ 49 h 50"/>
                    <a:gd name="T10" fmla="*/ 107 w 110"/>
                    <a:gd name="T11" fmla="*/ 44 h 50"/>
                    <a:gd name="T12" fmla="*/ 109 w 110"/>
                    <a:gd name="T13" fmla="*/ 49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0"/>
                    <a:gd name="T22" fmla="*/ 0 h 50"/>
                    <a:gd name="T23" fmla="*/ 110 w 110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0" h="50">
                      <a:moveTo>
                        <a:pt x="109" y="49"/>
                      </a:move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07" y="44"/>
                      </a:lnTo>
                      <a:lnTo>
                        <a:pt x="109" y="49"/>
                      </a:lnTo>
                      <a:lnTo>
                        <a:pt x="107" y="44"/>
                      </a:lnTo>
                      <a:lnTo>
                        <a:pt x="109" y="4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5" name="Freeform 44"/>
                <p:cNvSpPr>
                  <a:spLocks/>
                </p:cNvSpPr>
                <p:nvPr/>
              </p:nvSpPr>
              <p:spPr bwMode="auto">
                <a:xfrm>
                  <a:off x="1060" y="1257"/>
                  <a:ext cx="4" cy="25"/>
                </a:xfrm>
                <a:custGeom>
                  <a:avLst/>
                  <a:gdLst>
                    <a:gd name="T0" fmla="*/ 0 w 4"/>
                    <a:gd name="T1" fmla="*/ 22 h 25"/>
                    <a:gd name="T2" fmla="*/ 0 w 4"/>
                    <a:gd name="T3" fmla="*/ 22 h 25"/>
                    <a:gd name="T4" fmla="*/ 0 w 4"/>
                    <a:gd name="T5" fmla="*/ 0 h 25"/>
                    <a:gd name="T6" fmla="*/ 2 w 4"/>
                    <a:gd name="T7" fmla="*/ 20 h 25"/>
                    <a:gd name="T8" fmla="*/ 0 w 4"/>
                    <a:gd name="T9" fmla="*/ 22 h 25"/>
                    <a:gd name="T10" fmla="*/ 2 w 4"/>
                    <a:gd name="T11" fmla="*/ 20 h 25"/>
                    <a:gd name="T12" fmla="*/ 3 w 4"/>
                    <a:gd name="T13" fmla="*/ 24 h 25"/>
                    <a:gd name="T14" fmla="*/ 0 w 4"/>
                    <a:gd name="T15" fmla="*/ 22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25"/>
                    <a:gd name="T26" fmla="*/ 4 w 4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25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2" y="20"/>
                      </a:lnTo>
                      <a:lnTo>
                        <a:pt x="0" y="22"/>
                      </a:lnTo>
                      <a:lnTo>
                        <a:pt x="2" y="20"/>
                      </a:lnTo>
                      <a:lnTo>
                        <a:pt x="3" y="24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6" name="Freeform 45"/>
                <p:cNvSpPr>
                  <a:spLocks/>
                </p:cNvSpPr>
                <p:nvPr/>
              </p:nvSpPr>
              <p:spPr bwMode="auto">
                <a:xfrm>
                  <a:off x="1060" y="1257"/>
                  <a:ext cx="4" cy="25"/>
                </a:xfrm>
                <a:custGeom>
                  <a:avLst/>
                  <a:gdLst>
                    <a:gd name="T0" fmla="*/ 0 w 4"/>
                    <a:gd name="T1" fmla="*/ 22 h 25"/>
                    <a:gd name="T2" fmla="*/ 0 w 4"/>
                    <a:gd name="T3" fmla="*/ 0 h 25"/>
                    <a:gd name="T4" fmla="*/ 2 w 4"/>
                    <a:gd name="T5" fmla="*/ 20 h 25"/>
                    <a:gd name="T6" fmla="*/ 0 w 4"/>
                    <a:gd name="T7" fmla="*/ 22 h 25"/>
                    <a:gd name="T8" fmla="*/ 2 w 4"/>
                    <a:gd name="T9" fmla="*/ 20 h 25"/>
                    <a:gd name="T10" fmla="*/ 3 w 4"/>
                    <a:gd name="T11" fmla="*/ 24 h 25"/>
                    <a:gd name="T12" fmla="*/ 0 w 4"/>
                    <a:gd name="T13" fmla="*/ 22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25"/>
                    <a:gd name="T23" fmla="*/ 4 w 4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25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2" y="20"/>
                      </a:lnTo>
                      <a:lnTo>
                        <a:pt x="0" y="22"/>
                      </a:lnTo>
                      <a:lnTo>
                        <a:pt x="2" y="20"/>
                      </a:lnTo>
                      <a:lnTo>
                        <a:pt x="3" y="24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7" name="Freeform 46"/>
                <p:cNvSpPr>
                  <a:spLocks/>
                </p:cNvSpPr>
                <p:nvPr/>
              </p:nvSpPr>
              <p:spPr bwMode="auto">
                <a:xfrm>
                  <a:off x="930" y="1311"/>
                  <a:ext cx="144" cy="51"/>
                </a:xfrm>
                <a:custGeom>
                  <a:avLst/>
                  <a:gdLst>
                    <a:gd name="T0" fmla="*/ 4 w 144"/>
                    <a:gd name="T1" fmla="*/ 0 h 51"/>
                    <a:gd name="T2" fmla="*/ 4 w 144"/>
                    <a:gd name="T3" fmla="*/ 0 h 51"/>
                    <a:gd name="T4" fmla="*/ 141 w 144"/>
                    <a:gd name="T5" fmla="*/ 46 h 51"/>
                    <a:gd name="T6" fmla="*/ 143 w 144"/>
                    <a:gd name="T7" fmla="*/ 50 h 51"/>
                    <a:gd name="T8" fmla="*/ 0 w 144"/>
                    <a:gd name="T9" fmla="*/ 5 h 51"/>
                    <a:gd name="T10" fmla="*/ 4 w 144"/>
                    <a:gd name="T11" fmla="*/ 0 h 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"/>
                    <a:gd name="T19" fmla="*/ 0 h 51"/>
                    <a:gd name="T20" fmla="*/ 144 w 144"/>
                    <a:gd name="T21" fmla="*/ 51 h 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" h="51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41" y="46"/>
                      </a:lnTo>
                      <a:lnTo>
                        <a:pt x="143" y="50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8" name="Freeform 47"/>
                <p:cNvSpPr>
                  <a:spLocks/>
                </p:cNvSpPr>
                <p:nvPr/>
              </p:nvSpPr>
              <p:spPr bwMode="auto">
                <a:xfrm>
                  <a:off x="930" y="1311"/>
                  <a:ext cx="144" cy="51"/>
                </a:xfrm>
                <a:custGeom>
                  <a:avLst/>
                  <a:gdLst>
                    <a:gd name="T0" fmla="*/ 4 w 144"/>
                    <a:gd name="T1" fmla="*/ 0 h 51"/>
                    <a:gd name="T2" fmla="*/ 141 w 144"/>
                    <a:gd name="T3" fmla="*/ 46 h 51"/>
                    <a:gd name="T4" fmla="*/ 143 w 144"/>
                    <a:gd name="T5" fmla="*/ 50 h 51"/>
                    <a:gd name="T6" fmla="*/ 0 w 144"/>
                    <a:gd name="T7" fmla="*/ 5 h 51"/>
                    <a:gd name="T8" fmla="*/ 4 w 144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"/>
                    <a:gd name="T16" fmla="*/ 0 h 51"/>
                    <a:gd name="T17" fmla="*/ 144 w 144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" h="51">
                      <a:moveTo>
                        <a:pt x="4" y="0"/>
                      </a:moveTo>
                      <a:lnTo>
                        <a:pt x="141" y="46"/>
                      </a:lnTo>
                      <a:lnTo>
                        <a:pt x="143" y="50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9" name="Freeform 48"/>
                <p:cNvSpPr>
                  <a:spLocks/>
                </p:cNvSpPr>
                <p:nvPr/>
              </p:nvSpPr>
              <p:spPr bwMode="auto">
                <a:xfrm>
                  <a:off x="1200" y="1379"/>
                  <a:ext cx="134" cy="77"/>
                </a:xfrm>
                <a:custGeom>
                  <a:avLst/>
                  <a:gdLst>
                    <a:gd name="T0" fmla="*/ 101 w 134"/>
                    <a:gd name="T1" fmla="*/ 32 h 77"/>
                    <a:gd name="T2" fmla="*/ 133 w 134"/>
                    <a:gd name="T3" fmla="*/ 70 h 77"/>
                    <a:gd name="T4" fmla="*/ 129 w 134"/>
                    <a:gd name="T5" fmla="*/ 76 h 77"/>
                    <a:gd name="T6" fmla="*/ 17 w 134"/>
                    <a:gd name="T7" fmla="*/ 42 h 77"/>
                    <a:gd name="T8" fmla="*/ 2 w 134"/>
                    <a:gd name="T9" fmla="*/ 6 h 77"/>
                    <a:gd name="T10" fmla="*/ 0 w 134"/>
                    <a:gd name="T11" fmla="*/ 0 h 77"/>
                    <a:gd name="T12" fmla="*/ 101 w 134"/>
                    <a:gd name="T13" fmla="*/ 32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4"/>
                    <a:gd name="T22" fmla="*/ 0 h 77"/>
                    <a:gd name="T23" fmla="*/ 134 w 134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4" h="77">
                      <a:moveTo>
                        <a:pt x="101" y="32"/>
                      </a:moveTo>
                      <a:lnTo>
                        <a:pt x="133" y="70"/>
                      </a:lnTo>
                      <a:lnTo>
                        <a:pt x="129" y="76"/>
                      </a:lnTo>
                      <a:lnTo>
                        <a:pt x="17" y="42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101" y="3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0" name="Freeform 49"/>
                <p:cNvSpPr>
                  <a:spLocks/>
                </p:cNvSpPr>
                <p:nvPr/>
              </p:nvSpPr>
              <p:spPr bwMode="auto">
                <a:xfrm>
                  <a:off x="1200" y="1379"/>
                  <a:ext cx="134" cy="77"/>
                </a:xfrm>
                <a:custGeom>
                  <a:avLst/>
                  <a:gdLst>
                    <a:gd name="T0" fmla="*/ 101 w 134"/>
                    <a:gd name="T1" fmla="*/ 32 h 77"/>
                    <a:gd name="T2" fmla="*/ 133 w 134"/>
                    <a:gd name="T3" fmla="*/ 70 h 77"/>
                    <a:gd name="T4" fmla="*/ 129 w 134"/>
                    <a:gd name="T5" fmla="*/ 76 h 77"/>
                    <a:gd name="T6" fmla="*/ 17 w 134"/>
                    <a:gd name="T7" fmla="*/ 42 h 77"/>
                    <a:gd name="T8" fmla="*/ 2 w 134"/>
                    <a:gd name="T9" fmla="*/ 6 h 77"/>
                    <a:gd name="T10" fmla="*/ 0 w 134"/>
                    <a:gd name="T11" fmla="*/ 0 h 77"/>
                    <a:gd name="T12" fmla="*/ 101 w 134"/>
                    <a:gd name="T13" fmla="*/ 32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4"/>
                    <a:gd name="T22" fmla="*/ 0 h 77"/>
                    <a:gd name="T23" fmla="*/ 134 w 134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4" h="77">
                      <a:moveTo>
                        <a:pt x="101" y="32"/>
                      </a:moveTo>
                      <a:lnTo>
                        <a:pt x="133" y="70"/>
                      </a:lnTo>
                      <a:lnTo>
                        <a:pt x="129" y="76"/>
                      </a:lnTo>
                      <a:lnTo>
                        <a:pt x="17" y="42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101" y="3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1" name="Freeform 50"/>
                <p:cNvSpPr>
                  <a:spLocks/>
                </p:cNvSpPr>
                <p:nvPr/>
              </p:nvSpPr>
              <p:spPr bwMode="auto">
                <a:xfrm>
                  <a:off x="1306" y="1412"/>
                  <a:ext cx="28" cy="38"/>
                </a:xfrm>
                <a:custGeom>
                  <a:avLst/>
                  <a:gdLst>
                    <a:gd name="T0" fmla="*/ 27 w 28"/>
                    <a:gd name="T1" fmla="*/ 37 h 38"/>
                    <a:gd name="T2" fmla="*/ 27 w 28"/>
                    <a:gd name="T3" fmla="*/ 37 h 38"/>
                    <a:gd name="T4" fmla="*/ 0 w 28"/>
                    <a:gd name="T5" fmla="*/ 5 h 38"/>
                    <a:gd name="T6" fmla="*/ 3 w 28"/>
                    <a:gd name="T7" fmla="*/ 0 h 38"/>
                    <a:gd name="T8" fmla="*/ 27 w 28"/>
                    <a:gd name="T9" fmla="*/ 37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38"/>
                    <a:gd name="T17" fmla="*/ 28 w 28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38">
                      <a:moveTo>
                        <a:pt x="27" y="37"/>
                      </a:moveTo>
                      <a:lnTo>
                        <a:pt x="27" y="37"/>
                      </a:ln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27" y="3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2" name="Freeform 51"/>
                <p:cNvSpPr>
                  <a:spLocks/>
                </p:cNvSpPr>
                <p:nvPr/>
              </p:nvSpPr>
              <p:spPr bwMode="auto">
                <a:xfrm>
                  <a:off x="1306" y="1412"/>
                  <a:ext cx="28" cy="38"/>
                </a:xfrm>
                <a:custGeom>
                  <a:avLst/>
                  <a:gdLst>
                    <a:gd name="T0" fmla="*/ 27 w 28"/>
                    <a:gd name="T1" fmla="*/ 37 h 38"/>
                    <a:gd name="T2" fmla="*/ 0 w 28"/>
                    <a:gd name="T3" fmla="*/ 5 h 38"/>
                    <a:gd name="T4" fmla="*/ 3 w 28"/>
                    <a:gd name="T5" fmla="*/ 0 h 38"/>
                    <a:gd name="T6" fmla="*/ 27 w 28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"/>
                    <a:gd name="T13" fmla="*/ 0 h 38"/>
                    <a:gd name="T14" fmla="*/ 28 w 28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" h="38">
                      <a:moveTo>
                        <a:pt x="27" y="37"/>
                      </a:move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27" y="3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3" name="Freeform 52"/>
                <p:cNvSpPr>
                  <a:spLocks/>
                </p:cNvSpPr>
                <p:nvPr/>
              </p:nvSpPr>
              <p:spPr bwMode="auto">
                <a:xfrm>
                  <a:off x="1335" y="145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1"/>
                    <a:gd name="T23" fmla="*/ 1 w 1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4" name="Freeform 53"/>
                <p:cNvSpPr>
                  <a:spLocks/>
                </p:cNvSpPr>
                <p:nvPr/>
              </p:nvSpPr>
              <p:spPr bwMode="auto">
                <a:xfrm>
                  <a:off x="1335" y="145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5" name="Freeform 54"/>
                <p:cNvSpPr>
                  <a:spLocks/>
                </p:cNvSpPr>
                <p:nvPr/>
              </p:nvSpPr>
              <p:spPr bwMode="auto">
                <a:xfrm>
                  <a:off x="1216" y="1420"/>
                  <a:ext cx="114" cy="36"/>
                </a:xfrm>
                <a:custGeom>
                  <a:avLst/>
                  <a:gdLst>
                    <a:gd name="T0" fmla="*/ 2 w 114"/>
                    <a:gd name="T1" fmla="*/ 3 h 36"/>
                    <a:gd name="T2" fmla="*/ 0 w 114"/>
                    <a:gd name="T3" fmla="*/ 0 h 36"/>
                    <a:gd name="T4" fmla="*/ 113 w 114"/>
                    <a:gd name="T5" fmla="*/ 35 h 36"/>
                    <a:gd name="T6" fmla="*/ 2 w 114"/>
                    <a:gd name="T7" fmla="*/ 3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36"/>
                    <a:gd name="T14" fmla="*/ 114 w 114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36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113" y="35"/>
                      </a:lnTo>
                      <a:lnTo>
                        <a:pt x="2" y="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6" name="Freeform 55"/>
                <p:cNvSpPr>
                  <a:spLocks/>
                </p:cNvSpPr>
                <p:nvPr/>
              </p:nvSpPr>
              <p:spPr bwMode="auto">
                <a:xfrm>
                  <a:off x="1216" y="1420"/>
                  <a:ext cx="114" cy="36"/>
                </a:xfrm>
                <a:custGeom>
                  <a:avLst/>
                  <a:gdLst>
                    <a:gd name="T0" fmla="*/ 2 w 114"/>
                    <a:gd name="T1" fmla="*/ 3 h 36"/>
                    <a:gd name="T2" fmla="*/ 0 w 114"/>
                    <a:gd name="T3" fmla="*/ 0 h 36"/>
                    <a:gd name="T4" fmla="*/ 113 w 114"/>
                    <a:gd name="T5" fmla="*/ 35 h 36"/>
                    <a:gd name="T6" fmla="*/ 2 w 114"/>
                    <a:gd name="T7" fmla="*/ 3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36"/>
                    <a:gd name="T14" fmla="*/ 114 w 114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36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113" y="35"/>
                      </a:lnTo>
                      <a:lnTo>
                        <a:pt x="2" y="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7" name="Freeform 56"/>
                <p:cNvSpPr>
                  <a:spLocks/>
                </p:cNvSpPr>
                <p:nvPr/>
              </p:nvSpPr>
              <p:spPr bwMode="auto">
                <a:xfrm>
                  <a:off x="1202" y="1385"/>
                  <a:ext cx="11" cy="34"/>
                </a:xfrm>
                <a:custGeom>
                  <a:avLst/>
                  <a:gdLst>
                    <a:gd name="T0" fmla="*/ 0 w 11"/>
                    <a:gd name="T1" fmla="*/ 0 h 34"/>
                    <a:gd name="T2" fmla="*/ 0 w 11"/>
                    <a:gd name="T3" fmla="*/ 0 h 34"/>
                    <a:gd name="T4" fmla="*/ 10 w 11"/>
                    <a:gd name="T5" fmla="*/ 33 h 34"/>
                    <a:gd name="T6" fmla="*/ 0 w 11"/>
                    <a:gd name="T7" fmla="*/ 0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34"/>
                    <a:gd name="T14" fmla="*/ 11 w 11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3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3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8" name="Line 57"/>
                <p:cNvSpPr>
                  <a:spLocks noChangeShapeType="1"/>
                </p:cNvSpPr>
                <p:nvPr/>
              </p:nvSpPr>
              <p:spPr bwMode="auto">
                <a:xfrm>
                  <a:off x="1202" y="1385"/>
                  <a:ext cx="16" cy="3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79" name="Freeform 58"/>
                <p:cNvSpPr>
                  <a:spLocks/>
                </p:cNvSpPr>
                <p:nvPr/>
              </p:nvSpPr>
              <p:spPr bwMode="auto">
                <a:xfrm>
                  <a:off x="1196" y="1379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4 w 5"/>
                    <a:gd name="T3" fmla="*/ 0 h 1"/>
                    <a:gd name="T4" fmla="*/ 0 w 5"/>
                    <a:gd name="T5" fmla="*/ 0 h 1"/>
                    <a:gd name="T6" fmla="*/ 4 w 5"/>
                    <a:gd name="T7" fmla="*/ 0 h 1"/>
                    <a:gd name="T8" fmla="*/ 0 w 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"/>
                    <a:gd name="T17" fmla="*/ 5 w 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0" name="Freeform 59"/>
                <p:cNvSpPr>
                  <a:spLocks/>
                </p:cNvSpPr>
                <p:nvPr/>
              </p:nvSpPr>
              <p:spPr bwMode="auto">
                <a:xfrm>
                  <a:off x="1196" y="1379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4 w 5"/>
                    <a:gd name="T3" fmla="*/ 0 h 1"/>
                    <a:gd name="T4" fmla="*/ 0 w 5"/>
                    <a:gd name="T5" fmla="*/ 0 h 1"/>
                    <a:gd name="T6" fmla="*/ 4 w 5"/>
                    <a:gd name="T7" fmla="*/ 0 h 1"/>
                    <a:gd name="T8" fmla="*/ 0 w 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"/>
                    <a:gd name="T17" fmla="*/ 5 w 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1" name="Freeform 60"/>
                <p:cNvSpPr>
                  <a:spLocks/>
                </p:cNvSpPr>
                <p:nvPr/>
              </p:nvSpPr>
              <p:spPr bwMode="auto">
                <a:xfrm>
                  <a:off x="1200" y="1379"/>
                  <a:ext cx="105" cy="34"/>
                </a:xfrm>
                <a:custGeom>
                  <a:avLst/>
                  <a:gdLst>
                    <a:gd name="T0" fmla="*/ 100 w 105"/>
                    <a:gd name="T1" fmla="*/ 33 h 34"/>
                    <a:gd name="T2" fmla="*/ 100 w 105"/>
                    <a:gd name="T3" fmla="*/ 33 h 34"/>
                    <a:gd name="T4" fmla="*/ 2 w 105"/>
                    <a:gd name="T5" fmla="*/ 5 h 34"/>
                    <a:gd name="T6" fmla="*/ 0 w 105"/>
                    <a:gd name="T7" fmla="*/ 0 h 34"/>
                    <a:gd name="T8" fmla="*/ 104 w 105"/>
                    <a:gd name="T9" fmla="*/ 28 h 34"/>
                    <a:gd name="T10" fmla="*/ 100 w 105"/>
                    <a:gd name="T11" fmla="*/ 33 h 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5"/>
                    <a:gd name="T19" fmla="*/ 0 h 34"/>
                    <a:gd name="T20" fmla="*/ 105 w 105"/>
                    <a:gd name="T21" fmla="*/ 34 h 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5" h="34">
                      <a:moveTo>
                        <a:pt x="100" y="33"/>
                      </a:moveTo>
                      <a:lnTo>
                        <a:pt x="100" y="33"/>
                      </a:lnTo>
                      <a:lnTo>
                        <a:pt x="2" y="5"/>
                      </a:lnTo>
                      <a:lnTo>
                        <a:pt x="0" y="0"/>
                      </a:lnTo>
                      <a:lnTo>
                        <a:pt x="104" y="28"/>
                      </a:lnTo>
                      <a:lnTo>
                        <a:pt x="100" y="3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2" name="Freeform 61"/>
                <p:cNvSpPr>
                  <a:spLocks/>
                </p:cNvSpPr>
                <p:nvPr/>
              </p:nvSpPr>
              <p:spPr bwMode="auto">
                <a:xfrm>
                  <a:off x="1200" y="1379"/>
                  <a:ext cx="105" cy="34"/>
                </a:xfrm>
                <a:custGeom>
                  <a:avLst/>
                  <a:gdLst>
                    <a:gd name="T0" fmla="*/ 100 w 105"/>
                    <a:gd name="T1" fmla="*/ 33 h 34"/>
                    <a:gd name="T2" fmla="*/ 2 w 105"/>
                    <a:gd name="T3" fmla="*/ 5 h 34"/>
                    <a:gd name="T4" fmla="*/ 0 w 105"/>
                    <a:gd name="T5" fmla="*/ 0 h 34"/>
                    <a:gd name="T6" fmla="*/ 104 w 105"/>
                    <a:gd name="T7" fmla="*/ 28 h 34"/>
                    <a:gd name="T8" fmla="*/ 100 w 105"/>
                    <a:gd name="T9" fmla="*/ 33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"/>
                    <a:gd name="T16" fmla="*/ 0 h 34"/>
                    <a:gd name="T17" fmla="*/ 105 w 105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" h="34">
                      <a:moveTo>
                        <a:pt x="100" y="33"/>
                      </a:moveTo>
                      <a:lnTo>
                        <a:pt x="2" y="5"/>
                      </a:lnTo>
                      <a:lnTo>
                        <a:pt x="0" y="0"/>
                      </a:lnTo>
                      <a:lnTo>
                        <a:pt x="104" y="28"/>
                      </a:lnTo>
                      <a:lnTo>
                        <a:pt x="100" y="3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3" name="Freeform 62"/>
                <p:cNvSpPr>
                  <a:spLocks/>
                </p:cNvSpPr>
                <p:nvPr/>
              </p:nvSpPr>
              <p:spPr bwMode="auto">
                <a:xfrm>
                  <a:off x="1179" y="1346"/>
                  <a:ext cx="122" cy="63"/>
                </a:xfrm>
                <a:custGeom>
                  <a:avLst/>
                  <a:gdLst>
                    <a:gd name="T0" fmla="*/ 121 w 122"/>
                    <a:gd name="T1" fmla="*/ 62 h 63"/>
                    <a:gd name="T2" fmla="*/ 20 w 122"/>
                    <a:gd name="T3" fmla="*/ 30 h 63"/>
                    <a:gd name="T4" fmla="*/ 0 w 122"/>
                    <a:gd name="T5" fmla="*/ 0 h 63"/>
                    <a:gd name="T6" fmla="*/ 94 w 122"/>
                    <a:gd name="T7" fmla="*/ 26 h 63"/>
                    <a:gd name="T8" fmla="*/ 121 w 122"/>
                    <a:gd name="T9" fmla="*/ 62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63"/>
                    <a:gd name="T17" fmla="*/ 122 w 122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63">
                      <a:moveTo>
                        <a:pt x="121" y="62"/>
                      </a:moveTo>
                      <a:lnTo>
                        <a:pt x="20" y="30"/>
                      </a:lnTo>
                      <a:lnTo>
                        <a:pt x="0" y="0"/>
                      </a:lnTo>
                      <a:lnTo>
                        <a:pt x="94" y="26"/>
                      </a:lnTo>
                      <a:lnTo>
                        <a:pt x="121" y="6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4" name="Freeform 63"/>
                <p:cNvSpPr>
                  <a:spLocks/>
                </p:cNvSpPr>
                <p:nvPr/>
              </p:nvSpPr>
              <p:spPr bwMode="auto">
                <a:xfrm>
                  <a:off x="1179" y="1346"/>
                  <a:ext cx="122" cy="63"/>
                </a:xfrm>
                <a:custGeom>
                  <a:avLst/>
                  <a:gdLst>
                    <a:gd name="T0" fmla="*/ 121 w 122"/>
                    <a:gd name="T1" fmla="*/ 62 h 63"/>
                    <a:gd name="T2" fmla="*/ 20 w 122"/>
                    <a:gd name="T3" fmla="*/ 30 h 63"/>
                    <a:gd name="T4" fmla="*/ 0 w 122"/>
                    <a:gd name="T5" fmla="*/ 0 h 63"/>
                    <a:gd name="T6" fmla="*/ 94 w 122"/>
                    <a:gd name="T7" fmla="*/ 26 h 63"/>
                    <a:gd name="T8" fmla="*/ 121 w 122"/>
                    <a:gd name="T9" fmla="*/ 62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63"/>
                    <a:gd name="T17" fmla="*/ 122 w 122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63">
                      <a:moveTo>
                        <a:pt x="121" y="62"/>
                      </a:moveTo>
                      <a:lnTo>
                        <a:pt x="20" y="30"/>
                      </a:lnTo>
                      <a:lnTo>
                        <a:pt x="0" y="0"/>
                      </a:lnTo>
                      <a:lnTo>
                        <a:pt x="94" y="26"/>
                      </a:lnTo>
                      <a:lnTo>
                        <a:pt x="121" y="6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5" name="Freeform 64"/>
                <p:cNvSpPr>
                  <a:spLocks/>
                </p:cNvSpPr>
                <p:nvPr/>
              </p:nvSpPr>
              <p:spPr bwMode="auto">
                <a:xfrm>
                  <a:off x="1196" y="1379"/>
                  <a:ext cx="105" cy="30"/>
                </a:xfrm>
                <a:custGeom>
                  <a:avLst/>
                  <a:gdLst>
                    <a:gd name="T0" fmla="*/ 4 w 105"/>
                    <a:gd name="T1" fmla="*/ 0 h 30"/>
                    <a:gd name="T2" fmla="*/ 4 w 105"/>
                    <a:gd name="T3" fmla="*/ 0 h 30"/>
                    <a:gd name="T4" fmla="*/ 102 w 105"/>
                    <a:gd name="T5" fmla="*/ 24 h 30"/>
                    <a:gd name="T6" fmla="*/ 104 w 105"/>
                    <a:gd name="T7" fmla="*/ 29 h 30"/>
                    <a:gd name="T8" fmla="*/ 4 w 105"/>
                    <a:gd name="T9" fmla="*/ 0 h 30"/>
                    <a:gd name="T10" fmla="*/ 0 w 105"/>
                    <a:gd name="T11" fmla="*/ 2 h 30"/>
                    <a:gd name="T12" fmla="*/ 4 w 105"/>
                    <a:gd name="T13" fmla="*/ 0 h 30"/>
                    <a:gd name="T14" fmla="*/ 0 w 105"/>
                    <a:gd name="T15" fmla="*/ 2 h 30"/>
                    <a:gd name="T16" fmla="*/ 4 w 105"/>
                    <a:gd name="T17" fmla="*/ 0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30"/>
                    <a:gd name="T29" fmla="*/ 105 w 105"/>
                    <a:gd name="T30" fmla="*/ 30 h 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30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02" y="24"/>
                      </a:lnTo>
                      <a:lnTo>
                        <a:pt x="104" y="29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6" name="Freeform 65"/>
                <p:cNvSpPr>
                  <a:spLocks/>
                </p:cNvSpPr>
                <p:nvPr/>
              </p:nvSpPr>
              <p:spPr bwMode="auto">
                <a:xfrm>
                  <a:off x="1196" y="1379"/>
                  <a:ext cx="105" cy="30"/>
                </a:xfrm>
                <a:custGeom>
                  <a:avLst/>
                  <a:gdLst>
                    <a:gd name="T0" fmla="*/ 4 w 105"/>
                    <a:gd name="T1" fmla="*/ 0 h 30"/>
                    <a:gd name="T2" fmla="*/ 102 w 105"/>
                    <a:gd name="T3" fmla="*/ 24 h 30"/>
                    <a:gd name="T4" fmla="*/ 104 w 105"/>
                    <a:gd name="T5" fmla="*/ 29 h 30"/>
                    <a:gd name="T6" fmla="*/ 4 w 105"/>
                    <a:gd name="T7" fmla="*/ 0 h 30"/>
                    <a:gd name="T8" fmla="*/ 0 w 105"/>
                    <a:gd name="T9" fmla="*/ 2 h 30"/>
                    <a:gd name="T10" fmla="*/ 4 w 105"/>
                    <a:gd name="T11" fmla="*/ 0 h 30"/>
                    <a:gd name="T12" fmla="*/ 0 w 105"/>
                    <a:gd name="T13" fmla="*/ 2 h 30"/>
                    <a:gd name="T14" fmla="*/ 4 w 105"/>
                    <a:gd name="T15" fmla="*/ 0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30"/>
                    <a:gd name="T26" fmla="*/ 105 w 105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30">
                      <a:moveTo>
                        <a:pt x="4" y="0"/>
                      </a:moveTo>
                      <a:lnTo>
                        <a:pt x="102" y="24"/>
                      </a:lnTo>
                      <a:lnTo>
                        <a:pt x="104" y="29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7" name="Freeform 66"/>
                <p:cNvSpPr>
                  <a:spLocks/>
                </p:cNvSpPr>
                <p:nvPr/>
              </p:nvSpPr>
              <p:spPr bwMode="auto">
                <a:xfrm>
                  <a:off x="1179" y="1344"/>
                  <a:ext cx="16" cy="32"/>
                </a:xfrm>
                <a:custGeom>
                  <a:avLst/>
                  <a:gdLst>
                    <a:gd name="T0" fmla="*/ 1 w 16"/>
                    <a:gd name="T1" fmla="*/ 5 h 32"/>
                    <a:gd name="T2" fmla="*/ 4 w 16"/>
                    <a:gd name="T3" fmla="*/ 0 h 32"/>
                    <a:gd name="T4" fmla="*/ 15 w 16"/>
                    <a:gd name="T5" fmla="*/ 29 h 32"/>
                    <a:gd name="T6" fmla="*/ 12 w 16"/>
                    <a:gd name="T7" fmla="*/ 31 h 32"/>
                    <a:gd name="T8" fmla="*/ 0 w 16"/>
                    <a:gd name="T9" fmla="*/ 2 h 32"/>
                    <a:gd name="T10" fmla="*/ 4 w 16"/>
                    <a:gd name="T11" fmla="*/ 0 h 32"/>
                    <a:gd name="T12" fmla="*/ 0 w 16"/>
                    <a:gd name="T13" fmla="*/ 2 h 32"/>
                    <a:gd name="T14" fmla="*/ 4 w 16"/>
                    <a:gd name="T15" fmla="*/ 0 h 32"/>
                    <a:gd name="T16" fmla="*/ 1 w 16"/>
                    <a:gd name="T17" fmla="*/ 5 h 3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32"/>
                    <a:gd name="T29" fmla="*/ 16 w 16"/>
                    <a:gd name="T30" fmla="*/ 32 h 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32">
                      <a:moveTo>
                        <a:pt x="1" y="5"/>
                      </a:moveTo>
                      <a:lnTo>
                        <a:pt x="4" y="0"/>
                      </a:lnTo>
                      <a:lnTo>
                        <a:pt x="15" y="29"/>
                      </a:lnTo>
                      <a:lnTo>
                        <a:pt x="12" y="31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" y="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8" name="Freeform 67"/>
                <p:cNvSpPr>
                  <a:spLocks/>
                </p:cNvSpPr>
                <p:nvPr/>
              </p:nvSpPr>
              <p:spPr bwMode="auto">
                <a:xfrm>
                  <a:off x="1179" y="1344"/>
                  <a:ext cx="16" cy="32"/>
                </a:xfrm>
                <a:custGeom>
                  <a:avLst/>
                  <a:gdLst>
                    <a:gd name="T0" fmla="*/ 1 w 16"/>
                    <a:gd name="T1" fmla="*/ 5 h 32"/>
                    <a:gd name="T2" fmla="*/ 4 w 16"/>
                    <a:gd name="T3" fmla="*/ 0 h 32"/>
                    <a:gd name="T4" fmla="*/ 15 w 16"/>
                    <a:gd name="T5" fmla="*/ 29 h 32"/>
                    <a:gd name="T6" fmla="*/ 12 w 16"/>
                    <a:gd name="T7" fmla="*/ 31 h 32"/>
                    <a:gd name="T8" fmla="*/ 0 w 16"/>
                    <a:gd name="T9" fmla="*/ 2 h 32"/>
                    <a:gd name="T10" fmla="*/ 4 w 16"/>
                    <a:gd name="T11" fmla="*/ 0 h 32"/>
                    <a:gd name="T12" fmla="*/ 0 w 16"/>
                    <a:gd name="T13" fmla="*/ 2 h 32"/>
                    <a:gd name="T14" fmla="*/ 4 w 16"/>
                    <a:gd name="T15" fmla="*/ 0 h 32"/>
                    <a:gd name="T16" fmla="*/ 1 w 16"/>
                    <a:gd name="T17" fmla="*/ 5 h 3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32"/>
                    <a:gd name="T29" fmla="*/ 16 w 16"/>
                    <a:gd name="T30" fmla="*/ 32 h 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32">
                      <a:moveTo>
                        <a:pt x="1" y="5"/>
                      </a:moveTo>
                      <a:lnTo>
                        <a:pt x="4" y="0"/>
                      </a:lnTo>
                      <a:lnTo>
                        <a:pt x="15" y="29"/>
                      </a:lnTo>
                      <a:lnTo>
                        <a:pt x="12" y="31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" y="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9" name="Freeform 68"/>
                <p:cNvSpPr>
                  <a:spLocks/>
                </p:cNvSpPr>
                <p:nvPr/>
              </p:nvSpPr>
              <p:spPr bwMode="auto">
                <a:xfrm>
                  <a:off x="1181" y="1344"/>
                  <a:ext cx="98" cy="26"/>
                </a:xfrm>
                <a:custGeom>
                  <a:avLst/>
                  <a:gdLst>
                    <a:gd name="T0" fmla="*/ 91 w 98"/>
                    <a:gd name="T1" fmla="*/ 25 h 26"/>
                    <a:gd name="T2" fmla="*/ 91 w 98"/>
                    <a:gd name="T3" fmla="*/ 25 h 26"/>
                    <a:gd name="T4" fmla="*/ 0 w 98"/>
                    <a:gd name="T5" fmla="*/ 5 h 26"/>
                    <a:gd name="T6" fmla="*/ 4 w 98"/>
                    <a:gd name="T7" fmla="*/ 0 h 26"/>
                    <a:gd name="T8" fmla="*/ 91 w 98"/>
                    <a:gd name="T9" fmla="*/ 25 h 26"/>
                    <a:gd name="T10" fmla="*/ 97 w 98"/>
                    <a:gd name="T11" fmla="*/ 25 h 26"/>
                    <a:gd name="T12" fmla="*/ 91 w 98"/>
                    <a:gd name="T13" fmla="*/ 25 h 26"/>
                    <a:gd name="T14" fmla="*/ 97 w 98"/>
                    <a:gd name="T15" fmla="*/ 25 h 26"/>
                    <a:gd name="T16" fmla="*/ 91 w 98"/>
                    <a:gd name="T17" fmla="*/ 25 h 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26"/>
                    <a:gd name="T29" fmla="*/ 98 w 98"/>
                    <a:gd name="T30" fmla="*/ 26 h 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26">
                      <a:moveTo>
                        <a:pt x="91" y="25"/>
                      </a:moveTo>
                      <a:lnTo>
                        <a:pt x="91" y="25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91" y="25"/>
                      </a:lnTo>
                      <a:lnTo>
                        <a:pt x="97" y="25"/>
                      </a:lnTo>
                      <a:lnTo>
                        <a:pt x="91" y="25"/>
                      </a:lnTo>
                      <a:lnTo>
                        <a:pt x="97" y="25"/>
                      </a:lnTo>
                      <a:lnTo>
                        <a:pt x="91" y="2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0" name="Freeform 69"/>
                <p:cNvSpPr>
                  <a:spLocks/>
                </p:cNvSpPr>
                <p:nvPr/>
              </p:nvSpPr>
              <p:spPr bwMode="auto">
                <a:xfrm>
                  <a:off x="1181" y="1344"/>
                  <a:ext cx="98" cy="26"/>
                </a:xfrm>
                <a:custGeom>
                  <a:avLst/>
                  <a:gdLst>
                    <a:gd name="T0" fmla="*/ 91 w 98"/>
                    <a:gd name="T1" fmla="*/ 25 h 26"/>
                    <a:gd name="T2" fmla="*/ 0 w 98"/>
                    <a:gd name="T3" fmla="*/ 5 h 26"/>
                    <a:gd name="T4" fmla="*/ 4 w 98"/>
                    <a:gd name="T5" fmla="*/ 0 h 26"/>
                    <a:gd name="T6" fmla="*/ 91 w 98"/>
                    <a:gd name="T7" fmla="*/ 25 h 26"/>
                    <a:gd name="T8" fmla="*/ 97 w 98"/>
                    <a:gd name="T9" fmla="*/ 25 h 26"/>
                    <a:gd name="T10" fmla="*/ 91 w 98"/>
                    <a:gd name="T11" fmla="*/ 25 h 26"/>
                    <a:gd name="T12" fmla="*/ 97 w 98"/>
                    <a:gd name="T13" fmla="*/ 25 h 26"/>
                    <a:gd name="T14" fmla="*/ 91 w 98"/>
                    <a:gd name="T15" fmla="*/ 25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26"/>
                    <a:gd name="T26" fmla="*/ 98 w 98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26">
                      <a:moveTo>
                        <a:pt x="91" y="25"/>
                      </a:move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91" y="25"/>
                      </a:lnTo>
                      <a:lnTo>
                        <a:pt x="97" y="25"/>
                      </a:lnTo>
                      <a:lnTo>
                        <a:pt x="91" y="25"/>
                      </a:lnTo>
                      <a:lnTo>
                        <a:pt x="97" y="25"/>
                      </a:lnTo>
                      <a:lnTo>
                        <a:pt x="91" y="2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1" name="Freeform 70"/>
                <p:cNvSpPr>
                  <a:spLocks/>
                </p:cNvSpPr>
                <p:nvPr/>
              </p:nvSpPr>
              <p:spPr bwMode="auto">
                <a:xfrm>
                  <a:off x="1278" y="1375"/>
                  <a:ext cx="27" cy="34"/>
                </a:xfrm>
                <a:custGeom>
                  <a:avLst/>
                  <a:gdLst>
                    <a:gd name="T0" fmla="*/ 21 w 27"/>
                    <a:gd name="T1" fmla="*/ 28 h 34"/>
                    <a:gd name="T2" fmla="*/ 23 w 27"/>
                    <a:gd name="T3" fmla="*/ 33 h 34"/>
                    <a:gd name="T4" fmla="*/ 0 w 27"/>
                    <a:gd name="T5" fmla="*/ 0 h 34"/>
                    <a:gd name="T6" fmla="*/ 5 w 27"/>
                    <a:gd name="T7" fmla="*/ 0 h 34"/>
                    <a:gd name="T8" fmla="*/ 23 w 27"/>
                    <a:gd name="T9" fmla="*/ 33 h 34"/>
                    <a:gd name="T10" fmla="*/ 26 w 27"/>
                    <a:gd name="T11" fmla="*/ 31 h 34"/>
                    <a:gd name="T12" fmla="*/ 23 w 27"/>
                    <a:gd name="T13" fmla="*/ 33 h 34"/>
                    <a:gd name="T14" fmla="*/ 21 w 27"/>
                    <a:gd name="T15" fmla="*/ 28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"/>
                    <a:gd name="T25" fmla="*/ 0 h 34"/>
                    <a:gd name="T26" fmla="*/ 27 w 27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" h="34">
                      <a:moveTo>
                        <a:pt x="21" y="28"/>
                      </a:moveTo>
                      <a:lnTo>
                        <a:pt x="23" y="33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23" y="33"/>
                      </a:lnTo>
                      <a:lnTo>
                        <a:pt x="26" y="31"/>
                      </a:lnTo>
                      <a:lnTo>
                        <a:pt x="23" y="33"/>
                      </a:lnTo>
                      <a:lnTo>
                        <a:pt x="21" y="2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2" name="Freeform 71"/>
                <p:cNvSpPr>
                  <a:spLocks/>
                </p:cNvSpPr>
                <p:nvPr/>
              </p:nvSpPr>
              <p:spPr bwMode="auto">
                <a:xfrm>
                  <a:off x="1278" y="1375"/>
                  <a:ext cx="27" cy="34"/>
                </a:xfrm>
                <a:custGeom>
                  <a:avLst/>
                  <a:gdLst>
                    <a:gd name="T0" fmla="*/ 21 w 27"/>
                    <a:gd name="T1" fmla="*/ 28 h 34"/>
                    <a:gd name="T2" fmla="*/ 23 w 27"/>
                    <a:gd name="T3" fmla="*/ 33 h 34"/>
                    <a:gd name="T4" fmla="*/ 0 w 27"/>
                    <a:gd name="T5" fmla="*/ 0 h 34"/>
                    <a:gd name="T6" fmla="*/ 5 w 27"/>
                    <a:gd name="T7" fmla="*/ 0 h 34"/>
                    <a:gd name="T8" fmla="*/ 23 w 27"/>
                    <a:gd name="T9" fmla="*/ 33 h 34"/>
                    <a:gd name="T10" fmla="*/ 26 w 27"/>
                    <a:gd name="T11" fmla="*/ 31 h 34"/>
                    <a:gd name="T12" fmla="*/ 23 w 27"/>
                    <a:gd name="T13" fmla="*/ 33 h 34"/>
                    <a:gd name="T14" fmla="*/ 21 w 27"/>
                    <a:gd name="T15" fmla="*/ 28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"/>
                    <a:gd name="T25" fmla="*/ 0 h 34"/>
                    <a:gd name="T26" fmla="*/ 27 w 27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" h="34">
                      <a:moveTo>
                        <a:pt x="21" y="28"/>
                      </a:moveTo>
                      <a:lnTo>
                        <a:pt x="23" y="33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23" y="33"/>
                      </a:lnTo>
                      <a:lnTo>
                        <a:pt x="26" y="31"/>
                      </a:lnTo>
                      <a:lnTo>
                        <a:pt x="23" y="33"/>
                      </a:lnTo>
                      <a:lnTo>
                        <a:pt x="21" y="2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3" name="Freeform 72"/>
                <p:cNvSpPr>
                  <a:spLocks/>
                </p:cNvSpPr>
                <p:nvPr/>
              </p:nvSpPr>
              <p:spPr bwMode="auto">
                <a:xfrm>
                  <a:off x="1167" y="1315"/>
                  <a:ext cx="106" cy="51"/>
                </a:xfrm>
                <a:custGeom>
                  <a:avLst/>
                  <a:gdLst>
                    <a:gd name="T0" fmla="*/ 105 w 106"/>
                    <a:gd name="T1" fmla="*/ 50 h 51"/>
                    <a:gd name="T2" fmla="*/ 11 w 106"/>
                    <a:gd name="T3" fmla="*/ 28 h 51"/>
                    <a:gd name="T4" fmla="*/ 0 w 106"/>
                    <a:gd name="T5" fmla="*/ 0 h 51"/>
                    <a:gd name="T6" fmla="*/ 85 w 106"/>
                    <a:gd name="T7" fmla="*/ 19 h 51"/>
                    <a:gd name="T8" fmla="*/ 105 w 106"/>
                    <a:gd name="T9" fmla="*/ 5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"/>
                    <a:gd name="T16" fmla="*/ 0 h 51"/>
                    <a:gd name="T17" fmla="*/ 106 w 106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" h="51">
                      <a:moveTo>
                        <a:pt x="105" y="50"/>
                      </a:moveTo>
                      <a:lnTo>
                        <a:pt x="11" y="28"/>
                      </a:lnTo>
                      <a:lnTo>
                        <a:pt x="0" y="0"/>
                      </a:lnTo>
                      <a:lnTo>
                        <a:pt x="85" y="19"/>
                      </a:lnTo>
                      <a:lnTo>
                        <a:pt x="105" y="5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4" name="Freeform 73"/>
                <p:cNvSpPr>
                  <a:spLocks/>
                </p:cNvSpPr>
                <p:nvPr/>
              </p:nvSpPr>
              <p:spPr bwMode="auto">
                <a:xfrm>
                  <a:off x="1167" y="1315"/>
                  <a:ext cx="106" cy="51"/>
                </a:xfrm>
                <a:custGeom>
                  <a:avLst/>
                  <a:gdLst>
                    <a:gd name="T0" fmla="*/ 105 w 106"/>
                    <a:gd name="T1" fmla="*/ 50 h 51"/>
                    <a:gd name="T2" fmla="*/ 11 w 106"/>
                    <a:gd name="T3" fmla="*/ 28 h 51"/>
                    <a:gd name="T4" fmla="*/ 0 w 106"/>
                    <a:gd name="T5" fmla="*/ 0 h 51"/>
                    <a:gd name="T6" fmla="*/ 85 w 106"/>
                    <a:gd name="T7" fmla="*/ 19 h 51"/>
                    <a:gd name="T8" fmla="*/ 105 w 106"/>
                    <a:gd name="T9" fmla="*/ 5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"/>
                    <a:gd name="T16" fmla="*/ 0 h 51"/>
                    <a:gd name="T17" fmla="*/ 106 w 106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" h="51">
                      <a:moveTo>
                        <a:pt x="105" y="50"/>
                      </a:moveTo>
                      <a:lnTo>
                        <a:pt x="11" y="28"/>
                      </a:lnTo>
                      <a:lnTo>
                        <a:pt x="0" y="0"/>
                      </a:lnTo>
                      <a:lnTo>
                        <a:pt x="85" y="19"/>
                      </a:lnTo>
                      <a:lnTo>
                        <a:pt x="105" y="5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5" name="Freeform 74"/>
                <p:cNvSpPr>
                  <a:spLocks/>
                </p:cNvSpPr>
                <p:nvPr/>
              </p:nvSpPr>
              <p:spPr bwMode="auto">
                <a:xfrm>
                  <a:off x="1179" y="1344"/>
                  <a:ext cx="94" cy="26"/>
                </a:xfrm>
                <a:custGeom>
                  <a:avLst/>
                  <a:gdLst>
                    <a:gd name="T0" fmla="*/ 6 w 94"/>
                    <a:gd name="T1" fmla="*/ 0 h 26"/>
                    <a:gd name="T2" fmla="*/ 0 w 94"/>
                    <a:gd name="T3" fmla="*/ 2 h 26"/>
                    <a:gd name="T4" fmla="*/ 93 w 94"/>
                    <a:gd name="T5" fmla="*/ 22 h 26"/>
                    <a:gd name="T6" fmla="*/ 93 w 94"/>
                    <a:gd name="T7" fmla="*/ 25 h 26"/>
                    <a:gd name="T8" fmla="*/ 0 w 94"/>
                    <a:gd name="T9" fmla="*/ 2 h 26"/>
                    <a:gd name="T10" fmla="*/ 6 w 94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"/>
                    <a:gd name="T19" fmla="*/ 0 h 26"/>
                    <a:gd name="T20" fmla="*/ 94 w 94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" h="26">
                      <a:moveTo>
                        <a:pt x="6" y="0"/>
                      </a:moveTo>
                      <a:lnTo>
                        <a:pt x="0" y="2"/>
                      </a:lnTo>
                      <a:lnTo>
                        <a:pt x="93" y="22"/>
                      </a:lnTo>
                      <a:lnTo>
                        <a:pt x="93" y="25"/>
                      </a:lnTo>
                      <a:lnTo>
                        <a:pt x="0" y="2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6" name="Freeform 75"/>
                <p:cNvSpPr>
                  <a:spLocks/>
                </p:cNvSpPr>
                <p:nvPr/>
              </p:nvSpPr>
              <p:spPr bwMode="auto">
                <a:xfrm>
                  <a:off x="1179" y="1344"/>
                  <a:ext cx="94" cy="26"/>
                </a:xfrm>
                <a:custGeom>
                  <a:avLst/>
                  <a:gdLst>
                    <a:gd name="T0" fmla="*/ 6 w 94"/>
                    <a:gd name="T1" fmla="*/ 0 h 26"/>
                    <a:gd name="T2" fmla="*/ 0 w 94"/>
                    <a:gd name="T3" fmla="*/ 2 h 26"/>
                    <a:gd name="T4" fmla="*/ 93 w 94"/>
                    <a:gd name="T5" fmla="*/ 22 h 26"/>
                    <a:gd name="T6" fmla="*/ 93 w 94"/>
                    <a:gd name="T7" fmla="*/ 25 h 26"/>
                    <a:gd name="T8" fmla="*/ 0 w 94"/>
                    <a:gd name="T9" fmla="*/ 2 h 26"/>
                    <a:gd name="T10" fmla="*/ 6 w 94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"/>
                    <a:gd name="T19" fmla="*/ 0 h 26"/>
                    <a:gd name="T20" fmla="*/ 94 w 94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" h="26">
                      <a:moveTo>
                        <a:pt x="6" y="0"/>
                      </a:moveTo>
                      <a:lnTo>
                        <a:pt x="0" y="2"/>
                      </a:lnTo>
                      <a:lnTo>
                        <a:pt x="93" y="22"/>
                      </a:lnTo>
                      <a:lnTo>
                        <a:pt x="93" y="25"/>
                      </a:lnTo>
                      <a:lnTo>
                        <a:pt x="0" y="2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7" name="Freeform 76"/>
                <p:cNvSpPr>
                  <a:spLocks/>
                </p:cNvSpPr>
                <p:nvPr/>
              </p:nvSpPr>
              <p:spPr bwMode="auto">
                <a:xfrm>
                  <a:off x="1165" y="1311"/>
                  <a:ext cx="15" cy="30"/>
                </a:xfrm>
                <a:custGeom>
                  <a:avLst/>
                  <a:gdLst>
                    <a:gd name="T0" fmla="*/ 1 w 15"/>
                    <a:gd name="T1" fmla="*/ 3 h 30"/>
                    <a:gd name="T2" fmla="*/ 4 w 15"/>
                    <a:gd name="T3" fmla="*/ 3 h 30"/>
                    <a:gd name="T4" fmla="*/ 14 w 15"/>
                    <a:gd name="T5" fmla="*/ 27 h 30"/>
                    <a:gd name="T6" fmla="*/ 10 w 15"/>
                    <a:gd name="T7" fmla="*/ 29 h 30"/>
                    <a:gd name="T8" fmla="*/ 1 w 15"/>
                    <a:gd name="T9" fmla="*/ 3 h 30"/>
                    <a:gd name="T10" fmla="*/ 0 w 15"/>
                    <a:gd name="T11" fmla="*/ 0 h 30"/>
                    <a:gd name="T12" fmla="*/ 1 w 15"/>
                    <a:gd name="T13" fmla="*/ 3 h 30"/>
                    <a:gd name="T14" fmla="*/ 0 w 15"/>
                    <a:gd name="T15" fmla="*/ 0 h 30"/>
                    <a:gd name="T16" fmla="*/ 1 w 15"/>
                    <a:gd name="T17" fmla="*/ 3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30"/>
                    <a:gd name="T29" fmla="*/ 15 w 15"/>
                    <a:gd name="T30" fmla="*/ 30 h 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30">
                      <a:moveTo>
                        <a:pt x="1" y="3"/>
                      </a:moveTo>
                      <a:lnTo>
                        <a:pt x="4" y="3"/>
                      </a:lnTo>
                      <a:lnTo>
                        <a:pt x="14" y="27"/>
                      </a:lnTo>
                      <a:lnTo>
                        <a:pt x="10" y="29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8" name="Freeform 77"/>
                <p:cNvSpPr>
                  <a:spLocks/>
                </p:cNvSpPr>
                <p:nvPr/>
              </p:nvSpPr>
              <p:spPr bwMode="auto">
                <a:xfrm>
                  <a:off x="1165" y="1311"/>
                  <a:ext cx="15" cy="30"/>
                </a:xfrm>
                <a:custGeom>
                  <a:avLst/>
                  <a:gdLst>
                    <a:gd name="T0" fmla="*/ 1 w 15"/>
                    <a:gd name="T1" fmla="*/ 3 h 30"/>
                    <a:gd name="T2" fmla="*/ 4 w 15"/>
                    <a:gd name="T3" fmla="*/ 3 h 30"/>
                    <a:gd name="T4" fmla="*/ 14 w 15"/>
                    <a:gd name="T5" fmla="*/ 27 h 30"/>
                    <a:gd name="T6" fmla="*/ 10 w 15"/>
                    <a:gd name="T7" fmla="*/ 29 h 30"/>
                    <a:gd name="T8" fmla="*/ 1 w 15"/>
                    <a:gd name="T9" fmla="*/ 3 h 30"/>
                    <a:gd name="T10" fmla="*/ 0 w 15"/>
                    <a:gd name="T11" fmla="*/ 0 h 30"/>
                    <a:gd name="T12" fmla="*/ 1 w 15"/>
                    <a:gd name="T13" fmla="*/ 3 h 30"/>
                    <a:gd name="T14" fmla="*/ 0 w 15"/>
                    <a:gd name="T15" fmla="*/ 0 h 30"/>
                    <a:gd name="T16" fmla="*/ 1 w 15"/>
                    <a:gd name="T17" fmla="*/ 3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30"/>
                    <a:gd name="T29" fmla="*/ 15 w 15"/>
                    <a:gd name="T30" fmla="*/ 30 h 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30">
                      <a:moveTo>
                        <a:pt x="1" y="3"/>
                      </a:moveTo>
                      <a:lnTo>
                        <a:pt x="4" y="3"/>
                      </a:lnTo>
                      <a:lnTo>
                        <a:pt x="14" y="27"/>
                      </a:lnTo>
                      <a:lnTo>
                        <a:pt x="10" y="29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9" name="Freeform 78"/>
                <p:cNvSpPr>
                  <a:spLocks/>
                </p:cNvSpPr>
                <p:nvPr/>
              </p:nvSpPr>
              <p:spPr bwMode="auto">
                <a:xfrm>
                  <a:off x="1165" y="1311"/>
                  <a:ext cx="87" cy="26"/>
                </a:xfrm>
                <a:custGeom>
                  <a:avLst/>
                  <a:gdLst>
                    <a:gd name="T0" fmla="*/ 86 w 87"/>
                    <a:gd name="T1" fmla="*/ 20 h 26"/>
                    <a:gd name="T2" fmla="*/ 86 w 87"/>
                    <a:gd name="T3" fmla="*/ 25 h 26"/>
                    <a:gd name="T4" fmla="*/ 2 w 87"/>
                    <a:gd name="T5" fmla="*/ 3 h 26"/>
                    <a:gd name="T6" fmla="*/ 0 w 87"/>
                    <a:gd name="T7" fmla="*/ 0 h 26"/>
                    <a:gd name="T8" fmla="*/ 86 w 87"/>
                    <a:gd name="T9" fmla="*/ 2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26"/>
                    <a:gd name="T17" fmla="*/ 87 w 87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26">
                      <a:moveTo>
                        <a:pt x="86" y="20"/>
                      </a:moveTo>
                      <a:lnTo>
                        <a:pt x="86" y="25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86" y="2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0" name="Freeform 79"/>
                <p:cNvSpPr>
                  <a:spLocks/>
                </p:cNvSpPr>
                <p:nvPr/>
              </p:nvSpPr>
              <p:spPr bwMode="auto">
                <a:xfrm>
                  <a:off x="1165" y="1311"/>
                  <a:ext cx="87" cy="26"/>
                </a:xfrm>
                <a:custGeom>
                  <a:avLst/>
                  <a:gdLst>
                    <a:gd name="T0" fmla="*/ 86 w 87"/>
                    <a:gd name="T1" fmla="*/ 20 h 26"/>
                    <a:gd name="T2" fmla="*/ 86 w 87"/>
                    <a:gd name="T3" fmla="*/ 25 h 26"/>
                    <a:gd name="T4" fmla="*/ 2 w 87"/>
                    <a:gd name="T5" fmla="*/ 3 h 26"/>
                    <a:gd name="T6" fmla="*/ 0 w 87"/>
                    <a:gd name="T7" fmla="*/ 0 h 26"/>
                    <a:gd name="T8" fmla="*/ 86 w 87"/>
                    <a:gd name="T9" fmla="*/ 2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26"/>
                    <a:gd name="T17" fmla="*/ 87 w 87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26">
                      <a:moveTo>
                        <a:pt x="86" y="20"/>
                      </a:moveTo>
                      <a:lnTo>
                        <a:pt x="86" y="25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86" y="2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1" name="Freeform 80"/>
                <p:cNvSpPr>
                  <a:spLocks/>
                </p:cNvSpPr>
                <p:nvPr/>
              </p:nvSpPr>
              <p:spPr bwMode="auto">
                <a:xfrm>
                  <a:off x="1257" y="1336"/>
                  <a:ext cx="22" cy="34"/>
                </a:xfrm>
                <a:custGeom>
                  <a:avLst/>
                  <a:gdLst>
                    <a:gd name="T0" fmla="*/ 16 w 22"/>
                    <a:gd name="T1" fmla="*/ 30 h 34"/>
                    <a:gd name="T2" fmla="*/ 16 w 22"/>
                    <a:gd name="T3" fmla="*/ 30 h 34"/>
                    <a:gd name="T4" fmla="*/ 0 w 22"/>
                    <a:gd name="T5" fmla="*/ 0 h 34"/>
                    <a:gd name="T6" fmla="*/ 16 w 22"/>
                    <a:gd name="T7" fmla="*/ 30 h 34"/>
                    <a:gd name="T8" fmla="*/ 16 w 22"/>
                    <a:gd name="T9" fmla="*/ 33 h 34"/>
                    <a:gd name="T10" fmla="*/ 16 w 22"/>
                    <a:gd name="T11" fmla="*/ 30 h 34"/>
                    <a:gd name="T12" fmla="*/ 21 w 22"/>
                    <a:gd name="T13" fmla="*/ 33 h 34"/>
                    <a:gd name="T14" fmla="*/ 16 w 22"/>
                    <a:gd name="T15" fmla="*/ 33 h 34"/>
                    <a:gd name="T16" fmla="*/ 16 w 22"/>
                    <a:gd name="T17" fmla="*/ 30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34"/>
                    <a:gd name="T29" fmla="*/ 22 w 22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34">
                      <a:moveTo>
                        <a:pt x="16" y="30"/>
                      </a:moveTo>
                      <a:lnTo>
                        <a:pt x="16" y="30"/>
                      </a:ln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33"/>
                      </a:lnTo>
                      <a:lnTo>
                        <a:pt x="16" y="30"/>
                      </a:lnTo>
                      <a:lnTo>
                        <a:pt x="21" y="33"/>
                      </a:lnTo>
                      <a:lnTo>
                        <a:pt x="16" y="33"/>
                      </a:lnTo>
                      <a:lnTo>
                        <a:pt x="16" y="3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2" name="Freeform 81"/>
                <p:cNvSpPr>
                  <a:spLocks/>
                </p:cNvSpPr>
                <p:nvPr/>
              </p:nvSpPr>
              <p:spPr bwMode="auto">
                <a:xfrm>
                  <a:off x="1257" y="1336"/>
                  <a:ext cx="22" cy="34"/>
                </a:xfrm>
                <a:custGeom>
                  <a:avLst/>
                  <a:gdLst>
                    <a:gd name="T0" fmla="*/ 16 w 22"/>
                    <a:gd name="T1" fmla="*/ 30 h 34"/>
                    <a:gd name="T2" fmla="*/ 0 w 22"/>
                    <a:gd name="T3" fmla="*/ 0 h 34"/>
                    <a:gd name="T4" fmla="*/ 16 w 22"/>
                    <a:gd name="T5" fmla="*/ 30 h 34"/>
                    <a:gd name="T6" fmla="*/ 16 w 22"/>
                    <a:gd name="T7" fmla="*/ 33 h 34"/>
                    <a:gd name="T8" fmla="*/ 16 w 22"/>
                    <a:gd name="T9" fmla="*/ 30 h 34"/>
                    <a:gd name="T10" fmla="*/ 21 w 22"/>
                    <a:gd name="T11" fmla="*/ 33 h 34"/>
                    <a:gd name="T12" fmla="*/ 16 w 22"/>
                    <a:gd name="T13" fmla="*/ 33 h 34"/>
                    <a:gd name="T14" fmla="*/ 16 w 22"/>
                    <a:gd name="T15" fmla="*/ 30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34"/>
                    <a:gd name="T26" fmla="*/ 22 w 22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34">
                      <a:moveTo>
                        <a:pt x="16" y="30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33"/>
                      </a:lnTo>
                      <a:lnTo>
                        <a:pt x="16" y="30"/>
                      </a:lnTo>
                      <a:lnTo>
                        <a:pt x="21" y="33"/>
                      </a:lnTo>
                      <a:lnTo>
                        <a:pt x="16" y="33"/>
                      </a:lnTo>
                      <a:lnTo>
                        <a:pt x="16" y="3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3" name="Freeform 82"/>
                <p:cNvSpPr>
                  <a:spLocks/>
                </p:cNvSpPr>
                <p:nvPr/>
              </p:nvSpPr>
              <p:spPr bwMode="auto">
                <a:xfrm>
                  <a:off x="1028" y="1412"/>
                  <a:ext cx="42" cy="46"/>
                </a:xfrm>
                <a:custGeom>
                  <a:avLst/>
                  <a:gdLst>
                    <a:gd name="T0" fmla="*/ 10 w 42"/>
                    <a:gd name="T1" fmla="*/ 0 h 46"/>
                    <a:gd name="T2" fmla="*/ 0 w 42"/>
                    <a:gd name="T3" fmla="*/ 18 h 46"/>
                    <a:gd name="T4" fmla="*/ 3 w 42"/>
                    <a:gd name="T5" fmla="*/ 31 h 46"/>
                    <a:gd name="T6" fmla="*/ 26 w 42"/>
                    <a:gd name="T7" fmla="*/ 45 h 46"/>
                    <a:gd name="T8" fmla="*/ 41 w 42"/>
                    <a:gd name="T9" fmla="*/ 26 h 46"/>
                    <a:gd name="T10" fmla="*/ 14 w 42"/>
                    <a:gd name="T11" fmla="*/ 14 h 46"/>
                    <a:gd name="T12" fmla="*/ 10 w 42"/>
                    <a:gd name="T13" fmla="*/ 0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46"/>
                    <a:gd name="T23" fmla="*/ 42 w 42"/>
                    <a:gd name="T24" fmla="*/ 46 h 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46">
                      <a:moveTo>
                        <a:pt x="10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26" y="45"/>
                      </a:lnTo>
                      <a:lnTo>
                        <a:pt x="41" y="26"/>
                      </a:lnTo>
                      <a:lnTo>
                        <a:pt x="14" y="14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4" name="Freeform 83"/>
                <p:cNvSpPr>
                  <a:spLocks/>
                </p:cNvSpPr>
                <p:nvPr/>
              </p:nvSpPr>
              <p:spPr bwMode="auto">
                <a:xfrm>
                  <a:off x="1028" y="1412"/>
                  <a:ext cx="42" cy="46"/>
                </a:xfrm>
                <a:custGeom>
                  <a:avLst/>
                  <a:gdLst>
                    <a:gd name="T0" fmla="*/ 10 w 42"/>
                    <a:gd name="T1" fmla="*/ 0 h 46"/>
                    <a:gd name="T2" fmla="*/ 0 w 42"/>
                    <a:gd name="T3" fmla="*/ 18 h 46"/>
                    <a:gd name="T4" fmla="*/ 3 w 42"/>
                    <a:gd name="T5" fmla="*/ 31 h 46"/>
                    <a:gd name="T6" fmla="*/ 26 w 42"/>
                    <a:gd name="T7" fmla="*/ 45 h 46"/>
                    <a:gd name="T8" fmla="*/ 41 w 42"/>
                    <a:gd name="T9" fmla="*/ 26 h 46"/>
                    <a:gd name="T10" fmla="*/ 14 w 42"/>
                    <a:gd name="T11" fmla="*/ 14 h 46"/>
                    <a:gd name="T12" fmla="*/ 10 w 42"/>
                    <a:gd name="T13" fmla="*/ 0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46"/>
                    <a:gd name="T23" fmla="*/ 42 w 42"/>
                    <a:gd name="T24" fmla="*/ 46 h 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46">
                      <a:moveTo>
                        <a:pt x="10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26" y="45"/>
                      </a:lnTo>
                      <a:lnTo>
                        <a:pt x="41" y="26"/>
                      </a:lnTo>
                      <a:lnTo>
                        <a:pt x="14" y="14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5" name="Freeform 84"/>
                <p:cNvSpPr>
                  <a:spLocks/>
                </p:cNvSpPr>
                <p:nvPr/>
              </p:nvSpPr>
              <p:spPr bwMode="auto">
                <a:xfrm>
                  <a:off x="1028" y="1412"/>
                  <a:ext cx="7" cy="15"/>
                </a:xfrm>
                <a:custGeom>
                  <a:avLst/>
                  <a:gdLst>
                    <a:gd name="T0" fmla="*/ 0 w 7"/>
                    <a:gd name="T1" fmla="*/ 14 h 15"/>
                    <a:gd name="T2" fmla="*/ 0 w 7"/>
                    <a:gd name="T3" fmla="*/ 14 h 15"/>
                    <a:gd name="T4" fmla="*/ 6 w 7"/>
                    <a:gd name="T5" fmla="*/ 0 h 15"/>
                    <a:gd name="T6" fmla="*/ 0 w 7"/>
                    <a:gd name="T7" fmla="*/ 14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5"/>
                    <a:gd name="T14" fmla="*/ 7 w 7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5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6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6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1028" y="1412"/>
                  <a:ext cx="12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7" name="Freeform 86"/>
                <p:cNvSpPr>
                  <a:spLocks/>
                </p:cNvSpPr>
                <p:nvPr/>
              </p:nvSpPr>
              <p:spPr bwMode="auto">
                <a:xfrm>
                  <a:off x="1028" y="1432"/>
                  <a:ext cx="1" cy="16"/>
                </a:xfrm>
                <a:custGeom>
                  <a:avLst/>
                  <a:gdLst>
                    <a:gd name="T0" fmla="*/ 0 w 1"/>
                    <a:gd name="T1" fmla="*/ 15 h 16"/>
                    <a:gd name="T2" fmla="*/ 0 w 1"/>
                    <a:gd name="T3" fmla="*/ 11 h 16"/>
                    <a:gd name="T4" fmla="*/ 0 w 1"/>
                    <a:gd name="T5" fmla="*/ 0 h 16"/>
                    <a:gd name="T6" fmla="*/ 0 w 1"/>
                    <a:gd name="T7" fmla="*/ 11 h 16"/>
                    <a:gd name="T8" fmla="*/ 0 w 1"/>
                    <a:gd name="T9" fmla="*/ 15 h 16"/>
                    <a:gd name="T10" fmla="*/ 0 w 1"/>
                    <a:gd name="T11" fmla="*/ 11 h 16"/>
                    <a:gd name="T12" fmla="*/ 0 w 1"/>
                    <a:gd name="T13" fmla="*/ 15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16"/>
                    <a:gd name="T23" fmla="*/ 1 w 1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16">
                      <a:moveTo>
                        <a:pt x="0" y="15"/>
                      </a:move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8" name="Freeform 87"/>
                <p:cNvSpPr>
                  <a:spLocks/>
                </p:cNvSpPr>
                <p:nvPr/>
              </p:nvSpPr>
              <p:spPr bwMode="auto">
                <a:xfrm>
                  <a:off x="1028" y="1432"/>
                  <a:ext cx="1" cy="16"/>
                </a:xfrm>
                <a:custGeom>
                  <a:avLst/>
                  <a:gdLst>
                    <a:gd name="T0" fmla="*/ 0 w 1"/>
                    <a:gd name="T1" fmla="*/ 15 h 16"/>
                    <a:gd name="T2" fmla="*/ 0 w 1"/>
                    <a:gd name="T3" fmla="*/ 11 h 16"/>
                    <a:gd name="T4" fmla="*/ 0 w 1"/>
                    <a:gd name="T5" fmla="*/ 0 h 16"/>
                    <a:gd name="T6" fmla="*/ 0 w 1"/>
                    <a:gd name="T7" fmla="*/ 11 h 16"/>
                    <a:gd name="T8" fmla="*/ 0 w 1"/>
                    <a:gd name="T9" fmla="*/ 15 h 16"/>
                    <a:gd name="T10" fmla="*/ 0 w 1"/>
                    <a:gd name="T11" fmla="*/ 11 h 16"/>
                    <a:gd name="T12" fmla="*/ 0 w 1"/>
                    <a:gd name="T13" fmla="*/ 15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16"/>
                    <a:gd name="T23" fmla="*/ 1 w 1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16">
                      <a:moveTo>
                        <a:pt x="0" y="15"/>
                      </a:move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9" name="Freeform 88"/>
                <p:cNvSpPr>
                  <a:spLocks/>
                </p:cNvSpPr>
                <p:nvPr/>
              </p:nvSpPr>
              <p:spPr bwMode="auto">
                <a:xfrm>
                  <a:off x="1032" y="1447"/>
                  <a:ext cx="23" cy="15"/>
                </a:xfrm>
                <a:custGeom>
                  <a:avLst/>
                  <a:gdLst>
                    <a:gd name="T0" fmla="*/ 22 w 23"/>
                    <a:gd name="T1" fmla="*/ 14 h 15"/>
                    <a:gd name="T2" fmla="*/ 22 w 23"/>
                    <a:gd name="T3" fmla="*/ 14 h 15"/>
                    <a:gd name="T4" fmla="*/ 2 w 23"/>
                    <a:gd name="T5" fmla="*/ 4 h 15"/>
                    <a:gd name="T6" fmla="*/ 0 w 23"/>
                    <a:gd name="T7" fmla="*/ 0 h 15"/>
                    <a:gd name="T8" fmla="*/ 20 w 23"/>
                    <a:gd name="T9" fmla="*/ 11 h 15"/>
                    <a:gd name="T10" fmla="*/ 22 w 23"/>
                    <a:gd name="T11" fmla="*/ 14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15"/>
                    <a:gd name="T20" fmla="*/ 23 w 23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15">
                      <a:moveTo>
                        <a:pt x="22" y="14"/>
                      </a:moveTo>
                      <a:lnTo>
                        <a:pt x="22" y="14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0" y="11"/>
                      </a:lnTo>
                      <a:lnTo>
                        <a:pt x="22" y="1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0" name="Freeform 89"/>
                <p:cNvSpPr>
                  <a:spLocks/>
                </p:cNvSpPr>
                <p:nvPr/>
              </p:nvSpPr>
              <p:spPr bwMode="auto">
                <a:xfrm>
                  <a:off x="1032" y="1447"/>
                  <a:ext cx="23" cy="15"/>
                </a:xfrm>
                <a:custGeom>
                  <a:avLst/>
                  <a:gdLst>
                    <a:gd name="T0" fmla="*/ 22 w 23"/>
                    <a:gd name="T1" fmla="*/ 14 h 15"/>
                    <a:gd name="T2" fmla="*/ 2 w 23"/>
                    <a:gd name="T3" fmla="*/ 4 h 15"/>
                    <a:gd name="T4" fmla="*/ 0 w 23"/>
                    <a:gd name="T5" fmla="*/ 0 h 15"/>
                    <a:gd name="T6" fmla="*/ 20 w 23"/>
                    <a:gd name="T7" fmla="*/ 11 h 15"/>
                    <a:gd name="T8" fmla="*/ 22 w 23"/>
                    <a:gd name="T9" fmla="*/ 14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5"/>
                    <a:gd name="T17" fmla="*/ 23 w 23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5">
                      <a:moveTo>
                        <a:pt x="22" y="1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0" y="11"/>
                      </a:lnTo>
                      <a:lnTo>
                        <a:pt x="22" y="1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1" name="Freeform 90"/>
                <p:cNvSpPr>
                  <a:spLocks/>
                </p:cNvSpPr>
                <p:nvPr/>
              </p:nvSpPr>
              <p:spPr bwMode="auto">
                <a:xfrm>
                  <a:off x="1058" y="1441"/>
                  <a:ext cx="12" cy="21"/>
                </a:xfrm>
                <a:custGeom>
                  <a:avLst/>
                  <a:gdLst>
                    <a:gd name="T0" fmla="*/ 11 w 12"/>
                    <a:gd name="T1" fmla="*/ 0 h 21"/>
                    <a:gd name="T2" fmla="*/ 11 w 12"/>
                    <a:gd name="T3" fmla="*/ 0 h 21"/>
                    <a:gd name="T4" fmla="*/ 1 w 12"/>
                    <a:gd name="T5" fmla="*/ 20 h 21"/>
                    <a:gd name="T6" fmla="*/ 0 w 12"/>
                    <a:gd name="T7" fmla="*/ 17 h 21"/>
                    <a:gd name="T8" fmla="*/ 8 w 12"/>
                    <a:gd name="T9" fmla="*/ 2 h 21"/>
                    <a:gd name="T10" fmla="*/ 11 w 12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21"/>
                    <a:gd name="T20" fmla="*/ 12 w 12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21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8" y="2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" name="Freeform 91"/>
                <p:cNvSpPr>
                  <a:spLocks/>
                </p:cNvSpPr>
                <p:nvPr/>
              </p:nvSpPr>
              <p:spPr bwMode="auto">
                <a:xfrm>
                  <a:off x="1058" y="1441"/>
                  <a:ext cx="12" cy="21"/>
                </a:xfrm>
                <a:custGeom>
                  <a:avLst/>
                  <a:gdLst>
                    <a:gd name="T0" fmla="*/ 11 w 12"/>
                    <a:gd name="T1" fmla="*/ 0 h 21"/>
                    <a:gd name="T2" fmla="*/ 1 w 12"/>
                    <a:gd name="T3" fmla="*/ 20 h 21"/>
                    <a:gd name="T4" fmla="*/ 0 w 12"/>
                    <a:gd name="T5" fmla="*/ 17 h 21"/>
                    <a:gd name="T6" fmla="*/ 8 w 12"/>
                    <a:gd name="T7" fmla="*/ 2 h 21"/>
                    <a:gd name="T8" fmla="*/ 11 w 12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1"/>
                    <a:gd name="T17" fmla="*/ 12 w 12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1">
                      <a:moveTo>
                        <a:pt x="11" y="0"/>
                      </a:move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8" y="2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3" name="Freeform 92"/>
                <p:cNvSpPr>
                  <a:spLocks/>
                </p:cNvSpPr>
                <p:nvPr/>
              </p:nvSpPr>
              <p:spPr bwMode="auto">
                <a:xfrm>
                  <a:off x="1042" y="1422"/>
                  <a:ext cx="28" cy="16"/>
                </a:xfrm>
                <a:custGeom>
                  <a:avLst/>
                  <a:gdLst>
                    <a:gd name="T0" fmla="*/ 2 w 28"/>
                    <a:gd name="T1" fmla="*/ 4 h 16"/>
                    <a:gd name="T2" fmla="*/ 0 w 28"/>
                    <a:gd name="T3" fmla="*/ 0 h 16"/>
                    <a:gd name="T4" fmla="*/ 27 w 28"/>
                    <a:gd name="T5" fmla="*/ 14 h 16"/>
                    <a:gd name="T6" fmla="*/ 24 w 28"/>
                    <a:gd name="T7" fmla="*/ 15 h 16"/>
                    <a:gd name="T8" fmla="*/ 2 w 28"/>
                    <a:gd name="T9" fmla="*/ 4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6"/>
                    <a:gd name="T17" fmla="*/ 28 w 2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6"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27" y="14"/>
                      </a:lnTo>
                      <a:lnTo>
                        <a:pt x="24" y="15"/>
                      </a:lnTo>
                      <a:lnTo>
                        <a:pt x="2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4" name="Freeform 93"/>
                <p:cNvSpPr>
                  <a:spLocks/>
                </p:cNvSpPr>
                <p:nvPr/>
              </p:nvSpPr>
              <p:spPr bwMode="auto">
                <a:xfrm>
                  <a:off x="1042" y="1422"/>
                  <a:ext cx="28" cy="16"/>
                </a:xfrm>
                <a:custGeom>
                  <a:avLst/>
                  <a:gdLst>
                    <a:gd name="T0" fmla="*/ 2 w 28"/>
                    <a:gd name="T1" fmla="*/ 4 h 16"/>
                    <a:gd name="T2" fmla="*/ 0 w 28"/>
                    <a:gd name="T3" fmla="*/ 0 h 16"/>
                    <a:gd name="T4" fmla="*/ 27 w 28"/>
                    <a:gd name="T5" fmla="*/ 14 h 16"/>
                    <a:gd name="T6" fmla="*/ 24 w 28"/>
                    <a:gd name="T7" fmla="*/ 15 h 16"/>
                    <a:gd name="T8" fmla="*/ 2 w 28"/>
                    <a:gd name="T9" fmla="*/ 4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6"/>
                    <a:gd name="T17" fmla="*/ 28 w 2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6"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27" y="14"/>
                      </a:lnTo>
                      <a:lnTo>
                        <a:pt x="24" y="15"/>
                      </a:lnTo>
                      <a:lnTo>
                        <a:pt x="2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5" name="Freeform 94"/>
                <p:cNvSpPr>
                  <a:spLocks/>
                </p:cNvSpPr>
                <p:nvPr/>
              </p:nvSpPr>
              <p:spPr bwMode="auto">
                <a:xfrm>
                  <a:off x="1038" y="1406"/>
                  <a:ext cx="1" cy="17"/>
                </a:xfrm>
                <a:custGeom>
                  <a:avLst/>
                  <a:gdLst>
                    <a:gd name="T0" fmla="*/ 0 w 1"/>
                    <a:gd name="T1" fmla="*/ 4 h 17"/>
                    <a:gd name="T2" fmla="*/ 0 w 1"/>
                    <a:gd name="T3" fmla="*/ 4 h 17"/>
                    <a:gd name="T4" fmla="*/ 0 w 1"/>
                    <a:gd name="T5" fmla="*/ 16 h 17"/>
                    <a:gd name="T6" fmla="*/ 0 w 1"/>
                    <a:gd name="T7" fmla="*/ 4 h 17"/>
                    <a:gd name="T8" fmla="*/ 0 w 1"/>
                    <a:gd name="T9" fmla="*/ 0 h 17"/>
                    <a:gd name="T10" fmla="*/ 0 w 1"/>
                    <a:gd name="T11" fmla="*/ 4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7"/>
                    <a:gd name="T20" fmla="*/ 1 w 1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7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6" name="Freeform 95"/>
                <p:cNvSpPr>
                  <a:spLocks/>
                </p:cNvSpPr>
                <p:nvPr/>
              </p:nvSpPr>
              <p:spPr bwMode="auto">
                <a:xfrm>
                  <a:off x="1038" y="1406"/>
                  <a:ext cx="1" cy="17"/>
                </a:xfrm>
                <a:custGeom>
                  <a:avLst/>
                  <a:gdLst>
                    <a:gd name="T0" fmla="*/ 0 w 1"/>
                    <a:gd name="T1" fmla="*/ 4 h 17"/>
                    <a:gd name="T2" fmla="*/ 0 w 1"/>
                    <a:gd name="T3" fmla="*/ 16 h 17"/>
                    <a:gd name="T4" fmla="*/ 0 w 1"/>
                    <a:gd name="T5" fmla="*/ 4 h 17"/>
                    <a:gd name="T6" fmla="*/ 0 w 1"/>
                    <a:gd name="T7" fmla="*/ 0 h 17"/>
                    <a:gd name="T8" fmla="*/ 0 w 1"/>
                    <a:gd name="T9" fmla="*/ 4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7"/>
                    <a:gd name="T17" fmla="*/ 1 w 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7">
                      <a:moveTo>
                        <a:pt x="0" y="4"/>
                      </a:moveTo>
                      <a:lnTo>
                        <a:pt x="0" y="1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7" name="Freeform 96"/>
                <p:cNvSpPr>
                  <a:spLocks/>
                </p:cNvSpPr>
                <p:nvPr/>
              </p:nvSpPr>
              <p:spPr bwMode="auto">
                <a:xfrm>
                  <a:off x="1032" y="1426"/>
                  <a:ext cx="11" cy="22"/>
                </a:xfrm>
                <a:custGeom>
                  <a:avLst/>
                  <a:gdLst>
                    <a:gd name="T0" fmla="*/ 8 w 11"/>
                    <a:gd name="T1" fmla="*/ 2 h 22"/>
                    <a:gd name="T2" fmla="*/ 10 w 11"/>
                    <a:gd name="T3" fmla="*/ 0 h 22"/>
                    <a:gd name="T4" fmla="*/ 1 w 11"/>
                    <a:gd name="T5" fmla="*/ 21 h 22"/>
                    <a:gd name="T6" fmla="*/ 0 w 11"/>
                    <a:gd name="T7" fmla="*/ 16 h 22"/>
                    <a:gd name="T8" fmla="*/ 8 w 11"/>
                    <a:gd name="T9" fmla="*/ 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2"/>
                    <a:gd name="T17" fmla="*/ 11 w 11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2">
                      <a:moveTo>
                        <a:pt x="8" y="2"/>
                      </a:moveTo>
                      <a:lnTo>
                        <a:pt x="10" y="0"/>
                      </a:lnTo>
                      <a:lnTo>
                        <a:pt x="1" y="21"/>
                      </a:lnTo>
                      <a:lnTo>
                        <a:pt x="0" y="16"/>
                      </a:lnTo>
                      <a:lnTo>
                        <a:pt x="8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8" name="Freeform 97"/>
                <p:cNvSpPr>
                  <a:spLocks/>
                </p:cNvSpPr>
                <p:nvPr/>
              </p:nvSpPr>
              <p:spPr bwMode="auto">
                <a:xfrm>
                  <a:off x="1032" y="1426"/>
                  <a:ext cx="11" cy="22"/>
                </a:xfrm>
                <a:custGeom>
                  <a:avLst/>
                  <a:gdLst>
                    <a:gd name="T0" fmla="*/ 8 w 11"/>
                    <a:gd name="T1" fmla="*/ 2 h 22"/>
                    <a:gd name="T2" fmla="*/ 10 w 11"/>
                    <a:gd name="T3" fmla="*/ 0 h 22"/>
                    <a:gd name="T4" fmla="*/ 1 w 11"/>
                    <a:gd name="T5" fmla="*/ 21 h 22"/>
                    <a:gd name="T6" fmla="*/ 0 w 11"/>
                    <a:gd name="T7" fmla="*/ 16 h 22"/>
                    <a:gd name="T8" fmla="*/ 8 w 11"/>
                    <a:gd name="T9" fmla="*/ 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2"/>
                    <a:gd name="T17" fmla="*/ 11 w 11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2">
                      <a:moveTo>
                        <a:pt x="8" y="2"/>
                      </a:moveTo>
                      <a:lnTo>
                        <a:pt x="10" y="0"/>
                      </a:lnTo>
                      <a:lnTo>
                        <a:pt x="1" y="21"/>
                      </a:lnTo>
                      <a:lnTo>
                        <a:pt x="0" y="16"/>
                      </a:lnTo>
                      <a:lnTo>
                        <a:pt x="8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" name="Freeform 98"/>
                <p:cNvSpPr>
                  <a:spLocks/>
                </p:cNvSpPr>
                <p:nvPr/>
              </p:nvSpPr>
              <p:spPr bwMode="auto">
                <a:xfrm>
                  <a:off x="1003" y="1453"/>
                  <a:ext cx="38" cy="54"/>
                </a:xfrm>
                <a:custGeom>
                  <a:avLst/>
                  <a:gdLst>
                    <a:gd name="T0" fmla="*/ 10 w 38"/>
                    <a:gd name="T1" fmla="*/ 53 h 54"/>
                    <a:gd name="T2" fmla="*/ 10 w 38"/>
                    <a:gd name="T3" fmla="*/ 53 h 54"/>
                    <a:gd name="T4" fmla="*/ 5 w 38"/>
                    <a:gd name="T5" fmla="*/ 49 h 54"/>
                    <a:gd name="T6" fmla="*/ 0 w 38"/>
                    <a:gd name="T7" fmla="*/ 51 h 54"/>
                    <a:gd name="T8" fmla="*/ 0 w 38"/>
                    <a:gd name="T9" fmla="*/ 48 h 54"/>
                    <a:gd name="T10" fmla="*/ 27 w 38"/>
                    <a:gd name="T11" fmla="*/ 0 h 54"/>
                    <a:gd name="T12" fmla="*/ 37 w 38"/>
                    <a:gd name="T13" fmla="*/ 5 h 54"/>
                    <a:gd name="T14" fmla="*/ 10 w 38"/>
                    <a:gd name="T15" fmla="*/ 53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54"/>
                    <a:gd name="T26" fmla="*/ 38 w 38"/>
                    <a:gd name="T27" fmla="*/ 54 h 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54">
                      <a:moveTo>
                        <a:pt x="10" y="53"/>
                      </a:moveTo>
                      <a:lnTo>
                        <a:pt x="10" y="53"/>
                      </a:lnTo>
                      <a:lnTo>
                        <a:pt x="5" y="49"/>
                      </a:lnTo>
                      <a:lnTo>
                        <a:pt x="0" y="51"/>
                      </a:lnTo>
                      <a:lnTo>
                        <a:pt x="0" y="48"/>
                      </a:lnTo>
                      <a:lnTo>
                        <a:pt x="27" y="0"/>
                      </a:lnTo>
                      <a:lnTo>
                        <a:pt x="37" y="5"/>
                      </a:lnTo>
                      <a:lnTo>
                        <a:pt x="10" y="5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0" name="Freeform 99"/>
                <p:cNvSpPr>
                  <a:spLocks/>
                </p:cNvSpPr>
                <p:nvPr/>
              </p:nvSpPr>
              <p:spPr bwMode="auto">
                <a:xfrm>
                  <a:off x="1003" y="1453"/>
                  <a:ext cx="38" cy="54"/>
                </a:xfrm>
                <a:custGeom>
                  <a:avLst/>
                  <a:gdLst>
                    <a:gd name="T0" fmla="*/ 10 w 38"/>
                    <a:gd name="T1" fmla="*/ 53 h 54"/>
                    <a:gd name="T2" fmla="*/ 5 w 38"/>
                    <a:gd name="T3" fmla="*/ 49 h 54"/>
                    <a:gd name="T4" fmla="*/ 0 w 38"/>
                    <a:gd name="T5" fmla="*/ 51 h 54"/>
                    <a:gd name="T6" fmla="*/ 0 w 38"/>
                    <a:gd name="T7" fmla="*/ 48 h 54"/>
                    <a:gd name="T8" fmla="*/ 27 w 38"/>
                    <a:gd name="T9" fmla="*/ 0 h 54"/>
                    <a:gd name="T10" fmla="*/ 37 w 38"/>
                    <a:gd name="T11" fmla="*/ 5 h 54"/>
                    <a:gd name="T12" fmla="*/ 10 w 38"/>
                    <a:gd name="T13" fmla="*/ 53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54"/>
                    <a:gd name="T23" fmla="*/ 38 w 38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54">
                      <a:moveTo>
                        <a:pt x="10" y="53"/>
                      </a:moveTo>
                      <a:lnTo>
                        <a:pt x="5" y="49"/>
                      </a:lnTo>
                      <a:lnTo>
                        <a:pt x="0" y="51"/>
                      </a:lnTo>
                      <a:lnTo>
                        <a:pt x="0" y="48"/>
                      </a:lnTo>
                      <a:lnTo>
                        <a:pt x="27" y="0"/>
                      </a:lnTo>
                      <a:lnTo>
                        <a:pt x="37" y="5"/>
                      </a:lnTo>
                      <a:lnTo>
                        <a:pt x="10" y="5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1" name="Freeform 100"/>
                <p:cNvSpPr>
                  <a:spLocks/>
                </p:cNvSpPr>
                <p:nvPr/>
              </p:nvSpPr>
              <p:spPr bwMode="auto">
                <a:xfrm>
                  <a:off x="1001" y="1500"/>
                  <a:ext cx="9" cy="9"/>
                </a:xfrm>
                <a:custGeom>
                  <a:avLst/>
                  <a:gdLst>
                    <a:gd name="T0" fmla="*/ 3 w 9"/>
                    <a:gd name="T1" fmla="*/ 2 h 9"/>
                    <a:gd name="T2" fmla="*/ 3 w 9"/>
                    <a:gd name="T3" fmla="*/ 2 h 9"/>
                    <a:gd name="T4" fmla="*/ 5 w 9"/>
                    <a:gd name="T5" fmla="*/ 5 h 9"/>
                    <a:gd name="T6" fmla="*/ 8 w 9"/>
                    <a:gd name="T7" fmla="*/ 7 h 9"/>
                    <a:gd name="T8" fmla="*/ 5 w 9"/>
                    <a:gd name="T9" fmla="*/ 8 h 9"/>
                    <a:gd name="T10" fmla="*/ 1 w 9"/>
                    <a:gd name="T11" fmla="*/ 6 h 9"/>
                    <a:gd name="T12" fmla="*/ 0 w 9"/>
                    <a:gd name="T13" fmla="*/ 0 h 9"/>
                    <a:gd name="T14" fmla="*/ 3 w 9"/>
                    <a:gd name="T15" fmla="*/ 2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9"/>
                    <a:gd name="T26" fmla="*/ 9 w 9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9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5" y="5"/>
                      </a:lnTo>
                      <a:lnTo>
                        <a:pt x="8" y="7"/>
                      </a:lnTo>
                      <a:lnTo>
                        <a:pt x="5" y="8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2" name="Freeform 101"/>
                <p:cNvSpPr>
                  <a:spLocks/>
                </p:cNvSpPr>
                <p:nvPr/>
              </p:nvSpPr>
              <p:spPr bwMode="auto">
                <a:xfrm>
                  <a:off x="1001" y="1500"/>
                  <a:ext cx="9" cy="9"/>
                </a:xfrm>
                <a:custGeom>
                  <a:avLst/>
                  <a:gdLst>
                    <a:gd name="T0" fmla="*/ 3 w 9"/>
                    <a:gd name="T1" fmla="*/ 2 h 9"/>
                    <a:gd name="T2" fmla="*/ 5 w 9"/>
                    <a:gd name="T3" fmla="*/ 5 h 9"/>
                    <a:gd name="T4" fmla="*/ 8 w 9"/>
                    <a:gd name="T5" fmla="*/ 7 h 9"/>
                    <a:gd name="T6" fmla="*/ 5 w 9"/>
                    <a:gd name="T7" fmla="*/ 8 h 9"/>
                    <a:gd name="T8" fmla="*/ 1 w 9"/>
                    <a:gd name="T9" fmla="*/ 6 h 9"/>
                    <a:gd name="T10" fmla="*/ 0 w 9"/>
                    <a:gd name="T11" fmla="*/ 0 h 9"/>
                    <a:gd name="T12" fmla="*/ 3 w 9"/>
                    <a:gd name="T13" fmla="*/ 2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9"/>
                    <a:gd name="T23" fmla="*/ 9 w 9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9">
                      <a:moveTo>
                        <a:pt x="3" y="2"/>
                      </a:moveTo>
                      <a:lnTo>
                        <a:pt x="5" y="5"/>
                      </a:lnTo>
                      <a:lnTo>
                        <a:pt x="8" y="7"/>
                      </a:lnTo>
                      <a:lnTo>
                        <a:pt x="5" y="8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3" name="Freeform 102"/>
                <p:cNvSpPr>
                  <a:spLocks/>
                </p:cNvSpPr>
                <p:nvPr/>
              </p:nvSpPr>
              <p:spPr bwMode="auto">
                <a:xfrm>
                  <a:off x="1001" y="1447"/>
                  <a:ext cx="28" cy="52"/>
                </a:xfrm>
                <a:custGeom>
                  <a:avLst/>
                  <a:gdLst>
                    <a:gd name="T0" fmla="*/ 27 w 28"/>
                    <a:gd name="T1" fmla="*/ 5 h 52"/>
                    <a:gd name="T2" fmla="*/ 27 w 28"/>
                    <a:gd name="T3" fmla="*/ 5 h 52"/>
                    <a:gd name="T4" fmla="*/ 5 w 28"/>
                    <a:gd name="T5" fmla="*/ 51 h 52"/>
                    <a:gd name="T6" fmla="*/ 0 w 28"/>
                    <a:gd name="T7" fmla="*/ 47 h 52"/>
                    <a:gd name="T8" fmla="*/ 25 w 28"/>
                    <a:gd name="T9" fmla="*/ 0 h 52"/>
                    <a:gd name="T10" fmla="*/ 27 w 28"/>
                    <a:gd name="T11" fmla="*/ 5 h 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52"/>
                    <a:gd name="T20" fmla="*/ 28 w 28"/>
                    <a:gd name="T21" fmla="*/ 52 h 5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52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5" y="51"/>
                      </a:lnTo>
                      <a:lnTo>
                        <a:pt x="0" y="47"/>
                      </a:lnTo>
                      <a:lnTo>
                        <a:pt x="25" y="0"/>
                      </a:lnTo>
                      <a:lnTo>
                        <a:pt x="27" y="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4" name="Freeform 103"/>
                <p:cNvSpPr>
                  <a:spLocks/>
                </p:cNvSpPr>
                <p:nvPr/>
              </p:nvSpPr>
              <p:spPr bwMode="auto">
                <a:xfrm>
                  <a:off x="1001" y="1447"/>
                  <a:ext cx="28" cy="52"/>
                </a:xfrm>
                <a:custGeom>
                  <a:avLst/>
                  <a:gdLst>
                    <a:gd name="T0" fmla="*/ 27 w 28"/>
                    <a:gd name="T1" fmla="*/ 5 h 52"/>
                    <a:gd name="T2" fmla="*/ 5 w 28"/>
                    <a:gd name="T3" fmla="*/ 51 h 52"/>
                    <a:gd name="T4" fmla="*/ 0 w 28"/>
                    <a:gd name="T5" fmla="*/ 47 h 52"/>
                    <a:gd name="T6" fmla="*/ 25 w 28"/>
                    <a:gd name="T7" fmla="*/ 0 h 52"/>
                    <a:gd name="T8" fmla="*/ 27 w 28"/>
                    <a:gd name="T9" fmla="*/ 5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52"/>
                    <a:gd name="T17" fmla="*/ 28 w 28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52">
                      <a:moveTo>
                        <a:pt x="27" y="5"/>
                      </a:moveTo>
                      <a:lnTo>
                        <a:pt x="5" y="51"/>
                      </a:lnTo>
                      <a:lnTo>
                        <a:pt x="0" y="47"/>
                      </a:lnTo>
                      <a:lnTo>
                        <a:pt x="25" y="0"/>
                      </a:lnTo>
                      <a:lnTo>
                        <a:pt x="27" y="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5" name="Freeform 104"/>
                <p:cNvSpPr>
                  <a:spLocks/>
                </p:cNvSpPr>
                <p:nvPr/>
              </p:nvSpPr>
              <p:spPr bwMode="auto">
                <a:xfrm>
                  <a:off x="1032" y="1447"/>
                  <a:ext cx="15" cy="7"/>
                </a:xfrm>
                <a:custGeom>
                  <a:avLst/>
                  <a:gdLst>
                    <a:gd name="T0" fmla="*/ 10 w 15"/>
                    <a:gd name="T1" fmla="*/ 6 h 7"/>
                    <a:gd name="T2" fmla="*/ 10 w 15"/>
                    <a:gd name="T3" fmla="*/ 6 h 7"/>
                    <a:gd name="T4" fmla="*/ 1 w 15"/>
                    <a:gd name="T5" fmla="*/ 3 h 7"/>
                    <a:gd name="T6" fmla="*/ 0 w 15"/>
                    <a:gd name="T7" fmla="*/ 0 h 7"/>
                    <a:gd name="T8" fmla="*/ 14 w 15"/>
                    <a:gd name="T9" fmla="*/ 6 h 7"/>
                    <a:gd name="T10" fmla="*/ 10 w 15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"/>
                    <a:gd name="T20" fmla="*/ 15 w 15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">
                      <a:moveTo>
                        <a:pt x="10" y="6"/>
                      </a:moveTo>
                      <a:lnTo>
                        <a:pt x="10" y="6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0" y="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6" name="Freeform 105"/>
                <p:cNvSpPr>
                  <a:spLocks/>
                </p:cNvSpPr>
                <p:nvPr/>
              </p:nvSpPr>
              <p:spPr bwMode="auto">
                <a:xfrm>
                  <a:off x="1032" y="1447"/>
                  <a:ext cx="15" cy="7"/>
                </a:xfrm>
                <a:custGeom>
                  <a:avLst/>
                  <a:gdLst>
                    <a:gd name="T0" fmla="*/ 10 w 15"/>
                    <a:gd name="T1" fmla="*/ 6 h 7"/>
                    <a:gd name="T2" fmla="*/ 1 w 15"/>
                    <a:gd name="T3" fmla="*/ 3 h 7"/>
                    <a:gd name="T4" fmla="*/ 0 w 15"/>
                    <a:gd name="T5" fmla="*/ 0 h 7"/>
                    <a:gd name="T6" fmla="*/ 14 w 15"/>
                    <a:gd name="T7" fmla="*/ 6 h 7"/>
                    <a:gd name="T8" fmla="*/ 10 w 15"/>
                    <a:gd name="T9" fmla="*/ 6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7"/>
                    <a:gd name="T17" fmla="*/ 15 w 1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7">
                      <a:moveTo>
                        <a:pt x="10" y="6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0" y="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7" name="Freeform 106"/>
                <p:cNvSpPr>
                  <a:spLocks/>
                </p:cNvSpPr>
                <p:nvPr/>
              </p:nvSpPr>
              <p:spPr bwMode="auto">
                <a:xfrm>
                  <a:off x="1015" y="1459"/>
                  <a:ext cx="32" cy="48"/>
                </a:xfrm>
                <a:custGeom>
                  <a:avLst/>
                  <a:gdLst>
                    <a:gd name="T0" fmla="*/ 0 w 32"/>
                    <a:gd name="T1" fmla="*/ 47 h 48"/>
                    <a:gd name="T2" fmla="*/ 0 w 32"/>
                    <a:gd name="T3" fmla="*/ 47 h 48"/>
                    <a:gd name="T4" fmla="*/ 26 w 32"/>
                    <a:gd name="T5" fmla="*/ 0 h 48"/>
                    <a:gd name="T6" fmla="*/ 31 w 32"/>
                    <a:gd name="T7" fmla="*/ 0 h 48"/>
                    <a:gd name="T8" fmla="*/ 0 w 32"/>
                    <a:gd name="T9" fmla="*/ 47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48"/>
                    <a:gd name="T17" fmla="*/ 32 w 3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48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8" name="Freeform 107"/>
                <p:cNvSpPr>
                  <a:spLocks/>
                </p:cNvSpPr>
                <p:nvPr/>
              </p:nvSpPr>
              <p:spPr bwMode="auto">
                <a:xfrm>
                  <a:off x="1015" y="1459"/>
                  <a:ext cx="32" cy="48"/>
                </a:xfrm>
                <a:custGeom>
                  <a:avLst/>
                  <a:gdLst>
                    <a:gd name="T0" fmla="*/ 0 w 32"/>
                    <a:gd name="T1" fmla="*/ 47 h 48"/>
                    <a:gd name="T2" fmla="*/ 26 w 32"/>
                    <a:gd name="T3" fmla="*/ 0 h 48"/>
                    <a:gd name="T4" fmla="*/ 31 w 32"/>
                    <a:gd name="T5" fmla="*/ 0 h 48"/>
                    <a:gd name="T6" fmla="*/ 0 w 32"/>
                    <a:gd name="T7" fmla="*/ 47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"/>
                    <a:gd name="T13" fmla="*/ 0 h 48"/>
                    <a:gd name="T14" fmla="*/ 32 w 32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" h="48">
                      <a:moveTo>
                        <a:pt x="0" y="47"/>
                      </a:move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9" name="Freeform 108"/>
                <p:cNvSpPr>
                  <a:spLocks/>
                </p:cNvSpPr>
                <p:nvPr/>
              </p:nvSpPr>
              <p:spPr bwMode="auto">
                <a:xfrm>
                  <a:off x="999" y="1502"/>
                  <a:ext cx="11" cy="14"/>
                </a:xfrm>
                <a:custGeom>
                  <a:avLst/>
                  <a:gdLst>
                    <a:gd name="T0" fmla="*/ 5 w 11"/>
                    <a:gd name="T1" fmla="*/ 13 h 14"/>
                    <a:gd name="T2" fmla="*/ 5 w 11"/>
                    <a:gd name="T3" fmla="*/ 13 h 14"/>
                    <a:gd name="T4" fmla="*/ 4 w 11"/>
                    <a:gd name="T5" fmla="*/ 10 h 14"/>
                    <a:gd name="T6" fmla="*/ 0 w 11"/>
                    <a:gd name="T7" fmla="*/ 10 h 14"/>
                    <a:gd name="T8" fmla="*/ 0 w 11"/>
                    <a:gd name="T9" fmla="*/ 7 h 14"/>
                    <a:gd name="T10" fmla="*/ 3 w 11"/>
                    <a:gd name="T11" fmla="*/ 3 h 14"/>
                    <a:gd name="T12" fmla="*/ 5 w 11"/>
                    <a:gd name="T13" fmla="*/ 1 h 14"/>
                    <a:gd name="T14" fmla="*/ 9 w 11"/>
                    <a:gd name="T15" fmla="*/ 0 h 14"/>
                    <a:gd name="T16" fmla="*/ 9 w 11"/>
                    <a:gd name="T17" fmla="*/ 4 h 14"/>
                    <a:gd name="T18" fmla="*/ 10 w 11"/>
                    <a:gd name="T19" fmla="*/ 7 h 14"/>
                    <a:gd name="T20" fmla="*/ 5 w 11"/>
                    <a:gd name="T21" fmla="*/ 13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14"/>
                    <a:gd name="T35" fmla="*/ 11 w 11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14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10" y="7"/>
                      </a:lnTo>
                      <a:lnTo>
                        <a:pt x="5" y="1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0" name="Freeform 109"/>
                <p:cNvSpPr>
                  <a:spLocks/>
                </p:cNvSpPr>
                <p:nvPr/>
              </p:nvSpPr>
              <p:spPr bwMode="auto">
                <a:xfrm>
                  <a:off x="999" y="1502"/>
                  <a:ext cx="11" cy="14"/>
                </a:xfrm>
                <a:custGeom>
                  <a:avLst/>
                  <a:gdLst>
                    <a:gd name="T0" fmla="*/ 5 w 11"/>
                    <a:gd name="T1" fmla="*/ 13 h 14"/>
                    <a:gd name="T2" fmla="*/ 4 w 11"/>
                    <a:gd name="T3" fmla="*/ 10 h 14"/>
                    <a:gd name="T4" fmla="*/ 0 w 11"/>
                    <a:gd name="T5" fmla="*/ 10 h 14"/>
                    <a:gd name="T6" fmla="*/ 0 w 11"/>
                    <a:gd name="T7" fmla="*/ 7 h 14"/>
                    <a:gd name="T8" fmla="*/ 3 w 11"/>
                    <a:gd name="T9" fmla="*/ 3 h 14"/>
                    <a:gd name="T10" fmla="*/ 5 w 11"/>
                    <a:gd name="T11" fmla="*/ 1 h 14"/>
                    <a:gd name="T12" fmla="*/ 9 w 11"/>
                    <a:gd name="T13" fmla="*/ 0 h 14"/>
                    <a:gd name="T14" fmla="*/ 9 w 11"/>
                    <a:gd name="T15" fmla="*/ 4 h 14"/>
                    <a:gd name="T16" fmla="*/ 10 w 11"/>
                    <a:gd name="T17" fmla="*/ 7 h 14"/>
                    <a:gd name="T18" fmla="*/ 5 w 11"/>
                    <a:gd name="T19" fmla="*/ 13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14"/>
                    <a:gd name="T32" fmla="*/ 11 w 11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14">
                      <a:moveTo>
                        <a:pt x="5" y="13"/>
                      </a:move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10" y="7"/>
                      </a:lnTo>
                      <a:lnTo>
                        <a:pt x="5" y="1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1" name="Freeform 110"/>
                <p:cNvSpPr>
                  <a:spLocks/>
                </p:cNvSpPr>
                <p:nvPr/>
              </p:nvSpPr>
              <p:spPr bwMode="auto">
                <a:xfrm>
                  <a:off x="999" y="1512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2 w 3"/>
                    <a:gd name="T5" fmla="*/ 2 h 4"/>
                    <a:gd name="T6" fmla="*/ 2 w 3"/>
                    <a:gd name="T7" fmla="*/ 3 h 4"/>
                    <a:gd name="T8" fmla="*/ 0 w 3"/>
                    <a:gd name="T9" fmla="*/ 2 h 4"/>
                    <a:gd name="T10" fmla="*/ 0 w 3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4"/>
                    <a:gd name="T20" fmla="*/ 3 w 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2" name="Freeform 111"/>
                <p:cNvSpPr>
                  <a:spLocks/>
                </p:cNvSpPr>
                <p:nvPr/>
              </p:nvSpPr>
              <p:spPr bwMode="auto">
                <a:xfrm>
                  <a:off x="999" y="1512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2 w 3"/>
                    <a:gd name="T3" fmla="*/ 2 h 4"/>
                    <a:gd name="T4" fmla="*/ 2 w 3"/>
                    <a:gd name="T5" fmla="*/ 3 h 4"/>
                    <a:gd name="T6" fmla="*/ 0 w 3"/>
                    <a:gd name="T7" fmla="*/ 2 h 4"/>
                    <a:gd name="T8" fmla="*/ 0 w 3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"/>
                    <a:gd name="T17" fmla="*/ 3 w 3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3" name="Freeform 112"/>
                <p:cNvSpPr>
                  <a:spLocks/>
                </p:cNvSpPr>
                <p:nvPr/>
              </p:nvSpPr>
              <p:spPr bwMode="auto">
                <a:xfrm>
                  <a:off x="997" y="1504"/>
                  <a:ext cx="5" cy="3"/>
                </a:xfrm>
                <a:custGeom>
                  <a:avLst/>
                  <a:gdLst>
                    <a:gd name="T0" fmla="*/ 4 w 5"/>
                    <a:gd name="T1" fmla="*/ 0 h 3"/>
                    <a:gd name="T2" fmla="*/ 4 w 5"/>
                    <a:gd name="T3" fmla="*/ 0 h 3"/>
                    <a:gd name="T4" fmla="*/ 2 w 5"/>
                    <a:gd name="T5" fmla="*/ 1 h 3"/>
                    <a:gd name="T6" fmla="*/ 2 w 5"/>
                    <a:gd name="T7" fmla="*/ 2 h 3"/>
                    <a:gd name="T8" fmla="*/ 1 w 5"/>
                    <a:gd name="T9" fmla="*/ 2 h 3"/>
                    <a:gd name="T10" fmla="*/ 0 w 5"/>
                    <a:gd name="T11" fmla="*/ 1 h 3"/>
                    <a:gd name="T12" fmla="*/ 2 w 5"/>
                    <a:gd name="T13" fmla="*/ 1 h 3"/>
                    <a:gd name="T14" fmla="*/ 4 w 5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"/>
                    <a:gd name="T25" fmla="*/ 0 h 3"/>
                    <a:gd name="T26" fmla="*/ 5 w 5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" h="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4" name="Freeform 113"/>
                <p:cNvSpPr>
                  <a:spLocks/>
                </p:cNvSpPr>
                <p:nvPr/>
              </p:nvSpPr>
              <p:spPr bwMode="auto">
                <a:xfrm>
                  <a:off x="997" y="1504"/>
                  <a:ext cx="5" cy="3"/>
                </a:xfrm>
                <a:custGeom>
                  <a:avLst/>
                  <a:gdLst>
                    <a:gd name="T0" fmla="*/ 4 w 5"/>
                    <a:gd name="T1" fmla="*/ 0 h 3"/>
                    <a:gd name="T2" fmla="*/ 2 w 5"/>
                    <a:gd name="T3" fmla="*/ 1 h 3"/>
                    <a:gd name="T4" fmla="*/ 2 w 5"/>
                    <a:gd name="T5" fmla="*/ 2 h 3"/>
                    <a:gd name="T6" fmla="*/ 1 w 5"/>
                    <a:gd name="T7" fmla="*/ 2 h 3"/>
                    <a:gd name="T8" fmla="*/ 0 w 5"/>
                    <a:gd name="T9" fmla="*/ 1 h 3"/>
                    <a:gd name="T10" fmla="*/ 2 w 5"/>
                    <a:gd name="T11" fmla="*/ 1 h 3"/>
                    <a:gd name="T12" fmla="*/ 4 w 5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3"/>
                    <a:gd name="T23" fmla="*/ 5 w 5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3">
                      <a:moveTo>
                        <a:pt x="4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5" name="Freeform 114"/>
                <p:cNvSpPr>
                  <a:spLocks/>
                </p:cNvSpPr>
                <p:nvPr/>
              </p:nvSpPr>
              <p:spPr bwMode="auto">
                <a:xfrm>
                  <a:off x="1007" y="1502"/>
                  <a:ext cx="9" cy="5"/>
                </a:xfrm>
                <a:custGeom>
                  <a:avLst/>
                  <a:gdLst>
                    <a:gd name="T0" fmla="*/ 5 w 9"/>
                    <a:gd name="T1" fmla="*/ 4 h 5"/>
                    <a:gd name="T2" fmla="*/ 3 w 9"/>
                    <a:gd name="T3" fmla="*/ 2 h 5"/>
                    <a:gd name="T4" fmla="*/ 0 w 9"/>
                    <a:gd name="T5" fmla="*/ 1 h 5"/>
                    <a:gd name="T6" fmla="*/ 3 w 9"/>
                    <a:gd name="T7" fmla="*/ 0 h 5"/>
                    <a:gd name="T8" fmla="*/ 7 w 9"/>
                    <a:gd name="T9" fmla="*/ 2 h 5"/>
                    <a:gd name="T10" fmla="*/ 8 w 9"/>
                    <a:gd name="T11" fmla="*/ 4 h 5"/>
                    <a:gd name="T12" fmla="*/ 5 w 9"/>
                    <a:gd name="T13" fmla="*/ 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5"/>
                    <a:gd name="T23" fmla="*/ 9 w 9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5">
                      <a:moveTo>
                        <a:pt x="5" y="4"/>
                      </a:move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7" y="2"/>
                      </a:lnTo>
                      <a:lnTo>
                        <a:pt x="8" y="4"/>
                      </a:lnTo>
                      <a:lnTo>
                        <a:pt x="5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6" name="Freeform 115"/>
                <p:cNvSpPr>
                  <a:spLocks/>
                </p:cNvSpPr>
                <p:nvPr/>
              </p:nvSpPr>
              <p:spPr bwMode="auto">
                <a:xfrm>
                  <a:off x="1007" y="1502"/>
                  <a:ext cx="9" cy="5"/>
                </a:xfrm>
                <a:custGeom>
                  <a:avLst/>
                  <a:gdLst>
                    <a:gd name="T0" fmla="*/ 5 w 9"/>
                    <a:gd name="T1" fmla="*/ 4 h 5"/>
                    <a:gd name="T2" fmla="*/ 3 w 9"/>
                    <a:gd name="T3" fmla="*/ 2 h 5"/>
                    <a:gd name="T4" fmla="*/ 0 w 9"/>
                    <a:gd name="T5" fmla="*/ 1 h 5"/>
                    <a:gd name="T6" fmla="*/ 3 w 9"/>
                    <a:gd name="T7" fmla="*/ 0 h 5"/>
                    <a:gd name="T8" fmla="*/ 7 w 9"/>
                    <a:gd name="T9" fmla="*/ 2 h 5"/>
                    <a:gd name="T10" fmla="*/ 8 w 9"/>
                    <a:gd name="T11" fmla="*/ 4 h 5"/>
                    <a:gd name="T12" fmla="*/ 5 w 9"/>
                    <a:gd name="T13" fmla="*/ 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5"/>
                    <a:gd name="T23" fmla="*/ 9 w 9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5">
                      <a:moveTo>
                        <a:pt x="5" y="4"/>
                      </a:move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7" y="2"/>
                      </a:lnTo>
                      <a:lnTo>
                        <a:pt x="8" y="4"/>
                      </a:lnTo>
                      <a:lnTo>
                        <a:pt x="5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7" name="Freeform 116"/>
                <p:cNvSpPr>
                  <a:spLocks/>
                </p:cNvSpPr>
                <p:nvPr/>
              </p:nvSpPr>
              <p:spPr bwMode="auto">
                <a:xfrm>
                  <a:off x="1001" y="1502"/>
                  <a:ext cx="79" cy="78"/>
                </a:xfrm>
                <a:custGeom>
                  <a:avLst/>
                  <a:gdLst>
                    <a:gd name="T0" fmla="*/ 11 w 79"/>
                    <a:gd name="T1" fmla="*/ 77 h 78"/>
                    <a:gd name="T2" fmla="*/ 11 w 79"/>
                    <a:gd name="T3" fmla="*/ 77 h 78"/>
                    <a:gd name="T4" fmla="*/ 4 w 79"/>
                    <a:gd name="T5" fmla="*/ 73 h 78"/>
                    <a:gd name="T6" fmla="*/ 4 w 79"/>
                    <a:gd name="T7" fmla="*/ 70 h 78"/>
                    <a:gd name="T8" fmla="*/ 2 w 79"/>
                    <a:gd name="T9" fmla="*/ 64 h 78"/>
                    <a:gd name="T10" fmla="*/ 0 w 79"/>
                    <a:gd name="T11" fmla="*/ 60 h 78"/>
                    <a:gd name="T12" fmla="*/ 4 w 79"/>
                    <a:gd name="T13" fmla="*/ 53 h 78"/>
                    <a:gd name="T14" fmla="*/ 2 w 79"/>
                    <a:gd name="T15" fmla="*/ 48 h 78"/>
                    <a:gd name="T16" fmla="*/ 6 w 79"/>
                    <a:gd name="T17" fmla="*/ 37 h 78"/>
                    <a:gd name="T18" fmla="*/ 4 w 79"/>
                    <a:gd name="T19" fmla="*/ 33 h 78"/>
                    <a:gd name="T20" fmla="*/ 6 w 79"/>
                    <a:gd name="T21" fmla="*/ 22 h 78"/>
                    <a:gd name="T22" fmla="*/ 6 w 79"/>
                    <a:gd name="T23" fmla="*/ 18 h 78"/>
                    <a:gd name="T24" fmla="*/ 7 w 79"/>
                    <a:gd name="T25" fmla="*/ 11 h 78"/>
                    <a:gd name="T26" fmla="*/ 13 w 79"/>
                    <a:gd name="T27" fmla="*/ 9 h 78"/>
                    <a:gd name="T28" fmla="*/ 23 w 79"/>
                    <a:gd name="T29" fmla="*/ 7 h 78"/>
                    <a:gd name="T30" fmla="*/ 29 w 79"/>
                    <a:gd name="T31" fmla="*/ 6 h 78"/>
                    <a:gd name="T32" fmla="*/ 38 w 79"/>
                    <a:gd name="T33" fmla="*/ 4 h 78"/>
                    <a:gd name="T34" fmla="*/ 47 w 79"/>
                    <a:gd name="T35" fmla="*/ 2 h 78"/>
                    <a:gd name="T36" fmla="*/ 53 w 79"/>
                    <a:gd name="T37" fmla="*/ 4 h 78"/>
                    <a:gd name="T38" fmla="*/ 63 w 79"/>
                    <a:gd name="T39" fmla="*/ 2 h 78"/>
                    <a:gd name="T40" fmla="*/ 69 w 79"/>
                    <a:gd name="T41" fmla="*/ 0 h 78"/>
                    <a:gd name="T42" fmla="*/ 74 w 79"/>
                    <a:gd name="T43" fmla="*/ 0 h 78"/>
                    <a:gd name="T44" fmla="*/ 74 w 79"/>
                    <a:gd name="T45" fmla="*/ 4 h 78"/>
                    <a:gd name="T46" fmla="*/ 76 w 79"/>
                    <a:gd name="T47" fmla="*/ 9 h 78"/>
                    <a:gd name="T48" fmla="*/ 78 w 79"/>
                    <a:gd name="T49" fmla="*/ 14 h 78"/>
                    <a:gd name="T50" fmla="*/ 74 w 79"/>
                    <a:gd name="T51" fmla="*/ 19 h 78"/>
                    <a:gd name="T52" fmla="*/ 69 w 79"/>
                    <a:gd name="T53" fmla="*/ 20 h 78"/>
                    <a:gd name="T54" fmla="*/ 65 w 79"/>
                    <a:gd name="T55" fmla="*/ 26 h 78"/>
                    <a:gd name="T56" fmla="*/ 61 w 79"/>
                    <a:gd name="T57" fmla="*/ 33 h 78"/>
                    <a:gd name="T58" fmla="*/ 57 w 79"/>
                    <a:gd name="T59" fmla="*/ 33 h 78"/>
                    <a:gd name="T60" fmla="*/ 53 w 79"/>
                    <a:gd name="T61" fmla="*/ 41 h 78"/>
                    <a:gd name="T62" fmla="*/ 49 w 79"/>
                    <a:gd name="T63" fmla="*/ 46 h 78"/>
                    <a:gd name="T64" fmla="*/ 46 w 79"/>
                    <a:gd name="T65" fmla="*/ 53 h 78"/>
                    <a:gd name="T66" fmla="*/ 38 w 79"/>
                    <a:gd name="T67" fmla="*/ 60 h 78"/>
                    <a:gd name="T68" fmla="*/ 33 w 79"/>
                    <a:gd name="T69" fmla="*/ 62 h 78"/>
                    <a:gd name="T70" fmla="*/ 29 w 79"/>
                    <a:gd name="T71" fmla="*/ 68 h 78"/>
                    <a:gd name="T72" fmla="*/ 25 w 79"/>
                    <a:gd name="T73" fmla="*/ 70 h 78"/>
                    <a:gd name="T74" fmla="*/ 15 w 79"/>
                    <a:gd name="T75" fmla="*/ 75 h 78"/>
                    <a:gd name="T76" fmla="*/ 11 w 79"/>
                    <a:gd name="T77" fmla="*/ 77 h 7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79"/>
                    <a:gd name="T118" fmla="*/ 0 h 78"/>
                    <a:gd name="T119" fmla="*/ 79 w 79"/>
                    <a:gd name="T120" fmla="*/ 78 h 7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79" h="78">
                      <a:moveTo>
                        <a:pt x="11" y="77"/>
                      </a:moveTo>
                      <a:lnTo>
                        <a:pt x="11" y="77"/>
                      </a:lnTo>
                      <a:lnTo>
                        <a:pt x="4" y="73"/>
                      </a:lnTo>
                      <a:lnTo>
                        <a:pt x="4" y="70"/>
                      </a:lnTo>
                      <a:lnTo>
                        <a:pt x="2" y="64"/>
                      </a:lnTo>
                      <a:lnTo>
                        <a:pt x="0" y="60"/>
                      </a:lnTo>
                      <a:lnTo>
                        <a:pt x="4" y="53"/>
                      </a:lnTo>
                      <a:lnTo>
                        <a:pt x="2" y="48"/>
                      </a:lnTo>
                      <a:lnTo>
                        <a:pt x="6" y="37"/>
                      </a:lnTo>
                      <a:lnTo>
                        <a:pt x="4" y="33"/>
                      </a:lnTo>
                      <a:lnTo>
                        <a:pt x="6" y="22"/>
                      </a:lnTo>
                      <a:lnTo>
                        <a:pt x="6" y="18"/>
                      </a:lnTo>
                      <a:lnTo>
                        <a:pt x="7" y="11"/>
                      </a:lnTo>
                      <a:lnTo>
                        <a:pt x="13" y="9"/>
                      </a:lnTo>
                      <a:lnTo>
                        <a:pt x="23" y="7"/>
                      </a:lnTo>
                      <a:lnTo>
                        <a:pt x="29" y="6"/>
                      </a:lnTo>
                      <a:lnTo>
                        <a:pt x="38" y="4"/>
                      </a:lnTo>
                      <a:lnTo>
                        <a:pt x="47" y="2"/>
                      </a:lnTo>
                      <a:lnTo>
                        <a:pt x="53" y="4"/>
                      </a:lnTo>
                      <a:lnTo>
                        <a:pt x="63" y="2"/>
                      </a:lnTo>
                      <a:lnTo>
                        <a:pt x="69" y="0"/>
                      </a:lnTo>
                      <a:lnTo>
                        <a:pt x="74" y="0"/>
                      </a:lnTo>
                      <a:lnTo>
                        <a:pt x="74" y="4"/>
                      </a:lnTo>
                      <a:lnTo>
                        <a:pt x="76" y="9"/>
                      </a:lnTo>
                      <a:lnTo>
                        <a:pt x="78" y="14"/>
                      </a:lnTo>
                      <a:lnTo>
                        <a:pt x="74" y="19"/>
                      </a:lnTo>
                      <a:lnTo>
                        <a:pt x="69" y="20"/>
                      </a:lnTo>
                      <a:lnTo>
                        <a:pt x="65" y="26"/>
                      </a:lnTo>
                      <a:lnTo>
                        <a:pt x="61" y="33"/>
                      </a:lnTo>
                      <a:lnTo>
                        <a:pt x="57" y="33"/>
                      </a:lnTo>
                      <a:lnTo>
                        <a:pt x="53" y="41"/>
                      </a:lnTo>
                      <a:lnTo>
                        <a:pt x="49" y="46"/>
                      </a:lnTo>
                      <a:lnTo>
                        <a:pt x="46" y="53"/>
                      </a:lnTo>
                      <a:lnTo>
                        <a:pt x="38" y="60"/>
                      </a:lnTo>
                      <a:lnTo>
                        <a:pt x="33" y="62"/>
                      </a:lnTo>
                      <a:lnTo>
                        <a:pt x="29" y="68"/>
                      </a:lnTo>
                      <a:lnTo>
                        <a:pt x="25" y="70"/>
                      </a:lnTo>
                      <a:lnTo>
                        <a:pt x="15" y="75"/>
                      </a:lnTo>
                      <a:lnTo>
                        <a:pt x="11" y="7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8" name="Freeform 117"/>
                <p:cNvSpPr>
                  <a:spLocks/>
                </p:cNvSpPr>
                <p:nvPr/>
              </p:nvSpPr>
              <p:spPr bwMode="auto">
                <a:xfrm>
                  <a:off x="1001" y="1502"/>
                  <a:ext cx="79" cy="78"/>
                </a:xfrm>
                <a:custGeom>
                  <a:avLst/>
                  <a:gdLst>
                    <a:gd name="T0" fmla="*/ 11 w 79"/>
                    <a:gd name="T1" fmla="*/ 77 h 78"/>
                    <a:gd name="T2" fmla="*/ 4 w 79"/>
                    <a:gd name="T3" fmla="*/ 73 h 78"/>
                    <a:gd name="T4" fmla="*/ 4 w 79"/>
                    <a:gd name="T5" fmla="*/ 70 h 78"/>
                    <a:gd name="T6" fmla="*/ 2 w 79"/>
                    <a:gd name="T7" fmla="*/ 64 h 78"/>
                    <a:gd name="T8" fmla="*/ 0 w 79"/>
                    <a:gd name="T9" fmla="*/ 60 h 78"/>
                    <a:gd name="T10" fmla="*/ 4 w 79"/>
                    <a:gd name="T11" fmla="*/ 53 h 78"/>
                    <a:gd name="T12" fmla="*/ 2 w 79"/>
                    <a:gd name="T13" fmla="*/ 48 h 78"/>
                    <a:gd name="T14" fmla="*/ 6 w 79"/>
                    <a:gd name="T15" fmla="*/ 37 h 78"/>
                    <a:gd name="T16" fmla="*/ 4 w 79"/>
                    <a:gd name="T17" fmla="*/ 33 h 78"/>
                    <a:gd name="T18" fmla="*/ 6 w 79"/>
                    <a:gd name="T19" fmla="*/ 22 h 78"/>
                    <a:gd name="T20" fmla="*/ 6 w 79"/>
                    <a:gd name="T21" fmla="*/ 18 h 78"/>
                    <a:gd name="T22" fmla="*/ 7 w 79"/>
                    <a:gd name="T23" fmla="*/ 11 h 78"/>
                    <a:gd name="T24" fmla="*/ 13 w 79"/>
                    <a:gd name="T25" fmla="*/ 9 h 78"/>
                    <a:gd name="T26" fmla="*/ 23 w 79"/>
                    <a:gd name="T27" fmla="*/ 7 h 78"/>
                    <a:gd name="T28" fmla="*/ 29 w 79"/>
                    <a:gd name="T29" fmla="*/ 6 h 78"/>
                    <a:gd name="T30" fmla="*/ 38 w 79"/>
                    <a:gd name="T31" fmla="*/ 4 h 78"/>
                    <a:gd name="T32" fmla="*/ 47 w 79"/>
                    <a:gd name="T33" fmla="*/ 2 h 78"/>
                    <a:gd name="T34" fmla="*/ 53 w 79"/>
                    <a:gd name="T35" fmla="*/ 4 h 78"/>
                    <a:gd name="T36" fmla="*/ 63 w 79"/>
                    <a:gd name="T37" fmla="*/ 2 h 78"/>
                    <a:gd name="T38" fmla="*/ 69 w 79"/>
                    <a:gd name="T39" fmla="*/ 0 h 78"/>
                    <a:gd name="T40" fmla="*/ 74 w 79"/>
                    <a:gd name="T41" fmla="*/ 0 h 78"/>
                    <a:gd name="T42" fmla="*/ 74 w 79"/>
                    <a:gd name="T43" fmla="*/ 4 h 78"/>
                    <a:gd name="T44" fmla="*/ 76 w 79"/>
                    <a:gd name="T45" fmla="*/ 9 h 78"/>
                    <a:gd name="T46" fmla="*/ 78 w 79"/>
                    <a:gd name="T47" fmla="*/ 14 h 78"/>
                    <a:gd name="T48" fmla="*/ 74 w 79"/>
                    <a:gd name="T49" fmla="*/ 19 h 78"/>
                    <a:gd name="T50" fmla="*/ 69 w 79"/>
                    <a:gd name="T51" fmla="*/ 20 h 78"/>
                    <a:gd name="T52" fmla="*/ 65 w 79"/>
                    <a:gd name="T53" fmla="*/ 26 h 78"/>
                    <a:gd name="T54" fmla="*/ 61 w 79"/>
                    <a:gd name="T55" fmla="*/ 33 h 78"/>
                    <a:gd name="T56" fmla="*/ 57 w 79"/>
                    <a:gd name="T57" fmla="*/ 33 h 78"/>
                    <a:gd name="T58" fmla="*/ 53 w 79"/>
                    <a:gd name="T59" fmla="*/ 41 h 78"/>
                    <a:gd name="T60" fmla="*/ 49 w 79"/>
                    <a:gd name="T61" fmla="*/ 46 h 78"/>
                    <a:gd name="T62" fmla="*/ 46 w 79"/>
                    <a:gd name="T63" fmla="*/ 53 h 78"/>
                    <a:gd name="T64" fmla="*/ 38 w 79"/>
                    <a:gd name="T65" fmla="*/ 60 h 78"/>
                    <a:gd name="T66" fmla="*/ 33 w 79"/>
                    <a:gd name="T67" fmla="*/ 62 h 78"/>
                    <a:gd name="T68" fmla="*/ 29 w 79"/>
                    <a:gd name="T69" fmla="*/ 68 h 78"/>
                    <a:gd name="T70" fmla="*/ 25 w 79"/>
                    <a:gd name="T71" fmla="*/ 70 h 78"/>
                    <a:gd name="T72" fmla="*/ 15 w 79"/>
                    <a:gd name="T73" fmla="*/ 75 h 78"/>
                    <a:gd name="T74" fmla="*/ 11 w 79"/>
                    <a:gd name="T75" fmla="*/ 77 h 7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9"/>
                    <a:gd name="T115" fmla="*/ 0 h 78"/>
                    <a:gd name="T116" fmla="*/ 79 w 79"/>
                    <a:gd name="T117" fmla="*/ 78 h 7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9" h="78">
                      <a:moveTo>
                        <a:pt x="11" y="77"/>
                      </a:moveTo>
                      <a:lnTo>
                        <a:pt x="4" y="73"/>
                      </a:lnTo>
                      <a:lnTo>
                        <a:pt x="4" y="70"/>
                      </a:lnTo>
                      <a:lnTo>
                        <a:pt x="2" y="64"/>
                      </a:lnTo>
                      <a:lnTo>
                        <a:pt x="0" y="60"/>
                      </a:lnTo>
                      <a:lnTo>
                        <a:pt x="4" y="53"/>
                      </a:lnTo>
                      <a:lnTo>
                        <a:pt x="2" y="48"/>
                      </a:lnTo>
                      <a:lnTo>
                        <a:pt x="6" y="37"/>
                      </a:lnTo>
                      <a:lnTo>
                        <a:pt x="4" y="33"/>
                      </a:lnTo>
                      <a:lnTo>
                        <a:pt x="6" y="22"/>
                      </a:lnTo>
                      <a:lnTo>
                        <a:pt x="6" y="18"/>
                      </a:lnTo>
                      <a:lnTo>
                        <a:pt x="7" y="11"/>
                      </a:lnTo>
                      <a:lnTo>
                        <a:pt x="13" y="9"/>
                      </a:lnTo>
                      <a:lnTo>
                        <a:pt x="23" y="7"/>
                      </a:lnTo>
                      <a:lnTo>
                        <a:pt x="29" y="6"/>
                      </a:lnTo>
                      <a:lnTo>
                        <a:pt x="38" y="4"/>
                      </a:lnTo>
                      <a:lnTo>
                        <a:pt x="47" y="2"/>
                      </a:lnTo>
                      <a:lnTo>
                        <a:pt x="53" y="4"/>
                      </a:lnTo>
                      <a:lnTo>
                        <a:pt x="63" y="2"/>
                      </a:lnTo>
                      <a:lnTo>
                        <a:pt x="69" y="0"/>
                      </a:lnTo>
                      <a:lnTo>
                        <a:pt x="74" y="0"/>
                      </a:lnTo>
                      <a:lnTo>
                        <a:pt x="74" y="4"/>
                      </a:lnTo>
                      <a:lnTo>
                        <a:pt x="76" y="9"/>
                      </a:lnTo>
                      <a:lnTo>
                        <a:pt x="78" y="14"/>
                      </a:lnTo>
                      <a:lnTo>
                        <a:pt x="74" y="19"/>
                      </a:lnTo>
                      <a:lnTo>
                        <a:pt x="69" y="20"/>
                      </a:lnTo>
                      <a:lnTo>
                        <a:pt x="65" y="26"/>
                      </a:lnTo>
                      <a:lnTo>
                        <a:pt x="61" y="33"/>
                      </a:lnTo>
                      <a:lnTo>
                        <a:pt x="57" y="33"/>
                      </a:lnTo>
                      <a:lnTo>
                        <a:pt x="53" y="41"/>
                      </a:lnTo>
                      <a:lnTo>
                        <a:pt x="49" y="46"/>
                      </a:lnTo>
                      <a:lnTo>
                        <a:pt x="46" y="53"/>
                      </a:lnTo>
                      <a:lnTo>
                        <a:pt x="38" y="60"/>
                      </a:lnTo>
                      <a:lnTo>
                        <a:pt x="33" y="62"/>
                      </a:lnTo>
                      <a:lnTo>
                        <a:pt x="29" y="68"/>
                      </a:lnTo>
                      <a:lnTo>
                        <a:pt x="25" y="70"/>
                      </a:lnTo>
                      <a:lnTo>
                        <a:pt x="15" y="75"/>
                      </a:lnTo>
                      <a:lnTo>
                        <a:pt x="11" y="7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9" name="Freeform 118"/>
                <p:cNvSpPr>
                  <a:spLocks/>
                </p:cNvSpPr>
                <p:nvPr/>
              </p:nvSpPr>
              <p:spPr bwMode="auto">
                <a:xfrm>
                  <a:off x="1003" y="1571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0 h 11"/>
                    <a:gd name="T4" fmla="*/ 1 w 5"/>
                    <a:gd name="T5" fmla="*/ 4 h 11"/>
                    <a:gd name="T6" fmla="*/ 1 w 5"/>
                    <a:gd name="T7" fmla="*/ 6 h 11"/>
                    <a:gd name="T8" fmla="*/ 4 w 5"/>
                    <a:gd name="T9" fmla="*/ 9 h 11"/>
                    <a:gd name="T10" fmla="*/ 2 w 5"/>
                    <a:gd name="T11" fmla="*/ 10 h 11"/>
                    <a:gd name="T12" fmla="*/ 1 w 5"/>
                    <a:gd name="T13" fmla="*/ 6 h 11"/>
                    <a:gd name="T14" fmla="*/ 1 w 5"/>
                    <a:gd name="T15" fmla="*/ 4 h 11"/>
                    <a:gd name="T16" fmla="*/ 0 w 5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1"/>
                    <a:gd name="T29" fmla="*/ 5 w 5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4" y="9"/>
                      </a:lnTo>
                      <a:lnTo>
                        <a:pt x="2" y="10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0" name="Freeform 119"/>
                <p:cNvSpPr>
                  <a:spLocks/>
                </p:cNvSpPr>
                <p:nvPr/>
              </p:nvSpPr>
              <p:spPr bwMode="auto">
                <a:xfrm>
                  <a:off x="1003" y="1571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1 w 5"/>
                    <a:gd name="T3" fmla="*/ 4 h 11"/>
                    <a:gd name="T4" fmla="*/ 1 w 5"/>
                    <a:gd name="T5" fmla="*/ 6 h 11"/>
                    <a:gd name="T6" fmla="*/ 4 w 5"/>
                    <a:gd name="T7" fmla="*/ 9 h 11"/>
                    <a:gd name="T8" fmla="*/ 2 w 5"/>
                    <a:gd name="T9" fmla="*/ 10 h 11"/>
                    <a:gd name="T10" fmla="*/ 1 w 5"/>
                    <a:gd name="T11" fmla="*/ 6 h 11"/>
                    <a:gd name="T12" fmla="*/ 1 w 5"/>
                    <a:gd name="T13" fmla="*/ 4 h 11"/>
                    <a:gd name="T14" fmla="*/ 0 w 5"/>
                    <a:gd name="T15" fmla="*/ 0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"/>
                    <a:gd name="T25" fmla="*/ 0 h 11"/>
                    <a:gd name="T26" fmla="*/ 5 w 5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" h="11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4" y="9"/>
                      </a:lnTo>
                      <a:lnTo>
                        <a:pt x="2" y="10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1" name="Freeform 120"/>
                <p:cNvSpPr>
                  <a:spLocks/>
                </p:cNvSpPr>
                <p:nvPr/>
              </p:nvSpPr>
              <p:spPr bwMode="auto">
                <a:xfrm>
                  <a:off x="1001" y="1514"/>
                  <a:ext cx="5" cy="52"/>
                </a:xfrm>
                <a:custGeom>
                  <a:avLst/>
                  <a:gdLst>
                    <a:gd name="T0" fmla="*/ 4 w 5"/>
                    <a:gd name="T1" fmla="*/ 6 h 52"/>
                    <a:gd name="T2" fmla="*/ 4 w 5"/>
                    <a:gd name="T3" fmla="*/ 6 h 52"/>
                    <a:gd name="T4" fmla="*/ 2 w 5"/>
                    <a:gd name="T5" fmla="*/ 11 h 52"/>
                    <a:gd name="T6" fmla="*/ 2 w 5"/>
                    <a:gd name="T7" fmla="*/ 21 h 52"/>
                    <a:gd name="T8" fmla="*/ 2 w 5"/>
                    <a:gd name="T9" fmla="*/ 25 h 52"/>
                    <a:gd name="T10" fmla="*/ 1 w 5"/>
                    <a:gd name="T11" fmla="*/ 36 h 52"/>
                    <a:gd name="T12" fmla="*/ 2 w 5"/>
                    <a:gd name="T13" fmla="*/ 40 h 52"/>
                    <a:gd name="T14" fmla="*/ 3 w 5"/>
                    <a:gd name="T15" fmla="*/ 51 h 52"/>
                    <a:gd name="T16" fmla="*/ 1 w 5"/>
                    <a:gd name="T17" fmla="*/ 51 h 52"/>
                    <a:gd name="T18" fmla="*/ 0 w 5"/>
                    <a:gd name="T19" fmla="*/ 47 h 52"/>
                    <a:gd name="T20" fmla="*/ 2 w 5"/>
                    <a:gd name="T21" fmla="*/ 40 h 52"/>
                    <a:gd name="T22" fmla="*/ 1 w 5"/>
                    <a:gd name="T23" fmla="*/ 36 h 52"/>
                    <a:gd name="T24" fmla="*/ 0 w 5"/>
                    <a:gd name="T25" fmla="*/ 27 h 52"/>
                    <a:gd name="T26" fmla="*/ 2 w 5"/>
                    <a:gd name="T27" fmla="*/ 21 h 52"/>
                    <a:gd name="T28" fmla="*/ 2 w 5"/>
                    <a:gd name="T29" fmla="*/ 11 h 52"/>
                    <a:gd name="T30" fmla="*/ 2 w 5"/>
                    <a:gd name="T31" fmla="*/ 6 h 52"/>
                    <a:gd name="T32" fmla="*/ 3 w 5"/>
                    <a:gd name="T33" fmla="*/ 0 h 52"/>
                    <a:gd name="T34" fmla="*/ 4 w 5"/>
                    <a:gd name="T35" fmla="*/ 6 h 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"/>
                    <a:gd name="T55" fmla="*/ 0 h 52"/>
                    <a:gd name="T56" fmla="*/ 5 w 5"/>
                    <a:gd name="T57" fmla="*/ 52 h 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" h="52">
                      <a:moveTo>
                        <a:pt x="4" y="6"/>
                      </a:moveTo>
                      <a:lnTo>
                        <a:pt x="4" y="6"/>
                      </a:lnTo>
                      <a:lnTo>
                        <a:pt x="2" y="11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1" y="36"/>
                      </a:lnTo>
                      <a:lnTo>
                        <a:pt x="2" y="40"/>
                      </a:lnTo>
                      <a:lnTo>
                        <a:pt x="3" y="51"/>
                      </a:lnTo>
                      <a:lnTo>
                        <a:pt x="1" y="51"/>
                      </a:lnTo>
                      <a:lnTo>
                        <a:pt x="0" y="47"/>
                      </a:lnTo>
                      <a:lnTo>
                        <a:pt x="2" y="40"/>
                      </a:lnTo>
                      <a:lnTo>
                        <a:pt x="1" y="36"/>
                      </a:lnTo>
                      <a:lnTo>
                        <a:pt x="0" y="27"/>
                      </a:lnTo>
                      <a:lnTo>
                        <a:pt x="2" y="21"/>
                      </a:lnTo>
                      <a:lnTo>
                        <a:pt x="2" y="11"/>
                      </a:lnTo>
                      <a:lnTo>
                        <a:pt x="2" y="6"/>
                      </a:lnTo>
                      <a:lnTo>
                        <a:pt x="3" y="0"/>
                      </a:lnTo>
                      <a:lnTo>
                        <a:pt x="4" y="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2" name="Freeform 121"/>
                <p:cNvSpPr>
                  <a:spLocks/>
                </p:cNvSpPr>
                <p:nvPr/>
              </p:nvSpPr>
              <p:spPr bwMode="auto">
                <a:xfrm>
                  <a:off x="1001" y="1514"/>
                  <a:ext cx="5" cy="52"/>
                </a:xfrm>
                <a:custGeom>
                  <a:avLst/>
                  <a:gdLst>
                    <a:gd name="T0" fmla="*/ 4 w 5"/>
                    <a:gd name="T1" fmla="*/ 6 h 52"/>
                    <a:gd name="T2" fmla="*/ 2 w 5"/>
                    <a:gd name="T3" fmla="*/ 11 h 52"/>
                    <a:gd name="T4" fmla="*/ 2 w 5"/>
                    <a:gd name="T5" fmla="*/ 21 h 52"/>
                    <a:gd name="T6" fmla="*/ 2 w 5"/>
                    <a:gd name="T7" fmla="*/ 25 h 52"/>
                    <a:gd name="T8" fmla="*/ 1 w 5"/>
                    <a:gd name="T9" fmla="*/ 36 h 52"/>
                    <a:gd name="T10" fmla="*/ 2 w 5"/>
                    <a:gd name="T11" fmla="*/ 40 h 52"/>
                    <a:gd name="T12" fmla="*/ 3 w 5"/>
                    <a:gd name="T13" fmla="*/ 51 h 52"/>
                    <a:gd name="T14" fmla="*/ 1 w 5"/>
                    <a:gd name="T15" fmla="*/ 51 h 52"/>
                    <a:gd name="T16" fmla="*/ 0 w 5"/>
                    <a:gd name="T17" fmla="*/ 47 h 52"/>
                    <a:gd name="T18" fmla="*/ 2 w 5"/>
                    <a:gd name="T19" fmla="*/ 40 h 52"/>
                    <a:gd name="T20" fmla="*/ 1 w 5"/>
                    <a:gd name="T21" fmla="*/ 36 h 52"/>
                    <a:gd name="T22" fmla="*/ 0 w 5"/>
                    <a:gd name="T23" fmla="*/ 27 h 52"/>
                    <a:gd name="T24" fmla="*/ 2 w 5"/>
                    <a:gd name="T25" fmla="*/ 21 h 52"/>
                    <a:gd name="T26" fmla="*/ 2 w 5"/>
                    <a:gd name="T27" fmla="*/ 11 h 52"/>
                    <a:gd name="T28" fmla="*/ 2 w 5"/>
                    <a:gd name="T29" fmla="*/ 6 h 52"/>
                    <a:gd name="T30" fmla="*/ 3 w 5"/>
                    <a:gd name="T31" fmla="*/ 0 h 52"/>
                    <a:gd name="T32" fmla="*/ 4 w 5"/>
                    <a:gd name="T33" fmla="*/ 6 h 5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"/>
                    <a:gd name="T52" fmla="*/ 0 h 52"/>
                    <a:gd name="T53" fmla="*/ 5 w 5"/>
                    <a:gd name="T54" fmla="*/ 52 h 5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" h="52">
                      <a:moveTo>
                        <a:pt x="4" y="6"/>
                      </a:moveTo>
                      <a:lnTo>
                        <a:pt x="2" y="11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1" y="36"/>
                      </a:lnTo>
                      <a:lnTo>
                        <a:pt x="2" y="40"/>
                      </a:lnTo>
                      <a:lnTo>
                        <a:pt x="3" y="51"/>
                      </a:lnTo>
                      <a:lnTo>
                        <a:pt x="1" y="51"/>
                      </a:lnTo>
                      <a:lnTo>
                        <a:pt x="0" y="47"/>
                      </a:lnTo>
                      <a:lnTo>
                        <a:pt x="2" y="40"/>
                      </a:lnTo>
                      <a:lnTo>
                        <a:pt x="1" y="36"/>
                      </a:lnTo>
                      <a:lnTo>
                        <a:pt x="0" y="27"/>
                      </a:lnTo>
                      <a:lnTo>
                        <a:pt x="2" y="21"/>
                      </a:lnTo>
                      <a:lnTo>
                        <a:pt x="2" y="11"/>
                      </a:lnTo>
                      <a:lnTo>
                        <a:pt x="2" y="6"/>
                      </a:lnTo>
                      <a:lnTo>
                        <a:pt x="3" y="0"/>
                      </a:lnTo>
                      <a:lnTo>
                        <a:pt x="4" y="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3" name="Freeform 122"/>
                <p:cNvSpPr>
                  <a:spLocks/>
                </p:cNvSpPr>
                <p:nvPr/>
              </p:nvSpPr>
              <p:spPr bwMode="auto">
                <a:xfrm>
                  <a:off x="1009" y="1512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0 h 4"/>
                    <a:gd name="T4" fmla="*/ 0 w 1"/>
                    <a:gd name="T5" fmla="*/ 3 h 4"/>
                    <a:gd name="T6" fmla="*/ 0 w 1"/>
                    <a:gd name="T7" fmla="*/ 1 h 4"/>
                    <a:gd name="T8" fmla="*/ 0 w 1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4"/>
                    <a:gd name="T17" fmla="*/ 1 w 1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4" name="Freeform 123"/>
                <p:cNvSpPr>
                  <a:spLocks/>
                </p:cNvSpPr>
                <p:nvPr/>
              </p:nvSpPr>
              <p:spPr bwMode="auto">
                <a:xfrm>
                  <a:off x="1009" y="1512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3 h 4"/>
                    <a:gd name="T4" fmla="*/ 0 w 1"/>
                    <a:gd name="T5" fmla="*/ 1 h 4"/>
                    <a:gd name="T6" fmla="*/ 0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5" name="Freeform 124"/>
                <p:cNvSpPr>
                  <a:spLocks/>
                </p:cNvSpPr>
                <p:nvPr/>
              </p:nvSpPr>
              <p:spPr bwMode="auto">
                <a:xfrm>
                  <a:off x="1009" y="1502"/>
                  <a:ext cx="55" cy="7"/>
                </a:xfrm>
                <a:custGeom>
                  <a:avLst/>
                  <a:gdLst>
                    <a:gd name="T0" fmla="*/ 54 w 55"/>
                    <a:gd name="T1" fmla="*/ 1 h 7"/>
                    <a:gd name="T2" fmla="*/ 54 w 55"/>
                    <a:gd name="T3" fmla="*/ 1 h 7"/>
                    <a:gd name="T4" fmla="*/ 44 w 55"/>
                    <a:gd name="T5" fmla="*/ 2 h 7"/>
                    <a:gd name="T6" fmla="*/ 41 w 55"/>
                    <a:gd name="T7" fmla="*/ 3 h 7"/>
                    <a:gd name="T8" fmla="*/ 30 w 55"/>
                    <a:gd name="T9" fmla="*/ 2 h 7"/>
                    <a:gd name="T10" fmla="*/ 21 w 55"/>
                    <a:gd name="T11" fmla="*/ 3 h 7"/>
                    <a:gd name="T12" fmla="*/ 15 w 55"/>
                    <a:gd name="T13" fmla="*/ 4 h 7"/>
                    <a:gd name="T14" fmla="*/ 5 w 55"/>
                    <a:gd name="T15" fmla="*/ 5 h 7"/>
                    <a:gd name="T16" fmla="*/ 0 w 55"/>
                    <a:gd name="T17" fmla="*/ 6 h 7"/>
                    <a:gd name="T18" fmla="*/ 5 w 55"/>
                    <a:gd name="T19" fmla="*/ 5 h 7"/>
                    <a:gd name="T20" fmla="*/ 13 w 55"/>
                    <a:gd name="T21" fmla="*/ 1 h 7"/>
                    <a:gd name="T22" fmla="*/ 21 w 55"/>
                    <a:gd name="T23" fmla="*/ 3 h 7"/>
                    <a:gd name="T24" fmla="*/ 30 w 55"/>
                    <a:gd name="T25" fmla="*/ 2 h 7"/>
                    <a:gd name="T26" fmla="*/ 39 w 55"/>
                    <a:gd name="T27" fmla="*/ 1 h 7"/>
                    <a:gd name="T28" fmla="*/ 44 w 55"/>
                    <a:gd name="T29" fmla="*/ 0 h 7"/>
                    <a:gd name="T30" fmla="*/ 54 w 55"/>
                    <a:gd name="T31" fmla="*/ 1 h 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5"/>
                    <a:gd name="T49" fmla="*/ 0 h 7"/>
                    <a:gd name="T50" fmla="*/ 55 w 55"/>
                    <a:gd name="T51" fmla="*/ 7 h 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5" h="7">
                      <a:moveTo>
                        <a:pt x="54" y="1"/>
                      </a:moveTo>
                      <a:lnTo>
                        <a:pt x="54" y="1"/>
                      </a:lnTo>
                      <a:lnTo>
                        <a:pt x="44" y="2"/>
                      </a:lnTo>
                      <a:lnTo>
                        <a:pt x="41" y="3"/>
                      </a:lnTo>
                      <a:lnTo>
                        <a:pt x="30" y="2"/>
                      </a:lnTo>
                      <a:lnTo>
                        <a:pt x="21" y="3"/>
                      </a:lnTo>
                      <a:lnTo>
                        <a:pt x="15" y="4"/>
                      </a:lnTo>
                      <a:lnTo>
                        <a:pt x="5" y="5"/>
                      </a:lnTo>
                      <a:lnTo>
                        <a:pt x="0" y="6"/>
                      </a:lnTo>
                      <a:lnTo>
                        <a:pt x="5" y="5"/>
                      </a:lnTo>
                      <a:lnTo>
                        <a:pt x="13" y="1"/>
                      </a:lnTo>
                      <a:lnTo>
                        <a:pt x="21" y="3"/>
                      </a:lnTo>
                      <a:lnTo>
                        <a:pt x="30" y="2"/>
                      </a:lnTo>
                      <a:lnTo>
                        <a:pt x="39" y="1"/>
                      </a:lnTo>
                      <a:lnTo>
                        <a:pt x="44" y="0"/>
                      </a:lnTo>
                      <a:lnTo>
                        <a:pt x="54" y="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6" name="Freeform 125"/>
                <p:cNvSpPr>
                  <a:spLocks/>
                </p:cNvSpPr>
                <p:nvPr/>
              </p:nvSpPr>
              <p:spPr bwMode="auto">
                <a:xfrm>
                  <a:off x="1009" y="1502"/>
                  <a:ext cx="55" cy="7"/>
                </a:xfrm>
                <a:custGeom>
                  <a:avLst/>
                  <a:gdLst>
                    <a:gd name="T0" fmla="*/ 54 w 55"/>
                    <a:gd name="T1" fmla="*/ 1 h 7"/>
                    <a:gd name="T2" fmla="*/ 44 w 55"/>
                    <a:gd name="T3" fmla="*/ 2 h 7"/>
                    <a:gd name="T4" fmla="*/ 41 w 55"/>
                    <a:gd name="T5" fmla="*/ 3 h 7"/>
                    <a:gd name="T6" fmla="*/ 30 w 55"/>
                    <a:gd name="T7" fmla="*/ 2 h 7"/>
                    <a:gd name="T8" fmla="*/ 21 w 55"/>
                    <a:gd name="T9" fmla="*/ 3 h 7"/>
                    <a:gd name="T10" fmla="*/ 15 w 55"/>
                    <a:gd name="T11" fmla="*/ 4 h 7"/>
                    <a:gd name="T12" fmla="*/ 5 w 55"/>
                    <a:gd name="T13" fmla="*/ 5 h 7"/>
                    <a:gd name="T14" fmla="*/ 0 w 55"/>
                    <a:gd name="T15" fmla="*/ 6 h 7"/>
                    <a:gd name="T16" fmla="*/ 5 w 55"/>
                    <a:gd name="T17" fmla="*/ 5 h 7"/>
                    <a:gd name="T18" fmla="*/ 13 w 55"/>
                    <a:gd name="T19" fmla="*/ 1 h 7"/>
                    <a:gd name="T20" fmla="*/ 21 w 55"/>
                    <a:gd name="T21" fmla="*/ 3 h 7"/>
                    <a:gd name="T22" fmla="*/ 30 w 55"/>
                    <a:gd name="T23" fmla="*/ 2 h 7"/>
                    <a:gd name="T24" fmla="*/ 39 w 55"/>
                    <a:gd name="T25" fmla="*/ 1 h 7"/>
                    <a:gd name="T26" fmla="*/ 44 w 55"/>
                    <a:gd name="T27" fmla="*/ 0 h 7"/>
                    <a:gd name="T28" fmla="*/ 54 w 55"/>
                    <a:gd name="T29" fmla="*/ 1 h 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"/>
                    <a:gd name="T46" fmla="*/ 0 h 7"/>
                    <a:gd name="T47" fmla="*/ 55 w 55"/>
                    <a:gd name="T48" fmla="*/ 7 h 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" h="7">
                      <a:moveTo>
                        <a:pt x="54" y="1"/>
                      </a:moveTo>
                      <a:lnTo>
                        <a:pt x="44" y="2"/>
                      </a:lnTo>
                      <a:lnTo>
                        <a:pt x="41" y="3"/>
                      </a:lnTo>
                      <a:lnTo>
                        <a:pt x="30" y="2"/>
                      </a:lnTo>
                      <a:lnTo>
                        <a:pt x="21" y="3"/>
                      </a:lnTo>
                      <a:lnTo>
                        <a:pt x="15" y="4"/>
                      </a:lnTo>
                      <a:lnTo>
                        <a:pt x="5" y="5"/>
                      </a:lnTo>
                      <a:lnTo>
                        <a:pt x="0" y="6"/>
                      </a:lnTo>
                      <a:lnTo>
                        <a:pt x="5" y="5"/>
                      </a:lnTo>
                      <a:lnTo>
                        <a:pt x="13" y="1"/>
                      </a:lnTo>
                      <a:lnTo>
                        <a:pt x="21" y="3"/>
                      </a:lnTo>
                      <a:lnTo>
                        <a:pt x="30" y="2"/>
                      </a:lnTo>
                      <a:lnTo>
                        <a:pt x="39" y="1"/>
                      </a:lnTo>
                      <a:lnTo>
                        <a:pt x="44" y="0"/>
                      </a:lnTo>
                      <a:lnTo>
                        <a:pt x="54" y="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7" name="Freeform 126"/>
                <p:cNvSpPr>
                  <a:spLocks/>
                </p:cNvSpPr>
                <p:nvPr/>
              </p:nvSpPr>
              <p:spPr bwMode="auto">
                <a:xfrm>
                  <a:off x="1069" y="1502"/>
                  <a:ext cx="15" cy="5"/>
                </a:xfrm>
                <a:custGeom>
                  <a:avLst/>
                  <a:gdLst>
                    <a:gd name="T0" fmla="*/ 10 w 15"/>
                    <a:gd name="T1" fmla="*/ 4 h 5"/>
                    <a:gd name="T2" fmla="*/ 10 w 15"/>
                    <a:gd name="T3" fmla="*/ 4 h 5"/>
                    <a:gd name="T4" fmla="*/ 8 w 15"/>
                    <a:gd name="T5" fmla="*/ 2 h 5"/>
                    <a:gd name="T6" fmla="*/ 6 w 15"/>
                    <a:gd name="T7" fmla="*/ 2 h 5"/>
                    <a:gd name="T8" fmla="*/ 4 w 15"/>
                    <a:gd name="T9" fmla="*/ 0 h 5"/>
                    <a:gd name="T10" fmla="*/ 0 w 15"/>
                    <a:gd name="T11" fmla="*/ 1 h 5"/>
                    <a:gd name="T12" fmla="*/ 4 w 15"/>
                    <a:gd name="T13" fmla="*/ 0 h 5"/>
                    <a:gd name="T14" fmla="*/ 8 w 15"/>
                    <a:gd name="T15" fmla="*/ 0 h 5"/>
                    <a:gd name="T16" fmla="*/ 8 w 15"/>
                    <a:gd name="T17" fmla="*/ 2 h 5"/>
                    <a:gd name="T18" fmla="*/ 13 w 15"/>
                    <a:gd name="T19" fmla="*/ 1 h 5"/>
                    <a:gd name="T20" fmla="*/ 14 w 15"/>
                    <a:gd name="T21" fmla="*/ 3 h 5"/>
                    <a:gd name="T22" fmla="*/ 10 w 15"/>
                    <a:gd name="T23" fmla="*/ 4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5"/>
                    <a:gd name="T38" fmla="*/ 15 w 15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5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13" y="1"/>
                      </a:lnTo>
                      <a:lnTo>
                        <a:pt x="14" y="3"/>
                      </a:lnTo>
                      <a:lnTo>
                        <a:pt x="10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8" name="Freeform 127"/>
                <p:cNvSpPr>
                  <a:spLocks/>
                </p:cNvSpPr>
                <p:nvPr/>
              </p:nvSpPr>
              <p:spPr bwMode="auto">
                <a:xfrm>
                  <a:off x="1069" y="1502"/>
                  <a:ext cx="15" cy="5"/>
                </a:xfrm>
                <a:custGeom>
                  <a:avLst/>
                  <a:gdLst>
                    <a:gd name="T0" fmla="*/ 10 w 15"/>
                    <a:gd name="T1" fmla="*/ 4 h 5"/>
                    <a:gd name="T2" fmla="*/ 8 w 15"/>
                    <a:gd name="T3" fmla="*/ 2 h 5"/>
                    <a:gd name="T4" fmla="*/ 6 w 15"/>
                    <a:gd name="T5" fmla="*/ 2 h 5"/>
                    <a:gd name="T6" fmla="*/ 4 w 15"/>
                    <a:gd name="T7" fmla="*/ 0 h 5"/>
                    <a:gd name="T8" fmla="*/ 0 w 15"/>
                    <a:gd name="T9" fmla="*/ 1 h 5"/>
                    <a:gd name="T10" fmla="*/ 4 w 15"/>
                    <a:gd name="T11" fmla="*/ 0 h 5"/>
                    <a:gd name="T12" fmla="*/ 8 w 15"/>
                    <a:gd name="T13" fmla="*/ 0 h 5"/>
                    <a:gd name="T14" fmla="*/ 8 w 15"/>
                    <a:gd name="T15" fmla="*/ 2 h 5"/>
                    <a:gd name="T16" fmla="*/ 13 w 15"/>
                    <a:gd name="T17" fmla="*/ 1 h 5"/>
                    <a:gd name="T18" fmla="*/ 14 w 15"/>
                    <a:gd name="T19" fmla="*/ 3 h 5"/>
                    <a:gd name="T20" fmla="*/ 10 w 15"/>
                    <a:gd name="T21" fmla="*/ 4 h 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5"/>
                    <a:gd name="T35" fmla="*/ 15 w 15"/>
                    <a:gd name="T36" fmla="*/ 5 h 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5">
                      <a:moveTo>
                        <a:pt x="10" y="4"/>
                      </a:move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13" y="1"/>
                      </a:lnTo>
                      <a:lnTo>
                        <a:pt x="14" y="3"/>
                      </a:lnTo>
                      <a:lnTo>
                        <a:pt x="10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9" name="Freeform 128"/>
                <p:cNvSpPr>
                  <a:spLocks/>
                </p:cNvSpPr>
                <p:nvPr/>
              </p:nvSpPr>
              <p:spPr bwMode="auto">
                <a:xfrm>
                  <a:off x="1013" y="1510"/>
                  <a:ext cx="71" cy="70"/>
                </a:xfrm>
                <a:custGeom>
                  <a:avLst/>
                  <a:gdLst>
                    <a:gd name="T0" fmla="*/ 0 w 71"/>
                    <a:gd name="T1" fmla="*/ 69 h 70"/>
                    <a:gd name="T2" fmla="*/ 0 w 71"/>
                    <a:gd name="T3" fmla="*/ 69 h 70"/>
                    <a:gd name="T4" fmla="*/ 2 w 71"/>
                    <a:gd name="T5" fmla="*/ 63 h 70"/>
                    <a:gd name="T6" fmla="*/ 14 w 71"/>
                    <a:gd name="T7" fmla="*/ 62 h 70"/>
                    <a:gd name="T8" fmla="*/ 18 w 71"/>
                    <a:gd name="T9" fmla="*/ 60 h 70"/>
                    <a:gd name="T10" fmla="*/ 21 w 71"/>
                    <a:gd name="T11" fmla="*/ 54 h 70"/>
                    <a:gd name="T12" fmla="*/ 25 w 71"/>
                    <a:gd name="T13" fmla="*/ 47 h 70"/>
                    <a:gd name="T14" fmla="*/ 34 w 71"/>
                    <a:gd name="T15" fmla="*/ 45 h 70"/>
                    <a:gd name="T16" fmla="*/ 38 w 71"/>
                    <a:gd name="T17" fmla="*/ 39 h 70"/>
                    <a:gd name="T18" fmla="*/ 41 w 71"/>
                    <a:gd name="T19" fmla="*/ 33 h 70"/>
                    <a:gd name="T20" fmla="*/ 45 w 71"/>
                    <a:gd name="T21" fmla="*/ 26 h 70"/>
                    <a:gd name="T22" fmla="*/ 50 w 71"/>
                    <a:gd name="T23" fmla="*/ 20 h 70"/>
                    <a:gd name="T24" fmla="*/ 53 w 71"/>
                    <a:gd name="T25" fmla="*/ 18 h 70"/>
                    <a:gd name="T26" fmla="*/ 57 w 71"/>
                    <a:gd name="T27" fmla="*/ 13 h 70"/>
                    <a:gd name="T28" fmla="*/ 61 w 71"/>
                    <a:gd name="T29" fmla="*/ 8 h 70"/>
                    <a:gd name="T30" fmla="*/ 64 w 71"/>
                    <a:gd name="T31" fmla="*/ 2 h 70"/>
                    <a:gd name="T32" fmla="*/ 70 w 71"/>
                    <a:gd name="T33" fmla="*/ 0 h 70"/>
                    <a:gd name="T34" fmla="*/ 66 w 71"/>
                    <a:gd name="T35" fmla="*/ 6 h 70"/>
                    <a:gd name="T36" fmla="*/ 63 w 71"/>
                    <a:gd name="T37" fmla="*/ 11 h 70"/>
                    <a:gd name="T38" fmla="*/ 57 w 71"/>
                    <a:gd name="T39" fmla="*/ 13 h 70"/>
                    <a:gd name="T40" fmla="*/ 59 w 71"/>
                    <a:gd name="T41" fmla="*/ 18 h 70"/>
                    <a:gd name="T42" fmla="*/ 55 w 71"/>
                    <a:gd name="T43" fmla="*/ 24 h 70"/>
                    <a:gd name="T44" fmla="*/ 45 w 71"/>
                    <a:gd name="T45" fmla="*/ 31 h 70"/>
                    <a:gd name="T46" fmla="*/ 43 w 71"/>
                    <a:gd name="T47" fmla="*/ 37 h 70"/>
                    <a:gd name="T48" fmla="*/ 38 w 71"/>
                    <a:gd name="T49" fmla="*/ 39 h 70"/>
                    <a:gd name="T50" fmla="*/ 34 w 71"/>
                    <a:gd name="T51" fmla="*/ 45 h 70"/>
                    <a:gd name="T52" fmla="*/ 30 w 71"/>
                    <a:gd name="T53" fmla="*/ 51 h 70"/>
                    <a:gd name="T54" fmla="*/ 21 w 71"/>
                    <a:gd name="T55" fmla="*/ 54 h 70"/>
                    <a:gd name="T56" fmla="*/ 18 w 71"/>
                    <a:gd name="T57" fmla="*/ 60 h 70"/>
                    <a:gd name="T58" fmla="*/ 14 w 71"/>
                    <a:gd name="T59" fmla="*/ 65 h 70"/>
                    <a:gd name="T60" fmla="*/ 4 w 71"/>
                    <a:gd name="T61" fmla="*/ 67 h 70"/>
                    <a:gd name="T62" fmla="*/ 0 w 71"/>
                    <a:gd name="T63" fmla="*/ 69 h 7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1"/>
                    <a:gd name="T97" fmla="*/ 0 h 70"/>
                    <a:gd name="T98" fmla="*/ 71 w 71"/>
                    <a:gd name="T99" fmla="*/ 70 h 7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1" h="70">
                      <a:moveTo>
                        <a:pt x="0" y="69"/>
                      </a:moveTo>
                      <a:lnTo>
                        <a:pt x="0" y="69"/>
                      </a:lnTo>
                      <a:lnTo>
                        <a:pt x="2" y="63"/>
                      </a:lnTo>
                      <a:lnTo>
                        <a:pt x="14" y="62"/>
                      </a:lnTo>
                      <a:lnTo>
                        <a:pt x="18" y="60"/>
                      </a:lnTo>
                      <a:lnTo>
                        <a:pt x="21" y="54"/>
                      </a:lnTo>
                      <a:lnTo>
                        <a:pt x="25" y="47"/>
                      </a:lnTo>
                      <a:lnTo>
                        <a:pt x="34" y="45"/>
                      </a:lnTo>
                      <a:lnTo>
                        <a:pt x="38" y="39"/>
                      </a:lnTo>
                      <a:lnTo>
                        <a:pt x="41" y="33"/>
                      </a:lnTo>
                      <a:lnTo>
                        <a:pt x="45" y="26"/>
                      </a:lnTo>
                      <a:lnTo>
                        <a:pt x="50" y="20"/>
                      </a:lnTo>
                      <a:lnTo>
                        <a:pt x="53" y="18"/>
                      </a:lnTo>
                      <a:lnTo>
                        <a:pt x="57" y="13"/>
                      </a:lnTo>
                      <a:lnTo>
                        <a:pt x="61" y="8"/>
                      </a:lnTo>
                      <a:lnTo>
                        <a:pt x="64" y="2"/>
                      </a:lnTo>
                      <a:lnTo>
                        <a:pt x="70" y="0"/>
                      </a:lnTo>
                      <a:lnTo>
                        <a:pt x="66" y="6"/>
                      </a:lnTo>
                      <a:lnTo>
                        <a:pt x="63" y="11"/>
                      </a:lnTo>
                      <a:lnTo>
                        <a:pt x="57" y="13"/>
                      </a:lnTo>
                      <a:lnTo>
                        <a:pt x="59" y="18"/>
                      </a:lnTo>
                      <a:lnTo>
                        <a:pt x="55" y="24"/>
                      </a:lnTo>
                      <a:lnTo>
                        <a:pt x="45" y="31"/>
                      </a:lnTo>
                      <a:lnTo>
                        <a:pt x="43" y="37"/>
                      </a:lnTo>
                      <a:lnTo>
                        <a:pt x="38" y="39"/>
                      </a:lnTo>
                      <a:lnTo>
                        <a:pt x="34" y="45"/>
                      </a:lnTo>
                      <a:lnTo>
                        <a:pt x="30" y="51"/>
                      </a:lnTo>
                      <a:lnTo>
                        <a:pt x="21" y="54"/>
                      </a:lnTo>
                      <a:lnTo>
                        <a:pt x="18" y="60"/>
                      </a:lnTo>
                      <a:lnTo>
                        <a:pt x="14" y="65"/>
                      </a:lnTo>
                      <a:lnTo>
                        <a:pt x="4" y="67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0" name="Freeform 129"/>
                <p:cNvSpPr>
                  <a:spLocks/>
                </p:cNvSpPr>
                <p:nvPr/>
              </p:nvSpPr>
              <p:spPr bwMode="auto">
                <a:xfrm>
                  <a:off x="1013" y="1510"/>
                  <a:ext cx="71" cy="70"/>
                </a:xfrm>
                <a:custGeom>
                  <a:avLst/>
                  <a:gdLst>
                    <a:gd name="T0" fmla="*/ 0 w 71"/>
                    <a:gd name="T1" fmla="*/ 69 h 70"/>
                    <a:gd name="T2" fmla="*/ 2 w 71"/>
                    <a:gd name="T3" fmla="*/ 63 h 70"/>
                    <a:gd name="T4" fmla="*/ 14 w 71"/>
                    <a:gd name="T5" fmla="*/ 62 h 70"/>
                    <a:gd name="T6" fmla="*/ 18 w 71"/>
                    <a:gd name="T7" fmla="*/ 60 h 70"/>
                    <a:gd name="T8" fmla="*/ 21 w 71"/>
                    <a:gd name="T9" fmla="*/ 54 h 70"/>
                    <a:gd name="T10" fmla="*/ 25 w 71"/>
                    <a:gd name="T11" fmla="*/ 47 h 70"/>
                    <a:gd name="T12" fmla="*/ 34 w 71"/>
                    <a:gd name="T13" fmla="*/ 45 h 70"/>
                    <a:gd name="T14" fmla="*/ 38 w 71"/>
                    <a:gd name="T15" fmla="*/ 39 h 70"/>
                    <a:gd name="T16" fmla="*/ 41 w 71"/>
                    <a:gd name="T17" fmla="*/ 33 h 70"/>
                    <a:gd name="T18" fmla="*/ 45 w 71"/>
                    <a:gd name="T19" fmla="*/ 26 h 70"/>
                    <a:gd name="T20" fmla="*/ 50 w 71"/>
                    <a:gd name="T21" fmla="*/ 20 h 70"/>
                    <a:gd name="T22" fmla="*/ 53 w 71"/>
                    <a:gd name="T23" fmla="*/ 18 h 70"/>
                    <a:gd name="T24" fmla="*/ 57 w 71"/>
                    <a:gd name="T25" fmla="*/ 13 h 70"/>
                    <a:gd name="T26" fmla="*/ 61 w 71"/>
                    <a:gd name="T27" fmla="*/ 8 h 70"/>
                    <a:gd name="T28" fmla="*/ 64 w 71"/>
                    <a:gd name="T29" fmla="*/ 2 h 70"/>
                    <a:gd name="T30" fmla="*/ 70 w 71"/>
                    <a:gd name="T31" fmla="*/ 0 h 70"/>
                    <a:gd name="T32" fmla="*/ 66 w 71"/>
                    <a:gd name="T33" fmla="*/ 6 h 70"/>
                    <a:gd name="T34" fmla="*/ 63 w 71"/>
                    <a:gd name="T35" fmla="*/ 11 h 70"/>
                    <a:gd name="T36" fmla="*/ 57 w 71"/>
                    <a:gd name="T37" fmla="*/ 13 h 70"/>
                    <a:gd name="T38" fmla="*/ 59 w 71"/>
                    <a:gd name="T39" fmla="*/ 18 h 70"/>
                    <a:gd name="T40" fmla="*/ 55 w 71"/>
                    <a:gd name="T41" fmla="*/ 24 h 70"/>
                    <a:gd name="T42" fmla="*/ 45 w 71"/>
                    <a:gd name="T43" fmla="*/ 31 h 70"/>
                    <a:gd name="T44" fmla="*/ 43 w 71"/>
                    <a:gd name="T45" fmla="*/ 37 h 70"/>
                    <a:gd name="T46" fmla="*/ 38 w 71"/>
                    <a:gd name="T47" fmla="*/ 39 h 70"/>
                    <a:gd name="T48" fmla="*/ 34 w 71"/>
                    <a:gd name="T49" fmla="*/ 45 h 70"/>
                    <a:gd name="T50" fmla="*/ 30 w 71"/>
                    <a:gd name="T51" fmla="*/ 51 h 70"/>
                    <a:gd name="T52" fmla="*/ 21 w 71"/>
                    <a:gd name="T53" fmla="*/ 54 h 70"/>
                    <a:gd name="T54" fmla="*/ 18 w 71"/>
                    <a:gd name="T55" fmla="*/ 60 h 70"/>
                    <a:gd name="T56" fmla="*/ 14 w 71"/>
                    <a:gd name="T57" fmla="*/ 65 h 70"/>
                    <a:gd name="T58" fmla="*/ 4 w 71"/>
                    <a:gd name="T59" fmla="*/ 67 h 70"/>
                    <a:gd name="T60" fmla="*/ 0 w 71"/>
                    <a:gd name="T61" fmla="*/ 69 h 7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1"/>
                    <a:gd name="T94" fmla="*/ 0 h 70"/>
                    <a:gd name="T95" fmla="*/ 71 w 71"/>
                    <a:gd name="T96" fmla="*/ 70 h 7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1" h="70">
                      <a:moveTo>
                        <a:pt x="0" y="69"/>
                      </a:moveTo>
                      <a:lnTo>
                        <a:pt x="2" y="63"/>
                      </a:lnTo>
                      <a:lnTo>
                        <a:pt x="14" y="62"/>
                      </a:lnTo>
                      <a:lnTo>
                        <a:pt x="18" y="60"/>
                      </a:lnTo>
                      <a:lnTo>
                        <a:pt x="21" y="54"/>
                      </a:lnTo>
                      <a:lnTo>
                        <a:pt x="25" y="47"/>
                      </a:lnTo>
                      <a:lnTo>
                        <a:pt x="34" y="45"/>
                      </a:lnTo>
                      <a:lnTo>
                        <a:pt x="38" y="39"/>
                      </a:lnTo>
                      <a:lnTo>
                        <a:pt x="41" y="33"/>
                      </a:lnTo>
                      <a:lnTo>
                        <a:pt x="45" y="26"/>
                      </a:lnTo>
                      <a:lnTo>
                        <a:pt x="50" y="20"/>
                      </a:lnTo>
                      <a:lnTo>
                        <a:pt x="53" y="18"/>
                      </a:lnTo>
                      <a:lnTo>
                        <a:pt x="57" y="13"/>
                      </a:lnTo>
                      <a:lnTo>
                        <a:pt x="61" y="8"/>
                      </a:lnTo>
                      <a:lnTo>
                        <a:pt x="64" y="2"/>
                      </a:lnTo>
                      <a:lnTo>
                        <a:pt x="70" y="0"/>
                      </a:lnTo>
                      <a:lnTo>
                        <a:pt x="66" y="6"/>
                      </a:lnTo>
                      <a:lnTo>
                        <a:pt x="63" y="11"/>
                      </a:lnTo>
                      <a:lnTo>
                        <a:pt x="57" y="13"/>
                      </a:lnTo>
                      <a:lnTo>
                        <a:pt x="59" y="18"/>
                      </a:lnTo>
                      <a:lnTo>
                        <a:pt x="55" y="24"/>
                      </a:lnTo>
                      <a:lnTo>
                        <a:pt x="45" y="31"/>
                      </a:lnTo>
                      <a:lnTo>
                        <a:pt x="43" y="37"/>
                      </a:lnTo>
                      <a:lnTo>
                        <a:pt x="38" y="39"/>
                      </a:lnTo>
                      <a:lnTo>
                        <a:pt x="34" y="45"/>
                      </a:lnTo>
                      <a:lnTo>
                        <a:pt x="30" y="51"/>
                      </a:lnTo>
                      <a:lnTo>
                        <a:pt x="21" y="54"/>
                      </a:lnTo>
                      <a:lnTo>
                        <a:pt x="18" y="60"/>
                      </a:lnTo>
                      <a:lnTo>
                        <a:pt x="14" y="65"/>
                      </a:lnTo>
                      <a:lnTo>
                        <a:pt x="4" y="67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1" name="Freeform 130"/>
                <p:cNvSpPr>
                  <a:spLocks/>
                </p:cNvSpPr>
                <p:nvPr/>
              </p:nvSpPr>
              <p:spPr bwMode="auto">
                <a:xfrm>
                  <a:off x="1011" y="1512"/>
                  <a:ext cx="67" cy="68"/>
                </a:xfrm>
                <a:custGeom>
                  <a:avLst/>
                  <a:gdLst>
                    <a:gd name="T0" fmla="*/ 39 w 67"/>
                    <a:gd name="T1" fmla="*/ 37 h 68"/>
                    <a:gd name="T2" fmla="*/ 32 w 67"/>
                    <a:gd name="T3" fmla="*/ 45 h 68"/>
                    <a:gd name="T4" fmla="*/ 21 w 67"/>
                    <a:gd name="T5" fmla="*/ 47 h 68"/>
                    <a:gd name="T6" fmla="*/ 19 w 67"/>
                    <a:gd name="T7" fmla="*/ 52 h 68"/>
                    <a:gd name="T8" fmla="*/ 16 w 67"/>
                    <a:gd name="T9" fmla="*/ 60 h 68"/>
                    <a:gd name="T10" fmla="*/ 9 w 67"/>
                    <a:gd name="T11" fmla="*/ 60 h 68"/>
                    <a:gd name="T12" fmla="*/ 6 w 67"/>
                    <a:gd name="T13" fmla="*/ 65 h 68"/>
                    <a:gd name="T14" fmla="*/ 2 w 67"/>
                    <a:gd name="T15" fmla="*/ 67 h 68"/>
                    <a:gd name="T16" fmla="*/ 0 w 67"/>
                    <a:gd name="T17" fmla="*/ 63 h 68"/>
                    <a:gd name="T18" fmla="*/ 4 w 67"/>
                    <a:gd name="T19" fmla="*/ 61 h 68"/>
                    <a:gd name="T20" fmla="*/ 7 w 67"/>
                    <a:gd name="T21" fmla="*/ 56 h 68"/>
                    <a:gd name="T22" fmla="*/ 11 w 67"/>
                    <a:gd name="T23" fmla="*/ 49 h 68"/>
                    <a:gd name="T24" fmla="*/ 21 w 67"/>
                    <a:gd name="T25" fmla="*/ 43 h 68"/>
                    <a:gd name="T26" fmla="*/ 25 w 67"/>
                    <a:gd name="T27" fmla="*/ 35 h 68"/>
                    <a:gd name="T28" fmla="*/ 32 w 67"/>
                    <a:gd name="T29" fmla="*/ 28 h 68"/>
                    <a:gd name="T30" fmla="*/ 36 w 67"/>
                    <a:gd name="T31" fmla="*/ 22 h 68"/>
                    <a:gd name="T32" fmla="*/ 43 w 67"/>
                    <a:gd name="T33" fmla="*/ 15 h 68"/>
                    <a:gd name="T34" fmla="*/ 49 w 67"/>
                    <a:gd name="T35" fmla="*/ 15 h 68"/>
                    <a:gd name="T36" fmla="*/ 59 w 67"/>
                    <a:gd name="T37" fmla="*/ 8 h 68"/>
                    <a:gd name="T38" fmla="*/ 61 w 67"/>
                    <a:gd name="T39" fmla="*/ 0 h 68"/>
                    <a:gd name="T40" fmla="*/ 66 w 67"/>
                    <a:gd name="T41" fmla="*/ 0 h 68"/>
                    <a:gd name="T42" fmla="*/ 62 w 67"/>
                    <a:gd name="T43" fmla="*/ 6 h 68"/>
                    <a:gd name="T44" fmla="*/ 59 w 67"/>
                    <a:gd name="T45" fmla="*/ 11 h 68"/>
                    <a:gd name="T46" fmla="*/ 55 w 67"/>
                    <a:gd name="T47" fmla="*/ 17 h 68"/>
                    <a:gd name="T48" fmla="*/ 51 w 67"/>
                    <a:gd name="T49" fmla="*/ 24 h 68"/>
                    <a:gd name="T50" fmla="*/ 43 w 67"/>
                    <a:gd name="T51" fmla="*/ 31 h 68"/>
                    <a:gd name="T52" fmla="*/ 39 w 67"/>
                    <a:gd name="T53" fmla="*/ 37 h 6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67"/>
                    <a:gd name="T82" fmla="*/ 0 h 68"/>
                    <a:gd name="T83" fmla="*/ 67 w 67"/>
                    <a:gd name="T84" fmla="*/ 68 h 6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67" h="68">
                      <a:moveTo>
                        <a:pt x="39" y="37"/>
                      </a:moveTo>
                      <a:lnTo>
                        <a:pt x="32" y="45"/>
                      </a:lnTo>
                      <a:lnTo>
                        <a:pt x="21" y="47"/>
                      </a:lnTo>
                      <a:lnTo>
                        <a:pt x="19" y="52"/>
                      </a:lnTo>
                      <a:lnTo>
                        <a:pt x="16" y="60"/>
                      </a:lnTo>
                      <a:lnTo>
                        <a:pt x="9" y="60"/>
                      </a:lnTo>
                      <a:lnTo>
                        <a:pt x="6" y="65"/>
                      </a:lnTo>
                      <a:lnTo>
                        <a:pt x="2" y="67"/>
                      </a:lnTo>
                      <a:lnTo>
                        <a:pt x="0" y="63"/>
                      </a:lnTo>
                      <a:lnTo>
                        <a:pt x="4" y="61"/>
                      </a:lnTo>
                      <a:lnTo>
                        <a:pt x="7" y="56"/>
                      </a:lnTo>
                      <a:lnTo>
                        <a:pt x="11" y="49"/>
                      </a:lnTo>
                      <a:lnTo>
                        <a:pt x="21" y="43"/>
                      </a:lnTo>
                      <a:lnTo>
                        <a:pt x="25" y="35"/>
                      </a:lnTo>
                      <a:lnTo>
                        <a:pt x="32" y="28"/>
                      </a:lnTo>
                      <a:lnTo>
                        <a:pt x="36" y="22"/>
                      </a:lnTo>
                      <a:lnTo>
                        <a:pt x="43" y="15"/>
                      </a:lnTo>
                      <a:lnTo>
                        <a:pt x="49" y="15"/>
                      </a:lnTo>
                      <a:lnTo>
                        <a:pt x="59" y="8"/>
                      </a:lnTo>
                      <a:lnTo>
                        <a:pt x="61" y="0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9" y="11"/>
                      </a:lnTo>
                      <a:lnTo>
                        <a:pt x="55" y="17"/>
                      </a:lnTo>
                      <a:lnTo>
                        <a:pt x="51" y="24"/>
                      </a:lnTo>
                      <a:lnTo>
                        <a:pt x="43" y="31"/>
                      </a:lnTo>
                      <a:lnTo>
                        <a:pt x="39" y="3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2" name="Freeform 131"/>
                <p:cNvSpPr>
                  <a:spLocks/>
                </p:cNvSpPr>
                <p:nvPr/>
              </p:nvSpPr>
              <p:spPr bwMode="auto">
                <a:xfrm>
                  <a:off x="1011" y="1512"/>
                  <a:ext cx="67" cy="68"/>
                </a:xfrm>
                <a:custGeom>
                  <a:avLst/>
                  <a:gdLst>
                    <a:gd name="T0" fmla="*/ 39 w 67"/>
                    <a:gd name="T1" fmla="*/ 37 h 68"/>
                    <a:gd name="T2" fmla="*/ 32 w 67"/>
                    <a:gd name="T3" fmla="*/ 45 h 68"/>
                    <a:gd name="T4" fmla="*/ 21 w 67"/>
                    <a:gd name="T5" fmla="*/ 47 h 68"/>
                    <a:gd name="T6" fmla="*/ 19 w 67"/>
                    <a:gd name="T7" fmla="*/ 52 h 68"/>
                    <a:gd name="T8" fmla="*/ 16 w 67"/>
                    <a:gd name="T9" fmla="*/ 60 h 68"/>
                    <a:gd name="T10" fmla="*/ 9 w 67"/>
                    <a:gd name="T11" fmla="*/ 60 h 68"/>
                    <a:gd name="T12" fmla="*/ 6 w 67"/>
                    <a:gd name="T13" fmla="*/ 65 h 68"/>
                    <a:gd name="T14" fmla="*/ 2 w 67"/>
                    <a:gd name="T15" fmla="*/ 67 h 68"/>
                    <a:gd name="T16" fmla="*/ 0 w 67"/>
                    <a:gd name="T17" fmla="*/ 63 h 68"/>
                    <a:gd name="T18" fmla="*/ 4 w 67"/>
                    <a:gd name="T19" fmla="*/ 61 h 68"/>
                    <a:gd name="T20" fmla="*/ 7 w 67"/>
                    <a:gd name="T21" fmla="*/ 56 h 68"/>
                    <a:gd name="T22" fmla="*/ 11 w 67"/>
                    <a:gd name="T23" fmla="*/ 49 h 68"/>
                    <a:gd name="T24" fmla="*/ 21 w 67"/>
                    <a:gd name="T25" fmla="*/ 43 h 68"/>
                    <a:gd name="T26" fmla="*/ 25 w 67"/>
                    <a:gd name="T27" fmla="*/ 35 h 68"/>
                    <a:gd name="T28" fmla="*/ 32 w 67"/>
                    <a:gd name="T29" fmla="*/ 28 h 68"/>
                    <a:gd name="T30" fmla="*/ 36 w 67"/>
                    <a:gd name="T31" fmla="*/ 22 h 68"/>
                    <a:gd name="T32" fmla="*/ 43 w 67"/>
                    <a:gd name="T33" fmla="*/ 15 h 68"/>
                    <a:gd name="T34" fmla="*/ 49 w 67"/>
                    <a:gd name="T35" fmla="*/ 15 h 68"/>
                    <a:gd name="T36" fmla="*/ 59 w 67"/>
                    <a:gd name="T37" fmla="*/ 8 h 68"/>
                    <a:gd name="T38" fmla="*/ 61 w 67"/>
                    <a:gd name="T39" fmla="*/ 0 h 68"/>
                    <a:gd name="T40" fmla="*/ 66 w 67"/>
                    <a:gd name="T41" fmla="*/ 0 h 68"/>
                    <a:gd name="T42" fmla="*/ 62 w 67"/>
                    <a:gd name="T43" fmla="*/ 6 h 68"/>
                    <a:gd name="T44" fmla="*/ 59 w 67"/>
                    <a:gd name="T45" fmla="*/ 11 h 68"/>
                    <a:gd name="T46" fmla="*/ 55 w 67"/>
                    <a:gd name="T47" fmla="*/ 17 h 68"/>
                    <a:gd name="T48" fmla="*/ 51 w 67"/>
                    <a:gd name="T49" fmla="*/ 24 h 68"/>
                    <a:gd name="T50" fmla="*/ 43 w 67"/>
                    <a:gd name="T51" fmla="*/ 31 h 68"/>
                    <a:gd name="T52" fmla="*/ 39 w 67"/>
                    <a:gd name="T53" fmla="*/ 37 h 6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67"/>
                    <a:gd name="T82" fmla="*/ 0 h 68"/>
                    <a:gd name="T83" fmla="*/ 67 w 67"/>
                    <a:gd name="T84" fmla="*/ 68 h 6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67" h="68">
                      <a:moveTo>
                        <a:pt x="39" y="37"/>
                      </a:moveTo>
                      <a:lnTo>
                        <a:pt x="32" y="45"/>
                      </a:lnTo>
                      <a:lnTo>
                        <a:pt x="21" y="47"/>
                      </a:lnTo>
                      <a:lnTo>
                        <a:pt x="19" y="52"/>
                      </a:lnTo>
                      <a:lnTo>
                        <a:pt x="16" y="60"/>
                      </a:lnTo>
                      <a:lnTo>
                        <a:pt x="9" y="60"/>
                      </a:lnTo>
                      <a:lnTo>
                        <a:pt x="6" y="65"/>
                      </a:lnTo>
                      <a:lnTo>
                        <a:pt x="2" y="67"/>
                      </a:lnTo>
                      <a:lnTo>
                        <a:pt x="0" y="63"/>
                      </a:lnTo>
                      <a:lnTo>
                        <a:pt x="4" y="61"/>
                      </a:lnTo>
                      <a:lnTo>
                        <a:pt x="7" y="56"/>
                      </a:lnTo>
                      <a:lnTo>
                        <a:pt x="11" y="49"/>
                      </a:lnTo>
                      <a:lnTo>
                        <a:pt x="21" y="43"/>
                      </a:lnTo>
                      <a:lnTo>
                        <a:pt x="25" y="35"/>
                      </a:lnTo>
                      <a:lnTo>
                        <a:pt x="32" y="28"/>
                      </a:lnTo>
                      <a:lnTo>
                        <a:pt x="36" y="22"/>
                      </a:lnTo>
                      <a:lnTo>
                        <a:pt x="43" y="15"/>
                      </a:lnTo>
                      <a:lnTo>
                        <a:pt x="49" y="15"/>
                      </a:lnTo>
                      <a:lnTo>
                        <a:pt x="59" y="8"/>
                      </a:lnTo>
                      <a:lnTo>
                        <a:pt x="61" y="0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9" y="11"/>
                      </a:lnTo>
                      <a:lnTo>
                        <a:pt x="55" y="17"/>
                      </a:lnTo>
                      <a:lnTo>
                        <a:pt x="51" y="24"/>
                      </a:lnTo>
                      <a:lnTo>
                        <a:pt x="43" y="31"/>
                      </a:lnTo>
                      <a:lnTo>
                        <a:pt x="39" y="3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3" name="Freeform 132"/>
                <p:cNvSpPr>
                  <a:spLocks/>
                </p:cNvSpPr>
                <p:nvPr/>
              </p:nvSpPr>
              <p:spPr bwMode="auto">
                <a:xfrm>
                  <a:off x="1011" y="1548"/>
                  <a:ext cx="38" cy="32"/>
                </a:xfrm>
                <a:custGeom>
                  <a:avLst/>
                  <a:gdLst>
                    <a:gd name="T0" fmla="*/ 0 w 38"/>
                    <a:gd name="T1" fmla="*/ 28 h 32"/>
                    <a:gd name="T2" fmla="*/ 2 w 38"/>
                    <a:gd name="T3" fmla="*/ 31 h 32"/>
                    <a:gd name="T4" fmla="*/ 0 w 38"/>
                    <a:gd name="T5" fmla="*/ 28 h 32"/>
                    <a:gd name="T6" fmla="*/ 3 w 38"/>
                    <a:gd name="T7" fmla="*/ 26 h 32"/>
                    <a:gd name="T8" fmla="*/ 9 w 38"/>
                    <a:gd name="T9" fmla="*/ 24 h 32"/>
                    <a:gd name="T10" fmla="*/ 15 w 38"/>
                    <a:gd name="T11" fmla="*/ 24 h 32"/>
                    <a:gd name="T12" fmla="*/ 18 w 38"/>
                    <a:gd name="T13" fmla="*/ 18 h 32"/>
                    <a:gd name="T14" fmla="*/ 20 w 38"/>
                    <a:gd name="T15" fmla="*/ 13 h 32"/>
                    <a:gd name="T16" fmla="*/ 28 w 38"/>
                    <a:gd name="T17" fmla="*/ 5 h 32"/>
                    <a:gd name="T18" fmla="*/ 32 w 38"/>
                    <a:gd name="T19" fmla="*/ 0 h 32"/>
                    <a:gd name="T20" fmla="*/ 37 w 38"/>
                    <a:gd name="T21" fmla="*/ 3 h 32"/>
                    <a:gd name="T22" fmla="*/ 30 w 38"/>
                    <a:gd name="T23" fmla="*/ 11 h 32"/>
                    <a:gd name="T24" fmla="*/ 27 w 38"/>
                    <a:gd name="T25" fmla="*/ 16 h 32"/>
                    <a:gd name="T26" fmla="*/ 18 w 38"/>
                    <a:gd name="T27" fmla="*/ 18 h 32"/>
                    <a:gd name="T28" fmla="*/ 15 w 38"/>
                    <a:gd name="T29" fmla="*/ 24 h 32"/>
                    <a:gd name="T30" fmla="*/ 9 w 38"/>
                    <a:gd name="T31" fmla="*/ 24 h 32"/>
                    <a:gd name="T32" fmla="*/ 5 w 38"/>
                    <a:gd name="T33" fmla="*/ 29 h 32"/>
                    <a:gd name="T34" fmla="*/ 2 w 38"/>
                    <a:gd name="T35" fmla="*/ 31 h 32"/>
                    <a:gd name="T36" fmla="*/ 0 w 38"/>
                    <a:gd name="T37" fmla="*/ 28 h 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8"/>
                    <a:gd name="T58" fmla="*/ 0 h 32"/>
                    <a:gd name="T59" fmla="*/ 38 w 38"/>
                    <a:gd name="T60" fmla="*/ 32 h 3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8" h="32">
                      <a:moveTo>
                        <a:pt x="0" y="28"/>
                      </a:moveTo>
                      <a:lnTo>
                        <a:pt x="2" y="31"/>
                      </a:lnTo>
                      <a:lnTo>
                        <a:pt x="0" y="28"/>
                      </a:lnTo>
                      <a:lnTo>
                        <a:pt x="3" y="26"/>
                      </a:lnTo>
                      <a:lnTo>
                        <a:pt x="9" y="24"/>
                      </a:lnTo>
                      <a:lnTo>
                        <a:pt x="15" y="24"/>
                      </a:lnTo>
                      <a:lnTo>
                        <a:pt x="18" y="18"/>
                      </a:lnTo>
                      <a:lnTo>
                        <a:pt x="20" y="13"/>
                      </a:lnTo>
                      <a:lnTo>
                        <a:pt x="28" y="5"/>
                      </a:lnTo>
                      <a:lnTo>
                        <a:pt x="32" y="0"/>
                      </a:lnTo>
                      <a:lnTo>
                        <a:pt x="37" y="3"/>
                      </a:lnTo>
                      <a:lnTo>
                        <a:pt x="30" y="11"/>
                      </a:lnTo>
                      <a:lnTo>
                        <a:pt x="27" y="16"/>
                      </a:lnTo>
                      <a:lnTo>
                        <a:pt x="18" y="18"/>
                      </a:lnTo>
                      <a:lnTo>
                        <a:pt x="15" y="24"/>
                      </a:lnTo>
                      <a:lnTo>
                        <a:pt x="9" y="24"/>
                      </a:lnTo>
                      <a:lnTo>
                        <a:pt x="5" y="29"/>
                      </a:lnTo>
                      <a:lnTo>
                        <a:pt x="2" y="31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4" name="Freeform 133"/>
                <p:cNvSpPr>
                  <a:spLocks/>
                </p:cNvSpPr>
                <p:nvPr/>
              </p:nvSpPr>
              <p:spPr bwMode="auto">
                <a:xfrm>
                  <a:off x="1011" y="1548"/>
                  <a:ext cx="38" cy="32"/>
                </a:xfrm>
                <a:custGeom>
                  <a:avLst/>
                  <a:gdLst>
                    <a:gd name="T0" fmla="*/ 0 w 38"/>
                    <a:gd name="T1" fmla="*/ 28 h 32"/>
                    <a:gd name="T2" fmla="*/ 2 w 38"/>
                    <a:gd name="T3" fmla="*/ 31 h 32"/>
                    <a:gd name="T4" fmla="*/ 0 w 38"/>
                    <a:gd name="T5" fmla="*/ 28 h 32"/>
                    <a:gd name="T6" fmla="*/ 3 w 38"/>
                    <a:gd name="T7" fmla="*/ 26 h 32"/>
                    <a:gd name="T8" fmla="*/ 9 w 38"/>
                    <a:gd name="T9" fmla="*/ 24 h 32"/>
                    <a:gd name="T10" fmla="*/ 15 w 38"/>
                    <a:gd name="T11" fmla="*/ 24 h 32"/>
                    <a:gd name="T12" fmla="*/ 18 w 38"/>
                    <a:gd name="T13" fmla="*/ 18 h 32"/>
                    <a:gd name="T14" fmla="*/ 20 w 38"/>
                    <a:gd name="T15" fmla="*/ 13 h 32"/>
                    <a:gd name="T16" fmla="*/ 28 w 38"/>
                    <a:gd name="T17" fmla="*/ 5 h 32"/>
                    <a:gd name="T18" fmla="*/ 32 w 38"/>
                    <a:gd name="T19" fmla="*/ 0 h 32"/>
                    <a:gd name="T20" fmla="*/ 37 w 38"/>
                    <a:gd name="T21" fmla="*/ 3 h 32"/>
                    <a:gd name="T22" fmla="*/ 30 w 38"/>
                    <a:gd name="T23" fmla="*/ 11 h 32"/>
                    <a:gd name="T24" fmla="*/ 27 w 38"/>
                    <a:gd name="T25" fmla="*/ 16 h 32"/>
                    <a:gd name="T26" fmla="*/ 18 w 38"/>
                    <a:gd name="T27" fmla="*/ 18 h 32"/>
                    <a:gd name="T28" fmla="*/ 15 w 38"/>
                    <a:gd name="T29" fmla="*/ 24 h 32"/>
                    <a:gd name="T30" fmla="*/ 9 w 38"/>
                    <a:gd name="T31" fmla="*/ 24 h 32"/>
                    <a:gd name="T32" fmla="*/ 5 w 38"/>
                    <a:gd name="T33" fmla="*/ 29 h 32"/>
                    <a:gd name="T34" fmla="*/ 2 w 38"/>
                    <a:gd name="T35" fmla="*/ 31 h 32"/>
                    <a:gd name="T36" fmla="*/ 0 w 38"/>
                    <a:gd name="T37" fmla="*/ 28 h 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8"/>
                    <a:gd name="T58" fmla="*/ 0 h 32"/>
                    <a:gd name="T59" fmla="*/ 38 w 38"/>
                    <a:gd name="T60" fmla="*/ 32 h 3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8" h="32">
                      <a:moveTo>
                        <a:pt x="0" y="28"/>
                      </a:moveTo>
                      <a:lnTo>
                        <a:pt x="2" y="31"/>
                      </a:lnTo>
                      <a:lnTo>
                        <a:pt x="0" y="28"/>
                      </a:lnTo>
                      <a:lnTo>
                        <a:pt x="3" y="26"/>
                      </a:lnTo>
                      <a:lnTo>
                        <a:pt x="9" y="24"/>
                      </a:lnTo>
                      <a:lnTo>
                        <a:pt x="15" y="24"/>
                      </a:lnTo>
                      <a:lnTo>
                        <a:pt x="18" y="18"/>
                      </a:lnTo>
                      <a:lnTo>
                        <a:pt x="20" y="13"/>
                      </a:lnTo>
                      <a:lnTo>
                        <a:pt x="28" y="5"/>
                      </a:lnTo>
                      <a:lnTo>
                        <a:pt x="32" y="0"/>
                      </a:lnTo>
                      <a:lnTo>
                        <a:pt x="37" y="3"/>
                      </a:lnTo>
                      <a:lnTo>
                        <a:pt x="30" y="11"/>
                      </a:lnTo>
                      <a:lnTo>
                        <a:pt x="27" y="16"/>
                      </a:lnTo>
                      <a:lnTo>
                        <a:pt x="18" y="18"/>
                      </a:lnTo>
                      <a:lnTo>
                        <a:pt x="15" y="24"/>
                      </a:lnTo>
                      <a:lnTo>
                        <a:pt x="9" y="24"/>
                      </a:lnTo>
                      <a:lnTo>
                        <a:pt x="5" y="29"/>
                      </a:lnTo>
                      <a:lnTo>
                        <a:pt x="2" y="31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5" name="Freeform 134"/>
                <p:cNvSpPr>
                  <a:spLocks/>
                </p:cNvSpPr>
                <p:nvPr/>
              </p:nvSpPr>
              <p:spPr bwMode="auto">
                <a:xfrm>
                  <a:off x="1011" y="1542"/>
                  <a:ext cx="30" cy="38"/>
                </a:xfrm>
                <a:custGeom>
                  <a:avLst/>
                  <a:gdLst>
                    <a:gd name="T0" fmla="*/ 29 w 30"/>
                    <a:gd name="T1" fmla="*/ 0 h 38"/>
                    <a:gd name="T2" fmla="*/ 29 w 30"/>
                    <a:gd name="T3" fmla="*/ 0 h 38"/>
                    <a:gd name="T4" fmla="*/ 22 w 30"/>
                    <a:gd name="T5" fmla="*/ 13 h 38"/>
                    <a:gd name="T6" fmla="*/ 19 w 30"/>
                    <a:gd name="T7" fmla="*/ 15 h 38"/>
                    <a:gd name="T8" fmla="*/ 10 w 30"/>
                    <a:gd name="T9" fmla="*/ 20 h 38"/>
                    <a:gd name="T10" fmla="*/ 7 w 30"/>
                    <a:gd name="T11" fmla="*/ 27 h 38"/>
                    <a:gd name="T12" fmla="*/ 3 w 30"/>
                    <a:gd name="T13" fmla="*/ 32 h 38"/>
                    <a:gd name="T14" fmla="*/ 2 w 30"/>
                    <a:gd name="T15" fmla="*/ 37 h 38"/>
                    <a:gd name="T16" fmla="*/ 0 w 30"/>
                    <a:gd name="T17" fmla="*/ 34 h 38"/>
                    <a:gd name="T18" fmla="*/ 2 w 30"/>
                    <a:gd name="T19" fmla="*/ 37 h 38"/>
                    <a:gd name="T20" fmla="*/ 0 w 30"/>
                    <a:gd name="T21" fmla="*/ 34 h 38"/>
                    <a:gd name="T22" fmla="*/ 3 w 30"/>
                    <a:gd name="T23" fmla="*/ 27 h 38"/>
                    <a:gd name="T24" fmla="*/ 7 w 30"/>
                    <a:gd name="T25" fmla="*/ 27 h 38"/>
                    <a:gd name="T26" fmla="*/ 10 w 30"/>
                    <a:gd name="T27" fmla="*/ 20 h 38"/>
                    <a:gd name="T28" fmla="*/ 19 w 30"/>
                    <a:gd name="T29" fmla="*/ 15 h 38"/>
                    <a:gd name="T30" fmla="*/ 22 w 30"/>
                    <a:gd name="T31" fmla="*/ 7 h 38"/>
                    <a:gd name="T32" fmla="*/ 29 w 30"/>
                    <a:gd name="T33" fmla="*/ 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8"/>
                    <a:gd name="T53" fmla="*/ 30 w 30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8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2" y="13"/>
                      </a:lnTo>
                      <a:lnTo>
                        <a:pt x="19" y="15"/>
                      </a:lnTo>
                      <a:lnTo>
                        <a:pt x="10" y="20"/>
                      </a:lnTo>
                      <a:lnTo>
                        <a:pt x="7" y="27"/>
                      </a:lnTo>
                      <a:lnTo>
                        <a:pt x="3" y="32"/>
                      </a:lnTo>
                      <a:lnTo>
                        <a:pt x="2" y="37"/>
                      </a:lnTo>
                      <a:lnTo>
                        <a:pt x="0" y="34"/>
                      </a:lnTo>
                      <a:lnTo>
                        <a:pt x="2" y="37"/>
                      </a:lnTo>
                      <a:lnTo>
                        <a:pt x="0" y="34"/>
                      </a:lnTo>
                      <a:lnTo>
                        <a:pt x="3" y="27"/>
                      </a:lnTo>
                      <a:lnTo>
                        <a:pt x="7" y="27"/>
                      </a:lnTo>
                      <a:lnTo>
                        <a:pt x="10" y="20"/>
                      </a:lnTo>
                      <a:lnTo>
                        <a:pt x="19" y="15"/>
                      </a:lnTo>
                      <a:lnTo>
                        <a:pt x="22" y="7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6" name="Freeform 135"/>
                <p:cNvSpPr>
                  <a:spLocks/>
                </p:cNvSpPr>
                <p:nvPr/>
              </p:nvSpPr>
              <p:spPr bwMode="auto">
                <a:xfrm>
                  <a:off x="1011" y="1542"/>
                  <a:ext cx="30" cy="38"/>
                </a:xfrm>
                <a:custGeom>
                  <a:avLst/>
                  <a:gdLst>
                    <a:gd name="T0" fmla="*/ 29 w 30"/>
                    <a:gd name="T1" fmla="*/ 0 h 38"/>
                    <a:gd name="T2" fmla="*/ 22 w 30"/>
                    <a:gd name="T3" fmla="*/ 13 h 38"/>
                    <a:gd name="T4" fmla="*/ 19 w 30"/>
                    <a:gd name="T5" fmla="*/ 15 h 38"/>
                    <a:gd name="T6" fmla="*/ 10 w 30"/>
                    <a:gd name="T7" fmla="*/ 20 h 38"/>
                    <a:gd name="T8" fmla="*/ 7 w 30"/>
                    <a:gd name="T9" fmla="*/ 27 h 38"/>
                    <a:gd name="T10" fmla="*/ 3 w 30"/>
                    <a:gd name="T11" fmla="*/ 32 h 38"/>
                    <a:gd name="T12" fmla="*/ 2 w 30"/>
                    <a:gd name="T13" fmla="*/ 37 h 38"/>
                    <a:gd name="T14" fmla="*/ 0 w 30"/>
                    <a:gd name="T15" fmla="*/ 34 h 38"/>
                    <a:gd name="T16" fmla="*/ 2 w 30"/>
                    <a:gd name="T17" fmla="*/ 37 h 38"/>
                    <a:gd name="T18" fmla="*/ 0 w 30"/>
                    <a:gd name="T19" fmla="*/ 34 h 38"/>
                    <a:gd name="T20" fmla="*/ 3 w 30"/>
                    <a:gd name="T21" fmla="*/ 27 h 38"/>
                    <a:gd name="T22" fmla="*/ 7 w 30"/>
                    <a:gd name="T23" fmla="*/ 27 h 38"/>
                    <a:gd name="T24" fmla="*/ 10 w 30"/>
                    <a:gd name="T25" fmla="*/ 20 h 38"/>
                    <a:gd name="T26" fmla="*/ 19 w 30"/>
                    <a:gd name="T27" fmla="*/ 15 h 38"/>
                    <a:gd name="T28" fmla="*/ 22 w 30"/>
                    <a:gd name="T29" fmla="*/ 7 h 38"/>
                    <a:gd name="T30" fmla="*/ 29 w 30"/>
                    <a:gd name="T31" fmla="*/ 0 h 3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"/>
                    <a:gd name="T49" fmla="*/ 0 h 38"/>
                    <a:gd name="T50" fmla="*/ 30 w 30"/>
                    <a:gd name="T51" fmla="*/ 38 h 3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" h="38">
                      <a:moveTo>
                        <a:pt x="29" y="0"/>
                      </a:moveTo>
                      <a:lnTo>
                        <a:pt x="22" y="13"/>
                      </a:lnTo>
                      <a:lnTo>
                        <a:pt x="19" y="15"/>
                      </a:lnTo>
                      <a:lnTo>
                        <a:pt x="10" y="20"/>
                      </a:lnTo>
                      <a:lnTo>
                        <a:pt x="7" y="27"/>
                      </a:lnTo>
                      <a:lnTo>
                        <a:pt x="3" y="32"/>
                      </a:lnTo>
                      <a:lnTo>
                        <a:pt x="2" y="37"/>
                      </a:lnTo>
                      <a:lnTo>
                        <a:pt x="0" y="34"/>
                      </a:lnTo>
                      <a:lnTo>
                        <a:pt x="2" y="37"/>
                      </a:lnTo>
                      <a:lnTo>
                        <a:pt x="0" y="34"/>
                      </a:lnTo>
                      <a:lnTo>
                        <a:pt x="3" y="27"/>
                      </a:lnTo>
                      <a:lnTo>
                        <a:pt x="7" y="27"/>
                      </a:lnTo>
                      <a:lnTo>
                        <a:pt x="10" y="20"/>
                      </a:lnTo>
                      <a:lnTo>
                        <a:pt x="19" y="15"/>
                      </a:lnTo>
                      <a:lnTo>
                        <a:pt x="22" y="7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7" name="Freeform 136"/>
                <p:cNvSpPr>
                  <a:spLocks/>
                </p:cNvSpPr>
                <p:nvPr/>
              </p:nvSpPr>
              <p:spPr bwMode="auto">
                <a:xfrm>
                  <a:off x="1046" y="1512"/>
                  <a:ext cx="32" cy="25"/>
                </a:xfrm>
                <a:custGeom>
                  <a:avLst/>
                  <a:gdLst>
                    <a:gd name="T0" fmla="*/ 31 w 32"/>
                    <a:gd name="T1" fmla="*/ 0 h 25"/>
                    <a:gd name="T2" fmla="*/ 31 w 32"/>
                    <a:gd name="T3" fmla="*/ 0 h 25"/>
                    <a:gd name="T4" fmla="*/ 26 w 32"/>
                    <a:gd name="T5" fmla="*/ 0 h 25"/>
                    <a:gd name="T6" fmla="*/ 28 w 32"/>
                    <a:gd name="T7" fmla="*/ 6 h 25"/>
                    <a:gd name="T8" fmla="*/ 24 w 32"/>
                    <a:gd name="T9" fmla="*/ 7 h 25"/>
                    <a:gd name="T10" fmla="*/ 21 w 32"/>
                    <a:gd name="T11" fmla="*/ 11 h 25"/>
                    <a:gd name="T12" fmla="*/ 12 w 32"/>
                    <a:gd name="T13" fmla="*/ 18 h 25"/>
                    <a:gd name="T14" fmla="*/ 8 w 32"/>
                    <a:gd name="T15" fmla="*/ 18 h 25"/>
                    <a:gd name="T16" fmla="*/ 0 w 32"/>
                    <a:gd name="T17" fmla="*/ 24 h 25"/>
                    <a:gd name="T18" fmla="*/ 3 w 32"/>
                    <a:gd name="T19" fmla="*/ 19 h 25"/>
                    <a:gd name="T20" fmla="*/ 10 w 32"/>
                    <a:gd name="T21" fmla="*/ 13 h 25"/>
                    <a:gd name="T22" fmla="*/ 13 w 32"/>
                    <a:gd name="T23" fmla="*/ 8 h 25"/>
                    <a:gd name="T24" fmla="*/ 24 w 32"/>
                    <a:gd name="T25" fmla="*/ 7 h 25"/>
                    <a:gd name="T26" fmla="*/ 26 w 32"/>
                    <a:gd name="T27" fmla="*/ 0 h 25"/>
                    <a:gd name="T28" fmla="*/ 31 w 32"/>
                    <a:gd name="T29" fmla="*/ 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"/>
                    <a:gd name="T46" fmla="*/ 0 h 25"/>
                    <a:gd name="T47" fmla="*/ 32 w 32"/>
                    <a:gd name="T48" fmla="*/ 25 h 2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" h="25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24" y="7"/>
                      </a:lnTo>
                      <a:lnTo>
                        <a:pt x="21" y="11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0" y="24"/>
                      </a:lnTo>
                      <a:lnTo>
                        <a:pt x="3" y="19"/>
                      </a:lnTo>
                      <a:lnTo>
                        <a:pt x="10" y="13"/>
                      </a:lnTo>
                      <a:lnTo>
                        <a:pt x="13" y="8"/>
                      </a:lnTo>
                      <a:lnTo>
                        <a:pt x="24" y="7"/>
                      </a:lnTo>
                      <a:lnTo>
                        <a:pt x="26" y="0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8" name="Freeform 137"/>
                <p:cNvSpPr>
                  <a:spLocks/>
                </p:cNvSpPr>
                <p:nvPr/>
              </p:nvSpPr>
              <p:spPr bwMode="auto">
                <a:xfrm>
                  <a:off x="1046" y="1512"/>
                  <a:ext cx="32" cy="25"/>
                </a:xfrm>
                <a:custGeom>
                  <a:avLst/>
                  <a:gdLst>
                    <a:gd name="T0" fmla="*/ 31 w 32"/>
                    <a:gd name="T1" fmla="*/ 0 h 25"/>
                    <a:gd name="T2" fmla="*/ 26 w 32"/>
                    <a:gd name="T3" fmla="*/ 0 h 25"/>
                    <a:gd name="T4" fmla="*/ 28 w 32"/>
                    <a:gd name="T5" fmla="*/ 6 h 25"/>
                    <a:gd name="T6" fmla="*/ 24 w 32"/>
                    <a:gd name="T7" fmla="*/ 7 h 25"/>
                    <a:gd name="T8" fmla="*/ 21 w 32"/>
                    <a:gd name="T9" fmla="*/ 11 h 25"/>
                    <a:gd name="T10" fmla="*/ 12 w 32"/>
                    <a:gd name="T11" fmla="*/ 18 h 25"/>
                    <a:gd name="T12" fmla="*/ 8 w 32"/>
                    <a:gd name="T13" fmla="*/ 18 h 25"/>
                    <a:gd name="T14" fmla="*/ 0 w 32"/>
                    <a:gd name="T15" fmla="*/ 24 h 25"/>
                    <a:gd name="T16" fmla="*/ 3 w 32"/>
                    <a:gd name="T17" fmla="*/ 19 h 25"/>
                    <a:gd name="T18" fmla="*/ 10 w 32"/>
                    <a:gd name="T19" fmla="*/ 13 h 25"/>
                    <a:gd name="T20" fmla="*/ 13 w 32"/>
                    <a:gd name="T21" fmla="*/ 8 h 25"/>
                    <a:gd name="T22" fmla="*/ 24 w 32"/>
                    <a:gd name="T23" fmla="*/ 7 h 25"/>
                    <a:gd name="T24" fmla="*/ 26 w 32"/>
                    <a:gd name="T25" fmla="*/ 0 h 25"/>
                    <a:gd name="T26" fmla="*/ 31 w 32"/>
                    <a:gd name="T27" fmla="*/ 0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"/>
                    <a:gd name="T43" fmla="*/ 0 h 25"/>
                    <a:gd name="T44" fmla="*/ 32 w 32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" h="25">
                      <a:moveTo>
                        <a:pt x="31" y="0"/>
                      </a:move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24" y="7"/>
                      </a:lnTo>
                      <a:lnTo>
                        <a:pt x="21" y="11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0" y="24"/>
                      </a:lnTo>
                      <a:lnTo>
                        <a:pt x="3" y="19"/>
                      </a:lnTo>
                      <a:lnTo>
                        <a:pt x="10" y="13"/>
                      </a:lnTo>
                      <a:lnTo>
                        <a:pt x="13" y="8"/>
                      </a:lnTo>
                      <a:lnTo>
                        <a:pt x="24" y="7"/>
                      </a:lnTo>
                      <a:lnTo>
                        <a:pt x="26" y="0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9" name="Freeform 138"/>
                <p:cNvSpPr>
                  <a:spLocks/>
                </p:cNvSpPr>
                <p:nvPr/>
              </p:nvSpPr>
              <p:spPr bwMode="auto">
                <a:xfrm>
                  <a:off x="1048" y="1512"/>
                  <a:ext cx="32" cy="35"/>
                </a:xfrm>
                <a:custGeom>
                  <a:avLst/>
                  <a:gdLst>
                    <a:gd name="T0" fmla="*/ 0 w 32"/>
                    <a:gd name="T1" fmla="*/ 31 h 35"/>
                    <a:gd name="T2" fmla="*/ 0 w 32"/>
                    <a:gd name="T3" fmla="*/ 31 h 35"/>
                    <a:gd name="T4" fmla="*/ 7 w 32"/>
                    <a:gd name="T5" fmla="*/ 24 h 35"/>
                    <a:gd name="T6" fmla="*/ 10 w 32"/>
                    <a:gd name="T7" fmla="*/ 19 h 35"/>
                    <a:gd name="T8" fmla="*/ 19 w 32"/>
                    <a:gd name="T9" fmla="*/ 15 h 35"/>
                    <a:gd name="T10" fmla="*/ 23 w 32"/>
                    <a:gd name="T11" fmla="*/ 10 h 35"/>
                    <a:gd name="T12" fmla="*/ 26 w 32"/>
                    <a:gd name="T13" fmla="*/ 6 h 35"/>
                    <a:gd name="T14" fmla="*/ 24 w 32"/>
                    <a:gd name="T15" fmla="*/ 0 h 35"/>
                    <a:gd name="T16" fmla="*/ 29 w 32"/>
                    <a:gd name="T17" fmla="*/ 0 h 35"/>
                    <a:gd name="T18" fmla="*/ 31 w 32"/>
                    <a:gd name="T19" fmla="*/ 4 h 35"/>
                    <a:gd name="T20" fmla="*/ 26 w 32"/>
                    <a:gd name="T21" fmla="*/ 6 h 35"/>
                    <a:gd name="T22" fmla="*/ 23 w 32"/>
                    <a:gd name="T23" fmla="*/ 10 h 35"/>
                    <a:gd name="T24" fmla="*/ 19 w 32"/>
                    <a:gd name="T25" fmla="*/ 15 h 35"/>
                    <a:gd name="T26" fmla="*/ 16 w 32"/>
                    <a:gd name="T27" fmla="*/ 22 h 35"/>
                    <a:gd name="T28" fmla="*/ 8 w 32"/>
                    <a:gd name="T29" fmla="*/ 29 h 35"/>
                    <a:gd name="T30" fmla="*/ 5 w 32"/>
                    <a:gd name="T31" fmla="*/ 34 h 35"/>
                    <a:gd name="T32" fmla="*/ 0 w 32"/>
                    <a:gd name="T33" fmla="*/ 31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35"/>
                    <a:gd name="T53" fmla="*/ 32 w 32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35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7" y="24"/>
                      </a:lnTo>
                      <a:lnTo>
                        <a:pt x="10" y="19"/>
                      </a:lnTo>
                      <a:lnTo>
                        <a:pt x="19" y="15"/>
                      </a:lnTo>
                      <a:lnTo>
                        <a:pt x="23" y="10"/>
                      </a:lnTo>
                      <a:lnTo>
                        <a:pt x="26" y="6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1" y="4"/>
                      </a:lnTo>
                      <a:lnTo>
                        <a:pt x="26" y="6"/>
                      </a:lnTo>
                      <a:lnTo>
                        <a:pt x="23" y="10"/>
                      </a:lnTo>
                      <a:lnTo>
                        <a:pt x="19" y="15"/>
                      </a:lnTo>
                      <a:lnTo>
                        <a:pt x="16" y="22"/>
                      </a:lnTo>
                      <a:lnTo>
                        <a:pt x="8" y="29"/>
                      </a:lnTo>
                      <a:lnTo>
                        <a:pt x="5" y="34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0" name="Freeform 139"/>
                <p:cNvSpPr>
                  <a:spLocks/>
                </p:cNvSpPr>
                <p:nvPr/>
              </p:nvSpPr>
              <p:spPr bwMode="auto">
                <a:xfrm>
                  <a:off x="1048" y="1512"/>
                  <a:ext cx="32" cy="35"/>
                </a:xfrm>
                <a:custGeom>
                  <a:avLst/>
                  <a:gdLst>
                    <a:gd name="T0" fmla="*/ 0 w 32"/>
                    <a:gd name="T1" fmla="*/ 31 h 35"/>
                    <a:gd name="T2" fmla="*/ 7 w 32"/>
                    <a:gd name="T3" fmla="*/ 24 h 35"/>
                    <a:gd name="T4" fmla="*/ 10 w 32"/>
                    <a:gd name="T5" fmla="*/ 19 h 35"/>
                    <a:gd name="T6" fmla="*/ 19 w 32"/>
                    <a:gd name="T7" fmla="*/ 15 h 35"/>
                    <a:gd name="T8" fmla="*/ 23 w 32"/>
                    <a:gd name="T9" fmla="*/ 10 h 35"/>
                    <a:gd name="T10" fmla="*/ 26 w 32"/>
                    <a:gd name="T11" fmla="*/ 6 h 35"/>
                    <a:gd name="T12" fmla="*/ 24 w 32"/>
                    <a:gd name="T13" fmla="*/ 0 h 35"/>
                    <a:gd name="T14" fmla="*/ 29 w 32"/>
                    <a:gd name="T15" fmla="*/ 0 h 35"/>
                    <a:gd name="T16" fmla="*/ 31 w 32"/>
                    <a:gd name="T17" fmla="*/ 4 h 35"/>
                    <a:gd name="T18" fmla="*/ 26 w 32"/>
                    <a:gd name="T19" fmla="*/ 6 h 35"/>
                    <a:gd name="T20" fmla="*/ 23 w 32"/>
                    <a:gd name="T21" fmla="*/ 10 h 35"/>
                    <a:gd name="T22" fmla="*/ 19 w 32"/>
                    <a:gd name="T23" fmla="*/ 15 h 35"/>
                    <a:gd name="T24" fmla="*/ 16 w 32"/>
                    <a:gd name="T25" fmla="*/ 22 h 35"/>
                    <a:gd name="T26" fmla="*/ 8 w 32"/>
                    <a:gd name="T27" fmla="*/ 29 h 35"/>
                    <a:gd name="T28" fmla="*/ 5 w 32"/>
                    <a:gd name="T29" fmla="*/ 34 h 35"/>
                    <a:gd name="T30" fmla="*/ 0 w 32"/>
                    <a:gd name="T31" fmla="*/ 31 h 3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2"/>
                    <a:gd name="T49" fmla="*/ 0 h 35"/>
                    <a:gd name="T50" fmla="*/ 32 w 32"/>
                    <a:gd name="T51" fmla="*/ 35 h 3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2" h="35">
                      <a:moveTo>
                        <a:pt x="0" y="31"/>
                      </a:moveTo>
                      <a:lnTo>
                        <a:pt x="7" y="24"/>
                      </a:lnTo>
                      <a:lnTo>
                        <a:pt x="10" y="19"/>
                      </a:lnTo>
                      <a:lnTo>
                        <a:pt x="19" y="15"/>
                      </a:lnTo>
                      <a:lnTo>
                        <a:pt x="23" y="10"/>
                      </a:lnTo>
                      <a:lnTo>
                        <a:pt x="26" y="6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1" y="4"/>
                      </a:lnTo>
                      <a:lnTo>
                        <a:pt x="26" y="6"/>
                      </a:lnTo>
                      <a:lnTo>
                        <a:pt x="23" y="10"/>
                      </a:lnTo>
                      <a:lnTo>
                        <a:pt x="19" y="15"/>
                      </a:lnTo>
                      <a:lnTo>
                        <a:pt x="16" y="22"/>
                      </a:lnTo>
                      <a:lnTo>
                        <a:pt x="8" y="29"/>
                      </a:lnTo>
                      <a:lnTo>
                        <a:pt x="5" y="34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1" name="Freeform 140"/>
                <p:cNvSpPr>
                  <a:spLocks/>
                </p:cNvSpPr>
                <p:nvPr/>
              </p:nvSpPr>
              <p:spPr bwMode="auto">
                <a:xfrm>
                  <a:off x="1042" y="1542"/>
                  <a:ext cx="22" cy="20"/>
                </a:xfrm>
                <a:custGeom>
                  <a:avLst/>
                  <a:gdLst>
                    <a:gd name="T0" fmla="*/ 21 w 22"/>
                    <a:gd name="T1" fmla="*/ 13 h 20"/>
                    <a:gd name="T2" fmla="*/ 21 w 22"/>
                    <a:gd name="T3" fmla="*/ 13 h 20"/>
                    <a:gd name="T4" fmla="*/ 21 w 22"/>
                    <a:gd name="T5" fmla="*/ 17 h 20"/>
                    <a:gd name="T6" fmla="*/ 17 w 22"/>
                    <a:gd name="T7" fmla="*/ 19 h 20"/>
                    <a:gd name="T8" fmla="*/ 0 w 22"/>
                    <a:gd name="T9" fmla="*/ 6 h 20"/>
                    <a:gd name="T10" fmla="*/ 3 w 22"/>
                    <a:gd name="T11" fmla="*/ 0 h 20"/>
                    <a:gd name="T12" fmla="*/ 16 w 22"/>
                    <a:gd name="T13" fmla="*/ 14 h 20"/>
                    <a:gd name="T14" fmla="*/ 21 w 22"/>
                    <a:gd name="T15" fmla="*/ 13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20"/>
                    <a:gd name="T26" fmla="*/ 22 w 22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20">
                      <a:moveTo>
                        <a:pt x="21" y="13"/>
                      </a:moveTo>
                      <a:lnTo>
                        <a:pt x="21" y="13"/>
                      </a:lnTo>
                      <a:lnTo>
                        <a:pt x="21" y="17"/>
                      </a:lnTo>
                      <a:lnTo>
                        <a:pt x="17" y="19"/>
                      </a:ln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16" y="14"/>
                      </a:lnTo>
                      <a:lnTo>
                        <a:pt x="21" y="1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2" name="Freeform 141"/>
                <p:cNvSpPr>
                  <a:spLocks/>
                </p:cNvSpPr>
                <p:nvPr/>
              </p:nvSpPr>
              <p:spPr bwMode="auto">
                <a:xfrm>
                  <a:off x="1042" y="1542"/>
                  <a:ext cx="22" cy="20"/>
                </a:xfrm>
                <a:custGeom>
                  <a:avLst/>
                  <a:gdLst>
                    <a:gd name="T0" fmla="*/ 21 w 22"/>
                    <a:gd name="T1" fmla="*/ 13 h 20"/>
                    <a:gd name="T2" fmla="*/ 21 w 22"/>
                    <a:gd name="T3" fmla="*/ 17 h 20"/>
                    <a:gd name="T4" fmla="*/ 17 w 22"/>
                    <a:gd name="T5" fmla="*/ 19 h 20"/>
                    <a:gd name="T6" fmla="*/ 0 w 22"/>
                    <a:gd name="T7" fmla="*/ 6 h 20"/>
                    <a:gd name="T8" fmla="*/ 3 w 22"/>
                    <a:gd name="T9" fmla="*/ 0 h 20"/>
                    <a:gd name="T10" fmla="*/ 16 w 22"/>
                    <a:gd name="T11" fmla="*/ 14 h 20"/>
                    <a:gd name="T12" fmla="*/ 21 w 22"/>
                    <a:gd name="T13" fmla="*/ 13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"/>
                    <a:gd name="T22" fmla="*/ 0 h 20"/>
                    <a:gd name="T23" fmla="*/ 22 w 22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" h="20">
                      <a:moveTo>
                        <a:pt x="21" y="13"/>
                      </a:moveTo>
                      <a:lnTo>
                        <a:pt x="21" y="17"/>
                      </a:lnTo>
                      <a:lnTo>
                        <a:pt x="17" y="19"/>
                      </a:ln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16" y="14"/>
                      </a:lnTo>
                      <a:lnTo>
                        <a:pt x="21" y="1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3" name="Freeform 142"/>
                <p:cNvSpPr>
                  <a:spLocks/>
                </p:cNvSpPr>
                <p:nvPr/>
              </p:nvSpPr>
              <p:spPr bwMode="auto">
                <a:xfrm>
                  <a:off x="1062" y="1559"/>
                  <a:ext cx="2" cy="3"/>
                </a:xfrm>
                <a:custGeom>
                  <a:avLst/>
                  <a:gdLst>
                    <a:gd name="T0" fmla="*/ 0 w 2"/>
                    <a:gd name="T1" fmla="*/ 2 h 3"/>
                    <a:gd name="T2" fmla="*/ 0 w 2"/>
                    <a:gd name="T3" fmla="*/ 2 h 3"/>
                    <a:gd name="T4" fmla="*/ 0 w 2"/>
                    <a:gd name="T5" fmla="*/ 1 h 3"/>
                    <a:gd name="T6" fmla="*/ 1 w 2"/>
                    <a:gd name="T7" fmla="*/ 0 h 3"/>
                    <a:gd name="T8" fmla="*/ 1 w 2"/>
                    <a:gd name="T9" fmla="*/ 2 h 3"/>
                    <a:gd name="T10" fmla="*/ 0 w 2"/>
                    <a:gd name="T11" fmla="*/ 2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3"/>
                    <a:gd name="T20" fmla="*/ 2 w 2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4" name="Freeform 143"/>
                <p:cNvSpPr>
                  <a:spLocks/>
                </p:cNvSpPr>
                <p:nvPr/>
              </p:nvSpPr>
              <p:spPr bwMode="auto">
                <a:xfrm>
                  <a:off x="1062" y="1559"/>
                  <a:ext cx="2" cy="3"/>
                </a:xfrm>
                <a:custGeom>
                  <a:avLst/>
                  <a:gdLst>
                    <a:gd name="T0" fmla="*/ 0 w 2"/>
                    <a:gd name="T1" fmla="*/ 2 h 3"/>
                    <a:gd name="T2" fmla="*/ 0 w 2"/>
                    <a:gd name="T3" fmla="*/ 1 h 3"/>
                    <a:gd name="T4" fmla="*/ 1 w 2"/>
                    <a:gd name="T5" fmla="*/ 0 h 3"/>
                    <a:gd name="T6" fmla="*/ 1 w 2"/>
                    <a:gd name="T7" fmla="*/ 2 h 3"/>
                    <a:gd name="T8" fmla="*/ 0 w 2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"/>
                    <a:gd name="T17" fmla="*/ 2 w 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5" name="Freeform 144"/>
                <p:cNvSpPr>
                  <a:spLocks/>
                </p:cNvSpPr>
                <p:nvPr/>
              </p:nvSpPr>
              <p:spPr bwMode="auto">
                <a:xfrm>
                  <a:off x="1063" y="1561"/>
                  <a:ext cx="2" cy="5"/>
                </a:xfrm>
                <a:custGeom>
                  <a:avLst/>
                  <a:gdLst>
                    <a:gd name="T0" fmla="*/ 1 w 2"/>
                    <a:gd name="T1" fmla="*/ 0 h 5"/>
                    <a:gd name="T2" fmla="*/ 1 w 2"/>
                    <a:gd name="T3" fmla="*/ 0 h 5"/>
                    <a:gd name="T4" fmla="*/ 0 w 2"/>
                    <a:gd name="T5" fmla="*/ 4 h 5"/>
                    <a:gd name="T6" fmla="*/ 1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6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064" y="1565"/>
                  <a:ext cx="5" cy="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67" name="Freeform 146"/>
                <p:cNvSpPr>
                  <a:spLocks/>
                </p:cNvSpPr>
                <p:nvPr/>
              </p:nvSpPr>
              <p:spPr bwMode="auto">
                <a:xfrm>
                  <a:off x="1058" y="156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8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1058" y="1567"/>
                  <a:ext cx="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69" name="Freeform 148"/>
                <p:cNvSpPr>
                  <a:spLocks/>
                </p:cNvSpPr>
                <p:nvPr/>
              </p:nvSpPr>
              <p:spPr bwMode="auto">
                <a:xfrm>
                  <a:off x="1058" y="156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0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1058" y="1567"/>
                  <a:ext cx="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71" name="Freeform 150"/>
                <p:cNvSpPr>
                  <a:spLocks/>
                </p:cNvSpPr>
                <p:nvPr/>
              </p:nvSpPr>
              <p:spPr bwMode="auto">
                <a:xfrm>
                  <a:off x="1042" y="1550"/>
                  <a:ext cx="17" cy="12"/>
                </a:xfrm>
                <a:custGeom>
                  <a:avLst/>
                  <a:gdLst>
                    <a:gd name="T0" fmla="*/ 0 w 17"/>
                    <a:gd name="T1" fmla="*/ 0 h 12"/>
                    <a:gd name="T2" fmla="*/ 0 w 17"/>
                    <a:gd name="T3" fmla="*/ 0 h 12"/>
                    <a:gd name="T4" fmla="*/ 16 w 17"/>
                    <a:gd name="T5" fmla="*/ 11 h 12"/>
                    <a:gd name="T6" fmla="*/ 12 w 17"/>
                    <a:gd name="T7" fmla="*/ 11 h 12"/>
                    <a:gd name="T8" fmla="*/ 0 w 17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2"/>
                    <a:gd name="T17" fmla="*/ 17 w 17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11"/>
                      </a:lnTo>
                      <a:lnTo>
                        <a:pt x="12" y="1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2" name="Freeform 151"/>
                <p:cNvSpPr>
                  <a:spLocks/>
                </p:cNvSpPr>
                <p:nvPr/>
              </p:nvSpPr>
              <p:spPr bwMode="auto">
                <a:xfrm>
                  <a:off x="1042" y="1550"/>
                  <a:ext cx="17" cy="12"/>
                </a:xfrm>
                <a:custGeom>
                  <a:avLst/>
                  <a:gdLst>
                    <a:gd name="T0" fmla="*/ 0 w 17"/>
                    <a:gd name="T1" fmla="*/ 0 h 12"/>
                    <a:gd name="T2" fmla="*/ 16 w 17"/>
                    <a:gd name="T3" fmla="*/ 11 h 12"/>
                    <a:gd name="T4" fmla="*/ 12 w 17"/>
                    <a:gd name="T5" fmla="*/ 11 h 12"/>
                    <a:gd name="T6" fmla="*/ 0 w 17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2"/>
                    <a:gd name="T14" fmla="*/ 17 w 17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2">
                      <a:moveTo>
                        <a:pt x="0" y="0"/>
                      </a:moveTo>
                      <a:lnTo>
                        <a:pt x="16" y="11"/>
                      </a:lnTo>
                      <a:lnTo>
                        <a:pt x="12" y="1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3" name="Freeform 152"/>
                <p:cNvSpPr>
                  <a:spLocks/>
                </p:cNvSpPr>
                <p:nvPr/>
              </p:nvSpPr>
              <p:spPr bwMode="auto">
                <a:xfrm>
                  <a:off x="1040" y="1542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0 h 3"/>
                    <a:gd name="T4" fmla="*/ 2 w 3"/>
                    <a:gd name="T5" fmla="*/ 2 h 3"/>
                    <a:gd name="T6" fmla="*/ 0 w 3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3"/>
                    <a:gd name="T14" fmla="*/ 3 w 3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4" name="Line 153"/>
                <p:cNvSpPr>
                  <a:spLocks noChangeShapeType="1"/>
                </p:cNvSpPr>
                <p:nvPr/>
              </p:nvSpPr>
              <p:spPr bwMode="auto">
                <a:xfrm flipH="1">
                  <a:off x="1042" y="1542"/>
                  <a:ext cx="4" cy="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75" name="Freeform 154"/>
                <p:cNvSpPr>
                  <a:spLocks/>
                </p:cNvSpPr>
                <p:nvPr/>
              </p:nvSpPr>
              <p:spPr bwMode="auto">
                <a:xfrm>
                  <a:off x="1046" y="1542"/>
                  <a:ext cx="18" cy="14"/>
                </a:xfrm>
                <a:custGeom>
                  <a:avLst/>
                  <a:gdLst>
                    <a:gd name="T0" fmla="*/ 12 w 18"/>
                    <a:gd name="T1" fmla="*/ 13 h 14"/>
                    <a:gd name="T2" fmla="*/ 12 w 18"/>
                    <a:gd name="T3" fmla="*/ 13 h 14"/>
                    <a:gd name="T4" fmla="*/ 0 w 18"/>
                    <a:gd name="T5" fmla="*/ 0 h 14"/>
                    <a:gd name="T6" fmla="*/ 17 w 18"/>
                    <a:gd name="T7" fmla="*/ 12 h 14"/>
                    <a:gd name="T8" fmla="*/ 12 w 18"/>
                    <a:gd name="T9" fmla="*/ 13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4"/>
                    <a:gd name="T17" fmla="*/ 18 w 18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4">
                      <a:moveTo>
                        <a:pt x="12" y="13"/>
                      </a:moveTo>
                      <a:lnTo>
                        <a:pt x="12" y="13"/>
                      </a:lnTo>
                      <a:lnTo>
                        <a:pt x="0" y="0"/>
                      </a:lnTo>
                      <a:lnTo>
                        <a:pt x="17" y="12"/>
                      </a:lnTo>
                      <a:lnTo>
                        <a:pt x="12" y="1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6" name="Freeform 155"/>
                <p:cNvSpPr>
                  <a:spLocks/>
                </p:cNvSpPr>
                <p:nvPr/>
              </p:nvSpPr>
              <p:spPr bwMode="auto">
                <a:xfrm>
                  <a:off x="1046" y="1542"/>
                  <a:ext cx="18" cy="14"/>
                </a:xfrm>
                <a:custGeom>
                  <a:avLst/>
                  <a:gdLst>
                    <a:gd name="T0" fmla="*/ 12 w 18"/>
                    <a:gd name="T1" fmla="*/ 13 h 14"/>
                    <a:gd name="T2" fmla="*/ 0 w 18"/>
                    <a:gd name="T3" fmla="*/ 0 h 14"/>
                    <a:gd name="T4" fmla="*/ 17 w 18"/>
                    <a:gd name="T5" fmla="*/ 12 h 14"/>
                    <a:gd name="T6" fmla="*/ 12 w 18"/>
                    <a:gd name="T7" fmla="*/ 13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4"/>
                    <a:gd name="T14" fmla="*/ 18 w 18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4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17" y="12"/>
                      </a:lnTo>
                      <a:lnTo>
                        <a:pt x="12" y="1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7" name="Freeform 156"/>
                <p:cNvSpPr>
                  <a:spLocks/>
                </p:cNvSpPr>
                <p:nvPr/>
              </p:nvSpPr>
              <p:spPr bwMode="auto">
                <a:xfrm>
                  <a:off x="1062" y="1555"/>
                  <a:ext cx="2" cy="5"/>
                </a:xfrm>
                <a:custGeom>
                  <a:avLst/>
                  <a:gdLst>
                    <a:gd name="T0" fmla="*/ 0 w 2"/>
                    <a:gd name="T1" fmla="*/ 0 h 5"/>
                    <a:gd name="T2" fmla="*/ 0 w 2"/>
                    <a:gd name="T3" fmla="*/ 0 h 5"/>
                    <a:gd name="T4" fmla="*/ 1 w 2"/>
                    <a:gd name="T5" fmla="*/ 4 h 5"/>
                    <a:gd name="T6" fmla="*/ 0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8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1062" y="1559"/>
                  <a:ext cx="7" cy="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79" name="Freeform 158"/>
                <p:cNvSpPr>
                  <a:spLocks/>
                </p:cNvSpPr>
                <p:nvPr/>
              </p:nvSpPr>
              <p:spPr bwMode="auto">
                <a:xfrm>
                  <a:off x="1071" y="1297"/>
                  <a:ext cx="77" cy="91"/>
                </a:xfrm>
                <a:custGeom>
                  <a:avLst/>
                  <a:gdLst>
                    <a:gd name="T0" fmla="*/ 9 w 77"/>
                    <a:gd name="T1" fmla="*/ 55 h 91"/>
                    <a:gd name="T2" fmla="*/ 0 w 77"/>
                    <a:gd name="T3" fmla="*/ 0 h 91"/>
                    <a:gd name="T4" fmla="*/ 62 w 77"/>
                    <a:gd name="T5" fmla="*/ 40 h 91"/>
                    <a:gd name="T6" fmla="*/ 76 w 77"/>
                    <a:gd name="T7" fmla="*/ 90 h 91"/>
                    <a:gd name="T8" fmla="*/ 9 w 77"/>
                    <a:gd name="T9" fmla="*/ 55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91"/>
                    <a:gd name="T17" fmla="*/ 77 w 77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91">
                      <a:moveTo>
                        <a:pt x="9" y="55"/>
                      </a:moveTo>
                      <a:lnTo>
                        <a:pt x="0" y="0"/>
                      </a:lnTo>
                      <a:lnTo>
                        <a:pt x="62" y="40"/>
                      </a:lnTo>
                      <a:lnTo>
                        <a:pt x="76" y="90"/>
                      </a:lnTo>
                      <a:lnTo>
                        <a:pt x="9" y="5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0" name="Freeform 159"/>
                <p:cNvSpPr>
                  <a:spLocks/>
                </p:cNvSpPr>
                <p:nvPr/>
              </p:nvSpPr>
              <p:spPr bwMode="auto">
                <a:xfrm>
                  <a:off x="1071" y="1297"/>
                  <a:ext cx="77" cy="91"/>
                </a:xfrm>
                <a:custGeom>
                  <a:avLst/>
                  <a:gdLst>
                    <a:gd name="T0" fmla="*/ 9 w 77"/>
                    <a:gd name="T1" fmla="*/ 55 h 91"/>
                    <a:gd name="T2" fmla="*/ 0 w 77"/>
                    <a:gd name="T3" fmla="*/ 0 h 91"/>
                    <a:gd name="T4" fmla="*/ 62 w 77"/>
                    <a:gd name="T5" fmla="*/ 40 h 91"/>
                    <a:gd name="T6" fmla="*/ 76 w 77"/>
                    <a:gd name="T7" fmla="*/ 90 h 91"/>
                    <a:gd name="T8" fmla="*/ 9 w 77"/>
                    <a:gd name="T9" fmla="*/ 55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91"/>
                    <a:gd name="T17" fmla="*/ 77 w 77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91">
                      <a:moveTo>
                        <a:pt x="9" y="55"/>
                      </a:moveTo>
                      <a:lnTo>
                        <a:pt x="0" y="0"/>
                      </a:lnTo>
                      <a:lnTo>
                        <a:pt x="62" y="40"/>
                      </a:lnTo>
                      <a:lnTo>
                        <a:pt x="76" y="90"/>
                      </a:lnTo>
                      <a:lnTo>
                        <a:pt x="9" y="5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1" name="Freeform 160"/>
                <p:cNvSpPr>
                  <a:spLocks/>
                </p:cNvSpPr>
                <p:nvPr/>
              </p:nvSpPr>
              <p:spPr bwMode="auto">
                <a:xfrm>
                  <a:off x="1069" y="1293"/>
                  <a:ext cx="7" cy="58"/>
                </a:xfrm>
                <a:custGeom>
                  <a:avLst/>
                  <a:gdLst>
                    <a:gd name="T0" fmla="*/ 1 w 7"/>
                    <a:gd name="T1" fmla="*/ 4 h 58"/>
                    <a:gd name="T2" fmla="*/ 1 w 7"/>
                    <a:gd name="T3" fmla="*/ 4 h 58"/>
                    <a:gd name="T4" fmla="*/ 6 w 7"/>
                    <a:gd name="T5" fmla="*/ 57 h 58"/>
                    <a:gd name="T6" fmla="*/ 1 w 7"/>
                    <a:gd name="T7" fmla="*/ 4 h 58"/>
                    <a:gd name="T8" fmla="*/ 0 w 7"/>
                    <a:gd name="T9" fmla="*/ 0 h 58"/>
                    <a:gd name="T10" fmla="*/ 1 w 7"/>
                    <a:gd name="T11" fmla="*/ 4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58"/>
                    <a:gd name="T20" fmla="*/ 7 w 7"/>
                    <a:gd name="T21" fmla="*/ 58 h 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58">
                      <a:moveTo>
                        <a:pt x="1" y="4"/>
                      </a:moveTo>
                      <a:lnTo>
                        <a:pt x="1" y="4"/>
                      </a:lnTo>
                      <a:lnTo>
                        <a:pt x="6" y="57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2" name="Freeform 161"/>
                <p:cNvSpPr>
                  <a:spLocks/>
                </p:cNvSpPr>
                <p:nvPr/>
              </p:nvSpPr>
              <p:spPr bwMode="auto">
                <a:xfrm>
                  <a:off x="1069" y="1293"/>
                  <a:ext cx="7" cy="58"/>
                </a:xfrm>
                <a:custGeom>
                  <a:avLst/>
                  <a:gdLst>
                    <a:gd name="T0" fmla="*/ 1 w 7"/>
                    <a:gd name="T1" fmla="*/ 4 h 58"/>
                    <a:gd name="T2" fmla="*/ 6 w 7"/>
                    <a:gd name="T3" fmla="*/ 57 h 58"/>
                    <a:gd name="T4" fmla="*/ 1 w 7"/>
                    <a:gd name="T5" fmla="*/ 4 h 58"/>
                    <a:gd name="T6" fmla="*/ 0 w 7"/>
                    <a:gd name="T7" fmla="*/ 0 h 58"/>
                    <a:gd name="T8" fmla="*/ 1 w 7"/>
                    <a:gd name="T9" fmla="*/ 4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8"/>
                    <a:gd name="T17" fmla="*/ 7 w 7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8">
                      <a:moveTo>
                        <a:pt x="1" y="4"/>
                      </a:moveTo>
                      <a:lnTo>
                        <a:pt x="6" y="57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3" name="Freeform 162"/>
                <p:cNvSpPr>
                  <a:spLocks/>
                </p:cNvSpPr>
                <p:nvPr/>
              </p:nvSpPr>
              <p:spPr bwMode="auto">
                <a:xfrm>
                  <a:off x="1071" y="1297"/>
                  <a:ext cx="62" cy="38"/>
                </a:xfrm>
                <a:custGeom>
                  <a:avLst/>
                  <a:gdLst>
                    <a:gd name="T0" fmla="*/ 61 w 62"/>
                    <a:gd name="T1" fmla="*/ 37 h 38"/>
                    <a:gd name="T2" fmla="*/ 61 w 62"/>
                    <a:gd name="T3" fmla="*/ 37 h 38"/>
                    <a:gd name="T4" fmla="*/ 0 w 62"/>
                    <a:gd name="T5" fmla="*/ 0 h 38"/>
                    <a:gd name="T6" fmla="*/ 61 w 62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38"/>
                    <a:gd name="T14" fmla="*/ 62 w 62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38">
                      <a:moveTo>
                        <a:pt x="61" y="37"/>
                      </a:moveTo>
                      <a:lnTo>
                        <a:pt x="61" y="37"/>
                      </a:lnTo>
                      <a:lnTo>
                        <a:pt x="0" y="0"/>
                      </a:lnTo>
                      <a:lnTo>
                        <a:pt x="61" y="3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4" name="Line 163"/>
                <p:cNvSpPr>
                  <a:spLocks noChangeShapeType="1"/>
                </p:cNvSpPr>
                <p:nvPr/>
              </p:nvSpPr>
              <p:spPr bwMode="auto">
                <a:xfrm flipH="1" flipV="1">
                  <a:off x="1071" y="1297"/>
                  <a:ext cx="67" cy="4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85" name="Freeform 164"/>
                <p:cNvSpPr>
                  <a:spLocks/>
                </p:cNvSpPr>
                <p:nvPr/>
              </p:nvSpPr>
              <p:spPr bwMode="auto">
                <a:xfrm>
                  <a:off x="1138" y="1340"/>
                  <a:ext cx="16" cy="50"/>
                </a:xfrm>
                <a:custGeom>
                  <a:avLst/>
                  <a:gdLst>
                    <a:gd name="T0" fmla="*/ 11 w 16"/>
                    <a:gd name="T1" fmla="*/ 47 h 50"/>
                    <a:gd name="T2" fmla="*/ 11 w 16"/>
                    <a:gd name="T3" fmla="*/ 47 h 50"/>
                    <a:gd name="T4" fmla="*/ 0 w 16"/>
                    <a:gd name="T5" fmla="*/ 0 h 50"/>
                    <a:gd name="T6" fmla="*/ 11 w 16"/>
                    <a:gd name="T7" fmla="*/ 47 h 50"/>
                    <a:gd name="T8" fmla="*/ 15 w 16"/>
                    <a:gd name="T9" fmla="*/ 45 h 50"/>
                    <a:gd name="T10" fmla="*/ 15 w 16"/>
                    <a:gd name="T11" fmla="*/ 49 h 50"/>
                    <a:gd name="T12" fmla="*/ 11 w 16"/>
                    <a:gd name="T13" fmla="*/ 47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50"/>
                    <a:gd name="T23" fmla="*/ 16 w 16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50">
                      <a:moveTo>
                        <a:pt x="11" y="47"/>
                      </a:moveTo>
                      <a:lnTo>
                        <a:pt x="11" y="47"/>
                      </a:lnTo>
                      <a:lnTo>
                        <a:pt x="0" y="0"/>
                      </a:lnTo>
                      <a:lnTo>
                        <a:pt x="11" y="47"/>
                      </a:lnTo>
                      <a:lnTo>
                        <a:pt x="15" y="45"/>
                      </a:lnTo>
                      <a:lnTo>
                        <a:pt x="15" y="49"/>
                      </a:lnTo>
                      <a:lnTo>
                        <a:pt x="11" y="4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6" name="Freeform 165"/>
                <p:cNvSpPr>
                  <a:spLocks/>
                </p:cNvSpPr>
                <p:nvPr/>
              </p:nvSpPr>
              <p:spPr bwMode="auto">
                <a:xfrm>
                  <a:off x="1138" y="1340"/>
                  <a:ext cx="16" cy="50"/>
                </a:xfrm>
                <a:custGeom>
                  <a:avLst/>
                  <a:gdLst>
                    <a:gd name="T0" fmla="*/ 11 w 16"/>
                    <a:gd name="T1" fmla="*/ 47 h 50"/>
                    <a:gd name="T2" fmla="*/ 0 w 16"/>
                    <a:gd name="T3" fmla="*/ 0 h 50"/>
                    <a:gd name="T4" fmla="*/ 11 w 16"/>
                    <a:gd name="T5" fmla="*/ 47 h 50"/>
                    <a:gd name="T6" fmla="*/ 15 w 16"/>
                    <a:gd name="T7" fmla="*/ 45 h 50"/>
                    <a:gd name="T8" fmla="*/ 15 w 16"/>
                    <a:gd name="T9" fmla="*/ 49 h 50"/>
                    <a:gd name="T10" fmla="*/ 11 w 16"/>
                    <a:gd name="T11" fmla="*/ 47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50"/>
                    <a:gd name="T20" fmla="*/ 16 w 16"/>
                    <a:gd name="T21" fmla="*/ 50 h 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50">
                      <a:moveTo>
                        <a:pt x="11" y="47"/>
                      </a:moveTo>
                      <a:lnTo>
                        <a:pt x="0" y="0"/>
                      </a:lnTo>
                      <a:lnTo>
                        <a:pt x="11" y="47"/>
                      </a:lnTo>
                      <a:lnTo>
                        <a:pt x="15" y="45"/>
                      </a:lnTo>
                      <a:lnTo>
                        <a:pt x="15" y="49"/>
                      </a:lnTo>
                      <a:lnTo>
                        <a:pt x="11" y="4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7" name="Freeform 166"/>
                <p:cNvSpPr>
                  <a:spLocks/>
                </p:cNvSpPr>
                <p:nvPr/>
              </p:nvSpPr>
              <p:spPr bwMode="auto">
                <a:xfrm>
                  <a:off x="1081" y="1356"/>
                  <a:ext cx="67" cy="32"/>
                </a:xfrm>
                <a:custGeom>
                  <a:avLst/>
                  <a:gdLst>
                    <a:gd name="T0" fmla="*/ 0 w 67"/>
                    <a:gd name="T1" fmla="*/ 0 h 32"/>
                    <a:gd name="T2" fmla="*/ 0 w 67"/>
                    <a:gd name="T3" fmla="*/ 0 h 32"/>
                    <a:gd name="T4" fmla="*/ 66 w 67"/>
                    <a:gd name="T5" fmla="*/ 31 h 32"/>
                    <a:gd name="T6" fmla="*/ 2 w 67"/>
                    <a:gd name="T7" fmla="*/ 4 h 32"/>
                    <a:gd name="T8" fmla="*/ 0 w 67"/>
                    <a:gd name="T9" fmla="*/ 0 h 32"/>
                    <a:gd name="T10" fmla="*/ 2 w 67"/>
                    <a:gd name="T11" fmla="*/ 4 h 32"/>
                    <a:gd name="T12" fmla="*/ 0 w 67"/>
                    <a:gd name="T13" fmla="*/ 0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32"/>
                    <a:gd name="T23" fmla="*/ 67 w 67"/>
                    <a:gd name="T24" fmla="*/ 32 h 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3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6" y="31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8" name="Freeform 167"/>
                <p:cNvSpPr>
                  <a:spLocks/>
                </p:cNvSpPr>
                <p:nvPr/>
              </p:nvSpPr>
              <p:spPr bwMode="auto">
                <a:xfrm>
                  <a:off x="1081" y="1356"/>
                  <a:ext cx="67" cy="32"/>
                </a:xfrm>
                <a:custGeom>
                  <a:avLst/>
                  <a:gdLst>
                    <a:gd name="T0" fmla="*/ 0 w 67"/>
                    <a:gd name="T1" fmla="*/ 0 h 32"/>
                    <a:gd name="T2" fmla="*/ 66 w 67"/>
                    <a:gd name="T3" fmla="*/ 31 h 32"/>
                    <a:gd name="T4" fmla="*/ 2 w 67"/>
                    <a:gd name="T5" fmla="*/ 4 h 32"/>
                    <a:gd name="T6" fmla="*/ 0 w 67"/>
                    <a:gd name="T7" fmla="*/ 0 h 32"/>
                    <a:gd name="T8" fmla="*/ 2 w 67"/>
                    <a:gd name="T9" fmla="*/ 4 h 32"/>
                    <a:gd name="T10" fmla="*/ 0 w 67"/>
                    <a:gd name="T11" fmla="*/ 0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"/>
                    <a:gd name="T19" fmla="*/ 0 h 32"/>
                    <a:gd name="T20" fmla="*/ 67 w 67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" h="32">
                      <a:moveTo>
                        <a:pt x="0" y="0"/>
                      </a:moveTo>
                      <a:lnTo>
                        <a:pt x="66" y="31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9" name="Freeform 168"/>
                <p:cNvSpPr>
                  <a:spLocks/>
                </p:cNvSpPr>
                <p:nvPr/>
              </p:nvSpPr>
              <p:spPr bwMode="auto">
                <a:xfrm>
                  <a:off x="1030" y="1352"/>
                  <a:ext cx="118" cy="106"/>
                </a:xfrm>
                <a:custGeom>
                  <a:avLst/>
                  <a:gdLst>
                    <a:gd name="T0" fmla="*/ 117 w 118"/>
                    <a:gd name="T1" fmla="*/ 39 h 106"/>
                    <a:gd name="T2" fmla="*/ 82 w 118"/>
                    <a:gd name="T3" fmla="*/ 105 h 106"/>
                    <a:gd name="T4" fmla="*/ 11 w 118"/>
                    <a:gd name="T5" fmla="*/ 66 h 106"/>
                    <a:gd name="T6" fmla="*/ 0 w 118"/>
                    <a:gd name="T7" fmla="*/ 0 h 106"/>
                    <a:gd name="T8" fmla="*/ 47 w 118"/>
                    <a:gd name="T9" fmla="*/ 14 h 106"/>
                    <a:gd name="T10" fmla="*/ 49 w 118"/>
                    <a:gd name="T11" fmla="*/ 4 h 106"/>
                    <a:gd name="T12" fmla="*/ 117 w 118"/>
                    <a:gd name="T13" fmla="*/ 39 h 1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06"/>
                    <a:gd name="T23" fmla="*/ 118 w 118"/>
                    <a:gd name="T24" fmla="*/ 106 h 1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06">
                      <a:moveTo>
                        <a:pt x="117" y="39"/>
                      </a:moveTo>
                      <a:lnTo>
                        <a:pt x="82" y="105"/>
                      </a:lnTo>
                      <a:lnTo>
                        <a:pt x="11" y="66"/>
                      </a:lnTo>
                      <a:lnTo>
                        <a:pt x="0" y="0"/>
                      </a:lnTo>
                      <a:lnTo>
                        <a:pt x="47" y="14"/>
                      </a:lnTo>
                      <a:lnTo>
                        <a:pt x="49" y="4"/>
                      </a:lnTo>
                      <a:lnTo>
                        <a:pt x="117" y="3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0" name="Freeform 169"/>
                <p:cNvSpPr>
                  <a:spLocks/>
                </p:cNvSpPr>
                <p:nvPr/>
              </p:nvSpPr>
              <p:spPr bwMode="auto">
                <a:xfrm>
                  <a:off x="1030" y="1352"/>
                  <a:ext cx="118" cy="106"/>
                </a:xfrm>
                <a:custGeom>
                  <a:avLst/>
                  <a:gdLst>
                    <a:gd name="T0" fmla="*/ 117 w 118"/>
                    <a:gd name="T1" fmla="*/ 39 h 106"/>
                    <a:gd name="T2" fmla="*/ 82 w 118"/>
                    <a:gd name="T3" fmla="*/ 105 h 106"/>
                    <a:gd name="T4" fmla="*/ 11 w 118"/>
                    <a:gd name="T5" fmla="*/ 66 h 106"/>
                    <a:gd name="T6" fmla="*/ 0 w 118"/>
                    <a:gd name="T7" fmla="*/ 0 h 106"/>
                    <a:gd name="T8" fmla="*/ 47 w 118"/>
                    <a:gd name="T9" fmla="*/ 14 h 106"/>
                    <a:gd name="T10" fmla="*/ 49 w 118"/>
                    <a:gd name="T11" fmla="*/ 4 h 106"/>
                    <a:gd name="T12" fmla="*/ 117 w 118"/>
                    <a:gd name="T13" fmla="*/ 39 h 1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"/>
                    <a:gd name="T22" fmla="*/ 0 h 106"/>
                    <a:gd name="T23" fmla="*/ 118 w 118"/>
                    <a:gd name="T24" fmla="*/ 106 h 1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" h="106">
                      <a:moveTo>
                        <a:pt x="117" y="39"/>
                      </a:moveTo>
                      <a:lnTo>
                        <a:pt x="82" y="105"/>
                      </a:lnTo>
                      <a:lnTo>
                        <a:pt x="11" y="66"/>
                      </a:lnTo>
                      <a:lnTo>
                        <a:pt x="0" y="0"/>
                      </a:lnTo>
                      <a:lnTo>
                        <a:pt x="47" y="14"/>
                      </a:lnTo>
                      <a:lnTo>
                        <a:pt x="49" y="4"/>
                      </a:lnTo>
                      <a:lnTo>
                        <a:pt x="117" y="3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1" name="Freeform 170"/>
                <p:cNvSpPr>
                  <a:spLocks/>
                </p:cNvSpPr>
                <p:nvPr/>
              </p:nvSpPr>
              <p:spPr bwMode="auto">
                <a:xfrm>
                  <a:off x="1110" y="1393"/>
                  <a:ext cx="38" cy="67"/>
                </a:xfrm>
                <a:custGeom>
                  <a:avLst/>
                  <a:gdLst>
                    <a:gd name="T0" fmla="*/ 5 w 38"/>
                    <a:gd name="T1" fmla="*/ 64 h 67"/>
                    <a:gd name="T2" fmla="*/ 0 w 38"/>
                    <a:gd name="T3" fmla="*/ 66 h 67"/>
                    <a:gd name="T4" fmla="*/ 37 w 38"/>
                    <a:gd name="T5" fmla="*/ 0 h 67"/>
                    <a:gd name="T6" fmla="*/ 5 w 38"/>
                    <a:gd name="T7" fmla="*/ 64 h 67"/>
                    <a:gd name="T8" fmla="*/ 0 w 38"/>
                    <a:gd name="T9" fmla="*/ 66 h 67"/>
                    <a:gd name="T10" fmla="*/ 5 w 38"/>
                    <a:gd name="T11" fmla="*/ 64 h 67"/>
                    <a:gd name="T12" fmla="*/ 0 w 38"/>
                    <a:gd name="T13" fmla="*/ 66 h 67"/>
                    <a:gd name="T14" fmla="*/ 5 w 38"/>
                    <a:gd name="T15" fmla="*/ 64 h 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67"/>
                    <a:gd name="T26" fmla="*/ 38 w 38"/>
                    <a:gd name="T27" fmla="*/ 67 h 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67">
                      <a:moveTo>
                        <a:pt x="5" y="64"/>
                      </a:moveTo>
                      <a:lnTo>
                        <a:pt x="0" y="66"/>
                      </a:lnTo>
                      <a:lnTo>
                        <a:pt x="37" y="0"/>
                      </a:lnTo>
                      <a:lnTo>
                        <a:pt x="5" y="64"/>
                      </a:lnTo>
                      <a:lnTo>
                        <a:pt x="0" y="66"/>
                      </a:lnTo>
                      <a:lnTo>
                        <a:pt x="5" y="64"/>
                      </a:lnTo>
                      <a:lnTo>
                        <a:pt x="0" y="66"/>
                      </a:lnTo>
                      <a:lnTo>
                        <a:pt x="5" y="6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2" name="Freeform 171"/>
                <p:cNvSpPr>
                  <a:spLocks/>
                </p:cNvSpPr>
                <p:nvPr/>
              </p:nvSpPr>
              <p:spPr bwMode="auto">
                <a:xfrm>
                  <a:off x="1110" y="1393"/>
                  <a:ext cx="38" cy="67"/>
                </a:xfrm>
                <a:custGeom>
                  <a:avLst/>
                  <a:gdLst>
                    <a:gd name="T0" fmla="*/ 5 w 38"/>
                    <a:gd name="T1" fmla="*/ 64 h 67"/>
                    <a:gd name="T2" fmla="*/ 0 w 38"/>
                    <a:gd name="T3" fmla="*/ 66 h 67"/>
                    <a:gd name="T4" fmla="*/ 37 w 38"/>
                    <a:gd name="T5" fmla="*/ 0 h 67"/>
                    <a:gd name="T6" fmla="*/ 5 w 38"/>
                    <a:gd name="T7" fmla="*/ 64 h 67"/>
                    <a:gd name="T8" fmla="*/ 0 w 38"/>
                    <a:gd name="T9" fmla="*/ 66 h 67"/>
                    <a:gd name="T10" fmla="*/ 5 w 38"/>
                    <a:gd name="T11" fmla="*/ 64 h 67"/>
                    <a:gd name="T12" fmla="*/ 0 w 38"/>
                    <a:gd name="T13" fmla="*/ 66 h 67"/>
                    <a:gd name="T14" fmla="*/ 5 w 38"/>
                    <a:gd name="T15" fmla="*/ 64 h 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67"/>
                    <a:gd name="T26" fmla="*/ 38 w 38"/>
                    <a:gd name="T27" fmla="*/ 67 h 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67">
                      <a:moveTo>
                        <a:pt x="5" y="64"/>
                      </a:moveTo>
                      <a:lnTo>
                        <a:pt x="0" y="66"/>
                      </a:lnTo>
                      <a:lnTo>
                        <a:pt x="37" y="0"/>
                      </a:lnTo>
                      <a:lnTo>
                        <a:pt x="5" y="64"/>
                      </a:lnTo>
                      <a:lnTo>
                        <a:pt x="0" y="66"/>
                      </a:lnTo>
                      <a:lnTo>
                        <a:pt x="5" y="64"/>
                      </a:lnTo>
                      <a:lnTo>
                        <a:pt x="0" y="66"/>
                      </a:lnTo>
                      <a:lnTo>
                        <a:pt x="5" y="6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3" name="Freeform 172"/>
                <p:cNvSpPr>
                  <a:spLocks/>
                </p:cNvSpPr>
                <p:nvPr/>
              </p:nvSpPr>
              <p:spPr bwMode="auto">
                <a:xfrm>
                  <a:off x="1042" y="1422"/>
                  <a:ext cx="69" cy="38"/>
                </a:xfrm>
                <a:custGeom>
                  <a:avLst/>
                  <a:gdLst>
                    <a:gd name="T0" fmla="*/ 0 w 69"/>
                    <a:gd name="T1" fmla="*/ 0 h 38"/>
                    <a:gd name="T2" fmla="*/ 0 w 69"/>
                    <a:gd name="T3" fmla="*/ 0 h 38"/>
                    <a:gd name="T4" fmla="*/ 68 w 69"/>
                    <a:gd name="T5" fmla="*/ 35 h 38"/>
                    <a:gd name="T6" fmla="*/ 62 w 69"/>
                    <a:gd name="T7" fmla="*/ 37 h 38"/>
                    <a:gd name="T8" fmla="*/ 2 w 69"/>
                    <a:gd name="T9" fmla="*/ 5 h 38"/>
                    <a:gd name="T10" fmla="*/ 0 w 69"/>
                    <a:gd name="T11" fmla="*/ 0 h 38"/>
                    <a:gd name="T12" fmla="*/ 2 w 69"/>
                    <a:gd name="T13" fmla="*/ 5 h 38"/>
                    <a:gd name="T14" fmla="*/ 0 w 69"/>
                    <a:gd name="T15" fmla="*/ 0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9"/>
                    <a:gd name="T25" fmla="*/ 0 h 38"/>
                    <a:gd name="T26" fmla="*/ 69 w 69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9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8" y="35"/>
                      </a:lnTo>
                      <a:lnTo>
                        <a:pt x="62" y="37"/>
                      </a:lnTo>
                      <a:lnTo>
                        <a:pt x="2" y="5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4" name="Freeform 173"/>
                <p:cNvSpPr>
                  <a:spLocks/>
                </p:cNvSpPr>
                <p:nvPr/>
              </p:nvSpPr>
              <p:spPr bwMode="auto">
                <a:xfrm>
                  <a:off x="1042" y="1422"/>
                  <a:ext cx="69" cy="38"/>
                </a:xfrm>
                <a:custGeom>
                  <a:avLst/>
                  <a:gdLst>
                    <a:gd name="T0" fmla="*/ 0 w 69"/>
                    <a:gd name="T1" fmla="*/ 0 h 38"/>
                    <a:gd name="T2" fmla="*/ 68 w 69"/>
                    <a:gd name="T3" fmla="*/ 35 h 38"/>
                    <a:gd name="T4" fmla="*/ 62 w 69"/>
                    <a:gd name="T5" fmla="*/ 37 h 38"/>
                    <a:gd name="T6" fmla="*/ 2 w 69"/>
                    <a:gd name="T7" fmla="*/ 5 h 38"/>
                    <a:gd name="T8" fmla="*/ 0 w 69"/>
                    <a:gd name="T9" fmla="*/ 0 h 38"/>
                    <a:gd name="T10" fmla="*/ 2 w 69"/>
                    <a:gd name="T11" fmla="*/ 5 h 38"/>
                    <a:gd name="T12" fmla="*/ 0 w 69"/>
                    <a:gd name="T13" fmla="*/ 0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38"/>
                    <a:gd name="T23" fmla="*/ 69 w 69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38">
                      <a:moveTo>
                        <a:pt x="0" y="0"/>
                      </a:moveTo>
                      <a:lnTo>
                        <a:pt x="68" y="35"/>
                      </a:lnTo>
                      <a:lnTo>
                        <a:pt x="62" y="37"/>
                      </a:lnTo>
                      <a:lnTo>
                        <a:pt x="2" y="5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5" name="Freeform 174"/>
                <p:cNvSpPr>
                  <a:spLocks/>
                </p:cNvSpPr>
                <p:nvPr/>
              </p:nvSpPr>
              <p:spPr bwMode="auto">
                <a:xfrm>
                  <a:off x="1028" y="1348"/>
                  <a:ext cx="9" cy="69"/>
                </a:xfrm>
                <a:custGeom>
                  <a:avLst/>
                  <a:gdLst>
                    <a:gd name="T0" fmla="*/ 1 w 9"/>
                    <a:gd name="T1" fmla="*/ 4 h 69"/>
                    <a:gd name="T2" fmla="*/ 1 w 9"/>
                    <a:gd name="T3" fmla="*/ 4 h 69"/>
                    <a:gd name="T4" fmla="*/ 8 w 9"/>
                    <a:gd name="T5" fmla="*/ 68 h 69"/>
                    <a:gd name="T6" fmla="*/ 1 w 9"/>
                    <a:gd name="T7" fmla="*/ 4 h 69"/>
                    <a:gd name="T8" fmla="*/ 0 w 9"/>
                    <a:gd name="T9" fmla="*/ 0 h 69"/>
                    <a:gd name="T10" fmla="*/ 1 w 9"/>
                    <a:gd name="T11" fmla="*/ 4 h 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69"/>
                    <a:gd name="T20" fmla="*/ 9 w 9"/>
                    <a:gd name="T21" fmla="*/ 69 h 6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69">
                      <a:moveTo>
                        <a:pt x="1" y="4"/>
                      </a:moveTo>
                      <a:lnTo>
                        <a:pt x="1" y="4"/>
                      </a:lnTo>
                      <a:lnTo>
                        <a:pt x="8" y="68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6" name="Freeform 175"/>
                <p:cNvSpPr>
                  <a:spLocks/>
                </p:cNvSpPr>
                <p:nvPr/>
              </p:nvSpPr>
              <p:spPr bwMode="auto">
                <a:xfrm>
                  <a:off x="1028" y="1348"/>
                  <a:ext cx="9" cy="69"/>
                </a:xfrm>
                <a:custGeom>
                  <a:avLst/>
                  <a:gdLst>
                    <a:gd name="T0" fmla="*/ 1 w 9"/>
                    <a:gd name="T1" fmla="*/ 4 h 69"/>
                    <a:gd name="T2" fmla="*/ 8 w 9"/>
                    <a:gd name="T3" fmla="*/ 68 h 69"/>
                    <a:gd name="T4" fmla="*/ 1 w 9"/>
                    <a:gd name="T5" fmla="*/ 4 h 69"/>
                    <a:gd name="T6" fmla="*/ 0 w 9"/>
                    <a:gd name="T7" fmla="*/ 0 h 69"/>
                    <a:gd name="T8" fmla="*/ 1 w 9"/>
                    <a:gd name="T9" fmla="*/ 4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69"/>
                    <a:gd name="T17" fmla="*/ 9 w 9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69">
                      <a:moveTo>
                        <a:pt x="1" y="4"/>
                      </a:moveTo>
                      <a:lnTo>
                        <a:pt x="8" y="68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7" name="Freeform 176"/>
                <p:cNvSpPr>
                  <a:spLocks/>
                </p:cNvSpPr>
                <p:nvPr/>
              </p:nvSpPr>
              <p:spPr bwMode="auto">
                <a:xfrm>
                  <a:off x="1030" y="1352"/>
                  <a:ext cx="44" cy="16"/>
                </a:xfrm>
                <a:custGeom>
                  <a:avLst/>
                  <a:gdLst>
                    <a:gd name="T0" fmla="*/ 43 w 44"/>
                    <a:gd name="T1" fmla="*/ 11 h 16"/>
                    <a:gd name="T2" fmla="*/ 38 w 44"/>
                    <a:gd name="T3" fmla="*/ 12 h 16"/>
                    <a:gd name="T4" fmla="*/ 0 w 44"/>
                    <a:gd name="T5" fmla="*/ 0 h 16"/>
                    <a:gd name="T6" fmla="*/ 43 w 44"/>
                    <a:gd name="T7" fmla="*/ 11 h 16"/>
                    <a:gd name="T8" fmla="*/ 38 w 44"/>
                    <a:gd name="T9" fmla="*/ 12 h 16"/>
                    <a:gd name="T10" fmla="*/ 43 w 44"/>
                    <a:gd name="T11" fmla="*/ 11 h 16"/>
                    <a:gd name="T12" fmla="*/ 43 w 44"/>
                    <a:gd name="T13" fmla="*/ 15 h 16"/>
                    <a:gd name="T14" fmla="*/ 38 w 44"/>
                    <a:gd name="T15" fmla="*/ 12 h 16"/>
                    <a:gd name="T16" fmla="*/ 43 w 44"/>
                    <a:gd name="T17" fmla="*/ 11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16"/>
                    <a:gd name="T29" fmla="*/ 44 w 44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16">
                      <a:moveTo>
                        <a:pt x="43" y="11"/>
                      </a:moveTo>
                      <a:lnTo>
                        <a:pt x="38" y="12"/>
                      </a:lnTo>
                      <a:lnTo>
                        <a:pt x="0" y="0"/>
                      </a:lnTo>
                      <a:lnTo>
                        <a:pt x="43" y="11"/>
                      </a:lnTo>
                      <a:lnTo>
                        <a:pt x="38" y="12"/>
                      </a:lnTo>
                      <a:lnTo>
                        <a:pt x="43" y="11"/>
                      </a:lnTo>
                      <a:lnTo>
                        <a:pt x="43" y="15"/>
                      </a:lnTo>
                      <a:lnTo>
                        <a:pt x="38" y="12"/>
                      </a:lnTo>
                      <a:lnTo>
                        <a:pt x="43" y="1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8" name="Freeform 177"/>
                <p:cNvSpPr>
                  <a:spLocks/>
                </p:cNvSpPr>
                <p:nvPr/>
              </p:nvSpPr>
              <p:spPr bwMode="auto">
                <a:xfrm>
                  <a:off x="1030" y="1352"/>
                  <a:ext cx="44" cy="16"/>
                </a:xfrm>
                <a:custGeom>
                  <a:avLst/>
                  <a:gdLst>
                    <a:gd name="T0" fmla="*/ 43 w 44"/>
                    <a:gd name="T1" fmla="*/ 11 h 16"/>
                    <a:gd name="T2" fmla="*/ 38 w 44"/>
                    <a:gd name="T3" fmla="*/ 12 h 16"/>
                    <a:gd name="T4" fmla="*/ 0 w 44"/>
                    <a:gd name="T5" fmla="*/ 0 h 16"/>
                    <a:gd name="T6" fmla="*/ 43 w 44"/>
                    <a:gd name="T7" fmla="*/ 11 h 16"/>
                    <a:gd name="T8" fmla="*/ 38 w 44"/>
                    <a:gd name="T9" fmla="*/ 12 h 16"/>
                    <a:gd name="T10" fmla="*/ 43 w 44"/>
                    <a:gd name="T11" fmla="*/ 11 h 16"/>
                    <a:gd name="T12" fmla="*/ 43 w 44"/>
                    <a:gd name="T13" fmla="*/ 15 h 16"/>
                    <a:gd name="T14" fmla="*/ 38 w 44"/>
                    <a:gd name="T15" fmla="*/ 12 h 16"/>
                    <a:gd name="T16" fmla="*/ 43 w 44"/>
                    <a:gd name="T17" fmla="*/ 11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16"/>
                    <a:gd name="T29" fmla="*/ 44 w 44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16">
                      <a:moveTo>
                        <a:pt x="43" y="11"/>
                      </a:moveTo>
                      <a:lnTo>
                        <a:pt x="38" y="12"/>
                      </a:lnTo>
                      <a:lnTo>
                        <a:pt x="0" y="0"/>
                      </a:lnTo>
                      <a:lnTo>
                        <a:pt x="43" y="11"/>
                      </a:lnTo>
                      <a:lnTo>
                        <a:pt x="38" y="12"/>
                      </a:lnTo>
                      <a:lnTo>
                        <a:pt x="43" y="11"/>
                      </a:lnTo>
                      <a:lnTo>
                        <a:pt x="43" y="15"/>
                      </a:lnTo>
                      <a:lnTo>
                        <a:pt x="38" y="12"/>
                      </a:lnTo>
                      <a:lnTo>
                        <a:pt x="43" y="1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9" name="Freeform 178"/>
                <p:cNvSpPr>
                  <a:spLocks/>
                </p:cNvSpPr>
                <p:nvPr/>
              </p:nvSpPr>
              <p:spPr bwMode="auto">
                <a:xfrm>
                  <a:off x="1073" y="1356"/>
                  <a:ext cx="3" cy="8"/>
                </a:xfrm>
                <a:custGeom>
                  <a:avLst/>
                  <a:gdLst>
                    <a:gd name="T0" fmla="*/ 2 w 3"/>
                    <a:gd name="T1" fmla="*/ 0 h 8"/>
                    <a:gd name="T2" fmla="*/ 2 w 3"/>
                    <a:gd name="T3" fmla="*/ 0 h 8"/>
                    <a:gd name="T4" fmla="*/ 2 w 3"/>
                    <a:gd name="T5" fmla="*/ 6 h 8"/>
                    <a:gd name="T6" fmla="*/ 0 w 3"/>
                    <a:gd name="T7" fmla="*/ 7 h 8"/>
                    <a:gd name="T8" fmla="*/ 2 w 3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8"/>
                    <a:gd name="T17" fmla="*/ 3 w 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0" y="7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0" name="Freeform 179"/>
                <p:cNvSpPr>
                  <a:spLocks/>
                </p:cNvSpPr>
                <p:nvPr/>
              </p:nvSpPr>
              <p:spPr bwMode="auto">
                <a:xfrm>
                  <a:off x="1073" y="1356"/>
                  <a:ext cx="3" cy="8"/>
                </a:xfrm>
                <a:custGeom>
                  <a:avLst/>
                  <a:gdLst>
                    <a:gd name="T0" fmla="*/ 2 w 3"/>
                    <a:gd name="T1" fmla="*/ 0 h 8"/>
                    <a:gd name="T2" fmla="*/ 2 w 3"/>
                    <a:gd name="T3" fmla="*/ 6 h 8"/>
                    <a:gd name="T4" fmla="*/ 0 w 3"/>
                    <a:gd name="T5" fmla="*/ 7 h 8"/>
                    <a:gd name="T6" fmla="*/ 2 w 3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2" y="0"/>
                      </a:moveTo>
                      <a:lnTo>
                        <a:pt x="2" y="6"/>
                      </a:lnTo>
                      <a:lnTo>
                        <a:pt x="0" y="7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1" name="Freeform 180"/>
                <p:cNvSpPr>
                  <a:spLocks/>
                </p:cNvSpPr>
                <p:nvPr/>
              </p:nvSpPr>
              <p:spPr bwMode="auto">
                <a:xfrm>
                  <a:off x="1081" y="1356"/>
                  <a:ext cx="73" cy="32"/>
                </a:xfrm>
                <a:custGeom>
                  <a:avLst/>
                  <a:gdLst>
                    <a:gd name="T0" fmla="*/ 66 w 73"/>
                    <a:gd name="T1" fmla="*/ 31 h 32"/>
                    <a:gd name="T2" fmla="*/ 66 w 73"/>
                    <a:gd name="T3" fmla="*/ 31 h 32"/>
                    <a:gd name="T4" fmla="*/ 0 w 73"/>
                    <a:gd name="T5" fmla="*/ 0 h 32"/>
                    <a:gd name="T6" fmla="*/ 66 w 73"/>
                    <a:gd name="T7" fmla="*/ 31 h 32"/>
                    <a:gd name="T8" fmla="*/ 72 w 73"/>
                    <a:gd name="T9" fmla="*/ 29 h 32"/>
                    <a:gd name="T10" fmla="*/ 66 w 73"/>
                    <a:gd name="T11" fmla="*/ 31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3"/>
                    <a:gd name="T19" fmla="*/ 0 h 32"/>
                    <a:gd name="T20" fmla="*/ 73 w 73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3" h="32">
                      <a:moveTo>
                        <a:pt x="66" y="31"/>
                      </a:moveTo>
                      <a:lnTo>
                        <a:pt x="66" y="31"/>
                      </a:lnTo>
                      <a:lnTo>
                        <a:pt x="0" y="0"/>
                      </a:lnTo>
                      <a:lnTo>
                        <a:pt x="66" y="31"/>
                      </a:lnTo>
                      <a:lnTo>
                        <a:pt x="72" y="29"/>
                      </a:lnTo>
                      <a:lnTo>
                        <a:pt x="66" y="3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2" name="Freeform 181"/>
                <p:cNvSpPr>
                  <a:spLocks/>
                </p:cNvSpPr>
                <p:nvPr/>
              </p:nvSpPr>
              <p:spPr bwMode="auto">
                <a:xfrm>
                  <a:off x="1081" y="1356"/>
                  <a:ext cx="73" cy="32"/>
                </a:xfrm>
                <a:custGeom>
                  <a:avLst/>
                  <a:gdLst>
                    <a:gd name="T0" fmla="*/ 66 w 73"/>
                    <a:gd name="T1" fmla="*/ 31 h 32"/>
                    <a:gd name="T2" fmla="*/ 0 w 73"/>
                    <a:gd name="T3" fmla="*/ 0 h 32"/>
                    <a:gd name="T4" fmla="*/ 66 w 73"/>
                    <a:gd name="T5" fmla="*/ 31 h 32"/>
                    <a:gd name="T6" fmla="*/ 72 w 73"/>
                    <a:gd name="T7" fmla="*/ 29 h 32"/>
                    <a:gd name="T8" fmla="*/ 66 w 73"/>
                    <a:gd name="T9" fmla="*/ 3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32"/>
                    <a:gd name="T17" fmla="*/ 73 w 73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32">
                      <a:moveTo>
                        <a:pt x="66" y="31"/>
                      </a:moveTo>
                      <a:lnTo>
                        <a:pt x="0" y="0"/>
                      </a:lnTo>
                      <a:lnTo>
                        <a:pt x="66" y="31"/>
                      </a:lnTo>
                      <a:lnTo>
                        <a:pt x="72" y="29"/>
                      </a:lnTo>
                      <a:lnTo>
                        <a:pt x="66" y="3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3" name="Freeform 182"/>
                <p:cNvSpPr>
                  <a:spLocks/>
                </p:cNvSpPr>
                <p:nvPr/>
              </p:nvSpPr>
              <p:spPr bwMode="auto">
                <a:xfrm>
                  <a:off x="1071" y="1179"/>
                  <a:ext cx="169" cy="185"/>
                </a:xfrm>
                <a:custGeom>
                  <a:avLst/>
                  <a:gdLst>
                    <a:gd name="T0" fmla="*/ 168 w 169"/>
                    <a:gd name="T1" fmla="*/ 70 h 185"/>
                    <a:gd name="T2" fmla="*/ 104 w 169"/>
                    <a:gd name="T3" fmla="*/ 184 h 185"/>
                    <a:gd name="T4" fmla="*/ 72 w 169"/>
                    <a:gd name="T5" fmla="*/ 182 h 185"/>
                    <a:gd name="T6" fmla="*/ 42 w 169"/>
                    <a:gd name="T7" fmla="*/ 168 h 185"/>
                    <a:gd name="T8" fmla="*/ 0 w 169"/>
                    <a:gd name="T9" fmla="*/ 114 h 185"/>
                    <a:gd name="T10" fmla="*/ 67 w 169"/>
                    <a:gd name="T11" fmla="*/ 0 h 185"/>
                    <a:gd name="T12" fmla="*/ 89 w 169"/>
                    <a:gd name="T13" fmla="*/ 0 h 185"/>
                    <a:gd name="T14" fmla="*/ 121 w 169"/>
                    <a:gd name="T15" fmla="*/ 12 h 185"/>
                    <a:gd name="T16" fmla="*/ 168 w 169"/>
                    <a:gd name="T17" fmla="*/ 70 h 1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9"/>
                    <a:gd name="T28" fmla="*/ 0 h 185"/>
                    <a:gd name="T29" fmla="*/ 169 w 169"/>
                    <a:gd name="T30" fmla="*/ 185 h 1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9" h="185">
                      <a:moveTo>
                        <a:pt x="168" y="70"/>
                      </a:moveTo>
                      <a:lnTo>
                        <a:pt x="104" y="184"/>
                      </a:lnTo>
                      <a:lnTo>
                        <a:pt x="72" y="182"/>
                      </a:lnTo>
                      <a:lnTo>
                        <a:pt x="42" y="168"/>
                      </a:lnTo>
                      <a:lnTo>
                        <a:pt x="0" y="114"/>
                      </a:lnTo>
                      <a:lnTo>
                        <a:pt x="67" y="0"/>
                      </a:lnTo>
                      <a:lnTo>
                        <a:pt x="89" y="0"/>
                      </a:lnTo>
                      <a:lnTo>
                        <a:pt x="121" y="12"/>
                      </a:lnTo>
                      <a:lnTo>
                        <a:pt x="168" y="7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4" name="Freeform 183"/>
                <p:cNvSpPr>
                  <a:spLocks/>
                </p:cNvSpPr>
                <p:nvPr/>
              </p:nvSpPr>
              <p:spPr bwMode="auto">
                <a:xfrm>
                  <a:off x="1071" y="1179"/>
                  <a:ext cx="169" cy="185"/>
                </a:xfrm>
                <a:custGeom>
                  <a:avLst/>
                  <a:gdLst>
                    <a:gd name="T0" fmla="*/ 168 w 169"/>
                    <a:gd name="T1" fmla="*/ 70 h 185"/>
                    <a:gd name="T2" fmla="*/ 104 w 169"/>
                    <a:gd name="T3" fmla="*/ 184 h 185"/>
                    <a:gd name="T4" fmla="*/ 72 w 169"/>
                    <a:gd name="T5" fmla="*/ 182 h 185"/>
                    <a:gd name="T6" fmla="*/ 42 w 169"/>
                    <a:gd name="T7" fmla="*/ 168 h 185"/>
                    <a:gd name="T8" fmla="*/ 0 w 169"/>
                    <a:gd name="T9" fmla="*/ 114 h 185"/>
                    <a:gd name="T10" fmla="*/ 67 w 169"/>
                    <a:gd name="T11" fmla="*/ 0 h 185"/>
                    <a:gd name="T12" fmla="*/ 89 w 169"/>
                    <a:gd name="T13" fmla="*/ 0 h 185"/>
                    <a:gd name="T14" fmla="*/ 121 w 169"/>
                    <a:gd name="T15" fmla="*/ 12 h 185"/>
                    <a:gd name="T16" fmla="*/ 168 w 169"/>
                    <a:gd name="T17" fmla="*/ 70 h 1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9"/>
                    <a:gd name="T28" fmla="*/ 0 h 185"/>
                    <a:gd name="T29" fmla="*/ 169 w 169"/>
                    <a:gd name="T30" fmla="*/ 185 h 1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9" h="185">
                      <a:moveTo>
                        <a:pt x="168" y="70"/>
                      </a:moveTo>
                      <a:lnTo>
                        <a:pt x="104" y="184"/>
                      </a:lnTo>
                      <a:lnTo>
                        <a:pt x="72" y="182"/>
                      </a:lnTo>
                      <a:lnTo>
                        <a:pt x="42" y="168"/>
                      </a:lnTo>
                      <a:lnTo>
                        <a:pt x="0" y="114"/>
                      </a:lnTo>
                      <a:lnTo>
                        <a:pt x="67" y="0"/>
                      </a:lnTo>
                      <a:lnTo>
                        <a:pt x="89" y="0"/>
                      </a:lnTo>
                      <a:lnTo>
                        <a:pt x="121" y="12"/>
                      </a:lnTo>
                      <a:lnTo>
                        <a:pt x="168" y="7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5" name="Freeform 184"/>
                <p:cNvSpPr>
                  <a:spLocks/>
                </p:cNvSpPr>
                <p:nvPr/>
              </p:nvSpPr>
              <p:spPr bwMode="auto">
                <a:xfrm>
                  <a:off x="1175" y="1251"/>
                  <a:ext cx="71" cy="113"/>
                </a:xfrm>
                <a:custGeom>
                  <a:avLst/>
                  <a:gdLst>
                    <a:gd name="T0" fmla="*/ 4 w 71"/>
                    <a:gd name="T1" fmla="*/ 112 h 113"/>
                    <a:gd name="T2" fmla="*/ 0 w 71"/>
                    <a:gd name="T3" fmla="*/ 112 h 113"/>
                    <a:gd name="T4" fmla="*/ 64 w 71"/>
                    <a:gd name="T5" fmla="*/ 0 h 113"/>
                    <a:gd name="T6" fmla="*/ 70 w 71"/>
                    <a:gd name="T7" fmla="*/ 0 h 113"/>
                    <a:gd name="T8" fmla="*/ 4 w 71"/>
                    <a:gd name="T9" fmla="*/ 11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3"/>
                    <a:gd name="T17" fmla="*/ 71 w 7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3">
                      <a:moveTo>
                        <a:pt x="4" y="112"/>
                      </a:moveTo>
                      <a:lnTo>
                        <a:pt x="0" y="112"/>
                      </a:lnTo>
                      <a:lnTo>
                        <a:pt x="64" y="0"/>
                      </a:lnTo>
                      <a:lnTo>
                        <a:pt x="70" y="0"/>
                      </a:lnTo>
                      <a:lnTo>
                        <a:pt x="4" y="11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6" name="Freeform 185"/>
                <p:cNvSpPr>
                  <a:spLocks/>
                </p:cNvSpPr>
                <p:nvPr/>
              </p:nvSpPr>
              <p:spPr bwMode="auto">
                <a:xfrm>
                  <a:off x="1175" y="1251"/>
                  <a:ext cx="71" cy="113"/>
                </a:xfrm>
                <a:custGeom>
                  <a:avLst/>
                  <a:gdLst>
                    <a:gd name="T0" fmla="*/ 4 w 71"/>
                    <a:gd name="T1" fmla="*/ 112 h 113"/>
                    <a:gd name="T2" fmla="*/ 0 w 71"/>
                    <a:gd name="T3" fmla="*/ 112 h 113"/>
                    <a:gd name="T4" fmla="*/ 64 w 71"/>
                    <a:gd name="T5" fmla="*/ 0 h 113"/>
                    <a:gd name="T6" fmla="*/ 70 w 71"/>
                    <a:gd name="T7" fmla="*/ 0 h 113"/>
                    <a:gd name="T8" fmla="*/ 4 w 71"/>
                    <a:gd name="T9" fmla="*/ 11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3"/>
                    <a:gd name="T17" fmla="*/ 71 w 7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3">
                      <a:moveTo>
                        <a:pt x="4" y="112"/>
                      </a:moveTo>
                      <a:lnTo>
                        <a:pt x="0" y="112"/>
                      </a:lnTo>
                      <a:lnTo>
                        <a:pt x="64" y="0"/>
                      </a:lnTo>
                      <a:lnTo>
                        <a:pt x="70" y="0"/>
                      </a:lnTo>
                      <a:lnTo>
                        <a:pt x="4" y="11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7" name="Freeform 186"/>
                <p:cNvSpPr>
                  <a:spLocks/>
                </p:cNvSpPr>
                <p:nvPr/>
              </p:nvSpPr>
              <p:spPr bwMode="auto">
                <a:xfrm>
                  <a:off x="1146" y="1363"/>
                  <a:ext cx="28" cy="3"/>
                </a:xfrm>
                <a:custGeom>
                  <a:avLst/>
                  <a:gdLst>
                    <a:gd name="T0" fmla="*/ 4 w 28"/>
                    <a:gd name="T1" fmla="*/ 2 h 3"/>
                    <a:gd name="T2" fmla="*/ 0 w 28"/>
                    <a:gd name="T3" fmla="*/ 1 h 3"/>
                    <a:gd name="T4" fmla="*/ 27 w 28"/>
                    <a:gd name="T5" fmla="*/ 0 h 3"/>
                    <a:gd name="T6" fmla="*/ 0 w 28"/>
                    <a:gd name="T7" fmla="*/ 1 h 3"/>
                    <a:gd name="T8" fmla="*/ 4 w 28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3"/>
                    <a:gd name="T17" fmla="*/ 28 w 2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3">
                      <a:moveTo>
                        <a:pt x="4" y="2"/>
                      </a:moveTo>
                      <a:lnTo>
                        <a:pt x="0" y="1"/>
                      </a:lnTo>
                      <a:lnTo>
                        <a:pt x="27" y="0"/>
                      </a:lnTo>
                      <a:lnTo>
                        <a:pt x="0" y="1"/>
                      </a:lnTo>
                      <a:lnTo>
                        <a:pt x="4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8" name="Freeform 187"/>
                <p:cNvSpPr>
                  <a:spLocks/>
                </p:cNvSpPr>
                <p:nvPr/>
              </p:nvSpPr>
              <p:spPr bwMode="auto">
                <a:xfrm>
                  <a:off x="1146" y="1363"/>
                  <a:ext cx="28" cy="3"/>
                </a:xfrm>
                <a:custGeom>
                  <a:avLst/>
                  <a:gdLst>
                    <a:gd name="T0" fmla="*/ 4 w 28"/>
                    <a:gd name="T1" fmla="*/ 2 h 3"/>
                    <a:gd name="T2" fmla="*/ 0 w 28"/>
                    <a:gd name="T3" fmla="*/ 1 h 3"/>
                    <a:gd name="T4" fmla="*/ 27 w 28"/>
                    <a:gd name="T5" fmla="*/ 0 h 3"/>
                    <a:gd name="T6" fmla="*/ 0 w 28"/>
                    <a:gd name="T7" fmla="*/ 1 h 3"/>
                    <a:gd name="T8" fmla="*/ 4 w 28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3"/>
                    <a:gd name="T17" fmla="*/ 28 w 2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3">
                      <a:moveTo>
                        <a:pt x="4" y="2"/>
                      </a:moveTo>
                      <a:lnTo>
                        <a:pt x="0" y="1"/>
                      </a:lnTo>
                      <a:lnTo>
                        <a:pt x="27" y="0"/>
                      </a:lnTo>
                      <a:lnTo>
                        <a:pt x="0" y="1"/>
                      </a:lnTo>
                      <a:lnTo>
                        <a:pt x="4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9" name="Freeform 188"/>
                <p:cNvSpPr>
                  <a:spLocks/>
                </p:cNvSpPr>
                <p:nvPr/>
              </p:nvSpPr>
              <p:spPr bwMode="auto">
                <a:xfrm>
                  <a:off x="1112" y="1348"/>
                  <a:ext cx="34" cy="14"/>
                </a:xfrm>
                <a:custGeom>
                  <a:avLst/>
                  <a:gdLst>
                    <a:gd name="T0" fmla="*/ 0 w 34"/>
                    <a:gd name="T1" fmla="*/ 0 h 14"/>
                    <a:gd name="T2" fmla="*/ 0 w 34"/>
                    <a:gd name="T3" fmla="*/ 0 h 14"/>
                    <a:gd name="T4" fmla="*/ 33 w 34"/>
                    <a:gd name="T5" fmla="*/ 12 h 14"/>
                    <a:gd name="T6" fmla="*/ 29 w 34"/>
                    <a:gd name="T7" fmla="*/ 13 h 14"/>
                    <a:gd name="T8" fmla="*/ 2 w 34"/>
                    <a:gd name="T9" fmla="*/ 3 h 14"/>
                    <a:gd name="T10" fmla="*/ 0 w 34"/>
                    <a:gd name="T11" fmla="*/ 0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"/>
                    <a:gd name="T19" fmla="*/ 0 h 14"/>
                    <a:gd name="T20" fmla="*/ 34 w 34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" y="12"/>
                      </a:lnTo>
                      <a:lnTo>
                        <a:pt x="29" y="13"/>
                      </a:lnTo>
                      <a:lnTo>
                        <a:pt x="2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0" name="Freeform 189"/>
                <p:cNvSpPr>
                  <a:spLocks/>
                </p:cNvSpPr>
                <p:nvPr/>
              </p:nvSpPr>
              <p:spPr bwMode="auto">
                <a:xfrm>
                  <a:off x="1112" y="1348"/>
                  <a:ext cx="34" cy="14"/>
                </a:xfrm>
                <a:custGeom>
                  <a:avLst/>
                  <a:gdLst>
                    <a:gd name="T0" fmla="*/ 0 w 34"/>
                    <a:gd name="T1" fmla="*/ 0 h 14"/>
                    <a:gd name="T2" fmla="*/ 33 w 34"/>
                    <a:gd name="T3" fmla="*/ 12 h 14"/>
                    <a:gd name="T4" fmla="*/ 29 w 34"/>
                    <a:gd name="T5" fmla="*/ 13 h 14"/>
                    <a:gd name="T6" fmla="*/ 2 w 34"/>
                    <a:gd name="T7" fmla="*/ 3 h 14"/>
                    <a:gd name="T8" fmla="*/ 0 w 34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14"/>
                    <a:gd name="T17" fmla="*/ 34 w 34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14">
                      <a:moveTo>
                        <a:pt x="0" y="0"/>
                      </a:moveTo>
                      <a:lnTo>
                        <a:pt x="33" y="12"/>
                      </a:lnTo>
                      <a:lnTo>
                        <a:pt x="29" y="13"/>
                      </a:lnTo>
                      <a:lnTo>
                        <a:pt x="2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1" name="Freeform 190"/>
                <p:cNvSpPr>
                  <a:spLocks/>
                </p:cNvSpPr>
                <p:nvPr/>
              </p:nvSpPr>
              <p:spPr bwMode="auto">
                <a:xfrm>
                  <a:off x="1071" y="1297"/>
                  <a:ext cx="38" cy="50"/>
                </a:xfrm>
                <a:custGeom>
                  <a:avLst/>
                  <a:gdLst>
                    <a:gd name="T0" fmla="*/ 0 w 38"/>
                    <a:gd name="T1" fmla="*/ 0 h 50"/>
                    <a:gd name="T2" fmla="*/ 0 w 38"/>
                    <a:gd name="T3" fmla="*/ 0 h 50"/>
                    <a:gd name="T4" fmla="*/ 35 w 38"/>
                    <a:gd name="T5" fmla="*/ 45 h 50"/>
                    <a:gd name="T6" fmla="*/ 37 w 38"/>
                    <a:gd name="T7" fmla="*/ 49 h 50"/>
                    <a:gd name="T8" fmla="*/ 0 w 38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50"/>
                    <a:gd name="T17" fmla="*/ 38 w 38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5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5" y="45"/>
                      </a:lnTo>
                      <a:lnTo>
                        <a:pt x="37" y="4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2" name="Freeform 191"/>
                <p:cNvSpPr>
                  <a:spLocks/>
                </p:cNvSpPr>
                <p:nvPr/>
              </p:nvSpPr>
              <p:spPr bwMode="auto">
                <a:xfrm>
                  <a:off x="1071" y="1297"/>
                  <a:ext cx="38" cy="50"/>
                </a:xfrm>
                <a:custGeom>
                  <a:avLst/>
                  <a:gdLst>
                    <a:gd name="T0" fmla="*/ 0 w 38"/>
                    <a:gd name="T1" fmla="*/ 0 h 50"/>
                    <a:gd name="T2" fmla="*/ 35 w 38"/>
                    <a:gd name="T3" fmla="*/ 45 h 50"/>
                    <a:gd name="T4" fmla="*/ 37 w 38"/>
                    <a:gd name="T5" fmla="*/ 49 h 50"/>
                    <a:gd name="T6" fmla="*/ 0 w 38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50"/>
                    <a:gd name="T14" fmla="*/ 38 w 38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50">
                      <a:moveTo>
                        <a:pt x="0" y="0"/>
                      </a:moveTo>
                      <a:lnTo>
                        <a:pt x="35" y="45"/>
                      </a:lnTo>
                      <a:lnTo>
                        <a:pt x="37" y="4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3" name="Freeform 192"/>
                <p:cNvSpPr>
                  <a:spLocks/>
                </p:cNvSpPr>
                <p:nvPr/>
              </p:nvSpPr>
              <p:spPr bwMode="auto">
                <a:xfrm>
                  <a:off x="1071" y="1179"/>
                  <a:ext cx="66" cy="113"/>
                </a:xfrm>
                <a:custGeom>
                  <a:avLst/>
                  <a:gdLst>
                    <a:gd name="T0" fmla="*/ 65 w 66"/>
                    <a:gd name="T1" fmla="*/ 4 h 113"/>
                    <a:gd name="T2" fmla="*/ 65 w 66"/>
                    <a:gd name="T3" fmla="*/ 4 h 113"/>
                    <a:gd name="T4" fmla="*/ 0 w 66"/>
                    <a:gd name="T5" fmla="*/ 112 h 113"/>
                    <a:gd name="T6" fmla="*/ 63 w 66"/>
                    <a:gd name="T7" fmla="*/ 0 h 113"/>
                    <a:gd name="T8" fmla="*/ 65 w 66"/>
                    <a:gd name="T9" fmla="*/ 4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113"/>
                    <a:gd name="T17" fmla="*/ 66 w 66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113">
                      <a:moveTo>
                        <a:pt x="65" y="4"/>
                      </a:moveTo>
                      <a:lnTo>
                        <a:pt x="65" y="4"/>
                      </a:lnTo>
                      <a:lnTo>
                        <a:pt x="0" y="112"/>
                      </a:lnTo>
                      <a:lnTo>
                        <a:pt x="63" y="0"/>
                      </a:lnTo>
                      <a:lnTo>
                        <a:pt x="65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4" name="Freeform 193"/>
                <p:cNvSpPr>
                  <a:spLocks/>
                </p:cNvSpPr>
                <p:nvPr/>
              </p:nvSpPr>
              <p:spPr bwMode="auto">
                <a:xfrm>
                  <a:off x="1071" y="1179"/>
                  <a:ext cx="66" cy="113"/>
                </a:xfrm>
                <a:custGeom>
                  <a:avLst/>
                  <a:gdLst>
                    <a:gd name="T0" fmla="*/ 65 w 66"/>
                    <a:gd name="T1" fmla="*/ 4 h 113"/>
                    <a:gd name="T2" fmla="*/ 0 w 66"/>
                    <a:gd name="T3" fmla="*/ 112 h 113"/>
                    <a:gd name="T4" fmla="*/ 63 w 66"/>
                    <a:gd name="T5" fmla="*/ 0 h 113"/>
                    <a:gd name="T6" fmla="*/ 65 w 66"/>
                    <a:gd name="T7" fmla="*/ 4 h 1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6"/>
                    <a:gd name="T13" fmla="*/ 0 h 113"/>
                    <a:gd name="T14" fmla="*/ 66 w 66"/>
                    <a:gd name="T15" fmla="*/ 113 h 1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6" h="113">
                      <a:moveTo>
                        <a:pt x="65" y="4"/>
                      </a:moveTo>
                      <a:lnTo>
                        <a:pt x="0" y="112"/>
                      </a:lnTo>
                      <a:lnTo>
                        <a:pt x="63" y="0"/>
                      </a:lnTo>
                      <a:lnTo>
                        <a:pt x="65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5" name="Freeform 194"/>
                <p:cNvSpPr>
                  <a:spLocks/>
                </p:cNvSpPr>
                <p:nvPr/>
              </p:nvSpPr>
              <p:spPr bwMode="auto">
                <a:xfrm>
                  <a:off x="1140" y="1177"/>
                  <a:ext cx="18" cy="3"/>
                </a:xfrm>
                <a:custGeom>
                  <a:avLst/>
                  <a:gdLst>
                    <a:gd name="T0" fmla="*/ 17 w 18"/>
                    <a:gd name="T1" fmla="*/ 2 h 3"/>
                    <a:gd name="T2" fmla="*/ 17 w 18"/>
                    <a:gd name="T3" fmla="*/ 2 h 3"/>
                    <a:gd name="T4" fmla="*/ 1 w 18"/>
                    <a:gd name="T5" fmla="*/ 0 h 3"/>
                    <a:gd name="T6" fmla="*/ 0 w 18"/>
                    <a:gd name="T7" fmla="*/ 2 h 3"/>
                    <a:gd name="T8" fmla="*/ 17 w 18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"/>
                    <a:gd name="T17" fmla="*/ 18 w 1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">
                      <a:moveTo>
                        <a:pt x="17" y="2"/>
                      </a:moveTo>
                      <a:lnTo>
                        <a:pt x="17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7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6" name="Freeform 195"/>
                <p:cNvSpPr>
                  <a:spLocks/>
                </p:cNvSpPr>
                <p:nvPr/>
              </p:nvSpPr>
              <p:spPr bwMode="auto">
                <a:xfrm>
                  <a:off x="1140" y="1177"/>
                  <a:ext cx="18" cy="3"/>
                </a:xfrm>
                <a:custGeom>
                  <a:avLst/>
                  <a:gdLst>
                    <a:gd name="T0" fmla="*/ 17 w 18"/>
                    <a:gd name="T1" fmla="*/ 2 h 3"/>
                    <a:gd name="T2" fmla="*/ 1 w 18"/>
                    <a:gd name="T3" fmla="*/ 0 h 3"/>
                    <a:gd name="T4" fmla="*/ 0 w 18"/>
                    <a:gd name="T5" fmla="*/ 2 h 3"/>
                    <a:gd name="T6" fmla="*/ 17 w 18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3"/>
                    <a:gd name="T14" fmla="*/ 18 w 18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3">
                      <a:moveTo>
                        <a:pt x="17" y="2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7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7" name="Freeform 196"/>
                <p:cNvSpPr>
                  <a:spLocks/>
                </p:cNvSpPr>
                <p:nvPr/>
              </p:nvSpPr>
              <p:spPr bwMode="auto">
                <a:xfrm>
                  <a:off x="1163" y="1179"/>
                  <a:ext cx="28" cy="16"/>
                </a:xfrm>
                <a:custGeom>
                  <a:avLst/>
                  <a:gdLst>
                    <a:gd name="T0" fmla="*/ 21 w 28"/>
                    <a:gd name="T1" fmla="*/ 10 h 16"/>
                    <a:gd name="T2" fmla="*/ 24 w 28"/>
                    <a:gd name="T3" fmla="*/ 15 h 16"/>
                    <a:gd name="T4" fmla="*/ 0 w 28"/>
                    <a:gd name="T5" fmla="*/ 0 h 16"/>
                    <a:gd name="T6" fmla="*/ 27 w 28"/>
                    <a:gd name="T7" fmla="*/ 9 h 16"/>
                    <a:gd name="T8" fmla="*/ 21 w 28"/>
                    <a:gd name="T9" fmla="*/ 1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6"/>
                    <a:gd name="T17" fmla="*/ 28 w 2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6">
                      <a:moveTo>
                        <a:pt x="21" y="10"/>
                      </a:moveTo>
                      <a:lnTo>
                        <a:pt x="24" y="15"/>
                      </a:lnTo>
                      <a:lnTo>
                        <a:pt x="0" y="0"/>
                      </a:lnTo>
                      <a:lnTo>
                        <a:pt x="27" y="9"/>
                      </a:lnTo>
                      <a:lnTo>
                        <a:pt x="21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8" name="Freeform 197"/>
                <p:cNvSpPr>
                  <a:spLocks/>
                </p:cNvSpPr>
                <p:nvPr/>
              </p:nvSpPr>
              <p:spPr bwMode="auto">
                <a:xfrm>
                  <a:off x="1163" y="1179"/>
                  <a:ext cx="28" cy="16"/>
                </a:xfrm>
                <a:custGeom>
                  <a:avLst/>
                  <a:gdLst>
                    <a:gd name="T0" fmla="*/ 21 w 28"/>
                    <a:gd name="T1" fmla="*/ 10 h 16"/>
                    <a:gd name="T2" fmla="*/ 24 w 28"/>
                    <a:gd name="T3" fmla="*/ 15 h 16"/>
                    <a:gd name="T4" fmla="*/ 0 w 28"/>
                    <a:gd name="T5" fmla="*/ 0 h 16"/>
                    <a:gd name="T6" fmla="*/ 27 w 28"/>
                    <a:gd name="T7" fmla="*/ 9 h 16"/>
                    <a:gd name="T8" fmla="*/ 21 w 28"/>
                    <a:gd name="T9" fmla="*/ 1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6"/>
                    <a:gd name="T17" fmla="*/ 28 w 2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6">
                      <a:moveTo>
                        <a:pt x="21" y="10"/>
                      </a:moveTo>
                      <a:lnTo>
                        <a:pt x="24" y="15"/>
                      </a:lnTo>
                      <a:lnTo>
                        <a:pt x="0" y="0"/>
                      </a:lnTo>
                      <a:lnTo>
                        <a:pt x="27" y="9"/>
                      </a:lnTo>
                      <a:lnTo>
                        <a:pt x="21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9" name="Freeform 198"/>
                <p:cNvSpPr>
                  <a:spLocks/>
                </p:cNvSpPr>
                <p:nvPr/>
              </p:nvSpPr>
              <p:spPr bwMode="auto">
                <a:xfrm>
                  <a:off x="1189" y="1191"/>
                  <a:ext cx="57" cy="55"/>
                </a:xfrm>
                <a:custGeom>
                  <a:avLst/>
                  <a:gdLst>
                    <a:gd name="T0" fmla="*/ 51 w 57"/>
                    <a:gd name="T1" fmla="*/ 54 h 55"/>
                    <a:gd name="T2" fmla="*/ 51 w 57"/>
                    <a:gd name="T3" fmla="*/ 54 h 55"/>
                    <a:gd name="T4" fmla="*/ 0 w 57"/>
                    <a:gd name="T5" fmla="*/ 2 h 55"/>
                    <a:gd name="T6" fmla="*/ 6 w 57"/>
                    <a:gd name="T7" fmla="*/ 0 h 55"/>
                    <a:gd name="T8" fmla="*/ 56 w 57"/>
                    <a:gd name="T9" fmla="*/ 54 h 55"/>
                    <a:gd name="T10" fmla="*/ 51 w 57"/>
                    <a:gd name="T11" fmla="*/ 54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5"/>
                    <a:gd name="T20" fmla="*/ 57 w 57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5">
                      <a:moveTo>
                        <a:pt x="51" y="54"/>
                      </a:moveTo>
                      <a:lnTo>
                        <a:pt x="51" y="54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56" y="54"/>
                      </a:lnTo>
                      <a:lnTo>
                        <a:pt x="51" y="5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0" name="Freeform 199"/>
                <p:cNvSpPr>
                  <a:spLocks/>
                </p:cNvSpPr>
                <p:nvPr/>
              </p:nvSpPr>
              <p:spPr bwMode="auto">
                <a:xfrm>
                  <a:off x="1189" y="1191"/>
                  <a:ext cx="57" cy="55"/>
                </a:xfrm>
                <a:custGeom>
                  <a:avLst/>
                  <a:gdLst>
                    <a:gd name="T0" fmla="*/ 51 w 57"/>
                    <a:gd name="T1" fmla="*/ 54 h 55"/>
                    <a:gd name="T2" fmla="*/ 0 w 57"/>
                    <a:gd name="T3" fmla="*/ 2 h 55"/>
                    <a:gd name="T4" fmla="*/ 6 w 57"/>
                    <a:gd name="T5" fmla="*/ 0 h 55"/>
                    <a:gd name="T6" fmla="*/ 56 w 57"/>
                    <a:gd name="T7" fmla="*/ 54 h 55"/>
                    <a:gd name="T8" fmla="*/ 51 w 57"/>
                    <a:gd name="T9" fmla="*/ 54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55"/>
                    <a:gd name="T17" fmla="*/ 57 w 57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55">
                      <a:moveTo>
                        <a:pt x="51" y="54"/>
                      </a:move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56" y="54"/>
                      </a:lnTo>
                      <a:lnTo>
                        <a:pt x="51" y="5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1" name="Freeform 200"/>
                <p:cNvSpPr>
                  <a:spLocks/>
                </p:cNvSpPr>
                <p:nvPr/>
              </p:nvSpPr>
              <p:spPr bwMode="auto">
                <a:xfrm>
                  <a:off x="1146" y="1249"/>
                  <a:ext cx="65" cy="113"/>
                </a:xfrm>
                <a:custGeom>
                  <a:avLst/>
                  <a:gdLst>
                    <a:gd name="T0" fmla="*/ 5 w 65"/>
                    <a:gd name="T1" fmla="*/ 110 h 113"/>
                    <a:gd name="T2" fmla="*/ 0 w 65"/>
                    <a:gd name="T3" fmla="*/ 112 h 113"/>
                    <a:gd name="T4" fmla="*/ 64 w 65"/>
                    <a:gd name="T5" fmla="*/ 0 h 113"/>
                    <a:gd name="T6" fmla="*/ 5 w 65"/>
                    <a:gd name="T7" fmla="*/ 110 h 1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5"/>
                    <a:gd name="T13" fmla="*/ 0 h 113"/>
                    <a:gd name="T14" fmla="*/ 65 w 65"/>
                    <a:gd name="T15" fmla="*/ 113 h 1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5" h="113">
                      <a:moveTo>
                        <a:pt x="5" y="110"/>
                      </a:moveTo>
                      <a:lnTo>
                        <a:pt x="0" y="112"/>
                      </a:lnTo>
                      <a:lnTo>
                        <a:pt x="64" y="0"/>
                      </a:lnTo>
                      <a:lnTo>
                        <a:pt x="5" y="11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2" name="Freeform 201"/>
                <p:cNvSpPr>
                  <a:spLocks/>
                </p:cNvSpPr>
                <p:nvPr/>
              </p:nvSpPr>
              <p:spPr bwMode="auto">
                <a:xfrm>
                  <a:off x="1146" y="1249"/>
                  <a:ext cx="65" cy="113"/>
                </a:xfrm>
                <a:custGeom>
                  <a:avLst/>
                  <a:gdLst>
                    <a:gd name="T0" fmla="*/ 5 w 65"/>
                    <a:gd name="T1" fmla="*/ 110 h 113"/>
                    <a:gd name="T2" fmla="*/ 0 w 65"/>
                    <a:gd name="T3" fmla="*/ 112 h 113"/>
                    <a:gd name="T4" fmla="*/ 64 w 65"/>
                    <a:gd name="T5" fmla="*/ 0 h 113"/>
                    <a:gd name="T6" fmla="*/ 5 w 65"/>
                    <a:gd name="T7" fmla="*/ 110 h 1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5"/>
                    <a:gd name="T13" fmla="*/ 0 h 113"/>
                    <a:gd name="T14" fmla="*/ 65 w 65"/>
                    <a:gd name="T15" fmla="*/ 113 h 1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5" h="113">
                      <a:moveTo>
                        <a:pt x="5" y="110"/>
                      </a:moveTo>
                      <a:lnTo>
                        <a:pt x="0" y="112"/>
                      </a:lnTo>
                      <a:lnTo>
                        <a:pt x="64" y="0"/>
                      </a:lnTo>
                      <a:lnTo>
                        <a:pt x="5" y="11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3" name="Freeform 202"/>
                <p:cNvSpPr>
                  <a:spLocks/>
                </p:cNvSpPr>
                <p:nvPr/>
              </p:nvSpPr>
              <p:spPr bwMode="auto">
                <a:xfrm>
                  <a:off x="1112" y="1228"/>
                  <a:ext cx="66" cy="119"/>
                </a:xfrm>
                <a:custGeom>
                  <a:avLst/>
                  <a:gdLst>
                    <a:gd name="T0" fmla="*/ 2 w 66"/>
                    <a:gd name="T1" fmla="*/ 118 h 119"/>
                    <a:gd name="T2" fmla="*/ 0 w 66"/>
                    <a:gd name="T3" fmla="*/ 114 h 119"/>
                    <a:gd name="T4" fmla="*/ 65 w 66"/>
                    <a:gd name="T5" fmla="*/ 0 h 119"/>
                    <a:gd name="T6" fmla="*/ 65 w 66"/>
                    <a:gd name="T7" fmla="*/ 6 h 119"/>
                    <a:gd name="T8" fmla="*/ 7 w 66"/>
                    <a:gd name="T9" fmla="*/ 116 h 119"/>
                    <a:gd name="T10" fmla="*/ 2 w 66"/>
                    <a:gd name="T11" fmla="*/ 118 h 1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6"/>
                    <a:gd name="T19" fmla="*/ 0 h 119"/>
                    <a:gd name="T20" fmla="*/ 66 w 66"/>
                    <a:gd name="T21" fmla="*/ 119 h 1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6" h="119">
                      <a:moveTo>
                        <a:pt x="2" y="118"/>
                      </a:moveTo>
                      <a:lnTo>
                        <a:pt x="0" y="114"/>
                      </a:lnTo>
                      <a:lnTo>
                        <a:pt x="65" y="0"/>
                      </a:lnTo>
                      <a:lnTo>
                        <a:pt x="65" y="6"/>
                      </a:lnTo>
                      <a:lnTo>
                        <a:pt x="7" y="116"/>
                      </a:lnTo>
                      <a:lnTo>
                        <a:pt x="2" y="11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4" name="Freeform 203"/>
                <p:cNvSpPr>
                  <a:spLocks/>
                </p:cNvSpPr>
                <p:nvPr/>
              </p:nvSpPr>
              <p:spPr bwMode="auto">
                <a:xfrm>
                  <a:off x="1112" y="1228"/>
                  <a:ext cx="66" cy="119"/>
                </a:xfrm>
                <a:custGeom>
                  <a:avLst/>
                  <a:gdLst>
                    <a:gd name="T0" fmla="*/ 2 w 66"/>
                    <a:gd name="T1" fmla="*/ 118 h 119"/>
                    <a:gd name="T2" fmla="*/ 0 w 66"/>
                    <a:gd name="T3" fmla="*/ 114 h 119"/>
                    <a:gd name="T4" fmla="*/ 65 w 66"/>
                    <a:gd name="T5" fmla="*/ 0 h 119"/>
                    <a:gd name="T6" fmla="*/ 65 w 66"/>
                    <a:gd name="T7" fmla="*/ 6 h 119"/>
                    <a:gd name="T8" fmla="*/ 7 w 66"/>
                    <a:gd name="T9" fmla="*/ 116 h 119"/>
                    <a:gd name="T10" fmla="*/ 2 w 66"/>
                    <a:gd name="T11" fmla="*/ 118 h 1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6"/>
                    <a:gd name="T19" fmla="*/ 0 h 119"/>
                    <a:gd name="T20" fmla="*/ 66 w 66"/>
                    <a:gd name="T21" fmla="*/ 119 h 1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6" h="119">
                      <a:moveTo>
                        <a:pt x="2" y="118"/>
                      </a:moveTo>
                      <a:lnTo>
                        <a:pt x="0" y="114"/>
                      </a:lnTo>
                      <a:lnTo>
                        <a:pt x="65" y="0"/>
                      </a:lnTo>
                      <a:lnTo>
                        <a:pt x="65" y="6"/>
                      </a:lnTo>
                      <a:lnTo>
                        <a:pt x="7" y="116"/>
                      </a:lnTo>
                      <a:lnTo>
                        <a:pt x="2" y="11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5" name="Freeform 204"/>
                <p:cNvSpPr>
                  <a:spLocks/>
                </p:cNvSpPr>
                <p:nvPr/>
              </p:nvSpPr>
              <p:spPr bwMode="auto">
                <a:xfrm>
                  <a:off x="1132" y="1238"/>
                  <a:ext cx="30" cy="32"/>
                </a:xfrm>
                <a:custGeom>
                  <a:avLst/>
                  <a:gdLst>
                    <a:gd name="T0" fmla="*/ 10 w 30"/>
                    <a:gd name="T1" fmla="*/ 0 h 32"/>
                    <a:gd name="T2" fmla="*/ 16 w 30"/>
                    <a:gd name="T3" fmla="*/ 0 h 32"/>
                    <a:gd name="T4" fmla="*/ 29 w 30"/>
                    <a:gd name="T5" fmla="*/ 14 h 32"/>
                    <a:gd name="T6" fmla="*/ 19 w 30"/>
                    <a:gd name="T7" fmla="*/ 31 h 32"/>
                    <a:gd name="T8" fmla="*/ 13 w 30"/>
                    <a:gd name="T9" fmla="*/ 28 h 32"/>
                    <a:gd name="T10" fmla="*/ 0 w 30"/>
                    <a:gd name="T11" fmla="*/ 13 h 32"/>
                    <a:gd name="T12" fmla="*/ 10 w 30"/>
                    <a:gd name="T13" fmla="*/ 0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32"/>
                    <a:gd name="T23" fmla="*/ 30 w 30"/>
                    <a:gd name="T24" fmla="*/ 32 h 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32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9" y="14"/>
                      </a:lnTo>
                      <a:lnTo>
                        <a:pt x="19" y="31"/>
                      </a:lnTo>
                      <a:lnTo>
                        <a:pt x="13" y="28"/>
                      </a:lnTo>
                      <a:lnTo>
                        <a:pt x="0" y="13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6" name="Freeform 205"/>
                <p:cNvSpPr>
                  <a:spLocks/>
                </p:cNvSpPr>
                <p:nvPr/>
              </p:nvSpPr>
              <p:spPr bwMode="auto">
                <a:xfrm>
                  <a:off x="1132" y="1238"/>
                  <a:ext cx="30" cy="32"/>
                </a:xfrm>
                <a:custGeom>
                  <a:avLst/>
                  <a:gdLst>
                    <a:gd name="T0" fmla="*/ 10 w 30"/>
                    <a:gd name="T1" fmla="*/ 0 h 32"/>
                    <a:gd name="T2" fmla="*/ 16 w 30"/>
                    <a:gd name="T3" fmla="*/ 0 h 32"/>
                    <a:gd name="T4" fmla="*/ 29 w 30"/>
                    <a:gd name="T5" fmla="*/ 14 h 32"/>
                    <a:gd name="T6" fmla="*/ 19 w 30"/>
                    <a:gd name="T7" fmla="*/ 31 h 32"/>
                    <a:gd name="T8" fmla="*/ 13 w 30"/>
                    <a:gd name="T9" fmla="*/ 28 h 32"/>
                    <a:gd name="T10" fmla="*/ 0 w 30"/>
                    <a:gd name="T11" fmla="*/ 13 h 32"/>
                    <a:gd name="T12" fmla="*/ 10 w 30"/>
                    <a:gd name="T13" fmla="*/ 0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32"/>
                    <a:gd name="T23" fmla="*/ 30 w 30"/>
                    <a:gd name="T24" fmla="*/ 32 h 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32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9" y="14"/>
                      </a:lnTo>
                      <a:lnTo>
                        <a:pt x="19" y="31"/>
                      </a:lnTo>
                      <a:lnTo>
                        <a:pt x="13" y="28"/>
                      </a:lnTo>
                      <a:lnTo>
                        <a:pt x="0" y="13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7" name="Freeform 206"/>
                <p:cNvSpPr>
                  <a:spLocks/>
                </p:cNvSpPr>
                <p:nvPr/>
              </p:nvSpPr>
              <p:spPr bwMode="auto">
                <a:xfrm>
                  <a:off x="1144" y="1232"/>
                  <a:ext cx="2" cy="3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0 h 3"/>
                    <a:gd name="T4" fmla="*/ 0 w 2"/>
                    <a:gd name="T5" fmla="*/ 0 h 3"/>
                    <a:gd name="T6" fmla="*/ 0 w 2"/>
                    <a:gd name="T7" fmla="*/ 2 h 3"/>
                    <a:gd name="T8" fmla="*/ 1 w 2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"/>
                    <a:gd name="T17" fmla="*/ 2 w 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8" name="Freeform 207"/>
                <p:cNvSpPr>
                  <a:spLocks/>
                </p:cNvSpPr>
                <p:nvPr/>
              </p:nvSpPr>
              <p:spPr bwMode="auto">
                <a:xfrm>
                  <a:off x="1144" y="1232"/>
                  <a:ext cx="2" cy="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0 h 3"/>
                    <a:gd name="T4" fmla="*/ 0 w 2"/>
                    <a:gd name="T5" fmla="*/ 2 h 3"/>
                    <a:gd name="T6" fmla="*/ 1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9" name="Freeform 208"/>
                <p:cNvSpPr>
                  <a:spLocks/>
                </p:cNvSpPr>
                <p:nvPr/>
              </p:nvSpPr>
              <p:spPr bwMode="auto">
                <a:xfrm>
                  <a:off x="1151" y="1238"/>
                  <a:ext cx="11" cy="12"/>
                </a:xfrm>
                <a:custGeom>
                  <a:avLst/>
                  <a:gdLst>
                    <a:gd name="T0" fmla="*/ 10 w 11"/>
                    <a:gd name="T1" fmla="*/ 11 h 12"/>
                    <a:gd name="T2" fmla="*/ 10 w 11"/>
                    <a:gd name="T3" fmla="*/ 11 h 12"/>
                    <a:gd name="T4" fmla="*/ 0 w 11"/>
                    <a:gd name="T5" fmla="*/ 0 h 12"/>
                    <a:gd name="T6" fmla="*/ 10 w 11"/>
                    <a:gd name="T7" fmla="*/ 11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2"/>
                    <a:gd name="T14" fmla="*/ 11 w 1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2">
                      <a:moveTo>
                        <a:pt x="10" y="11"/>
                      </a:moveTo>
                      <a:lnTo>
                        <a:pt x="10" y="11"/>
                      </a:lnTo>
                      <a:lnTo>
                        <a:pt x="0" y="0"/>
                      </a:lnTo>
                      <a:lnTo>
                        <a:pt x="10" y="1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0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151" y="1238"/>
                  <a:ext cx="16" cy="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31" name="Freeform 210"/>
                <p:cNvSpPr>
                  <a:spLocks/>
                </p:cNvSpPr>
                <p:nvPr/>
              </p:nvSpPr>
              <p:spPr bwMode="auto">
                <a:xfrm>
                  <a:off x="1155" y="1255"/>
                  <a:ext cx="7" cy="15"/>
                </a:xfrm>
                <a:custGeom>
                  <a:avLst/>
                  <a:gdLst>
                    <a:gd name="T0" fmla="*/ 0 w 7"/>
                    <a:gd name="T1" fmla="*/ 14 h 15"/>
                    <a:gd name="T2" fmla="*/ 0 w 7"/>
                    <a:gd name="T3" fmla="*/ 14 h 15"/>
                    <a:gd name="T4" fmla="*/ 6 w 7"/>
                    <a:gd name="T5" fmla="*/ 0 h 15"/>
                    <a:gd name="T6" fmla="*/ 0 w 7"/>
                    <a:gd name="T7" fmla="*/ 14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5"/>
                    <a:gd name="T14" fmla="*/ 7 w 7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5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6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2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1155" y="1255"/>
                  <a:ext cx="12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33" name="Freeform 212"/>
                <p:cNvSpPr>
                  <a:spLocks/>
                </p:cNvSpPr>
                <p:nvPr/>
              </p:nvSpPr>
              <p:spPr bwMode="auto">
                <a:xfrm>
                  <a:off x="1142" y="1269"/>
                  <a:ext cx="8" cy="3"/>
                </a:xfrm>
                <a:custGeom>
                  <a:avLst/>
                  <a:gdLst>
                    <a:gd name="T0" fmla="*/ 3 w 8"/>
                    <a:gd name="T1" fmla="*/ 2 h 3"/>
                    <a:gd name="T2" fmla="*/ 3 w 8"/>
                    <a:gd name="T3" fmla="*/ 2 h 3"/>
                    <a:gd name="T4" fmla="*/ 7 w 8"/>
                    <a:gd name="T5" fmla="*/ 0 h 3"/>
                    <a:gd name="T6" fmla="*/ 0 w 8"/>
                    <a:gd name="T7" fmla="*/ 1 h 3"/>
                    <a:gd name="T8" fmla="*/ 3 w 8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4" name="Freeform 213"/>
                <p:cNvSpPr>
                  <a:spLocks/>
                </p:cNvSpPr>
                <p:nvPr/>
              </p:nvSpPr>
              <p:spPr bwMode="auto">
                <a:xfrm>
                  <a:off x="1142" y="1269"/>
                  <a:ext cx="8" cy="3"/>
                </a:xfrm>
                <a:custGeom>
                  <a:avLst/>
                  <a:gdLst>
                    <a:gd name="T0" fmla="*/ 3 w 8"/>
                    <a:gd name="T1" fmla="*/ 2 h 3"/>
                    <a:gd name="T2" fmla="*/ 7 w 8"/>
                    <a:gd name="T3" fmla="*/ 0 h 3"/>
                    <a:gd name="T4" fmla="*/ 0 w 8"/>
                    <a:gd name="T5" fmla="*/ 1 h 3"/>
                    <a:gd name="T6" fmla="*/ 3 w 8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3"/>
                    <a:gd name="T14" fmla="*/ 8 w 8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3">
                      <a:moveTo>
                        <a:pt x="3" y="2"/>
                      </a:move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5" name="Freeform 214"/>
                <p:cNvSpPr>
                  <a:spLocks/>
                </p:cNvSpPr>
                <p:nvPr/>
              </p:nvSpPr>
              <p:spPr bwMode="auto">
                <a:xfrm>
                  <a:off x="1132" y="1253"/>
                  <a:ext cx="11" cy="15"/>
                </a:xfrm>
                <a:custGeom>
                  <a:avLst/>
                  <a:gdLst>
                    <a:gd name="T0" fmla="*/ 1 w 11"/>
                    <a:gd name="T1" fmla="*/ 4 h 15"/>
                    <a:gd name="T2" fmla="*/ 0 w 11"/>
                    <a:gd name="T3" fmla="*/ 0 h 15"/>
                    <a:gd name="T4" fmla="*/ 10 w 11"/>
                    <a:gd name="T5" fmla="*/ 13 h 15"/>
                    <a:gd name="T6" fmla="*/ 6 w 11"/>
                    <a:gd name="T7" fmla="*/ 14 h 15"/>
                    <a:gd name="T8" fmla="*/ 0 w 11"/>
                    <a:gd name="T9" fmla="*/ 0 h 15"/>
                    <a:gd name="T10" fmla="*/ 1 w 11"/>
                    <a:gd name="T11" fmla="*/ 4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15"/>
                    <a:gd name="T20" fmla="*/ 11 w 11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15"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10" y="13"/>
                      </a:lnTo>
                      <a:lnTo>
                        <a:pt x="6" y="14"/>
                      </a:ln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6" name="Freeform 215"/>
                <p:cNvSpPr>
                  <a:spLocks/>
                </p:cNvSpPr>
                <p:nvPr/>
              </p:nvSpPr>
              <p:spPr bwMode="auto">
                <a:xfrm>
                  <a:off x="1132" y="1253"/>
                  <a:ext cx="11" cy="15"/>
                </a:xfrm>
                <a:custGeom>
                  <a:avLst/>
                  <a:gdLst>
                    <a:gd name="T0" fmla="*/ 1 w 11"/>
                    <a:gd name="T1" fmla="*/ 4 h 15"/>
                    <a:gd name="T2" fmla="*/ 0 w 11"/>
                    <a:gd name="T3" fmla="*/ 0 h 15"/>
                    <a:gd name="T4" fmla="*/ 10 w 11"/>
                    <a:gd name="T5" fmla="*/ 13 h 15"/>
                    <a:gd name="T6" fmla="*/ 6 w 11"/>
                    <a:gd name="T7" fmla="*/ 14 h 15"/>
                    <a:gd name="T8" fmla="*/ 0 w 11"/>
                    <a:gd name="T9" fmla="*/ 0 h 15"/>
                    <a:gd name="T10" fmla="*/ 1 w 11"/>
                    <a:gd name="T11" fmla="*/ 4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15"/>
                    <a:gd name="T20" fmla="*/ 11 w 11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15"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10" y="13"/>
                      </a:lnTo>
                      <a:lnTo>
                        <a:pt x="6" y="14"/>
                      </a:ln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7" name="Freeform 216"/>
                <p:cNvSpPr>
                  <a:spLocks/>
                </p:cNvSpPr>
                <p:nvPr/>
              </p:nvSpPr>
              <p:spPr bwMode="auto">
                <a:xfrm>
                  <a:off x="1132" y="1234"/>
                  <a:ext cx="7" cy="20"/>
                </a:xfrm>
                <a:custGeom>
                  <a:avLst/>
                  <a:gdLst>
                    <a:gd name="T0" fmla="*/ 6 w 7"/>
                    <a:gd name="T1" fmla="*/ 3 h 20"/>
                    <a:gd name="T2" fmla="*/ 6 w 7"/>
                    <a:gd name="T3" fmla="*/ 3 h 20"/>
                    <a:gd name="T4" fmla="*/ 1 w 7"/>
                    <a:gd name="T5" fmla="*/ 19 h 20"/>
                    <a:gd name="T6" fmla="*/ 0 w 7"/>
                    <a:gd name="T7" fmla="*/ 14 h 20"/>
                    <a:gd name="T8" fmla="*/ 6 w 7"/>
                    <a:gd name="T9" fmla="*/ 0 h 20"/>
                    <a:gd name="T10" fmla="*/ 6 w 7"/>
                    <a:gd name="T11" fmla="*/ 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20"/>
                    <a:gd name="T20" fmla="*/ 7 w 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20">
                      <a:moveTo>
                        <a:pt x="6" y="3"/>
                      </a:moveTo>
                      <a:lnTo>
                        <a:pt x="6" y="3"/>
                      </a:lnTo>
                      <a:lnTo>
                        <a:pt x="1" y="19"/>
                      </a:lnTo>
                      <a:lnTo>
                        <a:pt x="0" y="14"/>
                      </a:lnTo>
                      <a:lnTo>
                        <a:pt x="6" y="0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8" name="Freeform 217"/>
                <p:cNvSpPr>
                  <a:spLocks/>
                </p:cNvSpPr>
                <p:nvPr/>
              </p:nvSpPr>
              <p:spPr bwMode="auto">
                <a:xfrm>
                  <a:off x="1132" y="1234"/>
                  <a:ext cx="7" cy="20"/>
                </a:xfrm>
                <a:custGeom>
                  <a:avLst/>
                  <a:gdLst>
                    <a:gd name="T0" fmla="*/ 6 w 7"/>
                    <a:gd name="T1" fmla="*/ 3 h 20"/>
                    <a:gd name="T2" fmla="*/ 1 w 7"/>
                    <a:gd name="T3" fmla="*/ 19 h 20"/>
                    <a:gd name="T4" fmla="*/ 0 w 7"/>
                    <a:gd name="T5" fmla="*/ 14 h 20"/>
                    <a:gd name="T6" fmla="*/ 6 w 7"/>
                    <a:gd name="T7" fmla="*/ 0 h 20"/>
                    <a:gd name="T8" fmla="*/ 6 w 7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0"/>
                    <a:gd name="T17" fmla="*/ 7 w 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0">
                      <a:moveTo>
                        <a:pt x="6" y="3"/>
                      </a:moveTo>
                      <a:lnTo>
                        <a:pt x="1" y="19"/>
                      </a:lnTo>
                      <a:lnTo>
                        <a:pt x="0" y="14"/>
                      </a:lnTo>
                      <a:lnTo>
                        <a:pt x="6" y="0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9" name="Freeform 218"/>
                <p:cNvSpPr>
                  <a:spLocks/>
                </p:cNvSpPr>
                <p:nvPr/>
              </p:nvSpPr>
              <p:spPr bwMode="auto">
                <a:xfrm>
                  <a:off x="1144" y="1238"/>
                  <a:ext cx="12" cy="10"/>
                </a:xfrm>
                <a:custGeom>
                  <a:avLst/>
                  <a:gdLst>
                    <a:gd name="T0" fmla="*/ 7 w 12"/>
                    <a:gd name="T1" fmla="*/ 9 h 10"/>
                    <a:gd name="T2" fmla="*/ 7 w 12"/>
                    <a:gd name="T3" fmla="*/ 9 h 10"/>
                    <a:gd name="T4" fmla="*/ 0 w 12"/>
                    <a:gd name="T5" fmla="*/ 0 h 10"/>
                    <a:gd name="T6" fmla="*/ 11 w 12"/>
                    <a:gd name="T7" fmla="*/ 8 h 10"/>
                    <a:gd name="T8" fmla="*/ 7 w 12"/>
                    <a:gd name="T9" fmla="*/ 9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0"/>
                    <a:gd name="T17" fmla="*/ 12 w 12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0">
                      <a:moveTo>
                        <a:pt x="7" y="9"/>
                      </a:moveTo>
                      <a:lnTo>
                        <a:pt x="7" y="9"/>
                      </a:ln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7" y="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0" name="Freeform 219"/>
                <p:cNvSpPr>
                  <a:spLocks/>
                </p:cNvSpPr>
                <p:nvPr/>
              </p:nvSpPr>
              <p:spPr bwMode="auto">
                <a:xfrm>
                  <a:off x="1144" y="1238"/>
                  <a:ext cx="12" cy="10"/>
                </a:xfrm>
                <a:custGeom>
                  <a:avLst/>
                  <a:gdLst>
                    <a:gd name="T0" fmla="*/ 7 w 12"/>
                    <a:gd name="T1" fmla="*/ 9 h 10"/>
                    <a:gd name="T2" fmla="*/ 0 w 12"/>
                    <a:gd name="T3" fmla="*/ 0 h 10"/>
                    <a:gd name="T4" fmla="*/ 11 w 12"/>
                    <a:gd name="T5" fmla="*/ 8 h 10"/>
                    <a:gd name="T6" fmla="*/ 7 w 12"/>
                    <a:gd name="T7" fmla="*/ 9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10"/>
                    <a:gd name="T14" fmla="*/ 12 w 1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10">
                      <a:moveTo>
                        <a:pt x="7" y="9"/>
                      </a:move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7" y="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1" name="Freeform 220"/>
                <p:cNvSpPr>
                  <a:spLocks/>
                </p:cNvSpPr>
                <p:nvPr/>
              </p:nvSpPr>
              <p:spPr bwMode="auto">
                <a:xfrm>
                  <a:off x="1142" y="1251"/>
                  <a:ext cx="14" cy="17"/>
                </a:xfrm>
                <a:custGeom>
                  <a:avLst/>
                  <a:gdLst>
                    <a:gd name="T0" fmla="*/ 0 w 14"/>
                    <a:gd name="T1" fmla="*/ 16 h 17"/>
                    <a:gd name="T2" fmla="*/ 0 w 14"/>
                    <a:gd name="T3" fmla="*/ 16 h 17"/>
                    <a:gd name="T4" fmla="*/ 9 w 14"/>
                    <a:gd name="T5" fmla="*/ 1 h 17"/>
                    <a:gd name="T6" fmla="*/ 13 w 14"/>
                    <a:gd name="T7" fmla="*/ 0 h 17"/>
                    <a:gd name="T8" fmla="*/ 4 w 14"/>
                    <a:gd name="T9" fmla="*/ 15 h 17"/>
                    <a:gd name="T10" fmla="*/ 0 w 14"/>
                    <a:gd name="T11" fmla="*/ 16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7"/>
                    <a:gd name="T20" fmla="*/ 14 w 14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4" y="1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2" name="Freeform 221"/>
                <p:cNvSpPr>
                  <a:spLocks/>
                </p:cNvSpPr>
                <p:nvPr/>
              </p:nvSpPr>
              <p:spPr bwMode="auto">
                <a:xfrm>
                  <a:off x="1142" y="1251"/>
                  <a:ext cx="14" cy="17"/>
                </a:xfrm>
                <a:custGeom>
                  <a:avLst/>
                  <a:gdLst>
                    <a:gd name="T0" fmla="*/ 0 w 14"/>
                    <a:gd name="T1" fmla="*/ 16 h 17"/>
                    <a:gd name="T2" fmla="*/ 9 w 14"/>
                    <a:gd name="T3" fmla="*/ 1 h 17"/>
                    <a:gd name="T4" fmla="*/ 13 w 14"/>
                    <a:gd name="T5" fmla="*/ 0 h 17"/>
                    <a:gd name="T6" fmla="*/ 4 w 14"/>
                    <a:gd name="T7" fmla="*/ 15 h 17"/>
                    <a:gd name="T8" fmla="*/ 0 w 14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7"/>
                    <a:gd name="T17" fmla="*/ 14 w 1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7">
                      <a:moveTo>
                        <a:pt x="0" y="16"/>
                      </a:move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4" y="1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3" name="Freeform 222"/>
                <p:cNvSpPr>
                  <a:spLocks/>
                </p:cNvSpPr>
                <p:nvPr/>
              </p:nvSpPr>
              <p:spPr bwMode="auto">
                <a:xfrm>
                  <a:off x="1114" y="1267"/>
                  <a:ext cx="27" cy="35"/>
                </a:xfrm>
                <a:custGeom>
                  <a:avLst/>
                  <a:gdLst>
                    <a:gd name="T0" fmla="*/ 8 w 27"/>
                    <a:gd name="T1" fmla="*/ 0 h 35"/>
                    <a:gd name="T2" fmla="*/ 15 w 27"/>
                    <a:gd name="T3" fmla="*/ 3 h 35"/>
                    <a:gd name="T4" fmla="*/ 26 w 27"/>
                    <a:gd name="T5" fmla="*/ 14 h 35"/>
                    <a:gd name="T6" fmla="*/ 18 w 27"/>
                    <a:gd name="T7" fmla="*/ 34 h 35"/>
                    <a:gd name="T8" fmla="*/ 13 w 27"/>
                    <a:gd name="T9" fmla="*/ 31 h 35"/>
                    <a:gd name="T10" fmla="*/ 0 w 27"/>
                    <a:gd name="T11" fmla="*/ 17 h 35"/>
                    <a:gd name="T12" fmla="*/ 8 w 27"/>
                    <a:gd name="T13" fmla="*/ 0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5"/>
                    <a:gd name="T23" fmla="*/ 27 w 27"/>
                    <a:gd name="T24" fmla="*/ 35 h 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5">
                      <a:moveTo>
                        <a:pt x="8" y="0"/>
                      </a:moveTo>
                      <a:lnTo>
                        <a:pt x="15" y="3"/>
                      </a:lnTo>
                      <a:lnTo>
                        <a:pt x="26" y="14"/>
                      </a:lnTo>
                      <a:lnTo>
                        <a:pt x="18" y="34"/>
                      </a:lnTo>
                      <a:lnTo>
                        <a:pt x="13" y="31"/>
                      </a:lnTo>
                      <a:lnTo>
                        <a:pt x="0" y="17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4" name="Freeform 223"/>
                <p:cNvSpPr>
                  <a:spLocks/>
                </p:cNvSpPr>
                <p:nvPr/>
              </p:nvSpPr>
              <p:spPr bwMode="auto">
                <a:xfrm>
                  <a:off x="1114" y="1267"/>
                  <a:ext cx="27" cy="35"/>
                </a:xfrm>
                <a:custGeom>
                  <a:avLst/>
                  <a:gdLst>
                    <a:gd name="T0" fmla="*/ 8 w 27"/>
                    <a:gd name="T1" fmla="*/ 0 h 35"/>
                    <a:gd name="T2" fmla="*/ 15 w 27"/>
                    <a:gd name="T3" fmla="*/ 3 h 35"/>
                    <a:gd name="T4" fmla="*/ 26 w 27"/>
                    <a:gd name="T5" fmla="*/ 14 h 35"/>
                    <a:gd name="T6" fmla="*/ 18 w 27"/>
                    <a:gd name="T7" fmla="*/ 34 h 35"/>
                    <a:gd name="T8" fmla="*/ 13 w 27"/>
                    <a:gd name="T9" fmla="*/ 31 h 35"/>
                    <a:gd name="T10" fmla="*/ 0 w 27"/>
                    <a:gd name="T11" fmla="*/ 17 h 35"/>
                    <a:gd name="T12" fmla="*/ 8 w 27"/>
                    <a:gd name="T13" fmla="*/ 0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5"/>
                    <a:gd name="T23" fmla="*/ 27 w 27"/>
                    <a:gd name="T24" fmla="*/ 35 h 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5">
                      <a:moveTo>
                        <a:pt x="8" y="0"/>
                      </a:moveTo>
                      <a:lnTo>
                        <a:pt x="15" y="3"/>
                      </a:lnTo>
                      <a:lnTo>
                        <a:pt x="26" y="14"/>
                      </a:lnTo>
                      <a:lnTo>
                        <a:pt x="18" y="34"/>
                      </a:lnTo>
                      <a:lnTo>
                        <a:pt x="13" y="31"/>
                      </a:lnTo>
                      <a:lnTo>
                        <a:pt x="0" y="17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5" name="Freeform 224"/>
                <p:cNvSpPr>
                  <a:spLocks/>
                </p:cNvSpPr>
                <p:nvPr/>
              </p:nvSpPr>
              <p:spPr bwMode="auto">
                <a:xfrm>
                  <a:off x="1124" y="1265"/>
                  <a:ext cx="7" cy="3"/>
                </a:xfrm>
                <a:custGeom>
                  <a:avLst/>
                  <a:gdLst>
                    <a:gd name="T0" fmla="*/ 4 w 7"/>
                    <a:gd name="T1" fmla="*/ 0 h 3"/>
                    <a:gd name="T2" fmla="*/ 4 w 7"/>
                    <a:gd name="T3" fmla="*/ 0 h 3"/>
                    <a:gd name="T4" fmla="*/ 0 w 7"/>
                    <a:gd name="T5" fmla="*/ 2 h 3"/>
                    <a:gd name="T6" fmla="*/ 6 w 7"/>
                    <a:gd name="T7" fmla="*/ 1 h 3"/>
                    <a:gd name="T8" fmla="*/ 4 w 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6" y="1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6" name="Freeform 225"/>
                <p:cNvSpPr>
                  <a:spLocks/>
                </p:cNvSpPr>
                <p:nvPr/>
              </p:nvSpPr>
              <p:spPr bwMode="auto">
                <a:xfrm>
                  <a:off x="1124" y="1265"/>
                  <a:ext cx="7" cy="3"/>
                </a:xfrm>
                <a:custGeom>
                  <a:avLst/>
                  <a:gdLst>
                    <a:gd name="T0" fmla="*/ 4 w 7"/>
                    <a:gd name="T1" fmla="*/ 0 h 3"/>
                    <a:gd name="T2" fmla="*/ 0 w 7"/>
                    <a:gd name="T3" fmla="*/ 2 h 3"/>
                    <a:gd name="T4" fmla="*/ 6 w 7"/>
                    <a:gd name="T5" fmla="*/ 1 h 3"/>
                    <a:gd name="T6" fmla="*/ 4 w 7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3"/>
                    <a:gd name="T14" fmla="*/ 7 w 7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3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6" y="1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7" name="Freeform 226"/>
                <p:cNvSpPr>
                  <a:spLocks/>
                </p:cNvSpPr>
                <p:nvPr/>
              </p:nvSpPr>
              <p:spPr bwMode="auto">
                <a:xfrm>
                  <a:off x="1132" y="1269"/>
                  <a:ext cx="14" cy="10"/>
                </a:xfrm>
                <a:custGeom>
                  <a:avLst/>
                  <a:gdLst>
                    <a:gd name="T0" fmla="*/ 10 w 14"/>
                    <a:gd name="T1" fmla="*/ 9 h 10"/>
                    <a:gd name="T2" fmla="*/ 10 w 14"/>
                    <a:gd name="T3" fmla="*/ 9 h 10"/>
                    <a:gd name="T4" fmla="*/ 0 w 14"/>
                    <a:gd name="T5" fmla="*/ 1 h 10"/>
                    <a:gd name="T6" fmla="*/ 3 w 14"/>
                    <a:gd name="T7" fmla="*/ 0 h 10"/>
                    <a:gd name="T8" fmla="*/ 13 w 14"/>
                    <a:gd name="T9" fmla="*/ 8 h 10"/>
                    <a:gd name="T10" fmla="*/ 10 w 14"/>
                    <a:gd name="T11" fmla="*/ 9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0"/>
                    <a:gd name="T20" fmla="*/ 14 w 14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0">
                      <a:moveTo>
                        <a:pt x="10" y="9"/>
                      </a:moveTo>
                      <a:lnTo>
                        <a:pt x="10" y="9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3" y="8"/>
                      </a:lnTo>
                      <a:lnTo>
                        <a:pt x="10" y="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8" name="Freeform 227"/>
                <p:cNvSpPr>
                  <a:spLocks/>
                </p:cNvSpPr>
                <p:nvPr/>
              </p:nvSpPr>
              <p:spPr bwMode="auto">
                <a:xfrm>
                  <a:off x="1132" y="1269"/>
                  <a:ext cx="14" cy="10"/>
                </a:xfrm>
                <a:custGeom>
                  <a:avLst/>
                  <a:gdLst>
                    <a:gd name="T0" fmla="*/ 10 w 14"/>
                    <a:gd name="T1" fmla="*/ 9 h 10"/>
                    <a:gd name="T2" fmla="*/ 0 w 14"/>
                    <a:gd name="T3" fmla="*/ 1 h 10"/>
                    <a:gd name="T4" fmla="*/ 3 w 14"/>
                    <a:gd name="T5" fmla="*/ 0 h 10"/>
                    <a:gd name="T6" fmla="*/ 13 w 14"/>
                    <a:gd name="T7" fmla="*/ 8 h 10"/>
                    <a:gd name="T8" fmla="*/ 10 w 14"/>
                    <a:gd name="T9" fmla="*/ 9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0"/>
                    <a:gd name="T17" fmla="*/ 14 w 14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0">
                      <a:moveTo>
                        <a:pt x="10" y="9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3" y="8"/>
                      </a:lnTo>
                      <a:lnTo>
                        <a:pt x="10" y="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9" name="Freeform 228"/>
                <p:cNvSpPr>
                  <a:spLocks/>
                </p:cNvSpPr>
                <p:nvPr/>
              </p:nvSpPr>
              <p:spPr bwMode="auto">
                <a:xfrm>
                  <a:off x="1134" y="1282"/>
                  <a:ext cx="12" cy="20"/>
                </a:xfrm>
                <a:custGeom>
                  <a:avLst/>
                  <a:gdLst>
                    <a:gd name="T0" fmla="*/ 0 w 12"/>
                    <a:gd name="T1" fmla="*/ 16 h 20"/>
                    <a:gd name="T2" fmla="*/ 0 w 12"/>
                    <a:gd name="T3" fmla="*/ 16 h 20"/>
                    <a:gd name="T4" fmla="*/ 8 w 12"/>
                    <a:gd name="T5" fmla="*/ 2 h 20"/>
                    <a:gd name="T6" fmla="*/ 11 w 12"/>
                    <a:gd name="T7" fmla="*/ 0 h 20"/>
                    <a:gd name="T8" fmla="*/ 1 w 12"/>
                    <a:gd name="T9" fmla="*/ 19 h 20"/>
                    <a:gd name="T10" fmla="*/ 0 w 12"/>
                    <a:gd name="T11" fmla="*/ 16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20"/>
                    <a:gd name="T20" fmla="*/ 12 w 12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20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" y="19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0" name="Freeform 229"/>
                <p:cNvSpPr>
                  <a:spLocks/>
                </p:cNvSpPr>
                <p:nvPr/>
              </p:nvSpPr>
              <p:spPr bwMode="auto">
                <a:xfrm>
                  <a:off x="1134" y="1282"/>
                  <a:ext cx="12" cy="20"/>
                </a:xfrm>
                <a:custGeom>
                  <a:avLst/>
                  <a:gdLst>
                    <a:gd name="T0" fmla="*/ 0 w 12"/>
                    <a:gd name="T1" fmla="*/ 16 h 20"/>
                    <a:gd name="T2" fmla="*/ 8 w 12"/>
                    <a:gd name="T3" fmla="*/ 2 h 20"/>
                    <a:gd name="T4" fmla="*/ 11 w 12"/>
                    <a:gd name="T5" fmla="*/ 0 h 20"/>
                    <a:gd name="T6" fmla="*/ 1 w 12"/>
                    <a:gd name="T7" fmla="*/ 19 h 20"/>
                    <a:gd name="T8" fmla="*/ 0 w 12"/>
                    <a:gd name="T9" fmla="*/ 16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0"/>
                    <a:gd name="T17" fmla="*/ 12 w 1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0">
                      <a:moveTo>
                        <a:pt x="0" y="16"/>
                      </a:move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" y="19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1" name="Freeform 230"/>
                <p:cNvSpPr>
                  <a:spLocks/>
                </p:cNvSpPr>
                <p:nvPr/>
              </p:nvSpPr>
              <p:spPr bwMode="auto">
                <a:xfrm>
                  <a:off x="1128" y="1299"/>
                  <a:ext cx="3" cy="3"/>
                </a:xfrm>
                <a:custGeom>
                  <a:avLst/>
                  <a:gdLst>
                    <a:gd name="T0" fmla="*/ 1 w 3"/>
                    <a:gd name="T1" fmla="*/ 1 h 3"/>
                    <a:gd name="T2" fmla="*/ 0 w 3"/>
                    <a:gd name="T3" fmla="*/ 0 h 3"/>
                    <a:gd name="T4" fmla="*/ 2 w 3"/>
                    <a:gd name="T5" fmla="*/ 1 h 3"/>
                    <a:gd name="T6" fmla="*/ 2 w 3"/>
                    <a:gd name="T7" fmla="*/ 2 h 3"/>
                    <a:gd name="T8" fmla="*/ 1 w 3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2" name="Freeform 231"/>
                <p:cNvSpPr>
                  <a:spLocks/>
                </p:cNvSpPr>
                <p:nvPr/>
              </p:nvSpPr>
              <p:spPr bwMode="auto">
                <a:xfrm>
                  <a:off x="1128" y="1299"/>
                  <a:ext cx="3" cy="3"/>
                </a:xfrm>
                <a:custGeom>
                  <a:avLst/>
                  <a:gdLst>
                    <a:gd name="T0" fmla="*/ 1 w 3"/>
                    <a:gd name="T1" fmla="*/ 1 h 3"/>
                    <a:gd name="T2" fmla="*/ 0 w 3"/>
                    <a:gd name="T3" fmla="*/ 0 h 3"/>
                    <a:gd name="T4" fmla="*/ 2 w 3"/>
                    <a:gd name="T5" fmla="*/ 1 h 3"/>
                    <a:gd name="T6" fmla="*/ 2 w 3"/>
                    <a:gd name="T7" fmla="*/ 2 h 3"/>
                    <a:gd name="T8" fmla="*/ 1 w 3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3" name="Freeform 232"/>
                <p:cNvSpPr>
                  <a:spLocks/>
                </p:cNvSpPr>
                <p:nvPr/>
              </p:nvSpPr>
              <p:spPr bwMode="auto">
                <a:xfrm>
                  <a:off x="1114" y="1287"/>
                  <a:ext cx="11" cy="11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10 w 11"/>
                    <a:gd name="T5" fmla="*/ 10 h 11"/>
                    <a:gd name="T6" fmla="*/ 0 w 1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1"/>
                    <a:gd name="T14" fmla="*/ 11 w 1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4" name="Line 233"/>
                <p:cNvSpPr>
                  <a:spLocks noChangeShapeType="1"/>
                </p:cNvSpPr>
                <p:nvPr/>
              </p:nvSpPr>
              <p:spPr bwMode="auto">
                <a:xfrm>
                  <a:off x="1114" y="1287"/>
                  <a:ext cx="16" cy="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55" name="Freeform 234"/>
                <p:cNvSpPr>
                  <a:spLocks/>
                </p:cNvSpPr>
                <p:nvPr/>
              </p:nvSpPr>
              <p:spPr bwMode="auto">
                <a:xfrm>
                  <a:off x="1114" y="1267"/>
                  <a:ext cx="5" cy="15"/>
                </a:xfrm>
                <a:custGeom>
                  <a:avLst/>
                  <a:gdLst>
                    <a:gd name="T0" fmla="*/ 4 w 5"/>
                    <a:gd name="T1" fmla="*/ 0 h 15"/>
                    <a:gd name="T2" fmla="*/ 4 w 5"/>
                    <a:gd name="T3" fmla="*/ 0 h 15"/>
                    <a:gd name="T4" fmla="*/ 0 w 5"/>
                    <a:gd name="T5" fmla="*/ 14 h 15"/>
                    <a:gd name="T6" fmla="*/ 4 w 5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15"/>
                    <a:gd name="T14" fmla="*/ 5 w 5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1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14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6" name="Line 235"/>
                <p:cNvSpPr>
                  <a:spLocks noChangeShapeType="1"/>
                </p:cNvSpPr>
                <p:nvPr/>
              </p:nvSpPr>
              <p:spPr bwMode="auto">
                <a:xfrm flipH="1">
                  <a:off x="1114" y="1267"/>
                  <a:ext cx="10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57" name="Freeform 236"/>
                <p:cNvSpPr>
                  <a:spLocks/>
                </p:cNvSpPr>
                <p:nvPr/>
              </p:nvSpPr>
              <p:spPr bwMode="auto">
                <a:xfrm>
                  <a:off x="1124" y="1267"/>
                  <a:ext cx="11" cy="14"/>
                </a:xfrm>
                <a:custGeom>
                  <a:avLst/>
                  <a:gdLst>
                    <a:gd name="T0" fmla="*/ 6 w 11"/>
                    <a:gd name="T1" fmla="*/ 10 h 14"/>
                    <a:gd name="T2" fmla="*/ 8 w 11"/>
                    <a:gd name="T3" fmla="*/ 13 h 14"/>
                    <a:gd name="T4" fmla="*/ 0 w 11"/>
                    <a:gd name="T5" fmla="*/ 0 h 14"/>
                    <a:gd name="T6" fmla="*/ 10 w 11"/>
                    <a:gd name="T7" fmla="*/ 13 h 14"/>
                    <a:gd name="T8" fmla="*/ 6 w 11"/>
                    <a:gd name="T9" fmla="*/ 1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4"/>
                    <a:gd name="T17" fmla="*/ 11 w 11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4">
                      <a:moveTo>
                        <a:pt x="6" y="10"/>
                      </a:moveTo>
                      <a:lnTo>
                        <a:pt x="8" y="13"/>
                      </a:lnTo>
                      <a:lnTo>
                        <a:pt x="0" y="0"/>
                      </a:lnTo>
                      <a:lnTo>
                        <a:pt x="10" y="13"/>
                      </a:lnTo>
                      <a:lnTo>
                        <a:pt x="6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8" name="Freeform 237"/>
                <p:cNvSpPr>
                  <a:spLocks/>
                </p:cNvSpPr>
                <p:nvPr/>
              </p:nvSpPr>
              <p:spPr bwMode="auto">
                <a:xfrm>
                  <a:off x="1124" y="1267"/>
                  <a:ext cx="11" cy="14"/>
                </a:xfrm>
                <a:custGeom>
                  <a:avLst/>
                  <a:gdLst>
                    <a:gd name="T0" fmla="*/ 6 w 11"/>
                    <a:gd name="T1" fmla="*/ 10 h 14"/>
                    <a:gd name="T2" fmla="*/ 8 w 11"/>
                    <a:gd name="T3" fmla="*/ 13 h 14"/>
                    <a:gd name="T4" fmla="*/ 0 w 11"/>
                    <a:gd name="T5" fmla="*/ 0 h 14"/>
                    <a:gd name="T6" fmla="*/ 10 w 11"/>
                    <a:gd name="T7" fmla="*/ 13 h 14"/>
                    <a:gd name="T8" fmla="*/ 6 w 11"/>
                    <a:gd name="T9" fmla="*/ 1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4"/>
                    <a:gd name="T17" fmla="*/ 11 w 11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4">
                      <a:moveTo>
                        <a:pt x="6" y="10"/>
                      </a:moveTo>
                      <a:lnTo>
                        <a:pt x="8" y="13"/>
                      </a:lnTo>
                      <a:lnTo>
                        <a:pt x="0" y="0"/>
                      </a:lnTo>
                      <a:lnTo>
                        <a:pt x="10" y="13"/>
                      </a:lnTo>
                      <a:lnTo>
                        <a:pt x="6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9" name="Freeform 238"/>
                <p:cNvSpPr>
                  <a:spLocks/>
                </p:cNvSpPr>
                <p:nvPr/>
              </p:nvSpPr>
              <p:spPr bwMode="auto">
                <a:xfrm>
                  <a:off x="1122" y="1282"/>
                  <a:ext cx="13" cy="16"/>
                </a:xfrm>
                <a:custGeom>
                  <a:avLst/>
                  <a:gdLst>
                    <a:gd name="T0" fmla="*/ 5 w 13"/>
                    <a:gd name="T1" fmla="*/ 15 h 16"/>
                    <a:gd name="T2" fmla="*/ 0 w 13"/>
                    <a:gd name="T3" fmla="*/ 12 h 16"/>
                    <a:gd name="T4" fmla="*/ 8 w 13"/>
                    <a:gd name="T5" fmla="*/ 0 h 16"/>
                    <a:gd name="T6" fmla="*/ 12 w 13"/>
                    <a:gd name="T7" fmla="*/ 3 h 16"/>
                    <a:gd name="T8" fmla="*/ 5 w 13"/>
                    <a:gd name="T9" fmla="*/ 15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16"/>
                    <a:gd name="T17" fmla="*/ 13 w 13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16">
                      <a:moveTo>
                        <a:pt x="5" y="15"/>
                      </a:moveTo>
                      <a:lnTo>
                        <a:pt x="0" y="12"/>
                      </a:lnTo>
                      <a:lnTo>
                        <a:pt x="8" y="0"/>
                      </a:lnTo>
                      <a:lnTo>
                        <a:pt x="12" y="3"/>
                      </a:lnTo>
                      <a:lnTo>
                        <a:pt x="5" y="1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0" name="Freeform 239"/>
                <p:cNvSpPr>
                  <a:spLocks/>
                </p:cNvSpPr>
                <p:nvPr/>
              </p:nvSpPr>
              <p:spPr bwMode="auto">
                <a:xfrm>
                  <a:off x="1122" y="1282"/>
                  <a:ext cx="13" cy="16"/>
                </a:xfrm>
                <a:custGeom>
                  <a:avLst/>
                  <a:gdLst>
                    <a:gd name="T0" fmla="*/ 5 w 13"/>
                    <a:gd name="T1" fmla="*/ 15 h 16"/>
                    <a:gd name="T2" fmla="*/ 0 w 13"/>
                    <a:gd name="T3" fmla="*/ 12 h 16"/>
                    <a:gd name="T4" fmla="*/ 8 w 13"/>
                    <a:gd name="T5" fmla="*/ 0 h 16"/>
                    <a:gd name="T6" fmla="*/ 12 w 13"/>
                    <a:gd name="T7" fmla="*/ 3 h 16"/>
                    <a:gd name="T8" fmla="*/ 5 w 13"/>
                    <a:gd name="T9" fmla="*/ 15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16"/>
                    <a:gd name="T17" fmla="*/ 13 w 13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16">
                      <a:moveTo>
                        <a:pt x="5" y="15"/>
                      </a:moveTo>
                      <a:lnTo>
                        <a:pt x="0" y="12"/>
                      </a:lnTo>
                      <a:lnTo>
                        <a:pt x="8" y="0"/>
                      </a:lnTo>
                      <a:lnTo>
                        <a:pt x="12" y="3"/>
                      </a:lnTo>
                      <a:lnTo>
                        <a:pt x="5" y="1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1" name="Freeform 240"/>
                <p:cNvSpPr>
                  <a:spLocks/>
                </p:cNvSpPr>
                <p:nvPr/>
              </p:nvSpPr>
              <p:spPr bwMode="auto">
                <a:xfrm>
                  <a:off x="1099" y="1297"/>
                  <a:ext cx="28" cy="34"/>
                </a:xfrm>
                <a:custGeom>
                  <a:avLst/>
                  <a:gdLst>
                    <a:gd name="T0" fmla="*/ 5 w 28"/>
                    <a:gd name="T1" fmla="*/ 2 h 34"/>
                    <a:gd name="T2" fmla="*/ 14 w 28"/>
                    <a:gd name="T3" fmla="*/ 0 h 34"/>
                    <a:gd name="T4" fmla="*/ 27 w 28"/>
                    <a:gd name="T5" fmla="*/ 14 h 34"/>
                    <a:gd name="T6" fmla="*/ 14 w 28"/>
                    <a:gd name="T7" fmla="*/ 33 h 34"/>
                    <a:gd name="T8" fmla="*/ 7 w 28"/>
                    <a:gd name="T9" fmla="*/ 30 h 34"/>
                    <a:gd name="T10" fmla="*/ 0 w 28"/>
                    <a:gd name="T11" fmla="*/ 17 h 34"/>
                    <a:gd name="T12" fmla="*/ 5 w 28"/>
                    <a:gd name="T13" fmla="*/ 2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4"/>
                    <a:gd name="T23" fmla="*/ 28 w 28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4">
                      <a:moveTo>
                        <a:pt x="5" y="2"/>
                      </a:moveTo>
                      <a:lnTo>
                        <a:pt x="14" y="0"/>
                      </a:lnTo>
                      <a:lnTo>
                        <a:pt x="27" y="14"/>
                      </a:lnTo>
                      <a:lnTo>
                        <a:pt x="14" y="33"/>
                      </a:lnTo>
                      <a:lnTo>
                        <a:pt x="7" y="30"/>
                      </a:lnTo>
                      <a:lnTo>
                        <a:pt x="0" y="17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2" name="Freeform 241"/>
                <p:cNvSpPr>
                  <a:spLocks/>
                </p:cNvSpPr>
                <p:nvPr/>
              </p:nvSpPr>
              <p:spPr bwMode="auto">
                <a:xfrm>
                  <a:off x="1099" y="1297"/>
                  <a:ext cx="28" cy="34"/>
                </a:xfrm>
                <a:custGeom>
                  <a:avLst/>
                  <a:gdLst>
                    <a:gd name="T0" fmla="*/ 5 w 28"/>
                    <a:gd name="T1" fmla="*/ 2 h 34"/>
                    <a:gd name="T2" fmla="*/ 14 w 28"/>
                    <a:gd name="T3" fmla="*/ 0 h 34"/>
                    <a:gd name="T4" fmla="*/ 27 w 28"/>
                    <a:gd name="T5" fmla="*/ 14 h 34"/>
                    <a:gd name="T6" fmla="*/ 14 w 28"/>
                    <a:gd name="T7" fmla="*/ 33 h 34"/>
                    <a:gd name="T8" fmla="*/ 7 w 28"/>
                    <a:gd name="T9" fmla="*/ 30 h 34"/>
                    <a:gd name="T10" fmla="*/ 0 w 28"/>
                    <a:gd name="T11" fmla="*/ 17 h 34"/>
                    <a:gd name="T12" fmla="*/ 5 w 28"/>
                    <a:gd name="T13" fmla="*/ 2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4"/>
                    <a:gd name="T23" fmla="*/ 28 w 28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4">
                      <a:moveTo>
                        <a:pt x="5" y="2"/>
                      </a:moveTo>
                      <a:lnTo>
                        <a:pt x="14" y="0"/>
                      </a:lnTo>
                      <a:lnTo>
                        <a:pt x="27" y="14"/>
                      </a:lnTo>
                      <a:lnTo>
                        <a:pt x="14" y="33"/>
                      </a:lnTo>
                      <a:lnTo>
                        <a:pt x="7" y="30"/>
                      </a:lnTo>
                      <a:lnTo>
                        <a:pt x="0" y="17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3" name="Freeform 242"/>
                <p:cNvSpPr>
                  <a:spLocks/>
                </p:cNvSpPr>
                <p:nvPr/>
              </p:nvSpPr>
              <p:spPr bwMode="auto">
                <a:xfrm>
                  <a:off x="1105" y="1295"/>
                  <a:ext cx="8" cy="3"/>
                </a:xfrm>
                <a:custGeom>
                  <a:avLst/>
                  <a:gdLst>
                    <a:gd name="T0" fmla="*/ 7 w 8"/>
                    <a:gd name="T1" fmla="*/ 0 h 3"/>
                    <a:gd name="T2" fmla="*/ 7 w 8"/>
                    <a:gd name="T3" fmla="*/ 0 h 3"/>
                    <a:gd name="T4" fmla="*/ 0 w 8"/>
                    <a:gd name="T5" fmla="*/ 1 h 3"/>
                    <a:gd name="T6" fmla="*/ 6 w 8"/>
                    <a:gd name="T7" fmla="*/ 2 h 3"/>
                    <a:gd name="T8" fmla="*/ 7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6" y="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4" name="Freeform 243"/>
                <p:cNvSpPr>
                  <a:spLocks/>
                </p:cNvSpPr>
                <p:nvPr/>
              </p:nvSpPr>
              <p:spPr bwMode="auto">
                <a:xfrm>
                  <a:off x="1105" y="1295"/>
                  <a:ext cx="8" cy="3"/>
                </a:xfrm>
                <a:custGeom>
                  <a:avLst/>
                  <a:gdLst>
                    <a:gd name="T0" fmla="*/ 7 w 8"/>
                    <a:gd name="T1" fmla="*/ 0 h 3"/>
                    <a:gd name="T2" fmla="*/ 0 w 8"/>
                    <a:gd name="T3" fmla="*/ 1 h 3"/>
                    <a:gd name="T4" fmla="*/ 6 w 8"/>
                    <a:gd name="T5" fmla="*/ 2 h 3"/>
                    <a:gd name="T6" fmla="*/ 7 w 8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3"/>
                    <a:gd name="T14" fmla="*/ 8 w 8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3">
                      <a:moveTo>
                        <a:pt x="7" y="0"/>
                      </a:moveTo>
                      <a:lnTo>
                        <a:pt x="0" y="1"/>
                      </a:lnTo>
                      <a:lnTo>
                        <a:pt x="6" y="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5" name="Freeform 244"/>
                <p:cNvSpPr>
                  <a:spLocks/>
                </p:cNvSpPr>
                <p:nvPr/>
              </p:nvSpPr>
              <p:spPr bwMode="auto">
                <a:xfrm>
                  <a:off x="1116" y="1297"/>
                  <a:ext cx="11" cy="11"/>
                </a:xfrm>
                <a:custGeom>
                  <a:avLst/>
                  <a:gdLst>
                    <a:gd name="T0" fmla="*/ 10 w 11"/>
                    <a:gd name="T1" fmla="*/ 10 h 11"/>
                    <a:gd name="T2" fmla="*/ 10 w 11"/>
                    <a:gd name="T3" fmla="*/ 10 h 11"/>
                    <a:gd name="T4" fmla="*/ 1 w 11"/>
                    <a:gd name="T5" fmla="*/ 3 h 11"/>
                    <a:gd name="T6" fmla="*/ 0 w 11"/>
                    <a:gd name="T7" fmla="*/ 0 h 11"/>
                    <a:gd name="T8" fmla="*/ 10 w 11"/>
                    <a:gd name="T9" fmla="*/ 1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1"/>
                    <a:gd name="T17" fmla="*/ 11 w 1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1">
                      <a:moveTo>
                        <a:pt x="10" y="10"/>
                      </a:moveTo>
                      <a:lnTo>
                        <a:pt x="10" y="10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10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6" name="Freeform 245"/>
                <p:cNvSpPr>
                  <a:spLocks/>
                </p:cNvSpPr>
                <p:nvPr/>
              </p:nvSpPr>
              <p:spPr bwMode="auto">
                <a:xfrm>
                  <a:off x="1116" y="1297"/>
                  <a:ext cx="11" cy="11"/>
                </a:xfrm>
                <a:custGeom>
                  <a:avLst/>
                  <a:gdLst>
                    <a:gd name="T0" fmla="*/ 10 w 11"/>
                    <a:gd name="T1" fmla="*/ 10 h 11"/>
                    <a:gd name="T2" fmla="*/ 1 w 11"/>
                    <a:gd name="T3" fmla="*/ 3 h 11"/>
                    <a:gd name="T4" fmla="*/ 0 w 11"/>
                    <a:gd name="T5" fmla="*/ 0 h 11"/>
                    <a:gd name="T6" fmla="*/ 10 w 11"/>
                    <a:gd name="T7" fmla="*/ 1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1"/>
                    <a:gd name="T14" fmla="*/ 11 w 1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1">
                      <a:moveTo>
                        <a:pt x="10" y="10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10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7" name="Freeform 246"/>
                <p:cNvSpPr>
                  <a:spLocks/>
                </p:cNvSpPr>
                <p:nvPr/>
              </p:nvSpPr>
              <p:spPr bwMode="auto">
                <a:xfrm>
                  <a:off x="1116" y="1313"/>
                  <a:ext cx="11" cy="22"/>
                </a:xfrm>
                <a:custGeom>
                  <a:avLst/>
                  <a:gdLst>
                    <a:gd name="T0" fmla="*/ 3 w 11"/>
                    <a:gd name="T1" fmla="*/ 16 h 22"/>
                    <a:gd name="T2" fmla="*/ 0 w 11"/>
                    <a:gd name="T3" fmla="*/ 18 h 22"/>
                    <a:gd name="T4" fmla="*/ 10 w 11"/>
                    <a:gd name="T5" fmla="*/ 0 h 22"/>
                    <a:gd name="T6" fmla="*/ 3 w 11"/>
                    <a:gd name="T7" fmla="*/ 16 h 22"/>
                    <a:gd name="T8" fmla="*/ 0 w 11"/>
                    <a:gd name="T9" fmla="*/ 21 h 22"/>
                    <a:gd name="T10" fmla="*/ 3 w 11"/>
                    <a:gd name="T11" fmla="*/ 16 h 22"/>
                    <a:gd name="T12" fmla="*/ 0 w 11"/>
                    <a:gd name="T13" fmla="*/ 21 h 22"/>
                    <a:gd name="T14" fmla="*/ 3 w 11"/>
                    <a:gd name="T15" fmla="*/ 16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22"/>
                    <a:gd name="T26" fmla="*/ 11 w 11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22">
                      <a:moveTo>
                        <a:pt x="3" y="16"/>
                      </a:moveTo>
                      <a:lnTo>
                        <a:pt x="0" y="18"/>
                      </a:lnTo>
                      <a:lnTo>
                        <a:pt x="10" y="0"/>
                      </a:lnTo>
                      <a:lnTo>
                        <a:pt x="3" y="16"/>
                      </a:lnTo>
                      <a:lnTo>
                        <a:pt x="0" y="21"/>
                      </a:lnTo>
                      <a:lnTo>
                        <a:pt x="3" y="16"/>
                      </a:lnTo>
                      <a:lnTo>
                        <a:pt x="0" y="21"/>
                      </a:lnTo>
                      <a:lnTo>
                        <a:pt x="3" y="1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8" name="Freeform 247"/>
                <p:cNvSpPr>
                  <a:spLocks/>
                </p:cNvSpPr>
                <p:nvPr/>
              </p:nvSpPr>
              <p:spPr bwMode="auto">
                <a:xfrm>
                  <a:off x="1116" y="1313"/>
                  <a:ext cx="11" cy="22"/>
                </a:xfrm>
                <a:custGeom>
                  <a:avLst/>
                  <a:gdLst>
                    <a:gd name="T0" fmla="*/ 3 w 11"/>
                    <a:gd name="T1" fmla="*/ 16 h 22"/>
                    <a:gd name="T2" fmla="*/ 0 w 11"/>
                    <a:gd name="T3" fmla="*/ 18 h 22"/>
                    <a:gd name="T4" fmla="*/ 10 w 11"/>
                    <a:gd name="T5" fmla="*/ 0 h 22"/>
                    <a:gd name="T6" fmla="*/ 3 w 11"/>
                    <a:gd name="T7" fmla="*/ 16 h 22"/>
                    <a:gd name="T8" fmla="*/ 0 w 11"/>
                    <a:gd name="T9" fmla="*/ 21 h 22"/>
                    <a:gd name="T10" fmla="*/ 3 w 11"/>
                    <a:gd name="T11" fmla="*/ 16 h 22"/>
                    <a:gd name="T12" fmla="*/ 0 w 11"/>
                    <a:gd name="T13" fmla="*/ 21 h 22"/>
                    <a:gd name="T14" fmla="*/ 3 w 11"/>
                    <a:gd name="T15" fmla="*/ 16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22"/>
                    <a:gd name="T26" fmla="*/ 11 w 11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22">
                      <a:moveTo>
                        <a:pt x="3" y="16"/>
                      </a:moveTo>
                      <a:lnTo>
                        <a:pt x="0" y="18"/>
                      </a:lnTo>
                      <a:lnTo>
                        <a:pt x="10" y="0"/>
                      </a:lnTo>
                      <a:lnTo>
                        <a:pt x="3" y="16"/>
                      </a:lnTo>
                      <a:lnTo>
                        <a:pt x="0" y="21"/>
                      </a:lnTo>
                      <a:lnTo>
                        <a:pt x="3" y="16"/>
                      </a:lnTo>
                      <a:lnTo>
                        <a:pt x="0" y="21"/>
                      </a:lnTo>
                      <a:lnTo>
                        <a:pt x="3" y="1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9" name="Freeform 248"/>
                <p:cNvSpPr>
                  <a:spLocks/>
                </p:cNvSpPr>
                <p:nvPr/>
              </p:nvSpPr>
              <p:spPr bwMode="auto">
                <a:xfrm>
                  <a:off x="1108" y="1332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0 h 3"/>
                    <a:gd name="T4" fmla="*/ 6 w 7"/>
                    <a:gd name="T5" fmla="*/ 1 h 3"/>
                    <a:gd name="T6" fmla="*/ 4 w 7"/>
                    <a:gd name="T7" fmla="*/ 2 h 3"/>
                    <a:gd name="T8" fmla="*/ 1 w 7"/>
                    <a:gd name="T9" fmla="*/ 1 h 3"/>
                    <a:gd name="T10" fmla="*/ 0 w 7"/>
                    <a:gd name="T11" fmla="*/ 0 h 3"/>
                    <a:gd name="T12" fmla="*/ 1 w 7"/>
                    <a:gd name="T13" fmla="*/ 1 h 3"/>
                    <a:gd name="T14" fmla="*/ 0 w 7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3"/>
                    <a:gd name="T26" fmla="*/ 7 w 7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0" name="Freeform 249"/>
                <p:cNvSpPr>
                  <a:spLocks/>
                </p:cNvSpPr>
                <p:nvPr/>
              </p:nvSpPr>
              <p:spPr bwMode="auto">
                <a:xfrm>
                  <a:off x="1108" y="1332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6 w 7"/>
                    <a:gd name="T3" fmla="*/ 1 h 3"/>
                    <a:gd name="T4" fmla="*/ 4 w 7"/>
                    <a:gd name="T5" fmla="*/ 2 h 3"/>
                    <a:gd name="T6" fmla="*/ 1 w 7"/>
                    <a:gd name="T7" fmla="*/ 1 h 3"/>
                    <a:gd name="T8" fmla="*/ 0 w 7"/>
                    <a:gd name="T9" fmla="*/ 0 h 3"/>
                    <a:gd name="T10" fmla="*/ 1 w 7"/>
                    <a:gd name="T11" fmla="*/ 1 h 3"/>
                    <a:gd name="T12" fmla="*/ 0 w 7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3"/>
                    <a:gd name="T23" fmla="*/ 7 w 7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3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1" name="Freeform 250"/>
                <p:cNvSpPr>
                  <a:spLocks/>
                </p:cNvSpPr>
                <p:nvPr/>
              </p:nvSpPr>
              <p:spPr bwMode="auto">
                <a:xfrm>
                  <a:off x="1091" y="1313"/>
                  <a:ext cx="12" cy="14"/>
                </a:xfrm>
                <a:custGeom>
                  <a:avLst/>
                  <a:gdLst>
                    <a:gd name="T0" fmla="*/ 5 w 12"/>
                    <a:gd name="T1" fmla="*/ 3 h 14"/>
                    <a:gd name="T2" fmla="*/ 5 w 12"/>
                    <a:gd name="T3" fmla="*/ 3 h 14"/>
                    <a:gd name="T4" fmla="*/ 11 w 12"/>
                    <a:gd name="T5" fmla="*/ 13 h 14"/>
                    <a:gd name="T6" fmla="*/ 1 w 12"/>
                    <a:gd name="T7" fmla="*/ 5 h 14"/>
                    <a:gd name="T8" fmla="*/ 0 w 12"/>
                    <a:gd name="T9" fmla="*/ 0 h 14"/>
                    <a:gd name="T10" fmla="*/ 1 w 12"/>
                    <a:gd name="T11" fmla="*/ 5 h 14"/>
                    <a:gd name="T12" fmla="*/ 0 w 12"/>
                    <a:gd name="T13" fmla="*/ 0 h 14"/>
                    <a:gd name="T14" fmla="*/ 5 w 12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14"/>
                    <a:gd name="T26" fmla="*/ 12 w 12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14">
                      <a:moveTo>
                        <a:pt x="5" y="3"/>
                      </a:moveTo>
                      <a:lnTo>
                        <a:pt x="5" y="3"/>
                      </a:lnTo>
                      <a:lnTo>
                        <a:pt x="11" y="13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5" y="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2" name="Freeform 251"/>
                <p:cNvSpPr>
                  <a:spLocks/>
                </p:cNvSpPr>
                <p:nvPr/>
              </p:nvSpPr>
              <p:spPr bwMode="auto">
                <a:xfrm>
                  <a:off x="1091" y="1313"/>
                  <a:ext cx="12" cy="14"/>
                </a:xfrm>
                <a:custGeom>
                  <a:avLst/>
                  <a:gdLst>
                    <a:gd name="T0" fmla="*/ 5 w 12"/>
                    <a:gd name="T1" fmla="*/ 3 h 14"/>
                    <a:gd name="T2" fmla="*/ 11 w 12"/>
                    <a:gd name="T3" fmla="*/ 13 h 14"/>
                    <a:gd name="T4" fmla="*/ 1 w 12"/>
                    <a:gd name="T5" fmla="*/ 5 h 14"/>
                    <a:gd name="T6" fmla="*/ 0 w 12"/>
                    <a:gd name="T7" fmla="*/ 0 h 14"/>
                    <a:gd name="T8" fmla="*/ 1 w 12"/>
                    <a:gd name="T9" fmla="*/ 5 h 14"/>
                    <a:gd name="T10" fmla="*/ 0 w 12"/>
                    <a:gd name="T11" fmla="*/ 0 h 14"/>
                    <a:gd name="T12" fmla="*/ 5 w 12"/>
                    <a:gd name="T13" fmla="*/ 3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14"/>
                    <a:gd name="T23" fmla="*/ 12 w 12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14">
                      <a:moveTo>
                        <a:pt x="5" y="3"/>
                      </a:moveTo>
                      <a:lnTo>
                        <a:pt x="11" y="13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5" y="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3" name="Freeform 252"/>
                <p:cNvSpPr>
                  <a:spLocks/>
                </p:cNvSpPr>
                <p:nvPr/>
              </p:nvSpPr>
              <p:spPr bwMode="auto">
                <a:xfrm>
                  <a:off x="1091" y="1293"/>
                  <a:ext cx="14" cy="19"/>
                </a:xfrm>
                <a:custGeom>
                  <a:avLst/>
                  <a:gdLst>
                    <a:gd name="T0" fmla="*/ 10 w 14"/>
                    <a:gd name="T1" fmla="*/ 5 h 19"/>
                    <a:gd name="T2" fmla="*/ 13 w 14"/>
                    <a:gd name="T3" fmla="*/ 3 h 19"/>
                    <a:gd name="T4" fmla="*/ 5 w 14"/>
                    <a:gd name="T5" fmla="*/ 18 h 19"/>
                    <a:gd name="T6" fmla="*/ 0 w 14"/>
                    <a:gd name="T7" fmla="*/ 15 h 19"/>
                    <a:gd name="T8" fmla="*/ 10 w 14"/>
                    <a:gd name="T9" fmla="*/ 5 h 19"/>
                    <a:gd name="T10" fmla="*/ 8 w 14"/>
                    <a:gd name="T11" fmla="*/ 0 h 19"/>
                    <a:gd name="T12" fmla="*/ 10 w 14"/>
                    <a:gd name="T13" fmla="*/ 5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9"/>
                    <a:gd name="T23" fmla="*/ 14 w 14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9">
                      <a:moveTo>
                        <a:pt x="10" y="5"/>
                      </a:moveTo>
                      <a:lnTo>
                        <a:pt x="13" y="3"/>
                      </a:lnTo>
                      <a:lnTo>
                        <a:pt x="5" y="18"/>
                      </a:lnTo>
                      <a:lnTo>
                        <a:pt x="0" y="15"/>
                      </a:lnTo>
                      <a:lnTo>
                        <a:pt x="10" y="5"/>
                      </a:lnTo>
                      <a:lnTo>
                        <a:pt x="8" y="0"/>
                      </a:lnTo>
                      <a:lnTo>
                        <a:pt x="10" y="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4" name="Freeform 253"/>
                <p:cNvSpPr>
                  <a:spLocks/>
                </p:cNvSpPr>
                <p:nvPr/>
              </p:nvSpPr>
              <p:spPr bwMode="auto">
                <a:xfrm>
                  <a:off x="1091" y="1293"/>
                  <a:ext cx="14" cy="19"/>
                </a:xfrm>
                <a:custGeom>
                  <a:avLst/>
                  <a:gdLst>
                    <a:gd name="T0" fmla="*/ 10 w 14"/>
                    <a:gd name="T1" fmla="*/ 5 h 19"/>
                    <a:gd name="T2" fmla="*/ 13 w 14"/>
                    <a:gd name="T3" fmla="*/ 3 h 19"/>
                    <a:gd name="T4" fmla="*/ 5 w 14"/>
                    <a:gd name="T5" fmla="*/ 18 h 19"/>
                    <a:gd name="T6" fmla="*/ 0 w 14"/>
                    <a:gd name="T7" fmla="*/ 15 h 19"/>
                    <a:gd name="T8" fmla="*/ 10 w 14"/>
                    <a:gd name="T9" fmla="*/ 5 h 19"/>
                    <a:gd name="T10" fmla="*/ 8 w 14"/>
                    <a:gd name="T11" fmla="*/ 0 h 19"/>
                    <a:gd name="T12" fmla="*/ 10 w 14"/>
                    <a:gd name="T13" fmla="*/ 5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9"/>
                    <a:gd name="T23" fmla="*/ 14 w 14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9">
                      <a:moveTo>
                        <a:pt x="10" y="5"/>
                      </a:moveTo>
                      <a:lnTo>
                        <a:pt x="13" y="3"/>
                      </a:lnTo>
                      <a:lnTo>
                        <a:pt x="5" y="18"/>
                      </a:lnTo>
                      <a:lnTo>
                        <a:pt x="0" y="15"/>
                      </a:lnTo>
                      <a:lnTo>
                        <a:pt x="10" y="5"/>
                      </a:lnTo>
                      <a:lnTo>
                        <a:pt x="8" y="0"/>
                      </a:lnTo>
                      <a:lnTo>
                        <a:pt x="10" y="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5" name="Freeform 254"/>
                <p:cNvSpPr>
                  <a:spLocks/>
                </p:cNvSpPr>
                <p:nvPr/>
              </p:nvSpPr>
              <p:spPr bwMode="auto">
                <a:xfrm>
                  <a:off x="1105" y="1297"/>
                  <a:ext cx="10" cy="9"/>
                </a:xfrm>
                <a:custGeom>
                  <a:avLst/>
                  <a:gdLst>
                    <a:gd name="T0" fmla="*/ 9 w 10"/>
                    <a:gd name="T1" fmla="*/ 8 h 9"/>
                    <a:gd name="T2" fmla="*/ 9 w 10"/>
                    <a:gd name="T3" fmla="*/ 8 h 9"/>
                    <a:gd name="T4" fmla="*/ 0 w 10"/>
                    <a:gd name="T5" fmla="*/ 1 h 9"/>
                    <a:gd name="T6" fmla="*/ 3 w 10"/>
                    <a:gd name="T7" fmla="*/ 0 h 9"/>
                    <a:gd name="T8" fmla="*/ 9 w 10"/>
                    <a:gd name="T9" fmla="*/ 8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"/>
                    <a:gd name="T17" fmla="*/ 10 w 10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">
                      <a:moveTo>
                        <a:pt x="9" y="8"/>
                      </a:moveTo>
                      <a:lnTo>
                        <a:pt x="9" y="8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9" y="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6" name="Freeform 255"/>
                <p:cNvSpPr>
                  <a:spLocks/>
                </p:cNvSpPr>
                <p:nvPr/>
              </p:nvSpPr>
              <p:spPr bwMode="auto">
                <a:xfrm>
                  <a:off x="1105" y="1297"/>
                  <a:ext cx="10" cy="9"/>
                </a:xfrm>
                <a:custGeom>
                  <a:avLst/>
                  <a:gdLst>
                    <a:gd name="T0" fmla="*/ 9 w 10"/>
                    <a:gd name="T1" fmla="*/ 8 h 9"/>
                    <a:gd name="T2" fmla="*/ 0 w 10"/>
                    <a:gd name="T3" fmla="*/ 1 h 9"/>
                    <a:gd name="T4" fmla="*/ 3 w 10"/>
                    <a:gd name="T5" fmla="*/ 0 h 9"/>
                    <a:gd name="T6" fmla="*/ 9 w 10"/>
                    <a:gd name="T7" fmla="*/ 8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9"/>
                    <a:gd name="T14" fmla="*/ 10 w 10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9">
                      <a:moveTo>
                        <a:pt x="9" y="8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9" y="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7" name="Freeform 256"/>
                <p:cNvSpPr>
                  <a:spLocks/>
                </p:cNvSpPr>
                <p:nvPr/>
              </p:nvSpPr>
              <p:spPr bwMode="auto">
                <a:xfrm>
                  <a:off x="1108" y="1311"/>
                  <a:ext cx="7" cy="16"/>
                </a:xfrm>
                <a:custGeom>
                  <a:avLst/>
                  <a:gdLst>
                    <a:gd name="T0" fmla="*/ 0 w 7"/>
                    <a:gd name="T1" fmla="*/ 15 h 16"/>
                    <a:gd name="T2" fmla="*/ 0 w 7"/>
                    <a:gd name="T3" fmla="*/ 15 h 16"/>
                    <a:gd name="T4" fmla="*/ 6 w 7"/>
                    <a:gd name="T5" fmla="*/ 0 h 16"/>
                    <a:gd name="T6" fmla="*/ 0 w 7"/>
                    <a:gd name="T7" fmla="*/ 15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6"/>
                    <a:gd name="T14" fmla="*/ 7 w 7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6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6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108" y="1311"/>
                  <a:ext cx="12" cy="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9" name="Freeform 258"/>
                <p:cNvSpPr>
                  <a:spLocks/>
                </p:cNvSpPr>
                <p:nvPr/>
              </p:nvSpPr>
              <p:spPr bwMode="auto">
                <a:xfrm>
                  <a:off x="1103" y="1214"/>
                  <a:ext cx="34" cy="36"/>
                </a:xfrm>
                <a:custGeom>
                  <a:avLst/>
                  <a:gdLst>
                    <a:gd name="T0" fmla="*/ 11 w 34"/>
                    <a:gd name="T1" fmla="*/ 0 h 36"/>
                    <a:gd name="T2" fmla="*/ 21 w 34"/>
                    <a:gd name="T3" fmla="*/ 2 h 36"/>
                    <a:gd name="T4" fmla="*/ 33 w 34"/>
                    <a:gd name="T5" fmla="*/ 12 h 36"/>
                    <a:gd name="T6" fmla="*/ 21 w 34"/>
                    <a:gd name="T7" fmla="*/ 35 h 36"/>
                    <a:gd name="T8" fmla="*/ 14 w 34"/>
                    <a:gd name="T9" fmla="*/ 32 h 36"/>
                    <a:gd name="T10" fmla="*/ 0 w 34"/>
                    <a:gd name="T11" fmla="*/ 15 h 36"/>
                    <a:gd name="T12" fmla="*/ 11 w 34"/>
                    <a:gd name="T13" fmla="*/ 0 h 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36"/>
                    <a:gd name="T23" fmla="*/ 34 w 34"/>
                    <a:gd name="T24" fmla="*/ 36 h 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36">
                      <a:moveTo>
                        <a:pt x="11" y="0"/>
                      </a:moveTo>
                      <a:lnTo>
                        <a:pt x="21" y="2"/>
                      </a:lnTo>
                      <a:lnTo>
                        <a:pt x="33" y="12"/>
                      </a:lnTo>
                      <a:lnTo>
                        <a:pt x="21" y="35"/>
                      </a:lnTo>
                      <a:lnTo>
                        <a:pt x="14" y="32"/>
                      </a:lnTo>
                      <a:lnTo>
                        <a:pt x="0" y="15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0" name="Freeform 259"/>
                <p:cNvSpPr>
                  <a:spLocks/>
                </p:cNvSpPr>
                <p:nvPr/>
              </p:nvSpPr>
              <p:spPr bwMode="auto">
                <a:xfrm>
                  <a:off x="1103" y="1214"/>
                  <a:ext cx="34" cy="36"/>
                </a:xfrm>
                <a:custGeom>
                  <a:avLst/>
                  <a:gdLst>
                    <a:gd name="T0" fmla="*/ 11 w 34"/>
                    <a:gd name="T1" fmla="*/ 0 h 36"/>
                    <a:gd name="T2" fmla="*/ 21 w 34"/>
                    <a:gd name="T3" fmla="*/ 2 h 36"/>
                    <a:gd name="T4" fmla="*/ 33 w 34"/>
                    <a:gd name="T5" fmla="*/ 12 h 36"/>
                    <a:gd name="T6" fmla="*/ 21 w 34"/>
                    <a:gd name="T7" fmla="*/ 35 h 36"/>
                    <a:gd name="T8" fmla="*/ 14 w 34"/>
                    <a:gd name="T9" fmla="*/ 32 h 36"/>
                    <a:gd name="T10" fmla="*/ 0 w 34"/>
                    <a:gd name="T11" fmla="*/ 15 h 36"/>
                    <a:gd name="T12" fmla="*/ 11 w 34"/>
                    <a:gd name="T13" fmla="*/ 0 h 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36"/>
                    <a:gd name="T23" fmla="*/ 34 w 34"/>
                    <a:gd name="T24" fmla="*/ 36 h 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36">
                      <a:moveTo>
                        <a:pt x="11" y="0"/>
                      </a:moveTo>
                      <a:lnTo>
                        <a:pt x="21" y="2"/>
                      </a:lnTo>
                      <a:lnTo>
                        <a:pt x="33" y="12"/>
                      </a:lnTo>
                      <a:lnTo>
                        <a:pt x="21" y="35"/>
                      </a:lnTo>
                      <a:lnTo>
                        <a:pt x="14" y="32"/>
                      </a:lnTo>
                      <a:lnTo>
                        <a:pt x="0" y="15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1" name="Freeform 260"/>
                <p:cNvSpPr>
                  <a:spLocks/>
                </p:cNvSpPr>
                <p:nvPr/>
              </p:nvSpPr>
              <p:spPr bwMode="auto">
                <a:xfrm>
                  <a:off x="1116" y="1212"/>
                  <a:ext cx="7" cy="3"/>
                </a:xfrm>
                <a:custGeom>
                  <a:avLst/>
                  <a:gdLst>
                    <a:gd name="T0" fmla="*/ 3 w 7"/>
                    <a:gd name="T1" fmla="*/ 0 h 3"/>
                    <a:gd name="T2" fmla="*/ 6 w 7"/>
                    <a:gd name="T3" fmla="*/ 1 h 3"/>
                    <a:gd name="T4" fmla="*/ 0 w 7"/>
                    <a:gd name="T5" fmla="*/ 2 h 3"/>
                    <a:gd name="T6" fmla="*/ 6 w 7"/>
                    <a:gd name="T7" fmla="*/ 1 h 3"/>
                    <a:gd name="T8" fmla="*/ 3 w 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0" y="2"/>
                      </a:lnTo>
                      <a:lnTo>
                        <a:pt x="6" y="1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2" name="Freeform 261"/>
                <p:cNvSpPr>
                  <a:spLocks/>
                </p:cNvSpPr>
                <p:nvPr/>
              </p:nvSpPr>
              <p:spPr bwMode="auto">
                <a:xfrm>
                  <a:off x="1116" y="1212"/>
                  <a:ext cx="7" cy="3"/>
                </a:xfrm>
                <a:custGeom>
                  <a:avLst/>
                  <a:gdLst>
                    <a:gd name="T0" fmla="*/ 3 w 7"/>
                    <a:gd name="T1" fmla="*/ 0 h 3"/>
                    <a:gd name="T2" fmla="*/ 6 w 7"/>
                    <a:gd name="T3" fmla="*/ 1 h 3"/>
                    <a:gd name="T4" fmla="*/ 0 w 7"/>
                    <a:gd name="T5" fmla="*/ 2 h 3"/>
                    <a:gd name="T6" fmla="*/ 6 w 7"/>
                    <a:gd name="T7" fmla="*/ 1 h 3"/>
                    <a:gd name="T8" fmla="*/ 3 w 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0" y="2"/>
                      </a:lnTo>
                      <a:lnTo>
                        <a:pt x="6" y="1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3" name="Freeform 262"/>
                <p:cNvSpPr>
                  <a:spLocks/>
                </p:cNvSpPr>
                <p:nvPr/>
              </p:nvSpPr>
              <p:spPr bwMode="auto">
                <a:xfrm>
                  <a:off x="1122" y="1216"/>
                  <a:ext cx="15" cy="9"/>
                </a:xfrm>
                <a:custGeom>
                  <a:avLst/>
                  <a:gdLst>
                    <a:gd name="T0" fmla="*/ 11 w 15"/>
                    <a:gd name="T1" fmla="*/ 8 h 9"/>
                    <a:gd name="T2" fmla="*/ 11 w 15"/>
                    <a:gd name="T3" fmla="*/ 8 h 9"/>
                    <a:gd name="T4" fmla="*/ 0 w 15"/>
                    <a:gd name="T5" fmla="*/ 1 h 9"/>
                    <a:gd name="T6" fmla="*/ 4 w 15"/>
                    <a:gd name="T7" fmla="*/ 0 h 9"/>
                    <a:gd name="T8" fmla="*/ 14 w 15"/>
                    <a:gd name="T9" fmla="*/ 7 h 9"/>
                    <a:gd name="T10" fmla="*/ 11 w 15"/>
                    <a:gd name="T11" fmla="*/ 8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9"/>
                    <a:gd name="T20" fmla="*/ 15 w 15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9">
                      <a:moveTo>
                        <a:pt x="11" y="8"/>
                      </a:moveTo>
                      <a:lnTo>
                        <a:pt x="11" y="8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4" y="7"/>
                      </a:lnTo>
                      <a:lnTo>
                        <a:pt x="11" y="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4" name="Freeform 263"/>
                <p:cNvSpPr>
                  <a:spLocks/>
                </p:cNvSpPr>
                <p:nvPr/>
              </p:nvSpPr>
              <p:spPr bwMode="auto">
                <a:xfrm>
                  <a:off x="1122" y="1216"/>
                  <a:ext cx="15" cy="9"/>
                </a:xfrm>
                <a:custGeom>
                  <a:avLst/>
                  <a:gdLst>
                    <a:gd name="T0" fmla="*/ 11 w 15"/>
                    <a:gd name="T1" fmla="*/ 8 h 9"/>
                    <a:gd name="T2" fmla="*/ 0 w 15"/>
                    <a:gd name="T3" fmla="*/ 1 h 9"/>
                    <a:gd name="T4" fmla="*/ 4 w 15"/>
                    <a:gd name="T5" fmla="*/ 0 h 9"/>
                    <a:gd name="T6" fmla="*/ 14 w 15"/>
                    <a:gd name="T7" fmla="*/ 7 h 9"/>
                    <a:gd name="T8" fmla="*/ 11 w 15"/>
                    <a:gd name="T9" fmla="*/ 8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11" y="8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4" y="7"/>
                      </a:lnTo>
                      <a:lnTo>
                        <a:pt x="11" y="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5" name="Freeform 264"/>
                <p:cNvSpPr>
                  <a:spLocks/>
                </p:cNvSpPr>
                <p:nvPr/>
              </p:nvSpPr>
              <p:spPr bwMode="auto">
                <a:xfrm>
                  <a:off x="1126" y="1228"/>
                  <a:ext cx="11" cy="22"/>
                </a:xfrm>
                <a:custGeom>
                  <a:avLst/>
                  <a:gdLst>
                    <a:gd name="T0" fmla="*/ 0 w 11"/>
                    <a:gd name="T1" fmla="*/ 18 h 22"/>
                    <a:gd name="T2" fmla="*/ 0 w 11"/>
                    <a:gd name="T3" fmla="*/ 18 h 22"/>
                    <a:gd name="T4" fmla="*/ 8 w 11"/>
                    <a:gd name="T5" fmla="*/ 2 h 22"/>
                    <a:gd name="T6" fmla="*/ 10 w 11"/>
                    <a:gd name="T7" fmla="*/ 0 h 22"/>
                    <a:gd name="T8" fmla="*/ 1 w 11"/>
                    <a:gd name="T9" fmla="*/ 21 h 22"/>
                    <a:gd name="T10" fmla="*/ 0 w 11"/>
                    <a:gd name="T11" fmla="*/ 18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22"/>
                    <a:gd name="T20" fmla="*/ 11 w 11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2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" y="21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6" name="Freeform 265"/>
                <p:cNvSpPr>
                  <a:spLocks/>
                </p:cNvSpPr>
                <p:nvPr/>
              </p:nvSpPr>
              <p:spPr bwMode="auto">
                <a:xfrm>
                  <a:off x="1126" y="1228"/>
                  <a:ext cx="11" cy="22"/>
                </a:xfrm>
                <a:custGeom>
                  <a:avLst/>
                  <a:gdLst>
                    <a:gd name="T0" fmla="*/ 0 w 11"/>
                    <a:gd name="T1" fmla="*/ 18 h 22"/>
                    <a:gd name="T2" fmla="*/ 8 w 11"/>
                    <a:gd name="T3" fmla="*/ 2 h 22"/>
                    <a:gd name="T4" fmla="*/ 10 w 11"/>
                    <a:gd name="T5" fmla="*/ 0 h 22"/>
                    <a:gd name="T6" fmla="*/ 1 w 11"/>
                    <a:gd name="T7" fmla="*/ 21 h 22"/>
                    <a:gd name="T8" fmla="*/ 0 w 11"/>
                    <a:gd name="T9" fmla="*/ 18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2"/>
                    <a:gd name="T17" fmla="*/ 11 w 11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2">
                      <a:moveTo>
                        <a:pt x="0" y="18"/>
                      </a:move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" y="21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7" name="Freeform 266"/>
                <p:cNvSpPr>
                  <a:spLocks/>
                </p:cNvSpPr>
                <p:nvPr/>
              </p:nvSpPr>
              <p:spPr bwMode="auto">
                <a:xfrm>
                  <a:off x="1120" y="1247"/>
                  <a:ext cx="3" cy="3"/>
                </a:xfrm>
                <a:custGeom>
                  <a:avLst/>
                  <a:gdLst>
                    <a:gd name="T0" fmla="*/ 0 w 3"/>
                    <a:gd name="T1" fmla="*/ 1 h 3"/>
                    <a:gd name="T2" fmla="*/ 0 w 3"/>
                    <a:gd name="T3" fmla="*/ 0 h 3"/>
                    <a:gd name="T4" fmla="*/ 2 w 3"/>
                    <a:gd name="T5" fmla="*/ 1 h 3"/>
                    <a:gd name="T6" fmla="*/ 2 w 3"/>
                    <a:gd name="T7" fmla="*/ 2 h 3"/>
                    <a:gd name="T8" fmla="*/ 0 w 3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8" name="Freeform 267"/>
                <p:cNvSpPr>
                  <a:spLocks/>
                </p:cNvSpPr>
                <p:nvPr/>
              </p:nvSpPr>
              <p:spPr bwMode="auto">
                <a:xfrm>
                  <a:off x="1120" y="1247"/>
                  <a:ext cx="3" cy="3"/>
                </a:xfrm>
                <a:custGeom>
                  <a:avLst/>
                  <a:gdLst>
                    <a:gd name="T0" fmla="*/ 0 w 3"/>
                    <a:gd name="T1" fmla="*/ 1 h 3"/>
                    <a:gd name="T2" fmla="*/ 0 w 3"/>
                    <a:gd name="T3" fmla="*/ 0 h 3"/>
                    <a:gd name="T4" fmla="*/ 2 w 3"/>
                    <a:gd name="T5" fmla="*/ 1 h 3"/>
                    <a:gd name="T6" fmla="*/ 2 w 3"/>
                    <a:gd name="T7" fmla="*/ 2 h 3"/>
                    <a:gd name="T8" fmla="*/ 0 w 3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9" name="Freeform 268"/>
                <p:cNvSpPr>
                  <a:spLocks/>
                </p:cNvSpPr>
                <p:nvPr/>
              </p:nvSpPr>
              <p:spPr bwMode="auto">
                <a:xfrm>
                  <a:off x="1103" y="1232"/>
                  <a:ext cx="12" cy="14"/>
                </a:xfrm>
                <a:custGeom>
                  <a:avLst/>
                  <a:gdLst>
                    <a:gd name="T0" fmla="*/ 0 w 12"/>
                    <a:gd name="T1" fmla="*/ 0 h 14"/>
                    <a:gd name="T2" fmla="*/ 5 w 12"/>
                    <a:gd name="T3" fmla="*/ 0 h 14"/>
                    <a:gd name="T4" fmla="*/ 11 w 12"/>
                    <a:gd name="T5" fmla="*/ 13 h 14"/>
                    <a:gd name="T6" fmla="*/ 0 w 12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14"/>
                    <a:gd name="T14" fmla="*/ 12 w 12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1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1" y="1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0" name="Freeform 269"/>
                <p:cNvSpPr>
                  <a:spLocks/>
                </p:cNvSpPr>
                <p:nvPr/>
              </p:nvSpPr>
              <p:spPr bwMode="auto">
                <a:xfrm>
                  <a:off x="1103" y="1232"/>
                  <a:ext cx="12" cy="14"/>
                </a:xfrm>
                <a:custGeom>
                  <a:avLst/>
                  <a:gdLst>
                    <a:gd name="T0" fmla="*/ 0 w 12"/>
                    <a:gd name="T1" fmla="*/ 0 h 14"/>
                    <a:gd name="T2" fmla="*/ 5 w 12"/>
                    <a:gd name="T3" fmla="*/ 0 h 14"/>
                    <a:gd name="T4" fmla="*/ 11 w 12"/>
                    <a:gd name="T5" fmla="*/ 13 h 14"/>
                    <a:gd name="T6" fmla="*/ 0 w 12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14"/>
                    <a:gd name="T14" fmla="*/ 12 w 12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1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1" y="1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1" name="Freeform 270"/>
                <p:cNvSpPr>
                  <a:spLocks/>
                </p:cNvSpPr>
                <p:nvPr/>
              </p:nvSpPr>
              <p:spPr bwMode="auto">
                <a:xfrm>
                  <a:off x="1103" y="1214"/>
                  <a:ext cx="8" cy="13"/>
                </a:xfrm>
                <a:custGeom>
                  <a:avLst/>
                  <a:gdLst>
                    <a:gd name="T0" fmla="*/ 7 w 8"/>
                    <a:gd name="T1" fmla="*/ 0 h 13"/>
                    <a:gd name="T2" fmla="*/ 7 w 8"/>
                    <a:gd name="T3" fmla="*/ 0 h 13"/>
                    <a:gd name="T4" fmla="*/ 0 w 8"/>
                    <a:gd name="T5" fmla="*/ 12 h 13"/>
                    <a:gd name="T6" fmla="*/ 7 w 8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3"/>
                    <a:gd name="T14" fmla="*/ 8 w 8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3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2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1103" y="1214"/>
                  <a:ext cx="13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93" name="Freeform 272"/>
                <p:cNvSpPr>
                  <a:spLocks/>
                </p:cNvSpPr>
                <p:nvPr/>
              </p:nvSpPr>
              <p:spPr bwMode="auto">
                <a:xfrm>
                  <a:off x="1116" y="1214"/>
                  <a:ext cx="11" cy="13"/>
                </a:xfrm>
                <a:custGeom>
                  <a:avLst/>
                  <a:gdLst>
                    <a:gd name="T0" fmla="*/ 9 w 11"/>
                    <a:gd name="T1" fmla="*/ 8 h 13"/>
                    <a:gd name="T2" fmla="*/ 10 w 11"/>
                    <a:gd name="T3" fmla="*/ 12 h 13"/>
                    <a:gd name="T4" fmla="*/ 0 w 11"/>
                    <a:gd name="T5" fmla="*/ 0 h 13"/>
                    <a:gd name="T6" fmla="*/ 9 w 11"/>
                    <a:gd name="T7" fmla="*/ 8 h 13"/>
                    <a:gd name="T8" fmla="*/ 10 w 11"/>
                    <a:gd name="T9" fmla="*/ 12 h 13"/>
                    <a:gd name="T10" fmla="*/ 9 w 11"/>
                    <a:gd name="T11" fmla="*/ 8 h 13"/>
                    <a:gd name="T12" fmla="*/ 10 w 11"/>
                    <a:gd name="T13" fmla="*/ 12 h 13"/>
                    <a:gd name="T14" fmla="*/ 9 w 11"/>
                    <a:gd name="T15" fmla="*/ 8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13"/>
                    <a:gd name="T26" fmla="*/ 11 w 11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13">
                      <a:moveTo>
                        <a:pt x="9" y="8"/>
                      </a:moveTo>
                      <a:lnTo>
                        <a:pt x="10" y="12"/>
                      </a:lnTo>
                      <a:lnTo>
                        <a:pt x="0" y="0"/>
                      </a:lnTo>
                      <a:lnTo>
                        <a:pt x="9" y="8"/>
                      </a:lnTo>
                      <a:lnTo>
                        <a:pt x="10" y="12"/>
                      </a:lnTo>
                      <a:lnTo>
                        <a:pt x="9" y="8"/>
                      </a:lnTo>
                      <a:lnTo>
                        <a:pt x="10" y="12"/>
                      </a:lnTo>
                      <a:lnTo>
                        <a:pt x="9" y="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4" name="Freeform 273"/>
                <p:cNvSpPr>
                  <a:spLocks/>
                </p:cNvSpPr>
                <p:nvPr/>
              </p:nvSpPr>
              <p:spPr bwMode="auto">
                <a:xfrm>
                  <a:off x="1116" y="1214"/>
                  <a:ext cx="11" cy="13"/>
                </a:xfrm>
                <a:custGeom>
                  <a:avLst/>
                  <a:gdLst>
                    <a:gd name="T0" fmla="*/ 9 w 11"/>
                    <a:gd name="T1" fmla="*/ 8 h 13"/>
                    <a:gd name="T2" fmla="*/ 10 w 11"/>
                    <a:gd name="T3" fmla="*/ 12 h 13"/>
                    <a:gd name="T4" fmla="*/ 0 w 11"/>
                    <a:gd name="T5" fmla="*/ 0 h 13"/>
                    <a:gd name="T6" fmla="*/ 9 w 11"/>
                    <a:gd name="T7" fmla="*/ 8 h 13"/>
                    <a:gd name="T8" fmla="*/ 10 w 11"/>
                    <a:gd name="T9" fmla="*/ 12 h 13"/>
                    <a:gd name="T10" fmla="*/ 9 w 11"/>
                    <a:gd name="T11" fmla="*/ 8 h 13"/>
                    <a:gd name="T12" fmla="*/ 10 w 11"/>
                    <a:gd name="T13" fmla="*/ 12 h 13"/>
                    <a:gd name="T14" fmla="*/ 9 w 11"/>
                    <a:gd name="T15" fmla="*/ 8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13"/>
                    <a:gd name="T26" fmla="*/ 11 w 11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13">
                      <a:moveTo>
                        <a:pt x="9" y="8"/>
                      </a:moveTo>
                      <a:lnTo>
                        <a:pt x="10" y="12"/>
                      </a:lnTo>
                      <a:lnTo>
                        <a:pt x="0" y="0"/>
                      </a:lnTo>
                      <a:lnTo>
                        <a:pt x="9" y="8"/>
                      </a:lnTo>
                      <a:lnTo>
                        <a:pt x="10" y="12"/>
                      </a:lnTo>
                      <a:lnTo>
                        <a:pt x="9" y="8"/>
                      </a:lnTo>
                      <a:lnTo>
                        <a:pt x="10" y="12"/>
                      </a:lnTo>
                      <a:lnTo>
                        <a:pt x="9" y="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5" name="Freeform 274"/>
                <p:cNvSpPr>
                  <a:spLocks/>
                </p:cNvSpPr>
                <p:nvPr/>
              </p:nvSpPr>
              <p:spPr bwMode="auto">
                <a:xfrm>
                  <a:off x="1120" y="1226"/>
                  <a:ext cx="7" cy="20"/>
                </a:xfrm>
                <a:custGeom>
                  <a:avLst/>
                  <a:gdLst>
                    <a:gd name="T0" fmla="*/ 0 w 7"/>
                    <a:gd name="T1" fmla="*/ 16 h 20"/>
                    <a:gd name="T2" fmla="*/ 0 w 7"/>
                    <a:gd name="T3" fmla="*/ 16 h 20"/>
                    <a:gd name="T4" fmla="*/ 5 w 7"/>
                    <a:gd name="T5" fmla="*/ 0 h 20"/>
                    <a:gd name="T6" fmla="*/ 6 w 7"/>
                    <a:gd name="T7" fmla="*/ 5 h 20"/>
                    <a:gd name="T8" fmla="*/ 0 w 7"/>
                    <a:gd name="T9" fmla="*/ 19 h 20"/>
                    <a:gd name="T10" fmla="*/ 0 w 7"/>
                    <a:gd name="T11" fmla="*/ 16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20"/>
                    <a:gd name="T20" fmla="*/ 7 w 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20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5" y="0"/>
                      </a:lnTo>
                      <a:lnTo>
                        <a:pt x="6" y="5"/>
                      </a:lnTo>
                      <a:lnTo>
                        <a:pt x="0" y="19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6" name="Freeform 275"/>
                <p:cNvSpPr>
                  <a:spLocks/>
                </p:cNvSpPr>
                <p:nvPr/>
              </p:nvSpPr>
              <p:spPr bwMode="auto">
                <a:xfrm>
                  <a:off x="1120" y="1226"/>
                  <a:ext cx="7" cy="20"/>
                </a:xfrm>
                <a:custGeom>
                  <a:avLst/>
                  <a:gdLst>
                    <a:gd name="T0" fmla="*/ 0 w 7"/>
                    <a:gd name="T1" fmla="*/ 16 h 20"/>
                    <a:gd name="T2" fmla="*/ 5 w 7"/>
                    <a:gd name="T3" fmla="*/ 0 h 20"/>
                    <a:gd name="T4" fmla="*/ 6 w 7"/>
                    <a:gd name="T5" fmla="*/ 5 h 20"/>
                    <a:gd name="T6" fmla="*/ 0 w 7"/>
                    <a:gd name="T7" fmla="*/ 19 h 20"/>
                    <a:gd name="T8" fmla="*/ 0 w 7"/>
                    <a:gd name="T9" fmla="*/ 16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0"/>
                    <a:gd name="T17" fmla="*/ 7 w 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0">
                      <a:moveTo>
                        <a:pt x="0" y="16"/>
                      </a:moveTo>
                      <a:lnTo>
                        <a:pt x="5" y="0"/>
                      </a:lnTo>
                      <a:lnTo>
                        <a:pt x="6" y="5"/>
                      </a:lnTo>
                      <a:lnTo>
                        <a:pt x="0" y="19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7" name="Freeform 276"/>
                <p:cNvSpPr>
                  <a:spLocks/>
                </p:cNvSpPr>
                <p:nvPr/>
              </p:nvSpPr>
              <p:spPr bwMode="auto">
                <a:xfrm>
                  <a:off x="1091" y="1245"/>
                  <a:ext cx="28" cy="34"/>
                </a:xfrm>
                <a:custGeom>
                  <a:avLst/>
                  <a:gdLst>
                    <a:gd name="T0" fmla="*/ 5 w 28"/>
                    <a:gd name="T1" fmla="*/ 2 h 34"/>
                    <a:gd name="T2" fmla="*/ 14 w 28"/>
                    <a:gd name="T3" fmla="*/ 0 h 34"/>
                    <a:gd name="T4" fmla="*/ 27 w 28"/>
                    <a:gd name="T5" fmla="*/ 14 h 34"/>
                    <a:gd name="T6" fmla="*/ 11 w 28"/>
                    <a:gd name="T7" fmla="*/ 33 h 34"/>
                    <a:gd name="T8" fmla="*/ 7 w 28"/>
                    <a:gd name="T9" fmla="*/ 30 h 34"/>
                    <a:gd name="T10" fmla="*/ 0 w 28"/>
                    <a:gd name="T11" fmla="*/ 17 h 34"/>
                    <a:gd name="T12" fmla="*/ 5 w 28"/>
                    <a:gd name="T13" fmla="*/ 2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4"/>
                    <a:gd name="T23" fmla="*/ 28 w 28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4">
                      <a:moveTo>
                        <a:pt x="5" y="2"/>
                      </a:moveTo>
                      <a:lnTo>
                        <a:pt x="14" y="0"/>
                      </a:lnTo>
                      <a:lnTo>
                        <a:pt x="27" y="14"/>
                      </a:lnTo>
                      <a:lnTo>
                        <a:pt x="11" y="33"/>
                      </a:lnTo>
                      <a:lnTo>
                        <a:pt x="7" y="30"/>
                      </a:lnTo>
                      <a:lnTo>
                        <a:pt x="0" y="17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8" name="Freeform 277"/>
                <p:cNvSpPr>
                  <a:spLocks/>
                </p:cNvSpPr>
                <p:nvPr/>
              </p:nvSpPr>
              <p:spPr bwMode="auto">
                <a:xfrm>
                  <a:off x="1091" y="1245"/>
                  <a:ext cx="28" cy="34"/>
                </a:xfrm>
                <a:custGeom>
                  <a:avLst/>
                  <a:gdLst>
                    <a:gd name="T0" fmla="*/ 5 w 28"/>
                    <a:gd name="T1" fmla="*/ 2 h 34"/>
                    <a:gd name="T2" fmla="*/ 14 w 28"/>
                    <a:gd name="T3" fmla="*/ 0 h 34"/>
                    <a:gd name="T4" fmla="*/ 27 w 28"/>
                    <a:gd name="T5" fmla="*/ 14 h 34"/>
                    <a:gd name="T6" fmla="*/ 11 w 28"/>
                    <a:gd name="T7" fmla="*/ 33 h 34"/>
                    <a:gd name="T8" fmla="*/ 7 w 28"/>
                    <a:gd name="T9" fmla="*/ 30 h 34"/>
                    <a:gd name="T10" fmla="*/ 0 w 28"/>
                    <a:gd name="T11" fmla="*/ 17 h 34"/>
                    <a:gd name="T12" fmla="*/ 5 w 28"/>
                    <a:gd name="T13" fmla="*/ 2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4"/>
                    <a:gd name="T23" fmla="*/ 28 w 28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4">
                      <a:moveTo>
                        <a:pt x="5" y="2"/>
                      </a:moveTo>
                      <a:lnTo>
                        <a:pt x="14" y="0"/>
                      </a:lnTo>
                      <a:lnTo>
                        <a:pt x="27" y="14"/>
                      </a:lnTo>
                      <a:lnTo>
                        <a:pt x="11" y="33"/>
                      </a:lnTo>
                      <a:lnTo>
                        <a:pt x="7" y="30"/>
                      </a:lnTo>
                      <a:lnTo>
                        <a:pt x="0" y="17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9" name="Freeform 278"/>
                <p:cNvSpPr>
                  <a:spLocks/>
                </p:cNvSpPr>
                <p:nvPr/>
              </p:nvSpPr>
              <p:spPr bwMode="auto">
                <a:xfrm>
                  <a:off x="1097" y="1241"/>
                  <a:ext cx="6" cy="3"/>
                </a:xfrm>
                <a:custGeom>
                  <a:avLst/>
                  <a:gdLst>
                    <a:gd name="T0" fmla="*/ 5 w 6"/>
                    <a:gd name="T1" fmla="*/ 1 h 3"/>
                    <a:gd name="T2" fmla="*/ 5 w 6"/>
                    <a:gd name="T3" fmla="*/ 2 h 3"/>
                    <a:gd name="T4" fmla="*/ 0 w 6"/>
                    <a:gd name="T5" fmla="*/ 2 h 3"/>
                    <a:gd name="T6" fmla="*/ 2 w 6"/>
                    <a:gd name="T7" fmla="*/ 0 h 3"/>
                    <a:gd name="T8" fmla="*/ 5 w 6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5" y="1"/>
                      </a:move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0" name="Freeform 279"/>
                <p:cNvSpPr>
                  <a:spLocks/>
                </p:cNvSpPr>
                <p:nvPr/>
              </p:nvSpPr>
              <p:spPr bwMode="auto">
                <a:xfrm>
                  <a:off x="1097" y="1241"/>
                  <a:ext cx="6" cy="3"/>
                </a:xfrm>
                <a:custGeom>
                  <a:avLst/>
                  <a:gdLst>
                    <a:gd name="T0" fmla="*/ 5 w 6"/>
                    <a:gd name="T1" fmla="*/ 1 h 3"/>
                    <a:gd name="T2" fmla="*/ 5 w 6"/>
                    <a:gd name="T3" fmla="*/ 2 h 3"/>
                    <a:gd name="T4" fmla="*/ 0 w 6"/>
                    <a:gd name="T5" fmla="*/ 2 h 3"/>
                    <a:gd name="T6" fmla="*/ 2 w 6"/>
                    <a:gd name="T7" fmla="*/ 0 h 3"/>
                    <a:gd name="T8" fmla="*/ 5 w 6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5" y="1"/>
                      </a:move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1" name="Freeform 280"/>
                <p:cNvSpPr>
                  <a:spLocks/>
                </p:cNvSpPr>
                <p:nvPr/>
              </p:nvSpPr>
              <p:spPr bwMode="auto">
                <a:xfrm>
                  <a:off x="1108" y="1245"/>
                  <a:ext cx="11" cy="11"/>
                </a:xfrm>
                <a:custGeom>
                  <a:avLst/>
                  <a:gdLst>
                    <a:gd name="T0" fmla="*/ 10 w 11"/>
                    <a:gd name="T1" fmla="*/ 10 h 11"/>
                    <a:gd name="T2" fmla="*/ 10 w 11"/>
                    <a:gd name="T3" fmla="*/ 10 h 11"/>
                    <a:gd name="T4" fmla="*/ 0 w 11"/>
                    <a:gd name="T5" fmla="*/ 0 h 11"/>
                    <a:gd name="T6" fmla="*/ 10 w 11"/>
                    <a:gd name="T7" fmla="*/ 1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1"/>
                    <a:gd name="T14" fmla="*/ 11 w 1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1">
                      <a:moveTo>
                        <a:pt x="10" y="10"/>
                      </a:moveTo>
                      <a:lnTo>
                        <a:pt x="10" y="10"/>
                      </a:lnTo>
                      <a:lnTo>
                        <a:pt x="0" y="0"/>
                      </a:lnTo>
                      <a:lnTo>
                        <a:pt x="10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2" name="Line 281"/>
                <p:cNvSpPr>
                  <a:spLocks noChangeShapeType="1"/>
                </p:cNvSpPr>
                <p:nvPr/>
              </p:nvSpPr>
              <p:spPr bwMode="auto">
                <a:xfrm flipH="1" flipV="1">
                  <a:off x="1108" y="1245"/>
                  <a:ext cx="16" cy="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3" name="Freeform 282"/>
                <p:cNvSpPr>
                  <a:spLocks/>
                </p:cNvSpPr>
                <p:nvPr/>
              </p:nvSpPr>
              <p:spPr bwMode="auto">
                <a:xfrm>
                  <a:off x="1105" y="1261"/>
                  <a:ext cx="14" cy="21"/>
                </a:xfrm>
                <a:custGeom>
                  <a:avLst/>
                  <a:gdLst>
                    <a:gd name="T0" fmla="*/ 5 w 14"/>
                    <a:gd name="T1" fmla="*/ 16 h 21"/>
                    <a:gd name="T2" fmla="*/ 0 w 14"/>
                    <a:gd name="T3" fmla="*/ 18 h 21"/>
                    <a:gd name="T4" fmla="*/ 13 w 14"/>
                    <a:gd name="T5" fmla="*/ 0 h 21"/>
                    <a:gd name="T6" fmla="*/ 5 w 14"/>
                    <a:gd name="T7" fmla="*/ 16 h 21"/>
                    <a:gd name="T8" fmla="*/ 0 w 14"/>
                    <a:gd name="T9" fmla="*/ 18 h 21"/>
                    <a:gd name="T10" fmla="*/ 5 w 14"/>
                    <a:gd name="T11" fmla="*/ 16 h 21"/>
                    <a:gd name="T12" fmla="*/ 2 w 14"/>
                    <a:gd name="T13" fmla="*/ 20 h 21"/>
                    <a:gd name="T14" fmla="*/ 0 w 14"/>
                    <a:gd name="T15" fmla="*/ 18 h 21"/>
                    <a:gd name="T16" fmla="*/ 5 w 14"/>
                    <a:gd name="T17" fmla="*/ 16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1"/>
                    <a:gd name="T29" fmla="*/ 14 w 1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1">
                      <a:moveTo>
                        <a:pt x="5" y="16"/>
                      </a:moveTo>
                      <a:lnTo>
                        <a:pt x="0" y="18"/>
                      </a:lnTo>
                      <a:lnTo>
                        <a:pt x="13" y="0"/>
                      </a:lnTo>
                      <a:lnTo>
                        <a:pt x="5" y="16"/>
                      </a:lnTo>
                      <a:lnTo>
                        <a:pt x="0" y="18"/>
                      </a:lnTo>
                      <a:lnTo>
                        <a:pt x="5" y="16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4" name="Freeform 283"/>
                <p:cNvSpPr>
                  <a:spLocks/>
                </p:cNvSpPr>
                <p:nvPr/>
              </p:nvSpPr>
              <p:spPr bwMode="auto">
                <a:xfrm>
                  <a:off x="1105" y="1261"/>
                  <a:ext cx="14" cy="21"/>
                </a:xfrm>
                <a:custGeom>
                  <a:avLst/>
                  <a:gdLst>
                    <a:gd name="T0" fmla="*/ 5 w 14"/>
                    <a:gd name="T1" fmla="*/ 16 h 21"/>
                    <a:gd name="T2" fmla="*/ 0 w 14"/>
                    <a:gd name="T3" fmla="*/ 18 h 21"/>
                    <a:gd name="T4" fmla="*/ 13 w 14"/>
                    <a:gd name="T5" fmla="*/ 0 h 21"/>
                    <a:gd name="T6" fmla="*/ 5 w 14"/>
                    <a:gd name="T7" fmla="*/ 16 h 21"/>
                    <a:gd name="T8" fmla="*/ 0 w 14"/>
                    <a:gd name="T9" fmla="*/ 18 h 21"/>
                    <a:gd name="T10" fmla="*/ 5 w 14"/>
                    <a:gd name="T11" fmla="*/ 16 h 21"/>
                    <a:gd name="T12" fmla="*/ 2 w 14"/>
                    <a:gd name="T13" fmla="*/ 20 h 21"/>
                    <a:gd name="T14" fmla="*/ 0 w 14"/>
                    <a:gd name="T15" fmla="*/ 18 h 21"/>
                    <a:gd name="T16" fmla="*/ 5 w 14"/>
                    <a:gd name="T17" fmla="*/ 16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1"/>
                    <a:gd name="T29" fmla="*/ 14 w 1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1">
                      <a:moveTo>
                        <a:pt x="5" y="16"/>
                      </a:moveTo>
                      <a:lnTo>
                        <a:pt x="0" y="18"/>
                      </a:lnTo>
                      <a:lnTo>
                        <a:pt x="13" y="0"/>
                      </a:lnTo>
                      <a:lnTo>
                        <a:pt x="5" y="16"/>
                      </a:lnTo>
                      <a:lnTo>
                        <a:pt x="0" y="18"/>
                      </a:lnTo>
                      <a:lnTo>
                        <a:pt x="5" y="16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5" name="Freeform 284"/>
                <p:cNvSpPr>
                  <a:spLocks/>
                </p:cNvSpPr>
                <p:nvPr/>
              </p:nvSpPr>
              <p:spPr bwMode="auto">
                <a:xfrm>
                  <a:off x="1099" y="1277"/>
                  <a:ext cx="8" cy="2"/>
                </a:xfrm>
                <a:custGeom>
                  <a:avLst/>
                  <a:gdLst>
                    <a:gd name="T0" fmla="*/ 3 w 8"/>
                    <a:gd name="T1" fmla="*/ 0 h 2"/>
                    <a:gd name="T2" fmla="*/ 0 w 8"/>
                    <a:gd name="T3" fmla="*/ 0 h 2"/>
                    <a:gd name="T4" fmla="*/ 7 w 8"/>
                    <a:gd name="T5" fmla="*/ 1 h 2"/>
                    <a:gd name="T6" fmla="*/ 3 w 8"/>
                    <a:gd name="T7" fmla="*/ 1 h 2"/>
                    <a:gd name="T8" fmla="*/ 0 w 8"/>
                    <a:gd name="T9" fmla="*/ 0 h 2"/>
                    <a:gd name="T10" fmla="*/ 3 w 8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2"/>
                    <a:gd name="T20" fmla="*/ 8 w 8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2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7" y="1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6" name="Freeform 285"/>
                <p:cNvSpPr>
                  <a:spLocks/>
                </p:cNvSpPr>
                <p:nvPr/>
              </p:nvSpPr>
              <p:spPr bwMode="auto">
                <a:xfrm>
                  <a:off x="1099" y="1277"/>
                  <a:ext cx="8" cy="2"/>
                </a:xfrm>
                <a:custGeom>
                  <a:avLst/>
                  <a:gdLst>
                    <a:gd name="T0" fmla="*/ 3 w 8"/>
                    <a:gd name="T1" fmla="*/ 0 h 2"/>
                    <a:gd name="T2" fmla="*/ 0 w 8"/>
                    <a:gd name="T3" fmla="*/ 0 h 2"/>
                    <a:gd name="T4" fmla="*/ 7 w 8"/>
                    <a:gd name="T5" fmla="*/ 1 h 2"/>
                    <a:gd name="T6" fmla="*/ 3 w 8"/>
                    <a:gd name="T7" fmla="*/ 1 h 2"/>
                    <a:gd name="T8" fmla="*/ 0 w 8"/>
                    <a:gd name="T9" fmla="*/ 0 h 2"/>
                    <a:gd name="T10" fmla="*/ 3 w 8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2"/>
                    <a:gd name="T20" fmla="*/ 8 w 8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2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7" y="1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" name="Freeform 286"/>
                <p:cNvSpPr>
                  <a:spLocks/>
                </p:cNvSpPr>
                <p:nvPr/>
              </p:nvSpPr>
              <p:spPr bwMode="auto">
                <a:xfrm>
                  <a:off x="1083" y="1259"/>
                  <a:ext cx="17" cy="16"/>
                </a:xfrm>
                <a:custGeom>
                  <a:avLst/>
                  <a:gdLst>
                    <a:gd name="T0" fmla="*/ 6 w 17"/>
                    <a:gd name="T1" fmla="*/ 4 h 16"/>
                    <a:gd name="T2" fmla="*/ 4 w 17"/>
                    <a:gd name="T3" fmla="*/ 0 h 16"/>
                    <a:gd name="T4" fmla="*/ 16 w 17"/>
                    <a:gd name="T5" fmla="*/ 13 h 16"/>
                    <a:gd name="T6" fmla="*/ 12 w 17"/>
                    <a:gd name="T7" fmla="*/ 15 h 16"/>
                    <a:gd name="T8" fmla="*/ 1 w 17"/>
                    <a:gd name="T9" fmla="*/ 6 h 16"/>
                    <a:gd name="T10" fmla="*/ 0 w 17"/>
                    <a:gd name="T11" fmla="*/ 1 h 16"/>
                    <a:gd name="T12" fmla="*/ 1 w 17"/>
                    <a:gd name="T13" fmla="*/ 6 h 16"/>
                    <a:gd name="T14" fmla="*/ 0 w 17"/>
                    <a:gd name="T15" fmla="*/ 1 h 16"/>
                    <a:gd name="T16" fmla="*/ 6 w 17"/>
                    <a:gd name="T17" fmla="*/ 4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6"/>
                    <a:gd name="T29" fmla="*/ 17 w 17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6">
                      <a:moveTo>
                        <a:pt x="6" y="4"/>
                      </a:moveTo>
                      <a:lnTo>
                        <a:pt x="4" y="0"/>
                      </a:lnTo>
                      <a:lnTo>
                        <a:pt x="16" y="13"/>
                      </a:lnTo>
                      <a:lnTo>
                        <a:pt x="12" y="15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6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" name="Freeform 287"/>
                <p:cNvSpPr>
                  <a:spLocks/>
                </p:cNvSpPr>
                <p:nvPr/>
              </p:nvSpPr>
              <p:spPr bwMode="auto">
                <a:xfrm>
                  <a:off x="1083" y="1259"/>
                  <a:ext cx="17" cy="16"/>
                </a:xfrm>
                <a:custGeom>
                  <a:avLst/>
                  <a:gdLst>
                    <a:gd name="T0" fmla="*/ 6 w 17"/>
                    <a:gd name="T1" fmla="*/ 4 h 16"/>
                    <a:gd name="T2" fmla="*/ 4 w 17"/>
                    <a:gd name="T3" fmla="*/ 0 h 16"/>
                    <a:gd name="T4" fmla="*/ 16 w 17"/>
                    <a:gd name="T5" fmla="*/ 13 h 16"/>
                    <a:gd name="T6" fmla="*/ 12 w 17"/>
                    <a:gd name="T7" fmla="*/ 15 h 16"/>
                    <a:gd name="T8" fmla="*/ 1 w 17"/>
                    <a:gd name="T9" fmla="*/ 6 h 16"/>
                    <a:gd name="T10" fmla="*/ 0 w 17"/>
                    <a:gd name="T11" fmla="*/ 1 h 16"/>
                    <a:gd name="T12" fmla="*/ 1 w 17"/>
                    <a:gd name="T13" fmla="*/ 6 h 16"/>
                    <a:gd name="T14" fmla="*/ 0 w 17"/>
                    <a:gd name="T15" fmla="*/ 1 h 16"/>
                    <a:gd name="T16" fmla="*/ 6 w 17"/>
                    <a:gd name="T17" fmla="*/ 4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6"/>
                    <a:gd name="T29" fmla="*/ 17 w 17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6">
                      <a:moveTo>
                        <a:pt x="6" y="4"/>
                      </a:moveTo>
                      <a:lnTo>
                        <a:pt x="4" y="0"/>
                      </a:lnTo>
                      <a:lnTo>
                        <a:pt x="16" y="13"/>
                      </a:lnTo>
                      <a:lnTo>
                        <a:pt x="12" y="15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6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" name="Freeform 288"/>
                <p:cNvSpPr>
                  <a:spLocks/>
                </p:cNvSpPr>
                <p:nvPr/>
              </p:nvSpPr>
              <p:spPr bwMode="auto">
                <a:xfrm>
                  <a:off x="1083" y="1241"/>
                  <a:ext cx="13" cy="19"/>
                </a:xfrm>
                <a:custGeom>
                  <a:avLst/>
                  <a:gdLst>
                    <a:gd name="T0" fmla="*/ 9 w 13"/>
                    <a:gd name="T1" fmla="*/ 5 h 19"/>
                    <a:gd name="T2" fmla="*/ 12 w 13"/>
                    <a:gd name="T3" fmla="*/ 3 h 19"/>
                    <a:gd name="T4" fmla="*/ 5 w 13"/>
                    <a:gd name="T5" fmla="*/ 18 h 19"/>
                    <a:gd name="T6" fmla="*/ 0 w 13"/>
                    <a:gd name="T7" fmla="*/ 15 h 19"/>
                    <a:gd name="T8" fmla="*/ 9 w 13"/>
                    <a:gd name="T9" fmla="*/ 5 h 19"/>
                    <a:gd name="T10" fmla="*/ 12 w 13"/>
                    <a:gd name="T11" fmla="*/ 0 h 19"/>
                    <a:gd name="T12" fmla="*/ 9 w 13"/>
                    <a:gd name="T13" fmla="*/ 5 h 19"/>
                    <a:gd name="T14" fmla="*/ 8 w 13"/>
                    <a:gd name="T15" fmla="*/ 0 h 19"/>
                    <a:gd name="T16" fmla="*/ 12 w 13"/>
                    <a:gd name="T17" fmla="*/ 0 h 19"/>
                    <a:gd name="T18" fmla="*/ 9 w 13"/>
                    <a:gd name="T19" fmla="*/ 5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9"/>
                    <a:gd name="T32" fmla="*/ 13 w 13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9">
                      <a:moveTo>
                        <a:pt x="9" y="5"/>
                      </a:moveTo>
                      <a:lnTo>
                        <a:pt x="12" y="3"/>
                      </a:lnTo>
                      <a:lnTo>
                        <a:pt x="5" y="18"/>
                      </a:lnTo>
                      <a:lnTo>
                        <a:pt x="0" y="15"/>
                      </a:lnTo>
                      <a:lnTo>
                        <a:pt x="9" y="5"/>
                      </a:lnTo>
                      <a:lnTo>
                        <a:pt x="12" y="0"/>
                      </a:lnTo>
                      <a:lnTo>
                        <a:pt x="9" y="5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9" y="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0" name="Freeform 289"/>
                <p:cNvSpPr>
                  <a:spLocks/>
                </p:cNvSpPr>
                <p:nvPr/>
              </p:nvSpPr>
              <p:spPr bwMode="auto">
                <a:xfrm>
                  <a:off x="1083" y="1241"/>
                  <a:ext cx="13" cy="19"/>
                </a:xfrm>
                <a:custGeom>
                  <a:avLst/>
                  <a:gdLst>
                    <a:gd name="T0" fmla="*/ 9 w 13"/>
                    <a:gd name="T1" fmla="*/ 5 h 19"/>
                    <a:gd name="T2" fmla="*/ 12 w 13"/>
                    <a:gd name="T3" fmla="*/ 3 h 19"/>
                    <a:gd name="T4" fmla="*/ 5 w 13"/>
                    <a:gd name="T5" fmla="*/ 18 h 19"/>
                    <a:gd name="T6" fmla="*/ 0 w 13"/>
                    <a:gd name="T7" fmla="*/ 15 h 19"/>
                    <a:gd name="T8" fmla="*/ 9 w 13"/>
                    <a:gd name="T9" fmla="*/ 5 h 19"/>
                    <a:gd name="T10" fmla="*/ 12 w 13"/>
                    <a:gd name="T11" fmla="*/ 0 h 19"/>
                    <a:gd name="T12" fmla="*/ 9 w 13"/>
                    <a:gd name="T13" fmla="*/ 5 h 19"/>
                    <a:gd name="T14" fmla="*/ 8 w 13"/>
                    <a:gd name="T15" fmla="*/ 0 h 19"/>
                    <a:gd name="T16" fmla="*/ 12 w 13"/>
                    <a:gd name="T17" fmla="*/ 0 h 19"/>
                    <a:gd name="T18" fmla="*/ 9 w 13"/>
                    <a:gd name="T19" fmla="*/ 5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9"/>
                    <a:gd name="T32" fmla="*/ 13 w 13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9">
                      <a:moveTo>
                        <a:pt x="9" y="5"/>
                      </a:moveTo>
                      <a:lnTo>
                        <a:pt x="12" y="3"/>
                      </a:lnTo>
                      <a:lnTo>
                        <a:pt x="5" y="18"/>
                      </a:lnTo>
                      <a:lnTo>
                        <a:pt x="0" y="15"/>
                      </a:lnTo>
                      <a:lnTo>
                        <a:pt x="9" y="5"/>
                      </a:lnTo>
                      <a:lnTo>
                        <a:pt x="12" y="0"/>
                      </a:lnTo>
                      <a:lnTo>
                        <a:pt x="9" y="5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9" y="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1" name="Freeform 290"/>
                <p:cNvSpPr>
                  <a:spLocks/>
                </p:cNvSpPr>
                <p:nvPr/>
              </p:nvSpPr>
              <p:spPr bwMode="auto">
                <a:xfrm>
                  <a:off x="1097" y="1245"/>
                  <a:ext cx="10" cy="9"/>
                </a:xfrm>
                <a:custGeom>
                  <a:avLst/>
                  <a:gdLst>
                    <a:gd name="T0" fmla="*/ 9 w 10"/>
                    <a:gd name="T1" fmla="*/ 8 h 9"/>
                    <a:gd name="T2" fmla="*/ 9 w 10"/>
                    <a:gd name="T3" fmla="*/ 8 h 9"/>
                    <a:gd name="T4" fmla="*/ 0 w 10"/>
                    <a:gd name="T5" fmla="*/ 1 h 9"/>
                    <a:gd name="T6" fmla="*/ 2 w 10"/>
                    <a:gd name="T7" fmla="*/ 0 h 9"/>
                    <a:gd name="T8" fmla="*/ 9 w 10"/>
                    <a:gd name="T9" fmla="*/ 8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"/>
                    <a:gd name="T17" fmla="*/ 10 w 10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">
                      <a:moveTo>
                        <a:pt x="9" y="8"/>
                      </a:moveTo>
                      <a:lnTo>
                        <a:pt x="9" y="8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9" y="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2" name="Freeform 291"/>
                <p:cNvSpPr>
                  <a:spLocks/>
                </p:cNvSpPr>
                <p:nvPr/>
              </p:nvSpPr>
              <p:spPr bwMode="auto">
                <a:xfrm>
                  <a:off x="1097" y="1245"/>
                  <a:ext cx="10" cy="9"/>
                </a:xfrm>
                <a:custGeom>
                  <a:avLst/>
                  <a:gdLst>
                    <a:gd name="T0" fmla="*/ 9 w 10"/>
                    <a:gd name="T1" fmla="*/ 8 h 9"/>
                    <a:gd name="T2" fmla="*/ 0 w 10"/>
                    <a:gd name="T3" fmla="*/ 1 h 9"/>
                    <a:gd name="T4" fmla="*/ 2 w 10"/>
                    <a:gd name="T5" fmla="*/ 0 h 9"/>
                    <a:gd name="T6" fmla="*/ 9 w 10"/>
                    <a:gd name="T7" fmla="*/ 8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9"/>
                    <a:gd name="T14" fmla="*/ 10 w 10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9">
                      <a:moveTo>
                        <a:pt x="9" y="8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9" y="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3" name="Freeform 292"/>
                <p:cNvSpPr>
                  <a:spLocks/>
                </p:cNvSpPr>
                <p:nvPr/>
              </p:nvSpPr>
              <p:spPr bwMode="auto">
                <a:xfrm>
                  <a:off x="1099" y="1259"/>
                  <a:ext cx="8" cy="16"/>
                </a:xfrm>
                <a:custGeom>
                  <a:avLst/>
                  <a:gdLst>
                    <a:gd name="T0" fmla="*/ 0 w 8"/>
                    <a:gd name="T1" fmla="*/ 15 h 16"/>
                    <a:gd name="T2" fmla="*/ 0 w 8"/>
                    <a:gd name="T3" fmla="*/ 15 h 16"/>
                    <a:gd name="T4" fmla="*/ 7 w 8"/>
                    <a:gd name="T5" fmla="*/ 0 h 16"/>
                    <a:gd name="T6" fmla="*/ 0 w 8"/>
                    <a:gd name="T7" fmla="*/ 15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6"/>
                    <a:gd name="T14" fmla="*/ 8 w 8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6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4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1099" y="1259"/>
                  <a:ext cx="13" cy="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15" name="Freeform 294"/>
                <p:cNvSpPr>
                  <a:spLocks/>
                </p:cNvSpPr>
                <p:nvPr/>
              </p:nvSpPr>
              <p:spPr bwMode="auto">
                <a:xfrm>
                  <a:off x="1069" y="1273"/>
                  <a:ext cx="27" cy="35"/>
                </a:xfrm>
                <a:custGeom>
                  <a:avLst/>
                  <a:gdLst>
                    <a:gd name="T0" fmla="*/ 10 w 27"/>
                    <a:gd name="T1" fmla="*/ 0 h 35"/>
                    <a:gd name="T2" fmla="*/ 15 w 27"/>
                    <a:gd name="T3" fmla="*/ 3 h 35"/>
                    <a:gd name="T4" fmla="*/ 26 w 27"/>
                    <a:gd name="T5" fmla="*/ 14 h 35"/>
                    <a:gd name="T6" fmla="*/ 18 w 27"/>
                    <a:gd name="T7" fmla="*/ 34 h 35"/>
                    <a:gd name="T8" fmla="*/ 13 w 27"/>
                    <a:gd name="T9" fmla="*/ 31 h 35"/>
                    <a:gd name="T10" fmla="*/ 0 w 27"/>
                    <a:gd name="T11" fmla="*/ 17 h 35"/>
                    <a:gd name="T12" fmla="*/ 10 w 27"/>
                    <a:gd name="T13" fmla="*/ 0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5"/>
                    <a:gd name="T23" fmla="*/ 27 w 27"/>
                    <a:gd name="T24" fmla="*/ 35 h 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5">
                      <a:moveTo>
                        <a:pt x="10" y="0"/>
                      </a:moveTo>
                      <a:lnTo>
                        <a:pt x="15" y="3"/>
                      </a:lnTo>
                      <a:lnTo>
                        <a:pt x="26" y="14"/>
                      </a:lnTo>
                      <a:lnTo>
                        <a:pt x="18" y="34"/>
                      </a:lnTo>
                      <a:lnTo>
                        <a:pt x="13" y="31"/>
                      </a:lnTo>
                      <a:lnTo>
                        <a:pt x="0" y="17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6" name="Freeform 295"/>
                <p:cNvSpPr>
                  <a:spLocks/>
                </p:cNvSpPr>
                <p:nvPr/>
              </p:nvSpPr>
              <p:spPr bwMode="auto">
                <a:xfrm>
                  <a:off x="1069" y="1273"/>
                  <a:ext cx="27" cy="35"/>
                </a:xfrm>
                <a:custGeom>
                  <a:avLst/>
                  <a:gdLst>
                    <a:gd name="T0" fmla="*/ 10 w 27"/>
                    <a:gd name="T1" fmla="*/ 0 h 35"/>
                    <a:gd name="T2" fmla="*/ 15 w 27"/>
                    <a:gd name="T3" fmla="*/ 3 h 35"/>
                    <a:gd name="T4" fmla="*/ 26 w 27"/>
                    <a:gd name="T5" fmla="*/ 14 h 35"/>
                    <a:gd name="T6" fmla="*/ 18 w 27"/>
                    <a:gd name="T7" fmla="*/ 34 h 35"/>
                    <a:gd name="T8" fmla="*/ 13 w 27"/>
                    <a:gd name="T9" fmla="*/ 31 h 35"/>
                    <a:gd name="T10" fmla="*/ 0 w 27"/>
                    <a:gd name="T11" fmla="*/ 17 h 35"/>
                    <a:gd name="T12" fmla="*/ 10 w 27"/>
                    <a:gd name="T13" fmla="*/ 0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5"/>
                    <a:gd name="T23" fmla="*/ 27 w 27"/>
                    <a:gd name="T24" fmla="*/ 35 h 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5">
                      <a:moveTo>
                        <a:pt x="10" y="0"/>
                      </a:moveTo>
                      <a:lnTo>
                        <a:pt x="15" y="3"/>
                      </a:lnTo>
                      <a:lnTo>
                        <a:pt x="26" y="14"/>
                      </a:lnTo>
                      <a:lnTo>
                        <a:pt x="18" y="34"/>
                      </a:lnTo>
                      <a:lnTo>
                        <a:pt x="13" y="31"/>
                      </a:lnTo>
                      <a:lnTo>
                        <a:pt x="0" y="17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7" name="Freeform 296"/>
                <p:cNvSpPr>
                  <a:spLocks/>
                </p:cNvSpPr>
                <p:nvPr/>
              </p:nvSpPr>
              <p:spPr bwMode="auto">
                <a:xfrm>
                  <a:off x="1081" y="1271"/>
                  <a:ext cx="7" cy="3"/>
                </a:xfrm>
                <a:custGeom>
                  <a:avLst/>
                  <a:gdLst>
                    <a:gd name="T0" fmla="*/ 3 w 7"/>
                    <a:gd name="T1" fmla="*/ 0 h 3"/>
                    <a:gd name="T2" fmla="*/ 3 w 7"/>
                    <a:gd name="T3" fmla="*/ 0 h 3"/>
                    <a:gd name="T4" fmla="*/ 1 w 7"/>
                    <a:gd name="T5" fmla="*/ 0 h 3"/>
                    <a:gd name="T6" fmla="*/ 0 w 7"/>
                    <a:gd name="T7" fmla="*/ 2 h 3"/>
                    <a:gd name="T8" fmla="*/ 3 w 7"/>
                    <a:gd name="T9" fmla="*/ 0 h 3"/>
                    <a:gd name="T10" fmla="*/ 6 w 7"/>
                    <a:gd name="T11" fmla="*/ 1 h 3"/>
                    <a:gd name="T12" fmla="*/ 3 w 7"/>
                    <a:gd name="T13" fmla="*/ 0 h 3"/>
                    <a:gd name="T14" fmla="*/ 6 w 7"/>
                    <a:gd name="T15" fmla="*/ 1 h 3"/>
                    <a:gd name="T16" fmla="*/ 3 w 7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3"/>
                    <a:gd name="T29" fmla="*/ 7 w 7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8" name="Freeform 297"/>
                <p:cNvSpPr>
                  <a:spLocks/>
                </p:cNvSpPr>
                <p:nvPr/>
              </p:nvSpPr>
              <p:spPr bwMode="auto">
                <a:xfrm>
                  <a:off x="1081" y="1271"/>
                  <a:ext cx="7" cy="3"/>
                </a:xfrm>
                <a:custGeom>
                  <a:avLst/>
                  <a:gdLst>
                    <a:gd name="T0" fmla="*/ 3 w 7"/>
                    <a:gd name="T1" fmla="*/ 0 h 3"/>
                    <a:gd name="T2" fmla="*/ 1 w 7"/>
                    <a:gd name="T3" fmla="*/ 0 h 3"/>
                    <a:gd name="T4" fmla="*/ 0 w 7"/>
                    <a:gd name="T5" fmla="*/ 2 h 3"/>
                    <a:gd name="T6" fmla="*/ 3 w 7"/>
                    <a:gd name="T7" fmla="*/ 0 h 3"/>
                    <a:gd name="T8" fmla="*/ 6 w 7"/>
                    <a:gd name="T9" fmla="*/ 1 h 3"/>
                    <a:gd name="T10" fmla="*/ 3 w 7"/>
                    <a:gd name="T11" fmla="*/ 0 h 3"/>
                    <a:gd name="T12" fmla="*/ 6 w 7"/>
                    <a:gd name="T13" fmla="*/ 1 h 3"/>
                    <a:gd name="T14" fmla="*/ 3 w 7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3"/>
                    <a:gd name="T26" fmla="*/ 7 w 7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3">
                      <a:moveTo>
                        <a:pt x="3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9" name="Freeform 298"/>
                <p:cNvSpPr>
                  <a:spLocks/>
                </p:cNvSpPr>
                <p:nvPr/>
              </p:nvSpPr>
              <p:spPr bwMode="auto">
                <a:xfrm>
                  <a:off x="1087" y="1275"/>
                  <a:ext cx="16" cy="13"/>
                </a:xfrm>
                <a:custGeom>
                  <a:avLst/>
                  <a:gdLst>
                    <a:gd name="T0" fmla="*/ 10 w 16"/>
                    <a:gd name="T1" fmla="*/ 9 h 13"/>
                    <a:gd name="T2" fmla="*/ 11 w 16"/>
                    <a:gd name="T3" fmla="*/ 12 h 13"/>
                    <a:gd name="T4" fmla="*/ 0 w 16"/>
                    <a:gd name="T5" fmla="*/ 1 h 13"/>
                    <a:gd name="T6" fmla="*/ 4 w 16"/>
                    <a:gd name="T7" fmla="*/ 0 h 13"/>
                    <a:gd name="T8" fmla="*/ 10 w 16"/>
                    <a:gd name="T9" fmla="*/ 9 h 13"/>
                    <a:gd name="T10" fmla="*/ 11 w 16"/>
                    <a:gd name="T11" fmla="*/ 12 h 13"/>
                    <a:gd name="T12" fmla="*/ 10 w 16"/>
                    <a:gd name="T13" fmla="*/ 9 h 13"/>
                    <a:gd name="T14" fmla="*/ 15 w 16"/>
                    <a:gd name="T15" fmla="*/ 8 h 13"/>
                    <a:gd name="T16" fmla="*/ 11 w 16"/>
                    <a:gd name="T17" fmla="*/ 12 h 13"/>
                    <a:gd name="T18" fmla="*/ 10 w 16"/>
                    <a:gd name="T19" fmla="*/ 9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3"/>
                    <a:gd name="T32" fmla="*/ 16 w 16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3">
                      <a:moveTo>
                        <a:pt x="10" y="9"/>
                      </a:moveTo>
                      <a:lnTo>
                        <a:pt x="11" y="12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0" y="9"/>
                      </a:lnTo>
                      <a:lnTo>
                        <a:pt x="11" y="12"/>
                      </a:lnTo>
                      <a:lnTo>
                        <a:pt x="10" y="9"/>
                      </a:lnTo>
                      <a:lnTo>
                        <a:pt x="15" y="8"/>
                      </a:lnTo>
                      <a:lnTo>
                        <a:pt x="11" y="12"/>
                      </a:lnTo>
                      <a:lnTo>
                        <a:pt x="10" y="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0" name="Freeform 299"/>
                <p:cNvSpPr>
                  <a:spLocks/>
                </p:cNvSpPr>
                <p:nvPr/>
              </p:nvSpPr>
              <p:spPr bwMode="auto">
                <a:xfrm>
                  <a:off x="1087" y="1275"/>
                  <a:ext cx="16" cy="13"/>
                </a:xfrm>
                <a:custGeom>
                  <a:avLst/>
                  <a:gdLst>
                    <a:gd name="T0" fmla="*/ 10 w 16"/>
                    <a:gd name="T1" fmla="*/ 9 h 13"/>
                    <a:gd name="T2" fmla="*/ 11 w 16"/>
                    <a:gd name="T3" fmla="*/ 12 h 13"/>
                    <a:gd name="T4" fmla="*/ 0 w 16"/>
                    <a:gd name="T5" fmla="*/ 1 h 13"/>
                    <a:gd name="T6" fmla="*/ 4 w 16"/>
                    <a:gd name="T7" fmla="*/ 0 h 13"/>
                    <a:gd name="T8" fmla="*/ 10 w 16"/>
                    <a:gd name="T9" fmla="*/ 9 h 13"/>
                    <a:gd name="T10" fmla="*/ 11 w 16"/>
                    <a:gd name="T11" fmla="*/ 12 h 13"/>
                    <a:gd name="T12" fmla="*/ 10 w 16"/>
                    <a:gd name="T13" fmla="*/ 9 h 13"/>
                    <a:gd name="T14" fmla="*/ 15 w 16"/>
                    <a:gd name="T15" fmla="*/ 8 h 13"/>
                    <a:gd name="T16" fmla="*/ 11 w 16"/>
                    <a:gd name="T17" fmla="*/ 12 h 13"/>
                    <a:gd name="T18" fmla="*/ 10 w 16"/>
                    <a:gd name="T19" fmla="*/ 9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3"/>
                    <a:gd name="T32" fmla="*/ 16 w 16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3">
                      <a:moveTo>
                        <a:pt x="10" y="9"/>
                      </a:moveTo>
                      <a:lnTo>
                        <a:pt x="11" y="12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0" y="9"/>
                      </a:lnTo>
                      <a:lnTo>
                        <a:pt x="11" y="12"/>
                      </a:lnTo>
                      <a:lnTo>
                        <a:pt x="10" y="9"/>
                      </a:lnTo>
                      <a:lnTo>
                        <a:pt x="15" y="8"/>
                      </a:lnTo>
                      <a:lnTo>
                        <a:pt x="11" y="12"/>
                      </a:lnTo>
                      <a:lnTo>
                        <a:pt x="10" y="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1" name="Freeform 300"/>
                <p:cNvSpPr>
                  <a:spLocks/>
                </p:cNvSpPr>
                <p:nvPr/>
              </p:nvSpPr>
              <p:spPr bwMode="auto">
                <a:xfrm>
                  <a:off x="1091" y="1289"/>
                  <a:ext cx="7" cy="19"/>
                </a:xfrm>
                <a:custGeom>
                  <a:avLst/>
                  <a:gdLst>
                    <a:gd name="T0" fmla="*/ 0 w 7"/>
                    <a:gd name="T1" fmla="*/ 18 h 19"/>
                    <a:gd name="T2" fmla="*/ 0 w 7"/>
                    <a:gd name="T3" fmla="*/ 18 h 19"/>
                    <a:gd name="T4" fmla="*/ 5 w 7"/>
                    <a:gd name="T5" fmla="*/ 0 h 19"/>
                    <a:gd name="T6" fmla="*/ 6 w 7"/>
                    <a:gd name="T7" fmla="*/ 3 h 19"/>
                    <a:gd name="T8" fmla="*/ 0 w 7"/>
                    <a:gd name="T9" fmla="*/ 18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9"/>
                    <a:gd name="T17" fmla="*/ 7 w 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9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5" y="0"/>
                      </a:lnTo>
                      <a:lnTo>
                        <a:pt x="6" y="3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2" name="Freeform 301"/>
                <p:cNvSpPr>
                  <a:spLocks/>
                </p:cNvSpPr>
                <p:nvPr/>
              </p:nvSpPr>
              <p:spPr bwMode="auto">
                <a:xfrm>
                  <a:off x="1091" y="1289"/>
                  <a:ext cx="7" cy="19"/>
                </a:xfrm>
                <a:custGeom>
                  <a:avLst/>
                  <a:gdLst>
                    <a:gd name="T0" fmla="*/ 0 w 7"/>
                    <a:gd name="T1" fmla="*/ 18 h 19"/>
                    <a:gd name="T2" fmla="*/ 5 w 7"/>
                    <a:gd name="T3" fmla="*/ 0 h 19"/>
                    <a:gd name="T4" fmla="*/ 6 w 7"/>
                    <a:gd name="T5" fmla="*/ 3 h 19"/>
                    <a:gd name="T6" fmla="*/ 0 w 7"/>
                    <a:gd name="T7" fmla="*/ 18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9"/>
                    <a:gd name="T14" fmla="*/ 7 w 7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9">
                      <a:moveTo>
                        <a:pt x="0" y="18"/>
                      </a:moveTo>
                      <a:lnTo>
                        <a:pt x="5" y="0"/>
                      </a:lnTo>
                      <a:lnTo>
                        <a:pt x="6" y="3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3" name="Freeform 302"/>
                <p:cNvSpPr>
                  <a:spLocks/>
                </p:cNvSpPr>
                <p:nvPr/>
              </p:nvSpPr>
              <p:spPr bwMode="auto">
                <a:xfrm>
                  <a:off x="1081" y="1307"/>
                  <a:ext cx="5" cy="3"/>
                </a:xfrm>
                <a:custGeom>
                  <a:avLst/>
                  <a:gdLst>
                    <a:gd name="T0" fmla="*/ 2 w 5"/>
                    <a:gd name="T1" fmla="*/ 2 h 3"/>
                    <a:gd name="T2" fmla="*/ 2 w 5"/>
                    <a:gd name="T3" fmla="*/ 2 h 3"/>
                    <a:gd name="T4" fmla="*/ 4 w 5"/>
                    <a:gd name="T5" fmla="*/ 0 h 3"/>
                    <a:gd name="T6" fmla="*/ 0 w 5"/>
                    <a:gd name="T7" fmla="*/ 1 h 3"/>
                    <a:gd name="T8" fmla="*/ 2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3"/>
                    <a:gd name="T17" fmla="*/ 5 w 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3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2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4" name="Freeform 303"/>
                <p:cNvSpPr>
                  <a:spLocks/>
                </p:cNvSpPr>
                <p:nvPr/>
              </p:nvSpPr>
              <p:spPr bwMode="auto">
                <a:xfrm>
                  <a:off x="1081" y="1307"/>
                  <a:ext cx="5" cy="3"/>
                </a:xfrm>
                <a:custGeom>
                  <a:avLst/>
                  <a:gdLst>
                    <a:gd name="T0" fmla="*/ 2 w 5"/>
                    <a:gd name="T1" fmla="*/ 2 h 3"/>
                    <a:gd name="T2" fmla="*/ 4 w 5"/>
                    <a:gd name="T3" fmla="*/ 0 h 3"/>
                    <a:gd name="T4" fmla="*/ 0 w 5"/>
                    <a:gd name="T5" fmla="*/ 1 h 3"/>
                    <a:gd name="T6" fmla="*/ 2 w 5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2" y="2"/>
                      </a:move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2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5" name="Freeform 304"/>
                <p:cNvSpPr>
                  <a:spLocks/>
                </p:cNvSpPr>
                <p:nvPr/>
              </p:nvSpPr>
              <p:spPr bwMode="auto">
                <a:xfrm>
                  <a:off x="1069" y="1293"/>
                  <a:ext cx="11" cy="13"/>
                </a:xfrm>
                <a:custGeom>
                  <a:avLst/>
                  <a:gdLst>
                    <a:gd name="T0" fmla="*/ 0 w 11"/>
                    <a:gd name="T1" fmla="*/ 0 h 13"/>
                    <a:gd name="T2" fmla="*/ 0 w 11"/>
                    <a:gd name="T3" fmla="*/ 0 h 13"/>
                    <a:gd name="T4" fmla="*/ 10 w 11"/>
                    <a:gd name="T5" fmla="*/ 11 h 13"/>
                    <a:gd name="T6" fmla="*/ 8 w 11"/>
                    <a:gd name="T7" fmla="*/ 12 h 13"/>
                    <a:gd name="T8" fmla="*/ 0 w 11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3"/>
                    <a:gd name="T17" fmla="*/ 11 w 11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11"/>
                      </a:lnTo>
                      <a:lnTo>
                        <a:pt x="8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6" name="Freeform 305"/>
                <p:cNvSpPr>
                  <a:spLocks/>
                </p:cNvSpPr>
                <p:nvPr/>
              </p:nvSpPr>
              <p:spPr bwMode="auto">
                <a:xfrm>
                  <a:off x="1069" y="1293"/>
                  <a:ext cx="11" cy="13"/>
                </a:xfrm>
                <a:custGeom>
                  <a:avLst/>
                  <a:gdLst>
                    <a:gd name="T0" fmla="*/ 0 w 11"/>
                    <a:gd name="T1" fmla="*/ 0 h 13"/>
                    <a:gd name="T2" fmla="*/ 10 w 11"/>
                    <a:gd name="T3" fmla="*/ 11 h 13"/>
                    <a:gd name="T4" fmla="*/ 8 w 11"/>
                    <a:gd name="T5" fmla="*/ 12 h 13"/>
                    <a:gd name="T6" fmla="*/ 0 w 1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3"/>
                    <a:gd name="T14" fmla="*/ 11 w 1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3">
                      <a:moveTo>
                        <a:pt x="0" y="0"/>
                      </a:moveTo>
                      <a:lnTo>
                        <a:pt x="10" y="11"/>
                      </a:lnTo>
                      <a:lnTo>
                        <a:pt x="8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7" name="Freeform 306"/>
                <p:cNvSpPr>
                  <a:spLocks/>
                </p:cNvSpPr>
                <p:nvPr/>
              </p:nvSpPr>
              <p:spPr bwMode="auto">
                <a:xfrm>
                  <a:off x="1069" y="1273"/>
                  <a:ext cx="9" cy="15"/>
                </a:xfrm>
                <a:custGeom>
                  <a:avLst/>
                  <a:gdLst>
                    <a:gd name="T0" fmla="*/ 8 w 9"/>
                    <a:gd name="T1" fmla="*/ 3 h 15"/>
                    <a:gd name="T2" fmla="*/ 7 w 9"/>
                    <a:gd name="T3" fmla="*/ 0 h 15"/>
                    <a:gd name="T4" fmla="*/ 0 w 9"/>
                    <a:gd name="T5" fmla="*/ 14 h 15"/>
                    <a:gd name="T6" fmla="*/ 7 w 9"/>
                    <a:gd name="T7" fmla="*/ 0 h 15"/>
                    <a:gd name="T8" fmla="*/ 8 w 9"/>
                    <a:gd name="T9" fmla="*/ 3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5"/>
                    <a:gd name="T17" fmla="*/ 9 w 9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5">
                      <a:moveTo>
                        <a:pt x="8" y="3"/>
                      </a:move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7" y="0"/>
                      </a:lnTo>
                      <a:lnTo>
                        <a:pt x="8" y="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8" name="Freeform 307"/>
                <p:cNvSpPr>
                  <a:spLocks/>
                </p:cNvSpPr>
                <p:nvPr/>
              </p:nvSpPr>
              <p:spPr bwMode="auto">
                <a:xfrm>
                  <a:off x="1069" y="1273"/>
                  <a:ext cx="9" cy="15"/>
                </a:xfrm>
                <a:custGeom>
                  <a:avLst/>
                  <a:gdLst>
                    <a:gd name="T0" fmla="*/ 8 w 9"/>
                    <a:gd name="T1" fmla="*/ 3 h 15"/>
                    <a:gd name="T2" fmla="*/ 7 w 9"/>
                    <a:gd name="T3" fmla="*/ 0 h 15"/>
                    <a:gd name="T4" fmla="*/ 0 w 9"/>
                    <a:gd name="T5" fmla="*/ 14 h 15"/>
                    <a:gd name="T6" fmla="*/ 7 w 9"/>
                    <a:gd name="T7" fmla="*/ 0 h 15"/>
                    <a:gd name="T8" fmla="*/ 8 w 9"/>
                    <a:gd name="T9" fmla="*/ 3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5"/>
                    <a:gd name="T17" fmla="*/ 9 w 9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5">
                      <a:moveTo>
                        <a:pt x="8" y="3"/>
                      </a:move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7" y="0"/>
                      </a:lnTo>
                      <a:lnTo>
                        <a:pt x="8" y="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9" name="Freeform 308"/>
                <p:cNvSpPr>
                  <a:spLocks/>
                </p:cNvSpPr>
                <p:nvPr/>
              </p:nvSpPr>
              <p:spPr bwMode="auto">
                <a:xfrm>
                  <a:off x="1081" y="1273"/>
                  <a:ext cx="11" cy="13"/>
                </a:xfrm>
                <a:custGeom>
                  <a:avLst/>
                  <a:gdLst>
                    <a:gd name="T0" fmla="*/ 6 w 11"/>
                    <a:gd name="T1" fmla="*/ 12 h 13"/>
                    <a:gd name="T2" fmla="*/ 6 w 11"/>
                    <a:gd name="T3" fmla="*/ 12 h 13"/>
                    <a:gd name="T4" fmla="*/ 0 w 11"/>
                    <a:gd name="T5" fmla="*/ 0 h 13"/>
                    <a:gd name="T6" fmla="*/ 10 w 11"/>
                    <a:gd name="T7" fmla="*/ 12 h 13"/>
                    <a:gd name="T8" fmla="*/ 6 w 11"/>
                    <a:gd name="T9" fmla="*/ 1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3"/>
                    <a:gd name="T17" fmla="*/ 11 w 11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3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10" y="12"/>
                      </a:lnTo>
                      <a:lnTo>
                        <a:pt x="6" y="1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0" name="Freeform 309"/>
                <p:cNvSpPr>
                  <a:spLocks/>
                </p:cNvSpPr>
                <p:nvPr/>
              </p:nvSpPr>
              <p:spPr bwMode="auto">
                <a:xfrm>
                  <a:off x="1081" y="1273"/>
                  <a:ext cx="11" cy="13"/>
                </a:xfrm>
                <a:custGeom>
                  <a:avLst/>
                  <a:gdLst>
                    <a:gd name="T0" fmla="*/ 6 w 11"/>
                    <a:gd name="T1" fmla="*/ 12 h 13"/>
                    <a:gd name="T2" fmla="*/ 0 w 11"/>
                    <a:gd name="T3" fmla="*/ 0 h 13"/>
                    <a:gd name="T4" fmla="*/ 10 w 11"/>
                    <a:gd name="T5" fmla="*/ 12 h 13"/>
                    <a:gd name="T6" fmla="*/ 6 w 11"/>
                    <a:gd name="T7" fmla="*/ 12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3"/>
                    <a:gd name="T14" fmla="*/ 11 w 1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3">
                      <a:moveTo>
                        <a:pt x="6" y="12"/>
                      </a:moveTo>
                      <a:lnTo>
                        <a:pt x="0" y="0"/>
                      </a:lnTo>
                      <a:lnTo>
                        <a:pt x="10" y="12"/>
                      </a:lnTo>
                      <a:lnTo>
                        <a:pt x="6" y="1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1" name="Freeform 310"/>
                <p:cNvSpPr>
                  <a:spLocks/>
                </p:cNvSpPr>
                <p:nvPr/>
              </p:nvSpPr>
              <p:spPr bwMode="auto">
                <a:xfrm>
                  <a:off x="1081" y="1291"/>
                  <a:ext cx="11" cy="15"/>
                </a:xfrm>
                <a:custGeom>
                  <a:avLst/>
                  <a:gdLst>
                    <a:gd name="T0" fmla="*/ 3 w 11"/>
                    <a:gd name="T1" fmla="*/ 13 h 15"/>
                    <a:gd name="T2" fmla="*/ 0 w 11"/>
                    <a:gd name="T3" fmla="*/ 14 h 15"/>
                    <a:gd name="T4" fmla="*/ 6 w 11"/>
                    <a:gd name="T5" fmla="*/ 0 h 15"/>
                    <a:gd name="T6" fmla="*/ 10 w 11"/>
                    <a:gd name="T7" fmla="*/ 0 h 15"/>
                    <a:gd name="T8" fmla="*/ 3 w 11"/>
                    <a:gd name="T9" fmla="*/ 13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5"/>
                    <a:gd name="T17" fmla="*/ 11 w 11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5">
                      <a:moveTo>
                        <a:pt x="3" y="13"/>
                      </a:moveTo>
                      <a:lnTo>
                        <a:pt x="0" y="14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3" y="1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2" name="Freeform 311"/>
                <p:cNvSpPr>
                  <a:spLocks/>
                </p:cNvSpPr>
                <p:nvPr/>
              </p:nvSpPr>
              <p:spPr bwMode="auto">
                <a:xfrm>
                  <a:off x="1081" y="1291"/>
                  <a:ext cx="11" cy="15"/>
                </a:xfrm>
                <a:custGeom>
                  <a:avLst/>
                  <a:gdLst>
                    <a:gd name="T0" fmla="*/ 3 w 11"/>
                    <a:gd name="T1" fmla="*/ 13 h 15"/>
                    <a:gd name="T2" fmla="*/ 0 w 11"/>
                    <a:gd name="T3" fmla="*/ 14 h 15"/>
                    <a:gd name="T4" fmla="*/ 6 w 11"/>
                    <a:gd name="T5" fmla="*/ 0 h 15"/>
                    <a:gd name="T6" fmla="*/ 10 w 11"/>
                    <a:gd name="T7" fmla="*/ 0 h 15"/>
                    <a:gd name="T8" fmla="*/ 3 w 11"/>
                    <a:gd name="T9" fmla="*/ 13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5"/>
                    <a:gd name="T17" fmla="*/ 11 w 11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5">
                      <a:moveTo>
                        <a:pt x="3" y="13"/>
                      </a:moveTo>
                      <a:lnTo>
                        <a:pt x="0" y="14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3" y="1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3" name="Freeform 312"/>
                <p:cNvSpPr>
                  <a:spLocks/>
                </p:cNvSpPr>
                <p:nvPr/>
              </p:nvSpPr>
              <p:spPr bwMode="auto">
                <a:xfrm>
                  <a:off x="1216" y="1247"/>
                  <a:ext cx="26" cy="5"/>
                </a:xfrm>
                <a:custGeom>
                  <a:avLst/>
                  <a:gdLst>
                    <a:gd name="T0" fmla="*/ 3 w 26"/>
                    <a:gd name="T1" fmla="*/ 0 h 5"/>
                    <a:gd name="T2" fmla="*/ 0 w 26"/>
                    <a:gd name="T3" fmla="*/ 1 h 5"/>
                    <a:gd name="T4" fmla="*/ 23 w 26"/>
                    <a:gd name="T5" fmla="*/ 2 h 5"/>
                    <a:gd name="T6" fmla="*/ 25 w 26"/>
                    <a:gd name="T7" fmla="*/ 4 h 5"/>
                    <a:gd name="T8" fmla="*/ 0 w 26"/>
                    <a:gd name="T9" fmla="*/ 1 h 5"/>
                    <a:gd name="T10" fmla="*/ 3 w 26"/>
                    <a:gd name="T11" fmla="*/ 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5"/>
                    <a:gd name="T20" fmla="*/ 26 w 26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5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0" y="1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4" name="Freeform 313"/>
                <p:cNvSpPr>
                  <a:spLocks/>
                </p:cNvSpPr>
                <p:nvPr/>
              </p:nvSpPr>
              <p:spPr bwMode="auto">
                <a:xfrm>
                  <a:off x="1216" y="1247"/>
                  <a:ext cx="26" cy="5"/>
                </a:xfrm>
                <a:custGeom>
                  <a:avLst/>
                  <a:gdLst>
                    <a:gd name="T0" fmla="*/ 3 w 26"/>
                    <a:gd name="T1" fmla="*/ 0 h 5"/>
                    <a:gd name="T2" fmla="*/ 0 w 26"/>
                    <a:gd name="T3" fmla="*/ 1 h 5"/>
                    <a:gd name="T4" fmla="*/ 23 w 26"/>
                    <a:gd name="T5" fmla="*/ 2 h 5"/>
                    <a:gd name="T6" fmla="*/ 25 w 26"/>
                    <a:gd name="T7" fmla="*/ 4 h 5"/>
                    <a:gd name="T8" fmla="*/ 0 w 26"/>
                    <a:gd name="T9" fmla="*/ 1 h 5"/>
                    <a:gd name="T10" fmla="*/ 3 w 26"/>
                    <a:gd name="T11" fmla="*/ 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5"/>
                    <a:gd name="T20" fmla="*/ 26 w 26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5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0" y="1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5" name="Freeform 314"/>
                <p:cNvSpPr>
                  <a:spLocks/>
                </p:cNvSpPr>
                <p:nvPr/>
              </p:nvSpPr>
              <p:spPr bwMode="auto">
                <a:xfrm>
                  <a:off x="1183" y="1228"/>
                  <a:ext cx="32" cy="16"/>
                </a:xfrm>
                <a:custGeom>
                  <a:avLst/>
                  <a:gdLst>
                    <a:gd name="T0" fmla="*/ 3 w 32"/>
                    <a:gd name="T1" fmla="*/ 0 h 16"/>
                    <a:gd name="T2" fmla="*/ 3 w 32"/>
                    <a:gd name="T3" fmla="*/ 0 h 16"/>
                    <a:gd name="T4" fmla="*/ 31 w 32"/>
                    <a:gd name="T5" fmla="*/ 14 h 16"/>
                    <a:gd name="T6" fmla="*/ 28 w 32"/>
                    <a:gd name="T7" fmla="*/ 15 h 16"/>
                    <a:gd name="T8" fmla="*/ 0 w 32"/>
                    <a:gd name="T9" fmla="*/ 4 h 16"/>
                    <a:gd name="T10" fmla="*/ 3 w 32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6"/>
                    <a:gd name="T20" fmla="*/ 32 w 32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1" y="14"/>
                      </a:lnTo>
                      <a:lnTo>
                        <a:pt x="28" y="15"/>
                      </a:lnTo>
                      <a:lnTo>
                        <a:pt x="0" y="4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6" name="Freeform 315"/>
                <p:cNvSpPr>
                  <a:spLocks/>
                </p:cNvSpPr>
                <p:nvPr/>
              </p:nvSpPr>
              <p:spPr bwMode="auto">
                <a:xfrm>
                  <a:off x="1183" y="1228"/>
                  <a:ext cx="32" cy="16"/>
                </a:xfrm>
                <a:custGeom>
                  <a:avLst/>
                  <a:gdLst>
                    <a:gd name="T0" fmla="*/ 3 w 32"/>
                    <a:gd name="T1" fmla="*/ 0 h 16"/>
                    <a:gd name="T2" fmla="*/ 31 w 32"/>
                    <a:gd name="T3" fmla="*/ 14 h 16"/>
                    <a:gd name="T4" fmla="*/ 28 w 32"/>
                    <a:gd name="T5" fmla="*/ 15 h 16"/>
                    <a:gd name="T6" fmla="*/ 0 w 32"/>
                    <a:gd name="T7" fmla="*/ 4 h 16"/>
                    <a:gd name="T8" fmla="*/ 3 w 32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6"/>
                    <a:gd name="T17" fmla="*/ 32 w 32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6">
                      <a:moveTo>
                        <a:pt x="3" y="0"/>
                      </a:moveTo>
                      <a:lnTo>
                        <a:pt x="31" y="14"/>
                      </a:lnTo>
                      <a:lnTo>
                        <a:pt x="28" y="15"/>
                      </a:lnTo>
                      <a:lnTo>
                        <a:pt x="0" y="4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7" name="Freeform 316"/>
                <p:cNvSpPr>
                  <a:spLocks/>
                </p:cNvSpPr>
                <p:nvPr/>
              </p:nvSpPr>
              <p:spPr bwMode="auto">
                <a:xfrm>
                  <a:off x="1140" y="1179"/>
                  <a:ext cx="42" cy="50"/>
                </a:xfrm>
                <a:custGeom>
                  <a:avLst/>
                  <a:gdLst>
                    <a:gd name="T0" fmla="*/ 0 w 42"/>
                    <a:gd name="T1" fmla="*/ 0 h 50"/>
                    <a:gd name="T2" fmla="*/ 0 w 42"/>
                    <a:gd name="T3" fmla="*/ 0 h 50"/>
                    <a:gd name="T4" fmla="*/ 41 w 42"/>
                    <a:gd name="T5" fmla="*/ 44 h 50"/>
                    <a:gd name="T6" fmla="*/ 38 w 42"/>
                    <a:gd name="T7" fmla="*/ 49 h 50"/>
                    <a:gd name="T8" fmla="*/ 2 w 42"/>
                    <a:gd name="T9" fmla="*/ 4 h 50"/>
                    <a:gd name="T10" fmla="*/ 0 w 42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"/>
                    <a:gd name="T19" fmla="*/ 0 h 50"/>
                    <a:gd name="T20" fmla="*/ 42 w 42"/>
                    <a:gd name="T21" fmla="*/ 50 h 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" h="5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1" y="44"/>
                      </a:lnTo>
                      <a:lnTo>
                        <a:pt x="38" y="49"/>
                      </a:lnTo>
                      <a:lnTo>
                        <a:pt x="2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8" name="Freeform 317"/>
                <p:cNvSpPr>
                  <a:spLocks/>
                </p:cNvSpPr>
                <p:nvPr/>
              </p:nvSpPr>
              <p:spPr bwMode="auto">
                <a:xfrm>
                  <a:off x="1140" y="1179"/>
                  <a:ext cx="42" cy="50"/>
                </a:xfrm>
                <a:custGeom>
                  <a:avLst/>
                  <a:gdLst>
                    <a:gd name="T0" fmla="*/ 0 w 42"/>
                    <a:gd name="T1" fmla="*/ 0 h 50"/>
                    <a:gd name="T2" fmla="*/ 41 w 42"/>
                    <a:gd name="T3" fmla="*/ 44 h 50"/>
                    <a:gd name="T4" fmla="*/ 38 w 42"/>
                    <a:gd name="T5" fmla="*/ 49 h 50"/>
                    <a:gd name="T6" fmla="*/ 2 w 42"/>
                    <a:gd name="T7" fmla="*/ 4 h 50"/>
                    <a:gd name="T8" fmla="*/ 0 w 42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50"/>
                    <a:gd name="T17" fmla="*/ 42 w 42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50">
                      <a:moveTo>
                        <a:pt x="0" y="0"/>
                      </a:moveTo>
                      <a:lnTo>
                        <a:pt x="41" y="44"/>
                      </a:lnTo>
                      <a:lnTo>
                        <a:pt x="38" y="49"/>
                      </a:lnTo>
                      <a:lnTo>
                        <a:pt x="2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9" name="Freeform 318"/>
                <p:cNvSpPr>
                  <a:spLocks/>
                </p:cNvSpPr>
                <p:nvPr/>
              </p:nvSpPr>
              <p:spPr bwMode="auto">
                <a:xfrm>
                  <a:off x="1073" y="1311"/>
                  <a:ext cx="73" cy="63"/>
                </a:xfrm>
                <a:custGeom>
                  <a:avLst/>
                  <a:gdLst>
                    <a:gd name="T0" fmla="*/ 7 w 73"/>
                    <a:gd name="T1" fmla="*/ 0 h 63"/>
                    <a:gd name="T2" fmla="*/ 38 w 73"/>
                    <a:gd name="T3" fmla="*/ 37 h 63"/>
                    <a:gd name="T4" fmla="*/ 67 w 73"/>
                    <a:gd name="T5" fmla="*/ 51 h 63"/>
                    <a:gd name="T6" fmla="*/ 72 w 73"/>
                    <a:gd name="T7" fmla="*/ 49 h 63"/>
                    <a:gd name="T8" fmla="*/ 64 w 73"/>
                    <a:gd name="T9" fmla="*/ 62 h 63"/>
                    <a:gd name="T10" fmla="*/ 58 w 73"/>
                    <a:gd name="T11" fmla="*/ 58 h 63"/>
                    <a:gd name="T12" fmla="*/ 54 w 73"/>
                    <a:gd name="T13" fmla="*/ 58 h 63"/>
                    <a:gd name="T14" fmla="*/ 47 w 73"/>
                    <a:gd name="T15" fmla="*/ 57 h 63"/>
                    <a:gd name="T16" fmla="*/ 43 w 73"/>
                    <a:gd name="T17" fmla="*/ 57 h 63"/>
                    <a:gd name="T18" fmla="*/ 38 w 73"/>
                    <a:gd name="T19" fmla="*/ 53 h 63"/>
                    <a:gd name="T20" fmla="*/ 30 w 73"/>
                    <a:gd name="T21" fmla="*/ 51 h 63"/>
                    <a:gd name="T22" fmla="*/ 22 w 73"/>
                    <a:gd name="T23" fmla="*/ 41 h 63"/>
                    <a:gd name="T24" fmla="*/ 17 w 73"/>
                    <a:gd name="T25" fmla="*/ 37 h 63"/>
                    <a:gd name="T26" fmla="*/ 15 w 73"/>
                    <a:gd name="T27" fmla="*/ 34 h 63"/>
                    <a:gd name="T28" fmla="*/ 9 w 73"/>
                    <a:gd name="T29" fmla="*/ 30 h 63"/>
                    <a:gd name="T30" fmla="*/ 7 w 73"/>
                    <a:gd name="T31" fmla="*/ 25 h 63"/>
                    <a:gd name="T32" fmla="*/ 2 w 73"/>
                    <a:gd name="T33" fmla="*/ 23 h 63"/>
                    <a:gd name="T34" fmla="*/ 2 w 73"/>
                    <a:gd name="T35" fmla="*/ 17 h 63"/>
                    <a:gd name="T36" fmla="*/ 0 w 73"/>
                    <a:gd name="T37" fmla="*/ 12 h 63"/>
                    <a:gd name="T38" fmla="*/ 7 w 73"/>
                    <a:gd name="T39" fmla="*/ 0 h 6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3"/>
                    <a:gd name="T61" fmla="*/ 0 h 63"/>
                    <a:gd name="T62" fmla="*/ 73 w 73"/>
                    <a:gd name="T63" fmla="*/ 63 h 6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3" h="63">
                      <a:moveTo>
                        <a:pt x="7" y="0"/>
                      </a:moveTo>
                      <a:lnTo>
                        <a:pt x="38" y="37"/>
                      </a:lnTo>
                      <a:lnTo>
                        <a:pt x="67" y="51"/>
                      </a:lnTo>
                      <a:lnTo>
                        <a:pt x="72" y="49"/>
                      </a:lnTo>
                      <a:lnTo>
                        <a:pt x="64" y="62"/>
                      </a:lnTo>
                      <a:lnTo>
                        <a:pt x="58" y="58"/>
                      </a:lnTo>
                      <a:lnTo>
                        <a:pt x="54" y="58"/>
                      </a:lnTo>
                      <a:lnTo>
                        <a:pt x="47" y="57"/>
                      </a:lnTo>
                      <a:lnTo>
                        <a:pt x="43" y="57"/>
                      </a:lnTo>
                      <a:lnTo>
                        <a:pt x="38" y="53"/>
                      </a:lnTo>
                      <a:lnTo>
                        <a:pt x="30" y="51"/>
                      </a:lnTo>
                      <a:lnTo>
                        <a:pt x="22" y="41"/>
                      </a:lnTo>
                      <a:lnTo>
                        <a:pt x="17" y="37"/>
                      </a:lnTo>
                      <a:lnTo>
                        <a:pt x="15" y="34"/>
                      </a:lnTo>
                      <a:lnTo>
                        <a:pt x="9" y="30"/>
                      </a:lnTo>
                      <a:lnTo>
                        <a:pt x="7" y="25"/>
                      </a:lnTo>
                      <a:lnTo>
                        <a:pt x="2" y="23"/>
                      </a:lnTo>
                      <a:lnTo>
                        <a:pt x="2" y="17"/>
                      </a:lnTo>
                      <a:lnTo>
                        <a:pt x="0" y="1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0" name="Freeform 319"/>
                <p:cNvSpPr>
                  <a:spLocks/>
                </p:cNvSpPr>
                <p:nvPr/>
              </p:nvSpPr>
              <p:spPr bwMode="auto">
                <a:xfrm>
                  <a:off x="1073" y="1311"/>
                  <a:ext cx="73" cy="63"/>
                </a:xfrm>
                <a:custGeom>
                  <a:avLst/>
                  <a:gdLst>
                    <a:gd name="T0" fmla="*/ 7 w 73"/>
                    <a:gd name="T1" fmla="*/ 0 h 63"/>
                    <a:gd name="T2" fmla="*/ 38 w 73"/>
                    <a:gd name="T3" fmla="*/ 37 h 63"/>
                    <a:gd name="T4" fmla="*/ 67 w 73"/>
                    <a:gd name="T5" fmla="*/ 51 h 63"/>
                    <a:gd name="T6" fmla="*/ 72 w 73"/>
                    <a:gd name="T7" fmla="*/ 49 h 63"/>
                    <a:gd name="T8" fmla="*/ 64 w 73"/>
                    <a:gd name="T9" fmla="*/ 62 h 63"/>
                    <a:gd name="T10" fmla="*/ 58 w 73"/>
                    <a:gd name="T11" fmla="*/ 58 h 63"/>
                    <a:gd name="T12" fmla="*/ 54 w 73"/>
                    <a:gd name="T13" fmla="*/ 58 h 63"/>
                    <a:gd name="T14" fmla="*/ 47 w 73"/>
                    <a:gd name="T15" fmla="*/ 57 h 63"/>
                    <a:gd name="T16" fmla="*/ 43 w 73"/>
                    <a:gd name="T17" fmla="*/ 57 h 63"/>
                    <a:gd name="T18" fmla="*/ 38 w 73"/>
                    <a:gd name="T19" fmla="*/ 53 h 63"/>
                    <a:gd name="T20" fmla="*/ 30 w 73"/>
                    <a:gd name="T21" fmla="*/ 51 h 63"/>
                    <a:gd name="T22" fmla="*/ 22 w 73"/>
                    <a:gd name="T23" fmla="*/ 41 h 63"/>
                    <a:gd name="T24" fmla="*/ 17 w 73"/>
                    <a:gd name="T25" fmla="*/ 37 h 63"/>
                    <a:gd name="T26" fmla="*/ 15 w 73"/>
                    <a:gd name="T27" fmla="*/ 34 h 63"/>
                    <a:gd name="T28" fmla="*/ 9 w 73"/>
                    <a:gd name="T29" fmla="*/ 30 h 63"/>
                    <a:gd name="T30" fmla="*/ 7 w 73"/>
                    <a:gd name="T31" fmla="*/ 25 h 63"/>
                    <a:gd name="T32" fmla="*/ 2 w 73"/>
                    <a:gd name="T33" fmla="*/ 23 h 63"/>
                    <a:gd name="T34" fmla="*/ 2 w 73"/>
                    <a:gd name="T35" fmla="*/ 17 h 63"/>
                    <a:gd name="T36" fmla="*/ 0 w 73"/>
                    <a:gd name="T37" fmla="*/ 12 h 63"/>
                    <a:gd name="T38" fmla="*/ 7 w 73"/>
                    <a:gd name="T39" fmla="*/ 0 h 6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3"/>
                    <a:gd name="T61" fmla="*/ 0 h 63"/>
                    <a:gd name="T62" fmla="*/ 73 w 73"/>
                    <a:gd name="T63" fmla="*/ 63 h 6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3" h="63">
                      <a:moveTo>
                        <a:pt x="7" y="0"/>
                      </a:moveTo>
                      <a:lnTo>
                        <a:pt x="38" y="37"/>
                      </a:lnTo>
                      <a:lnTo>
                        <a:pt x="67" y="51"/>
                      </a:lnTo>
                      <a:lnTo>
                        <a:pt x="72" y="49"/>
                      </a:lnTo>
                      <a:lnTo>
                        <a:pt x="64" y="62"/>
                      </a:lnTo>
                      <a:lnTo>
                        <a:pt x="58" y="58"/>
                      </a:lnTo>
                      <a:lnTo>
                        <a:pt x="54" y="58"/>
                      </a:lnTo>
                      <a:lnTo>
                        <a:pt x="47" y="57"/>
                      </a:lnTo>
                      <a:lnTo>
                        <a:pt x="43" y="57"/>
                      </a:lnTo>
                      <a:lnTo>
                        <a:pt x="38" y="53"/>
                      </a:lnTo>
                      <a:lnTo>
                        <a:pt x="30" y="51"/>
                      </a:lnTo>
                      <a:lnTo>
                        <a:pt x="22" y="41"/>
                      </a:lnTo>
                      <a:lnTo>
                        <a:pt x="17" y="37"/>
                      </a:lnTo>
                      <a:lnTo>
                        <a:pt x="15" y="34"/>
                      </a:lnTo>
                      <a:lnTo>
                        <a:pt x="9" y="30"/>
                      </a:lnTo>
                      <a:lnTo>
                        <a:pt x="7" y="25"/>
                      </a:lnTo>
                      <a:lnTo>
                        <a:pt x="2" y="23"/>
                      </a:lnTo>
                      <a:lnTo>
                        <a:pt x="2" y="17"/>
                      </a:lnTo>
                      <a:lnTo>
                        <a:pt x="0" y="1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1" name="Freeform 320"/>
                <p:cNvSpPr>
                  <a:spLocks/>
                </p:cNvSpPr>
                <p:nvPr/>
              </p:nvSpPr>
              <p:spPr bwMode="auto">
                <a:xfrm>
                  <a:off x="1081" y="1309"/>
                  <a:ext cx="28" cy="38"/>
                </a:xfrm>
                <a:custGeom>
                  <a:avLst/>
                  <a:gdLst>
                    <a:gd name="T0" fmla="*/ 27 w 28"/>
                    <a:gd name="T1" fmla="*/ 37 h 38"/>
                    <a:gd name="T2" fmla="*/ 27 w 28"/>
                    <a:gd name="T3" fmla="*/ 37 h 38"/>
                    <a:gd name="T4" fmla="*/ 0 w 28"/>
                    <a:gd name="T5" fmla="*/ 2 h 38"/>
                    <a:gd name="T6" fmla="*/ 3 w 28"/>
                    <a:gd name="T7" fmla="*/ 0 h 38"/>
                    <a:gd name="T8" fmla="*/ 25 w 28"/>
                    <a:gd name="T9" fmla="*/ 34 h 38"/>
                    <a:gd name="T10" fmla="*/ 27 w 28"/>
                    <a:gd name="T11" fmla="*/ 37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38"/>
                    <a:gd name="T20" fmla="*/ 28 w 28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38">
                      <a:moveTo>
                        <a:pt x="27" y="37"/>
                      </a:moveTo>
                      <a:lnTo>
                        <a:pt x="27" y="37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25" y="34"/>
                      </a:lnTo>
                      <a:lnTo>
                        <a:pt x="27" y="3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2" name="Freeform 321"/>
                <p:cNvSpPr>
                  <a:spLocks/>
                </p:cNvSpPr>
                <p:nvPr/>
              </p:nvSpPr>
              <p:spPr bwMode="auto">
                <a:xfrm>
                  <a:off x="1081" y="1309"/>
                  <a:ext cx="28" cy="38"/>
                </a:xfrm>
                <a:custGeom>
                  <a:avLst/>
                  <a:gdLst>
                    <a:gd name="T0" fmla="*/ 27 w 28"/>
                    <a:gd name="T1" fmla="*/ 37 h 38"/>
                    <a:gd name="T2" fmla="*/ 0 w 28"/>
                    <a:gd name="T3" fmla="*/ 2 h 38"/>
                    <a:gd name="T4" fmla="*/ 3 w 28"/>
                    <a:gd name="T5" fmla="*/ 0 h 38"/>
                    <a:gd name="T6" fmla="*/ 25 w 28"/>
                    <a:gd name="T7" fmla="*/ 34 h 38"/>
                    <a:gd name="T8" fmla="*/ 27 w 28"/>
                    <a:gd name="T9" fmla="*/ 37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38"/>
                    <a:gd name="T17" fmla="*/ 28 w 28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38">
                      <a:moveTo>
                        <a:pt x="27" y="37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25" y="34"/>
                      </a:lnTo>
                      <a:lnTo>
                        <a:pt x="27" y="3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3" name="Freeform 322"/>
                <p:cNvSpPr>
                  <a:spLocks/>
                </p:cNvSpPr>
                <p:nvPr/>
              </p:nvSpPr>
              <p:spPr bwMode="auto">
                <a:xfrm>
                  <a:off x="1112" y="1348"/>
                  <a:ext cx="34" cy="14"/>
                </a:xfrm>
                <a:custGeom>
                  <a:avLst/>
                  <a:gdLst>
                    <a:gd name="T0" fmla="*/ 29 w 34"/>
                    <a:gd name="T1" fmla="*/ 13 h 14"/>
                    <a:gd name="T2" fmla="*/ 29 w 34"/>
                    <a:gd name="T3" fmla="*/ 13 h 14"/>
                    <a:gd name="T4" fmla="*/ 2 w 34"/>
                    <a:gd name="T5" fmla="*/ 3 h 14"/>
                    <a:gd name="T6" fmla="*/ 0 w 34"/>
                    <a:gd name="T7" fmla="*/ 0 h 14"/>
                    <a:gd name="T8" fmla="*/ 33 w 34"/>
                    <a:gd name="T9" fmla="*/ 12 h 14"/>
                    <a:gd name="T10" fmla="*/ 29 w 34"/>
                    <a:gd name="T11" fmla="*/ 13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"/>
                    <a:gd name="T19" fmla="*/ 0 h 14"/>
                    <a:gd name="T20" fmla="*/ 34 w 34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" h="14">
                      <a:moveTo>
                        <a:pt x="29" y="13"/>
                      </a:moveTo>
                      <a:lnTo>
                        <a:pt x="29" y="13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33" y="12"/>
                      </a:lnTo>
                      <a:lnTo>
                        <a:pt x="29" y="1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4" name="Freeform 323"/>
                <p:cNvSpPr>
                  <a:spLocks/>
                </p:cNvSpPr>
                <p:nvPr/>
              </p:nvSpPr>
              <p:spPr bwMode="auto">
                <a:xfrm>
                  <a:off x="1112" y="1348"/>
                  <a:ext cx="34" cy="14"/>
                </a:xfrm>
                <a:custGeom>
                  <a:avLst/>
                  <a:gdLst>
                    <a:gd name="T0" fmla="*/ 29 w 34"/>
                    <a:gd name="T1" fmla="*/ 13 h 14"/>
                    <a:gd name="T2" fmla="*/ 2 w 34"/>
                    <a:gd name="T3" fmla="*/ 3 h 14"/>
                    <a:gd name="T4" fmla="*/ 0 w 34"/>
                    <a:gd name="T5" fmla="*/ 0 h 14"/>
                    <a:gd name="T6" fmla="*/ 33 w 34"/>
                    <a:gd name="T7" fmla="*/ 12 h 14"/>
                    <a:gd name="T8" fmla="*/ 29 w 34"/>
                    <a:gd name="T9" fmla="*/ 13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14"/>
                    <a:gd name="T17" fmla="*/ 34 w 34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14">
                      <a:moveTo>
                        <a:pt x="29" y="1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33" y="12"/>
                      </a:lnTo>
                      <a:lnTo>
                        <a:pt x="29" y="1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5" name="Freeform 324"/>
                <p:cNvSpPr>
                  <a:spLocks/>
                </p:cNvSpPr>
                <p:nvPr/>
              </p:nvSpPr>
              <p:spPr bwMode="auto">
                <a:xfrm>
                  <a:off x="1146" y="1361"/>
                  <a:ext cx="6" cy="3"/>
                </a:xfrm>
                <a:custGeom>
                  <a:avLst/>
                  <a:gdLst>
                    <a:gd name="T0" fmla="*/ 2 w 6"/>
                    <a:gd name="T1" fmla="*/ 1 h 3"/>
                    <a:gd name="T2" fmla="*/ 2 w 6"/>
                    <a:gd name="T3" fmla="*/ 1 h 3"/>
                    <a:gd name="T4" fmla="*/ 0 w 6"/>
                    <a:gd name="T5" fmla="*/ 0 h 3"/>
                    <a:gd name="T6" fmla="*/ 2 w 6"/>
                    <a:gd name="T7" fmla="*/ 1 h 3"/>
                    <a:gd name="T8" fmla="*/ 5 w 6"/>
                    <a:gd name="T9" fmla="*/ 2 h 3"/>
                    <a:gd name="T10" fmla="*/ 2 w 6"/>
                    <a:gd name="T11" fmla="*/ 1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5" y="2"/>
                      </a:lnTo>
                      <a:lnTo>
                        <a:pt x="2" y="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6" name="Freeform 325"/>
                <p:cNvSpPr>
                  <a:spLocks/>
                </p:cNvSpPr>
                <p:nvPr/>
              </p:nvSpPr>
              <p:spPr bwMode="auto">
                <a:xfrm>
                  <a:off x="1146" y="1361"/>
                  <a:ext cx="6" cy="3"/>
                </a:xfrm>
                <a:custGeom>
                  <a:avLst/>
                  <a:gdLst>
                    <a:gd name="T0" fmla="*/ 2 w 6"/>
                    <a:gd name="T1" fmla="*/ 1 h 3"/>
                    <a:gd name="T2" fmla="*/ 0 w 6"/>
                    <a:gd name="T3" fmla="*/ 0 h 3"/>
                    <a:gd name="T4" fmla="*/ 2 w 6"/>
                    <a:gd name="T5" fmla="*/ 1 h 3"/>
                    <a:gd name="T6" fmla="*/ 5 w 6"/>
                    <a:gd name="T7" fmla="*/ 2 h 3"/>
                    <a:gd name="T8" fmla="*/ 2 w 6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2" y="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5" y="2"/>
                      </a:lnTo>
                      <a:lnTo>
                        <a:pt x="2" y="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7" name="Freeform 326"/>
                <p:cNvSpPr>
                  <a:spLocks/>
                </p:cNvSpPr>
                <p:nvPr/>
              </p:nvSpPr>
              <p:spPr bwMode="auto">
                <a:xfrm>
                  <a:off x="1142" y="1365"/>
                  <a:ext cx="4" cy="9"/>
                </a:xfrm>
                <a:custGeom>
                  <a:avLst/>
                  <a:gdLst>
                    <a:gd name="T0" fmla="*/ 0 w 4"/>
                    <a:gd name="T1" fmla="*/ 8 h 9"/>
                    <a:gd name="T2" fmla="*/ 0 w 4"/>
                    <a:gd name="T3" fmla="*/ 8 h 9"/>
                    <a:gd name="T4" fmla="*/ 3 w 4"/>
                    <a:gd name="T5" fmla="*/ 0 h 9"/>
                    <a:gd name="T6" fmla="*/ 2 w 4"/>
                    <a:gd name="T7" fmla="*/ 7 h 9"/>
                    <a:gd name="T8" fmla="*/ 0 w 4"/>
                    <a:gd name="T9" fmla="*/ 8 h 9"/>
                    <a:gd name="T10" fmla="*/ 2 w 4"/>
                    <a:gd name="T11" fmla="*/ 7 h 9"/>
                    <a:gd name="T12" fmla="*/ 0 w 4"/>
                    <a:gd name="T13" fmla="*/ 8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9"/>
                    <a:gd name="T23" fmla="*/ 4 w 4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9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2" y="7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8" name="Freeform 327"/>
                <p:cNvSpPr>
                  <a:spLocks/>
                </p:cNvSpPr>
                <p:nvPr/>
              </p:nvSpPr>
              <p:spPr bwMode="auto">
                <a:xfrm>
                  <a:off x="1142" y="1365"/>
                  <a:ext cx="4" cy="9"/>
                </a:xfrm>
                <a:custGeom>
                  <a:avLst/>
                  <a:gdLst>
                    <a:gd name="T0" fmla="*/ 0 w 4"/>
                    <a:gd name="T1" fmla="*/ 8 h 9"/>
                    <a:gd name="T2" fmla="*/ 3 w 4"/>
                    <a:gd name="T3" fmla="*/ 0 h 9"/>
                    <a:gd name="T4" fmla="*/ 2 w 4"/>
                    <a:gd name="T5" fmla="*/ 7 h 9"/>
                    <a:gd name="T6" fmla="*/ 0 w 4"/>
                    <a:gd name="T7" fmla="*/ 8 h 9"/>
                    <a:gd name="T8" fmla="*/ 2 w 4"/>
                    <a:gd name="T9" fmla="*/ 7 h 9"/>
                    <a:gd name="T10" fmla="*/ 0 w 4"/>
                    <a:gd name="T11" fmla="*/ 8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9"/>
                    <a:gd name="T20" fmla="*/ 4 w 4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9">
                      <a:moveTo>
                        <a:pt x="0" y="8"/>
                      </a:moveTo>
                      <a:lnTo>
                        <a:pt x="3" y="0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2" y="7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9" name="Freeform 328"/>
                <p:cNvSpPr>
                  <a:spLocks/>
                </p:cNvSpPr>
                <p:nvPr/>
              </p:nvSpPr>
              <p:spPr bwMode="auto">
                <a:xfrm>
                  <a:off x="1105" y="1361"/>
                  <a:ext cx="32" cy="13"/>
                </a:xfrm>
                <a:custGeom>
                  <a:avLst/>
                  <a:gdLst>
                    <a:gd name="T0" fmla="*/ 0 w 32"/>
                    <a:gd name="T1" fmla="*/ 0 h 13"/>
                    <a:gd name="T2" fmla="*/ 0 w 32"/>
                    <a:gd name="T3" fmla="*/ 0 h 13"/>
                    <a:gd name="T4" fmla="*/ 6 w 32"/>
                    <a:gd name="T5" fmla="*/ 3 h 13"/>
                    <a:gd name="T6" fmla="*/ 11 w 32"/>
                    <a:gd name="T7" fmla="*/ 5 h 13"/>
                    <a:gd name="T8" fmla="*/ 16 w 32"/>
                    <a:gd name="T9" fmla="*/ 8 h 13"/>
                    <a:gd name="T10" fmla="*/ 23 w 32"/>
                    <a:gd name="T11" fmla="*/ 9 h 13"/>
                    <a:gd name="T12" fmla="*/ 26 w 32"/>
                    <a:gd name="T13" fmla="*/ 9 h 13"/>
                    <a:gd name="T14" fmla="*/ 31 w 32"/>
                    <a:gd name="T15" fmla="*/ 12 h 13"/>
                    <a:gd name="T16" fmla="*/ 28 w 32"/>
                    <a:gd name="T17" fmla="*/ 12 h 13"/>
                    <a:gd name="T18" fmla="*/ 23 w 32"/>
                    <a:gd name="T19" fmla="*/ 9 h 13"/>
                    <a:gd name="T20" fmla="*/ 18 w 32"/>
                    <a:gd name="T21" fmla="*/ 11 h 13"/>
                    <a:gd name="T22" fmla="*/ 13 w 32"/>
                    <a:gd name="T23" fmla="*/ 8 h 13"/>
                    <a:gd name="T24" fmla="*/ 8 w 32"/>
                    <a:gd name="T25" fmla="*/ 5 h 13"/>
                    <a:gd name="T26" fmla="*/ 0 w 32"/>
                    <a:gd name="T27" fmla="*/ 4 h 13"/>
                    <a:gd name="T28" fmla="*/ 0 w 32"/>
                    <a:gd name="T29" fmla="*/ 0 h 1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"/>
                    <a:gd name="T46" fmla="*/ 0 h 13"/>
                    <a:gd name="T47" fmla="*/ 32 w 32"/>
                    <a:gd name="T48" fmla="*/ 13 h 1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3"/>
                      </a:lnTo>
                      <a:lnTo>
                        <a:pt x="11" y="5"/>
                      </a:lnTo>
                      <a:lnTo>
                        <a:pt x="16" y="8"/>
                      </a:lnTo>
                      <a:lnTo>
                        <a:pt x="23" y="9"/>
                      </a:lnTo>
                      <a:lnTo>
                        <a:pt x="26" y="9"/>
                      </a:lnTo>
                      <a:lnTo>
                        <a:pt x="31" y="12"/>
                      </a:lnTo>
                      <a:lnTo>
                        <a:pt x="28" y="12"/>
                      </a:lnTo>
                      <a:lnTo>
                        <a:pt x="23" y="9"/>
                      </a:lnTo>
                      <a:lnTo>
                        <a:pt x="18" y="11"/>
                      </a:lnTo>
                      <a:lnTo>
                        <a:pt x="13" y="8"/>
                      </a:lnTo>
                      <a:lnTo>
                        <a:pt x="8" y="5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0" name="Freeform 329"/>
                <p:cNvSpPr>
                  <a:spLocks/>
                </p:cNvSpPr>
                <p:nvPr/>
              </p:nvSpPr>
              <p:spPr bwMode="auto">
                <a:xfrm>
                  <a:off x="1105" y="1361"/>
                  <a:ext cx="32" cy="13"/>
                </a:xfrm>
                <a:custGeom>
                  <a:avLst/>
                  <a:gdLst>
                    <a:gd name="T0" fmla="*/ 0 w 32"/>
                    <a:gd name="T1" fmla="*/ 0 h 13"/>
                    <a:gd name="T2" fmla="*/ 6 w 32"/>
                    <a:gd name="T3" fmla="*/ 3 h 13"/>
                    <a:gd name="T4" fmla="*/ 11 w 32"/>
                    <a:gd name="T5" fmla="*/ 5 h 13"/>
                    <a:gd name="T6" fmla="*/ 16 w 32"/>
                    <a:gd name="T7" fmla="*/ 8 h 13"/>
                    <a:gd name="T8" fmla="*/ 23 w 32"/>
                    <a:gd name="T9" fmla="*/ 9 h 13"/>
                    <a:gd name="T10" fmla="*/ 26 w 32"/>
                    <a:gd name="T11" fmla="*/ 9 h 13"/>
                    <a:gd name="T12" fmla="*/ 31 w 32"/>
                    <a:gd name="T13" fmla="*/ 12 h 13"/>
                    <a:gd name="T14" fmla="*/ 28 w 32"/>
                    <a:gd name="T15" fmla="*/ 12 h 13"/>
                    <a:gd name="T16" fmla="*/ 23 w 32"/>
                    <a:gd name="T17" fmla="*/ 9 h 13"/>
                    <a:gd name="T18" fmla="*/ 18 w 32"/>
                    <a:gd name="T19" fmla="*/ 11 h 13"/>
                    <a:gd name="T20" fmla="*/ 13 w 32"/>
                    <a:gd name="T21" fmla="*/ 8 h 13"/>
                    <a:gd name="T22" fmla="*/ 8 w 32"/>
                    <a:gd name="T23" fmla="*/ 5 h 13"/>
                    <a:gd name="T24" fmla="*/ 0 w 32"/>
                    <a:gd name="T25" fmla="*/ 4 h 13"/>
                    <a:gd name="T26" fmla="*/ 0 w 3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"/>
                    <a:gd name="T43" fmla="*/ 0 h 13"/>
                    <a:gd name="T44" fmla="*/ 32 w 3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" h="13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1" y="5"/>
                      </a:lnTo>
                      <a:lnTo>
                        <a:pt x="16" y="8"/>
                      </a:lnTo>
                      <a:lnTo>
                        <a:pt x="23" y="9"/>
                      </a:lnTo>
                      <a:lnTo>
                        <a:pt x="26" y="9"/>
                      </a:lnTo>
                      <a:lnTo>
                        <a:pt x="31" y="12"/>
                      </a:lnTo>
                      <a:lnTo>
                        <a:pt x="28" y="12"/>
                      </a:lnTo>
                      <a:lnTo>
                        <a:pt x="23" y="9"/>
                      </a:lnTo>
                      <a:lnTo>
                        <a:pt x="18" y="11"/>
                      </a:lnTo>
                      <a:lnTo>
                        <a:pt x="13" y="8"/>
                      </a:lnTo>
                      <a:lnTo>
                        <a:pt x="8" y="5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1" name="Freeform 330"/>
                <p:cNvSpPr>
                  <a:spLocks/>
                </p:cNvSpPr>
                <p:nvPr/>
              </p:nvSpPr>
              <p:spPr bwMode="auto">
                <a:xfrm>
                  <a:off x="1073" y="1324"/>
                  <a:ext cx="27" cy="38"/>
                </a:xfrm>
                <a:custGeom>
                  <a:avLst/>
                  <a:gdLst>
                    <a:gd name="T0" fmla="*/ 0 w 27"/>
                    <a:gd name="T1" fmla="*/ 0 h 38"/>
                    <a:gd name="T2" fmla="*/ 3 w 27"/>
                    <a:gd name="T3" fmla="*/ 0 h 38"/>
                    <a:gd name="T4" fmla="*/ 5 w 27"/>
                    <a:gd name="T5" fmla="*/ 3 h 38"/>
                    <a:gd name="T6" fmla="*/ 7 w 27"/>
                    <a:gd name="T7" fmla="*/ 9 h 38"/>
                    <a:gd name="T8" fmla="*/ 7 w 27"/>
                    <a:gd name="T9" fmla="*/ 12 h 38"/>
                    <a:gd name="T10" fmla="*/ 8 w 27"/>
                    <a:gd name="T11" fmla="*/ 17 h 38"/>
                    <a:gd name="T12" fmla="*/ 13 w 27"/>
                    <a:gd name="T13" fmla="*/ 21 h 38"/>
                    <a:gd name="T14" fmla="*/ 20 w 27"/>
                    <a:gd name="T15" fmla="*/ 24 h 38"/>
                    <a:gd name="T16" fmla="*/ 20 w 27"/>
                    <a:gd name="T17" fmla="*/ 28 h 38"/>
                    <a:gd name="T18" fmla="*/ 26 w 27"/>
                    <a:gd name="T19" fmla="*/ 32 h 38"/>
                    <a:gd name="T20" fmla="*/ 26 w 27"/>
                    <a:gd name="T21" fmla="*/ 37 h 38"/>
                    <a:gd name="T22" fmla="*/ 21 w 27"/>
                    <a:gd name="T23" fmla="*/ 34 h 38"/>
                    <a:gd name="T24" fmla="*/ 15 w 27"/>
                    <a:gd name="T25" fmla="*/ 24 h 38"/>
                    <a:gd name="T26" fmla="*/ 10 w 27"/>
                    <a:gd name="T27" fmla="*/ 21 h 38"/>
                    <a:gd name="T28" fmla="*/ 8 w 27"/>
                    <a:gd name="T29" fmla="*/ 17 h 38"/>
                    <a:gd name="T30" fmla="*/ 3 w 27"/>
                    <a:gd name="T31" fmla="*/ 14 h 38"/>
                    <a:gd name="T32" fmla="*/ 2 w 27"/>
                    <a:gd name="T33" fmla="*/ 10 h 38"/>
                    <a:gd name="T34" fmla="*/ 2 w 27"/>
                    <a:gd name="T35" fmla="*/ 5 h 38"/>
                    <a:gd name="T36" fmla="*/ 0 w 27"/>
                    <a:gd name="T37" fmla="*/ 0 h 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"/>
                    <a:gd name="T58" fmla="*/ 0 h 38"/>
                    <a:gd name="T59" fmla="*/ 27 w 27"/>
                    <a:gd name="T60" fmla="*/ 38 h 3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" h="38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7" y="9"/>
                      </a:lnTo>
                      <a:lnTo>
                        <a:pt x="7" y="12"/>
                      </a:lnTo>
                      <a:lnTo>
                        <a:pt x="8" y="17"/>
                      </a:lnTo>
                      <a:lnTo>
                        <a:pt x="13" y="21"/>
                      </a:lnTo>
                      <a:lnTo>
                        <a:pt x="20" y="24"/>
                      </a:lnTo>
                      <a:lnTo>
                        <a:pt x="20" y="28"/>
                      </a:lnTo>
                      <a:lnTo>
                        <a:pt x="26" y="32"/>
                      </a:lnTo>
                      <a:lnTo>
                        <a:pt x="26" y="37"/>
                      </a:lnTo>
                      <a:lnTo>
                        <a:pt x="21" y="34"/>
                      </a:lnTo>
                      <a:lnTo>
                        <a:pt x="15" y="24"/>
                      </a:lnTo>
                      <a:lnTo>
                        <a:pt x="10" y="21"/>
                      </a:lnTo>
                      <a:lnTo>
                        <a:pt x="8" y="17"/>
                      </a:lnTo>
                      <a:lnTo>
                        <a:pt x="3" y="14"/>
                      </a:lnTo>
                      <a:lnTo>
                        <a:pt x="2" y="10"/>
                      </a:lnTo>
                      <a:lnTo>
                        <a:pt x="2" y="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2" name="Freeform 331"/>
                <p:cNvSpPr>
                  <a:spLocks/>
                </p:cNvSpPr>
                <p:nvPr/>
              </p:nvSpPr>
              <p:spPr bwMode="auto">
                <a:xfrm>
                  <a:off x="1073" y="1324"/>
                  <a:ext cx="27" cy="38"/>
                </a:xfrm>
                <a:custGeom>
                  <a:avLst/>
                  <a:gdLst>
                    <a:gd name="T0" fmla="*/ 0 w 27"/>
                    <a:gd name="T1" fmla="*/ 0 h 38"/>
                    <a:gd name="T2" fmla="*/ 3 w 27"/>
                    <a:gd name="T3" fmla="*/ 0 h 38"/>
                    <a:gd name="T4" fmla="*/ 5 w 27"/>
                    <a:gd name="T5" fmla="*/ 3 h 38"/>
                    <a:gd name="T6" fmla="*/ 7 w 27"/>
                    <a:gd name="T7" fmla="*/ 9 h 38"/>
                    <a:gd name="T8" fmla="*/ 7 w 27"/>
                    <a:gd name="T9" fmla="*/ 12 h 38"/>
                    <a:gd name="T10" fmla="*/ 8 w 27"/>
                    <a:gd name="T11" fmla="*/ 17 h 38"/>
                    <a:gd name="T12" fmla="*/ 13 w 27"/>
                    <a:gd name="T13" fmla="*/ 21 h 38"/>
                    <a:gd name="T14" fmla="*/ 20 w 27"/>
                    <a:gd name="T15" fmla="*/ 24 h 38"/>
                    <a:gd name="T16" fmla="*/ 20 w 27"/>
                    <a:gd name="T17" fmla="*/ 28 h 38"/>
                    <a:gd name="T18" fmla="*/ 26 w 27"/>
                    <a:gd name="T19" fmla="*/ 32 h 38"/>
                    <a:gd name="T20" fmla="*/ 26 w 27"/>
                    <a:gd name="T21" fmla="*/ 37 h 38"/>
                    <a:gd name="T22" fmla="*/ 21 w 27"/>
                    <a:gd name="T23" fmla="*/ 34 h 38"/>
                    <a:gd name="T24" fmla="*/ 15 w 27"/>
                    <a:gd name="T25" fmla="*/ 24 h 38"/>
                    <a:gd name="T26" fmla="*/ 10 w 27"/>
                    <a:gd name="T27" fmla="*/ 21 h 38"/>
                    <a:gd name="T28" fmla="*/ 8 w 27"/>
                    <a:gd name="T29" fmla="*/ 17 h 38"/>
                    <a:gd name="T30" fmla="*/ 3 w 27"/>
                    <a:gd name="T31" fmla="*/ 14 h 38"/>
                    <a:gd name="T32" fmla="*/ 2 w 27"/>
                    <a:gd name="T33" fmla="*/ 10 h 38"/>
                    <a:gd name="T34" fmla="*/ 2 w 27"/>
                    <a:gd name="T35" fmla="*/ 5 h 38"/>
                    <a:gd name="T36" fmla="*/ 0 w 27"/>
                    <a:gd name="T37" fmla="*/ 0 h 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"/>
                    <a:gd name="T58" fmla="*/ 0 h 38"/>
                    <a:gd name="T59" fmla="*/ 27 w 27"/>
                    <a:gd name="T60" fmla="*/ 38 h 3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" h="38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7" y="9"/>
                      </a:lnTo>
                      <a:lnTo>
                        <a:pt x="7" y="12"/>
                      </a:lnTo>
                      <a:lnTo>
                        <a:pt x="8" y="17"/>
                      </a:lnTo>
                      <a:lnTo>
                        <a:pt x="13" y="21"/>
                      </a:lnTo>
                      <a:lnTo>
                        <a:pt x="20" y="24"/>
                      </a:lnTo>
                      <a:lnTo>
                        <a:pt x="20" y="28"/>
                      </a:lnTo>
                      <a:lnTo>
                        <a:pt x="26" y="32"/>
                      </a:lnTo>
                      <a:lnTo>
                        <a:pt x="26" y="37"/>
                      </a:lnTo>
                      <a:lnTo>
                        <a:pt x="21" y="34"/>
                      </a:lnTo>
                      <a:lnTo>
                        <a:pt x="15" y="24"/>
                      </a:lnTo>
                      <a:lnTo>
                        <a:pt x="10" y="21"/>
                      </a:lnTo>
                      <a:lnTo>
                        <a:pt x="8" y="17"/>
                      </a:lnTo>
                      <a:lnTo>
                        <a:pt x="3" y="14"/>
                      </a:lnTo>
                      <a:lnTo>
                        <a:pt x="2" y="10"/>
                      </a:lnTo>
                      <a:lnTo>
                        <a:pt x="2" y="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3" name="Freeform 332"/>
                <p:cNvSpPr>
                  <a:spLocks/>
                </p:cNvSpPr>
                <p:nvPr/>
              </p:nvSpPr>
              <p:spPr bwMode="auto">
                <a:xfrm>
                  <a:off x="1073" y="1309"/>
                  <a:ext cx="7" cy="10"/>
                </a:xfrm>
                <a:custGeom>
                  <a:avLst/>
                  <a:gdLst>
                    <a:gd name="T0" fmla="*/ 4 w 7"/>
                    <a:gd name="T1" fmla="*/ 1 h 10"/>
                    <a:gd name="T2" fmla="*/ 6 w 7"/>
                    <a:gd name="T3" fmla="*/ 0 h 10"/>
                    <a:gd name="T4" fmla="*/ 0 w 7"/>
                    <a:gd name="T5" fmla="*/ 9 h 10"/>
                    <a:gd name="T6" fmla="*/ 4 w 7"/>
                    <a:gd name="T7" fmla="*/ 1 h 10"/>
                    <a:gd name="T8" fmla="*/ 6 w 7"/>
                    <a:gd name="T9" fmla="*/ 0 h 10"/>
                    <a:gd name="T10" fmla="*/ 4 w 7"/>
                    <a:gd name="T11" fmla="*/ 1 h 10"/>
                    <a:gd name="T12" fmla="*/ 6 w 7"/>
                    <a:gd name="T13" fmla="*/ 0 h 10"/>
                    <a:gd name="T14" fmla="*/ 4 w 7"/>
                    <a:gd name="T15" fmla="*/ 1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10"/>
                    <a:gd name="T26" fmla="*/ 7 w 7"/>
                    <a:gd name="T27" fmla="*/ 10 h 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10">
                      <a:moveTo>
                        <a:pt x="4" y="1"/>
                      </a:moveTo>
                      <a:lnTo>
                        <a:pt x="6" y="0"/>
                      </a:lnTo>
                      <a:lnTo>
                        <a:pt x="0" y="9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4" y="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4" name="Freeform 333"/>
                <p:cNvSpPr>
                  <a:spLocks/>
                </p:cNvSpPr>
                <p:nvPr/>
              </p:nvSpPr>
              <p:spPr bwMode="auto">
                <a:xfrm>
                  <a:off x="1073" y="1309"/>
                  <a:ext cx="7" cy="10"/>
                </a:xfrm>
                <a:custGeom>
                  <a:avLst/>
                  <a:gdLst>
                    <a:gd name="T0" fmla="*/ 4 w 7"/>
                    <a:gd name="T1" fmla="*/ 1 h 10"/>
                    <a:gd name="T2" fmla="*/ 6 w 7"/>
                    <a:gd name="T3" fmla="*/ 0 h 10"/>
                    <a:gd name="T4" fmla="*/ 0 w 7"/>
                    <a:gd name="T5" fmla="*/ 9 h 10"/>
                    <a:gd name="T6" fmla="*/ 4 w 7"/>
                    <a:gd name="T7" fmla="*/ 1 h 10"/>
                    <a:gd name="T8" fmla="*/ 6 w 7"/>
                    <a:gd name="T9" fmla="*/ 0 h 10"/>
                    <a:gd name="T10" fmla="*/ 4 w 7"/>
                    <a:gd name="T11" fmla="*/ 1 h 10"/>
                    <a:gd name="T12" fmla="*/ 6 w 7"/>
                    <a:gd name="T13" fmla="*/ 0 h 10"/>
                    <a:gd name="T14" fmla="*/ 4 w 7"/>
                    <a:gd name="T15" fmla="*/ 1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10"/>
                    <a:gd name="T26" fmla="*/ 7 w 7"/>
                    <a:gd name="T27" fmla="*/ 10 h 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10">
                      <a:moveTo>
                        <a:pt x="4" y="1"/>
                      </a:moveTo>
                      <a:lnTo>
                        <a:pt x="6" y="0"/>
                      </a:lnTo>
                      <a:lnTo>
                        <a:pt x="0" y="9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4" y="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5" name="Freeform 334"/>
                <p:cNvSpPr>
                  <a:spLocks/>
                </p:cNvSpPr>
                <p:nvPr/>
              </p:nvSpPr>
              <p:spPr bwMode="auto">
                <a:xfrm>
                  <a:off x="1042" y="1367"/>
                  <a:ext cx="32" cy="56"/>
                </a:xfrm>
                <a:custGeom>
                  <a:avLst/>
                  <a:gdLst>
                    <a:gd name="T0" fmla="*/ 0 w 32"/>
                    <a:gd name="T1" fmla="*/ 50 h 56"/>
                    <a:gd name="T2" fmla="*/ 0 w 32"/>
                    <a:gd name="T3" fmla="*/ 50 h 56"/>
                    <a:gd name="T4" fmla="*/ 26 w 32"/>
                    <a:gd name="T5" fmla="*/ 2 h 56"/>
                    <a:gd name="T6" fmla="*/ 31 w 32"/>
                    <a:gd name="T7" fmla="*/ 0 h 56"/>
                    <a:gd name="T8" fmla="*/ 2 w 32"/>
                    <a:gd name="T9" fmla="*/ 55 h 56"/>
                    <a:gd name="T10" fmla="*/ 0 w 32"/>
                    <a:gd name="T11" fmla="*/ 50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56"/>
                    <a:gd name="T20" fmla="*/ 32 w 32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56">
                      <a:moveTo>
                        <a:pt x="0" y="50"/>
                      </a:moveTo>
                      <a:lnTo>
                        <a:pt x="0" y="50"/>
                      </a:lnTo>
                      <a:lnTo>
                        <a:pt x="26" y="2"/>
                      </a:lnTo>
                      <a:lnTo>
                        <a:pt x="31" y="0"/>
                      </a:lnTo>
                      <a:lnTo>
                        <a:pt x="2" y="5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6" name="Freeform 335"/>
                <p:cNvSpPr>
                  <a:spLocks/>
                </p:cNvSpPr>
                <p:nvPr/>
              </p:nvSpPr>
              <p:spPr bwMode="auto">
                <a:xfrm>
                  <a:off x="1042" y="1367"/>
                  <a:ext cx="32" cy="56"/>
                </a:xfrm>
                <a:custGeom>
                  <a:avLst/>
                  <a:gdLst>
                    <a:gd name="T0" fmla="*/ 0 w 32"/>
                    <a:gd name="T1" fmla="*/ 50 h 56"/>
                    <a:gd name="T2" fmla="*/ 26 w 32"/>
                    <a:gd name="T3" fmla="*/ 2 h 56"/>
                    <a:gd name="T4" fmla="*/ 31 w 32"/>
                    <a:gd name="T5" fmla="*/ 0 h 56"/>
                    <a:gd name="T6" fmla="*/ 2 w 32"/>
                    <a:gd name="T7" fmla="*/ 55 h 56"/>
                    <a:gd name="T8" fmla="*/ 0 w 32"/>
                    <a:gd name="T9" fmla="*/ 5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56"/>
                    <a:gd name="T17" fmla="*/ 32 w 32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56">
                      <a:moveTo>
                        <a:pt x="0" y="50"/>
                      </a:moveTo>
                      <a:lnTo>
                        <a:pt x="26" y="2"/>
                      </a:lnTo>
                      <a:lnTo>
                        <a:pt x="31" y="0"/>
                      </a:lnTo>
                      <a:lnTo>
                        <a:pt x="2" y="5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7" name="Freeform 336"/>
                <p:cNvSpPr>
                  <a:spLocks/>
                </p:cNvSpPr>
                <p:nvPr/>
              </p:nvSpPr>
              <p:spPr bwMode="auto">
                <a:xfrm>
                  <a:off x="1064" y="1297"/>
                  <a:ext cx="12" cy="65"/>
                </a:xfrm>
                <a:custGeom>
                  <a:avLst/>
                  <a:gdLst>
                    <a:gd name="T0" fmla="*/ 5 w 12"/>
                    <a:gd name="T1" fmla="*/ 0 h 65"/>
                    <a:gd name="T2" fmla="*/ 11 w 12"/>
                    <a:gd name="T3" fmla="*/ 54 h 65"/>
                    <a:gd name="T4" fmla="*/ 10 w 12"/>
                    <a:gd name="T5" fmla="*/ 64 h 65"/>
                    <a:gd name="T6" fmla="*/ 0 w 12"/>
                    <a:gd name="T7" fmla="*/ 2 h 65"/>
                    <a:gd name="T8" fmla="*/ 5 w 1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65"/>
                    <a:gd name="T17" fmla="*/ 12 w 1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65">
                      <a:moveTo>
                        <a:pt x="5" y="0"/>
                      </a:moveTo>
                      <a:lnTo>
                        <a:pt x="11" y="54"/>
                      </a:lnTo>
                      <a:lnTo>
                        <a:pt x="10" y="64"/>
                      </a:lnTo>
                      <a:lnTo>
                        <a:pt x="0" y="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8" name="Freeform 337"/>
                <p:cNvSpPr>
                  <a:spLocks/>
                </p:cNvSpPr>
                <p:nvPr/>
              </p:nvSpPr>
              <p:spPr bwMode="auto">
                <a:xfrm>
                  <a:off x="1064" y="1297"/>
                  <a:ext cx="12" cy="65"/>
                </a:xfrm>
                <a:custGeom>
                  <a:avLst/>
                  <a:gdLst>
                    <a:gd name="T0" fmla="*/ 5 w 12"/>
                    <a:gd name="T1" fmla="*/ 0 h 65"/>
                    <a:gd name="T2" fmla="*/ 11 w 12"/>
                    <a:gd name="T3" fmla="*/ 54 h 65"/>
                    <a:gd name="T4" fmla="*/ 10 w 12"/>
                    <a:gd name="T5" fmla="*/ 64 h 65"/>
                    <a:gd name="T6" fmla="*/ 0 w 12"/>
                    <a:gd name="T7" fmla="*/ 2 h 65"/>
                    <a:gd name="T8" fmla="*/ 5 w 1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65"/>
                    <a:gd name="T17" fmla="*/ 12 w 1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65">
                      <a:moveTo>
                        <a:pt x="5" y="0"/>
                      </a:moveTo>
                      <a:lnTo>
                        <a:pt x="11" y="54"/>
                      </a:lnTo>
                      <a:lnTo>
                        <a:pt x="10" y="64"/>
                      </a:lnTo>
                      <a:lnTo>
                        <a:pt x="0" y="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9" name="Freeform 338"/>
                <p:cNvSpPr>
                  <a:spLocks/>
                </p:cNvSpPr>
                <p:nvPr/>
              </p:nvSpPr>
              <p:spPr bwMode="auto">
                <a:xfrm>
                  <a:off x="1071" y="1297"/>
                  <a:ext cx="7" cy="59"/>
                </a:xfrm>
                <a:custGeom>
                  <a:avLst/>
                  <a:gdLst>
                    <a:gd name="T0" fmla="*/ 5 w 7"/>
                    <a:gd name="T1" fmla="*/ 53 h 59"/>
                    <a:gd name="T2" fmla="*/ 5 w 7"/>
                    <a:gd name="T3" fmla="*/ 53 h 59"/>
                    <a:gd name="T4" fmla="*/ 0 w 7"/>
                    <a:gd name="T5" fmla="*/ 0 h 59"/>
                    <a:gd name="T6" fmla="*/ 5 w 7"/>
                    <a:gd name="T7" fmla="*/ 53 h 59"/>
                    <a:gd name="T8" fmla="*/ 6 w 7"/>
                    <a:gd name="T9" fmla="*/ 58 h 59"/>
                    <a:gd name="T10" fmla="*/ 5 w 7"/>
                    <a:gd name="T11" fmla="*/ 53 h 59"/>
                    <a:gd name="T12" fmla="*/ 6 w 7"/>
                    <a:gd name="T13" fmla="*/ 58 h 59"/>
                    <a:gd name="T14" fmla="*/ 5 w 7"/>
                    <a:gd name="T15" fmla="*/ 53 h 5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59"/>
                    <a:gd name="T26" fmla="*/ 7 w 7"/>
                    <a:gd name="T27" fmla="*/ 59 h 5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59">
                      <a:moveTo>
                        <a:pt x="5" y="53"/>
                      </a:moveTo>
                      <a:lnTo>
                        <a:pt x="5" y="53"/>
                      </a:lnTo>
                      <a:lnTo>
                        <a:pt x="0" y="0"/>
                      </a:lnTo>
                      <a:lnTo>
                        <a:pt x="5" y="53"/>
                      </a:lnTo>
                      <a:lnTo>
                        <a:pt x="6" y="58"/>
                      </a:lnTo>
                      <a:lnTo>
                        <a:pt x="5" y="53"/>
                      </a:lnTo>
                      <a:lnTo>
                        <a:pt x="6" y="58"/>
                      </a:lnTo>
                      <a:lnTo>
                        <a:pt x="5" y="5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0" name="Freeform 339"/>
                <p:cNvSpPr>
                  <a:spLocks/>
                </p:cNvSpPr>
                <p:nvPr/>
              </p:nvSpPr>
              <p:spPr bwMode="auto">
                <a:xfrm>
                  <a:off x="1071" y="1297"/>
                  <a:ext cx="7" cy="59"/>
                </a:xfrm>
                <a:custGeom>
                  <a:avLst/>
                  <a:gdLst>
                    <a:gd name="T0" fmla="*/ 5 w 7"/>
                    <a:gd name="T1" fmla="*/ 53 h 59"/>
                    <a:gd name="T2" fmla="*/ 0 w 7"/>
                    <a:gd name="T3" fmla="*/ 0 h 59"/>
                    <a:gd name="T4" fmla="*/ 5 w 7"/>
                    <a:gd name="T5" fmla="*/ 53 h 59"/>
                    <a:gd name="T6" fmla="*/ 6 w 7"/>
                    <a:gd name="T7" fmla="*/ 58 h 59"/>
                    <a:gd name="T8" fmla="*/ 5 w 7"/>
                    <a:gd name="T9" fmla="*/ 53 h 59"/>
                    <a:gd name="T10" fmla="*/ 6 w 7"/>
                    <a:gd name="T11" fmla="*/ 58 h 59"/>
                    <a:gd name="T12" fmla="*/ 5 w 7"/>
                    <a:gd name="T13" fmla="*/ 53 h 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59"/>
                    <a:gd name="T23" fmla="*/ 7 w 7"/>
                    <a:gd name="T24" fmla="*/ 59 h 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59">
                      <a:moveTo>
                        <a:pt x="5" y="53"/>
                      </a:moveTo>
                      <a:lnTo>
                        <a:pt x="0" y="0"/>
                      </a:lnTo>
                      <a:lnTo>
                        <a:pt x="5" y="53"/>
                      </a:lnTo>
                      <a:lnTo>
                        <a:pt x="6" y="58"/>
                      </a:lnTo>
                      <a:lnTo>
                        <a:pt x="5" y="53"/>
                      </a:lnTo>
                      <a:lnTo>
                        <a:pt x="6" y="58"/>
                      </a:lnTo>
                      <a:lnTo>
                        <a:pt x="5" y="5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1" name="Freeform 340"/>
                <p:cNvSpPr>
                  <a:spLocks/>
                </p:cNvSpPr>
                <p:nvPr/>
              </p:nvSpPr>
              <p:spPr bwMode="auto">
                <a:xfrm>
                  <a:off x="1077" y="1356"/>
                  <a:ext cx="1" cy="6"/>
                </a:xfrm>
                <a:custGeom>
                  <a:avLst/>
                  <a:gdLst>
                    <a:gd name="T0" fmla="*/ 0 w 1"/>
                    <a:gd name="T1" fmla="*/ 5 h 6"/>
                    <a:gd name="T2" fmla="*/ 0 w 1"/>
                    <a:gd name="T3" fmla="*/ 3 h 6"/>
                    <a:gd name="T4" fmla="*/ 0 w 1"/>
                    <a:gd name="T5" fmla="*/ 0 h 6"/>
                    <a:gd name="T6" fmla="*/ 0 w 1"/>
                    <a:gd name="T7" fmla="*/ 2 h 6"/>
                    <a:gd name="T8" fmla="*/ 0 w 1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6"/>
                    <a:gd name="T17" fmla="*/ 1 w 1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6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2" name="Freeform 341"/>
                <p:cNvSpPr>
                  <a:spLocks/>
                </p:cNvSpPr>
                <p:nvPr/>
              </p:nvSpPr>
              <p:spPr bwMode="auto">
                <a:xfrm>
                  <a:off x="1077" y="1356"/>
                  <a:ext cx="1" cy="6"/>
                </a:xfrm>
                <a:custGeom>
                  <a:avLst/>
                  <a:gdLst>
                    <a:gd name="T0" fmla="*/ 0 w 1"/>
                    <a:gd name="T1" fmla="*/ 5 h 6"/>
                    <a:gd name="T2" fmla="*/ 0 w 1"/>
                    <a:gd name="T3" fmla="*/ 3 h 6"/>
                    <a:gd name="T4" fmla="*/ 0 w 1"/>
                    <a:gd name="T5" fmla="*/ 0 h 6"/>
                    <a:gd name="T6" fmla="*/ 0 w 1"/>
                    <a:gd name="T7" fmla="*/ 2 h 6"/>
                    <a:gd name="T8" fmla="*/ 0 w 1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6"/>
                    <a:gd name="T17" fmla="*/ 1 w 1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6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3" name="Freeform 342"/>
                <p:cNvSpPr>
                  <a:spLocks/>
                </p:cNvSpPr>
                <p:nvPr/>
              </p:nvSpPr>
              <p:spPr bwMode="auto">
                <a:xfrm>
                  <a:off x="1064" y="1299"/>
                  <a:ext cx="10" cy="63"/>
                </a:xfrm>
                <a:custGeom>
                  <a:avLst/>
                  <a:gdLst>
                    <a:gd name="T0" fmla="*/ 2 w 10"/>
                    <a:gd name="T1" fmla="*/ 4 h 63"/>
                    <a:gd name="T2" fmla="*/ 0 w 10"/>
                    <a:gd name="T3" fmla="*/ 0 h 63"/>
                    <a:gd name="T4" fmla="*/ 9 w 10"/>
                    <a:gd name="T5" fmla="*/ 62 h 63"/>
                    <a:gd name="T6" fmla="*/ 0 w 10"/>
                    <a:gd name="T7" fmla="*/ 0 h 63"/>
                    <a:gd name="T8" fmla="*/ 2 w 10"/>
                    <a:gd name="T9" fmla="*/ 4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63"/>
                    <a:gd name="T17" fmla="*/ 10 w 10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63"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9" y="62"/>
                      </a:ln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4" name="Freeform 343"/>
                <p:cNvSpPr>
                  <a:spLocks/>
                </p:cNvSpPr>
                <p:nvPr/>
              </p:nvSpPr>
              <p:spPr bwMode="auto">
                <a:xfrm>
                  <a:off x="1064" y="1299"/>
                  <a:ext cx="10" cy="63"/>
                </a:xfrm>
                <a:custGeom>
                  <a:avLst/>
                  <a:gdLst>
                    <a:gd name="T0" fmla="*/ 2 w 10"/>
                    <a:gd name="T1" fmla="*/ 4 h 63"/>
                    <a:gd name="T2" fmla="*/ 0 w 10"/>
                    <a:gd name="T3" fmla="*/ 0 h 63"/>
                    <a:gd name="T4" fmla="*/ 9 w 10"/>
                    <a:gd name="T5" fmla="*/ 62 h 63"/>
                    <a:gd name="T6" fmla="*/ 0 w 10"/>
                    <a:gd name="T7" fmla="*/ 0 h 63"/>
                    <a:gd name="T8" fmla="*/ 2 w 10"/>
                    <a:gd name="T9" fmla="*/ 4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63"/>
                    <a:gd name="T17" fmla="*/ 10 w 10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63"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9" y="62"/>
                      </a:ln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5" name="Freeform 344"/>
                <p:cNvSpPr>
                  <a:spLocks/>
                </p:cNvSpPr>
                <p:nvPr/>
              </p:nvSpPr>
              <p:spPr bwMode="auto">
                <a:xfrm>
                  <a:off x="1064" y="1293"/>
                  <a:ext cx="2" cy="5"/>
                </a:xfrm>
                <a:custGeom>
                  <a:avLst/>
                  <a:gdLst>
                    <a:gd name="T0" fmla="*/ 1 w 2"/>
                    <a:gd name="T1" fmla="*/ 2 h 5"/>
                    <a:gd name="T2" fmla="*/ 1 w 2"/>
                    <a:gd name="T3" fmla="*/ 2 h 5"/>
                    <a:gd name="T4" fmla="*/ 0 w 2"/>
                    <a:gd name="T5" fmla="*/ 4 h 5"/>
                    <a:gd name="T6" fmla="*/ 0 w 2"/>
                    <a:gd name="T7" fmla="*/ 2 h 5"/>
                    <a:gd name="T8" fmla="*/ 1 w 2"/>
                    <a:gd name="T9" fmla="*/ 2 h 5"/>
                    <a:gd name="T10" fmla="*/ 1 w 2"/>
                    <a:gd name="T11" fmla="*/ 0 h 5"/>
                    <a:gd name="T12" fmla="*/ 1 w 2"/>
                    <a:gd name="T13" fmla="*/ 2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5"/>
                    <a:gd name="T23" fmla="*/ 2 w 2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5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6" name="Freeform 345"/>
                <p:cNvSpPr>
                  <a:spLocks/>
                </p:cNvSpPr>
                <p:nvPr/>
              </p:nvSpPr>
              <p:spPr bwMode="auto">
                <a:xfrm>
                  <a:off x="1064" y="1293"/>
                  <a:ext cx="2" cy="5"/>
                </a:xfrm>
                <a:custGeom>
                  <a:avLst/>
                  <a:gdLst>
                    <a:gd name="T0" fmla="*/ 1 w 2"/>
                    <a:gd name="T1" fmla="*/ 2 h 5"/>
                    <a:gd name="T2" fmla="*/ 0 w 2"/>
                    <a:gd name="T3" fmla="*/ 4 h 5"/>
                    <a:gd name="T4" fmla="*/ 0 w 2"/>
                    <a:gd name="T5" fmla="*/ 2 h 5"/>
                    <a:gd name="T6" fmla="*/ 1 w 2"/>
                    <a:gd name="T7" fmla="*/ 2 h 5"/>
                    <a:gd name="T8" fmla="*/ 1 w 2"/>
                    <a:gd name="T9" fmla="*/ 0 h 5"/>
                    <a:gd name="T10" fmla="*/ 1 w 2"/>
                    <a:gd name="T11" fmla="*/ 2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5"/>
                    <a:gd name="T20" fmla="*/ 2 w 2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5">
                      <a:moveTo>
                        <a:pt x="1" y="2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30" name="Line 346"/>
              <p:cNvSpPr>
                <a:spLocks noChangeShapeType="1"/>
              </p:cNvSpPr>
              <p:nvPr/>
            </p:nvSpPr>
            <p:spPr bwMode="auto">
              <a:xfrm flipV="1">
                <a:off x="1118" y="1380"/>
                <a:ext cx="41" cy="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1" name="Line 347"/>
              <p:cNvSpPr>
                <a:spLocks noChangeShapeType="1"/>
              </p:cNvSpPr>
              <p:nvPr/>
            </p:nvSpPr>
            <p:spPr bwMode="auto">
              <a:xfrm>
                <a:off x="1045" y="1420"/>
                <a:ext cx="66" cy="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2" name="Line 348"/>
              <p:cNvSpPr>
                <a:spLocks noChangeShapeType="1"/>
              </p:cNvSpPr>
              <p:nvPr/>
            </p:nvSpPr>
            <p:spPr bwMode="auto">
              <a:xfrm flipV="1">
                <a:off x="1043" y="1351"/>
                <a:ext cx="40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7" name="Freeform 349"/>
            <p:cNvSpPr>
              <a:spLocks/>
            </p:cNvSpPr>
            <p:nvPr/>
          </p:nvSpPr>
          <p:spPr bwMode="auto">
            <a:xfrm>
              <a:off x="2400300" y="1698625"/>
              <a:ext cx="2212975" cy="1739900"/>
            </a:xfrm>
            <a:custGeom>
              <a:avLst/>
              <a:gdLst>
                <a:gd name="T0" fmla="*/ 0 w 1503"/>
                <a:gd name="T1" fmla="*/ 31 h 1267"/>
                <a:gd name="T2" fmla="*/ 272 w 1503"/>
                <a:gd name="T3" fmla="*/ 285 h 1267"/>
                <a:gd name="T4" fmla="*/ 283 w 1503"/>
                <a:gd name="T5" fmla="*/ 254 h 1267"/>
                <a:gd name="T6" fmla="*/ 563 w 1503"/>
                <a:gd name="T7" fmla="*/ 523 h 1267"/>
                <a:gd name="T8" fmla="*/ 576 w 1503"/>
                <a:gd name="T9" fmla="*/ 488 h 1267"/>
                <a:gd name="T10" fmla="*/ 897 w 1503"/>
                <a:gd name="T11" fmla="*/ 808 h 1267"/>
                <a:gd name="T12" fmla="*/ 901 w 1503"/>
                <a:gd name="T13" fmla="*/ 780 h 1267"/>
                <a:gd name="T14" fmla="*/ 1238 w 1503"/>
                <a:gd name="T15" fmla="*/ 1087 h 1267"/>
                <a:gd name="T16" fmla="*/ 1252 w 1503"/>
                <a:gd name="T17" fmla="*/ 1044 h 1267"/>
                <a:gd name="T18" fmla="*/ 1502 w 1503"/>
                <a:gd name="T19" fmla="*/ 1266 h 1267"/>
                <a:gd name="T20" fmla="*/ 1234 w 1503"/>
                <a:gd name="T21" fmla="*/ 990 h 1267"/>
                <a:gd name="T22" fmla="*/ 1211 w 1503"/>
                <a:gd name="T23" fmla="*/ 1024 h 1267"/>
                <a:gd name="T24" fmla="*/ 892 w 1503"/>
                <a:gd name="T25" fmla="*/ 724 h 1267"/>
                <a:gd name="T26" fmla="*/ 882 w 1503"/>
                <a:gd name="T27" fmla="*/ 754 h 1267"/>
                <a:gd name="T28" fmla="*/ 570 w 1503"/>
                <a:gd name="T29" fmla="*/ 437 h 1267"/>
                <a:gd name="T30" fmla="*/ 549 w 1503"/>
                <a:gd name="T31" fmla="*/ 468 h 1267"/>
                <a:gd name="T32" fmla="*/ 278 w 1503"/>
                <a:gd name="T33" fmla="*/ 209 h 1267"/>
                <a:gd name="T34" fmla="*/ 260 w 1503"/>
                <a:gd name="T35" fmla="*/ 236 h 1267"/>
                <a:gd name="T36" fmla="*/ 25 w 1503"/>
                <a:gd name="T37" fmla="*/ 0 h 1267"/>
                <a:gd name="T38" fmla="*/ 0 w 1503"/>
                <a:gd name="T39" fmla="*/ 31 h 12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03"/>
                <a:gd name="T61" fmla="*/ 0 h 1267"/>
                <a:gd name="T62" fmla="*/ 1503 w 1503"/>
                <a:gd name="T63" fmla="*/ 1267 h 12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03" h="1267">
                  <a:moveTo>
                    <a:pt x="0" y="31"/>
                  </a:moveTo>
                  <a:lnTo>
                    <a:pt x="272" y="285"/>
                  </a:lnTo>
                  <a:lnTo>
                    <a:pt x="283" y="254"/>
                  </a:lnTo>
                  <a:lnTo>
                    <a:pt x="563" y="523"/>
                  </a:lnTo>
                  <a:lnTo>
                    <a:pt x="576" y="488"/>
                  </a:lnTo>
                  <a:lnTo>
                    <a:pt x="897" y="808"/>
                  </a:lnTo>
                  <a:lnTo>
                    <a:pt x="901" y="780"/>
                  </a:lnTo>
                  <a:lnTo>
                    <a:pt x="1238" y="1087"/>
                  </a:lnTo>
                  <a:lnTo>
                    <a:pt x="1252" y="1044"/>
                  </a:lnTo>
                  <a:lnTo>
                    <a:pt x="1502" y="1266"/>
                  </a:lnTo>
                  <a:lnTo>
                    <a:pt x="1234" y="990"/>
                  </a:lnTo>
                  <a:lnTo>
                    <a:pt x="1211" y="1024"/>
                  </a:lnTo>
                  <a:lnTo>
                    <a:pt x="892" y="724"/>
                  </a:lnTo>
                  <a:lnTo>
                    <a:pt x="882" y="754"/>
                  </a:lnTo>
                  <a:lnTo>
                    <a:pt x="570" y="437"/>
                  </a:lnTo>
                  <a:lnTo>
                    <a:pt x="549" y="468"/>
                  </a:lnTo>
                  <a:lnTo>
                    <a:pt x="278" y="209"/>
                  </a:lnTo>
                  <a:lnTo>
                    <a:pt x="260" y="236"/>
                  </a:lnTo>
                  <a:lnTo>
                    <a:pt x="25" y="0"/>
                  </a:lnTo>
                  <a:lnTo>
                    <a:pt x="0" y="3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350"/>
            <p:cNvSpPr>
              <a:spLocks/>
            </p:cNvSpPr>
            <p:nvPr/>
          </p:nvSpPr>
          <p:spPr bwMode="auto">
            <a:xfrm>
              <a:off x="2400300" y="1698625"/>
              <a:ext cx="2212975" cy="1739900"/>
            </a:xfrm>
            <a:custGeom>
              <a:avLst/>
              <a:gdLst>
                <a:gd name="T0" fmla="*/ 0 w 1503"/>
                <a:gd name="T1" fmla="*/ 31 h 1267"/>
                <a:gd name="T2" fmla="*/ 272 w 1503"/>
                <a:gd name="T3" fmla="*/ 285 h 1267"/>
                <a:gd name="T4" fmla="*/ 283 w 1503"/>
                <a:gd name="T5" fmla="*/ 254 h 1267"/>
                <a:gd name="T6" fmla="*/ 563 w 1503"/>
                <a:gd name="T7" fmla="*/ 523 h 1267"/>
                <a:gd name="T8" fmla="*/ 576 w 1503"/>
                <a:gd name="T9" fmla="*/ 488 h 1267"/>
                <a:gd name="T10" fmla="*/ 897 w 1503"/>
                <a:gd name="T11" fmla="*/ 808 h 1267"/>
                <a:gd name="T12" fmla="*/ 901 w 1503"/>
                <a:gd name="T13" fmla="*/ 780 h 1267"/>
                <a:gd name="T14" fmla="*/ 1238 w 1503"/>
                <a:gd name="T15" fmla="*/ 1087 h 1267"/>
                <a:gd name="T16" fmla="*/ 1252 w 1503"/>
                <a:gd name="T17" fmla="*/ 1044 h 1267"/>
                <a:gd name="T18" fmla="*/ 1502 w 1503"/>
                <a:gd name="T19" fmla="*/ 1266 h 1267"/>
                <a:gd name="T20" fmla="*/ 1234 w 1503"/>
                <a:gd name="T21" fmla="*/ 990 h 1267"/>
                <a:gd name="T22" fmla="*/ 1211 w 1503"/>
                <a:gd name="T23" fmla="*/ 1024 h 1267"/>
                <a:gd name="T24" fmla="*/ 892 w 1503"/>
                <a:gd name="T25" fmla="*/ 724 h 1267"/>
                <a:gd name="T26" fmla="*/ 882 w 1503"/>
                <a:gd name="T27" fmla="*/ 754 h 1267"/>
                <a:gd name="T28" fmla="*/ 570 w 1503"/>
                <a:gd name="T29" fmla="*/ 437 h 1267"/>
                <a:gd name="T30" fmla="*/ 549 w 1503"/>
                <a:gd name="T31" fmla="*/ 468 h 1267"/>
                <a:gd name="T32" fmla="*/ 278 w 1503"/>
                <a:gd name="T33" fmla="*/ 209 h 1267"/>
                <a:gd name="T34" fmla="*/ 260 w 1503"/>
                <a:gd name="T35" fmla="*/ 236 h 1267"/>
                <a:gd name="T36" fmla="*/ 25 w 1503"/>
                <a:gd name="T37" fmla="*/ 0 h 1267"/>
                <a:gd name="T38" fmla="*/ 0 w 1503"/>
                <a:gd name="T39" fmla="*/ 31 h 12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03"/>
                <a:gd name="T61" fmla="*/ 0 h 1267"/>
                <a:gd name="T62" fmla="*/ 1503 w 1503"/>
                <a:gd name="T63" fmla="*/ 1267 h 12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03" h="1267">
                  <a:moveTo>
                    <a:pt x="0" y="31"/>
                  </a:moveTo>
                  <a:lnTo>
                    <a:pt x="272" y="285"/>
                  </a:lnTo>
                  <a:lnTo>
                    <a:pt x="283" y="254"/>
                  </a:lnTo>
                  <a:lnTo>
                    <a:pt x="563" y="523"/>
                  </a:lnTo>
                  <a:lnTo>
                    <a:pt x="576" y="488"/>
                  </a:lnTo>
                  <a:lnTo>
                    <a:pt x="897" y="808"/>
                  </a:lnTo>
                  <a:lnTo>
                    <a:pt x="901" y="780"/>
                  </a:lnTo>
                  <a:lnTo>
                    <a:pt x="1238" y="1087"/>
                  </a:lnTo>
                  <a:lnTo>
                    <a:pt x="1252" y="1044"/>
                  </a:lnTo>
                  <a:lnTo>
                    <a:pt x="1502" y="1266"/>
                  </a:lnTo>
                  <a:lnTo>
                    <a:pt x="1234" y="990"/>
                  </a:lnTo>
                  <a:lnTo>
                    <a:pt x="1211" y="1024"/>
                  </a:lnTo>
                  <a:lnTo>
                    <a:pt x="892" y="724"/>
                  </a:lnTo>
                  <a:lnTo>
                    <a:pt x="882" y="754"/>
                  </a:lnTo>
                  <a:lnTo>
                    <a:pt x="570" y="437"/>
                  </a:lnTo>
                  <a:lnTo>
                    <a:pt x="549" y="468"/>
                  </a:lnTo>
                  <a:lnTo>
                    <a:pt x="278" y="209"/>
                  </a:lnTo>
                  <a:lnTo>
                    <a:pt x="260" y="236"/>
                  </a:lnTo>
                  <a:lnTo>
                    <a:pt x="25" y="0"/>
                  </a:lnTo>
                  <a:lnTo>
                    <a:pt x="0" y="31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51"/>
            <p:cNvGrpSpPr>
              <a:grpSpLocks/>
            </p:cNvGrpSpPr>
            <p:nvPr/>
          </p:nvGrpSpPr>
          <p:grpSpPr bwMode="auto">
            <a:xfrm>
              <a:off x="3216275" y="4038600"/>
              <a:ext cx="96838" cy="222250"/>
              <a:chOff x="1917" y="3153"/>
              <a:chExt cx="65" cy="163"/>
            </a:xfrm>
          </p:grpSpPr>
          <p:sp>
            <p:nvSpPr>
              <p:cNvPr id="8427" name="Arc 352"/>
              <p:cNvSpPr>
                <a:spLocks/>
              </p:cNvSpPr>
              <p:nvPr/>
            </p:nvSpPr>
            <p:spPr bwMode="auto">
              <a:xfrm>
                <a:off x="1917" y="3221"/>
                <a:ext cx="65" cy="95"/>
              </a:xfrm>
              <a:custGeom>
                <a:avLst/>
                <a:gdLst>
                  <a:gd name="T0" fmla="*/ 0 w 14687"/>
                  <a:gd name="T1" fmla="*/ 2 h 21600"/>
                  <a:gd name="T2" fmla="*/ 65 w 14687"/>
                  <a:gd name="T3" fmla="*/ 12 h 21600"/>
                  <a:gd name="T4" fmla="*/ 19 w 14687"/>
                  <a:gd name="T5" fmla="*/ 95 h 21600"/>
                  <a:gd name="T6" fmla="*/ 0 60000 65536"/>
                  <a:gd name="T7" fmla="*/ 0 60000 65536"/>
                  <a:gd name="T8" fmla="*/ 0 60000 65536"/>
                  <a:gd name="T9" fmla="*/ 0 w 14687"/>
                  <a:gd name="T10" fmla="*/ 0 h 21600"/>
                  <a:gd name="T11" fmla="*/ 14687 w 146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87" h="21600" fill="none" extrusionOk="0">
                    <a:moveTo>
                      <a:pt x="-1" y="423"/>
                    </a:moveTo>
                    <a:cubicBezTo>
                      <a:pt x="1401" y="141"/>
                      <a:pt x="2828" y="-1"/>
                      <a:pt x="4258" y="0"/>
                    </a:cubicBezTo>
                    <a:cubicBezTo>
                      <a:pt x="7905" y="0"/>
                      <a:pt x="11492" y="923"/>
                      <a:pt x="14686" y="2684"/>
                    </a:cubicBezTo>
                  </a:path>
                  <a:path w="14687" h="21600" stroke="0" extrusionOk="0">
                    <a:moveTo>
                      <a:pt x="-1" y="423"/>
                    </a:moveTo>
                    <a:cubicBezTo>
                      <a:pt x="1401" y="141"/>
                      <a:pt x="2828" y="-1"/>
                      <a:pt x="4258" y="0"/>
                    </a:cubicBezTo>
                    <a:cubicBezTo>
                      <a:pt x="7905" y="0"/>
                      <a:pt x="11492" y="923"/>
                      <a:pt x="14686" y="2684"/>
                    </a:cubicBezTo>
                    <a:lnTo>
                      <a:pt x="4258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" name="Line 353"/>
              <p:cNvSpPr>
                <a:spLocks noChangeShapeType="1"/>
              </p:cNvSpPr>
              <p:nvPr/>
            </p:nvSpPr>
            <p:spPr bwMode="auto">
              <a:xfrm flipH="1">
                <a:off x="1951" y="3153"/>
                <a:ext cx="19" cy="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0" name="Arc 354"/>
            <p:cNvSpPr>
              <a:spLocks/>
            </p:cNvSpPr>
            <p:nvPr/>
          </p:nvSpPr>
          <p:spPr bwMode="auto">
            <a:xfrm>
              <a:off x="1970088" y="3894138"/>
              <a:ext cx="93662" cy="131762"/>
            </a:xfrm>
            <a:custGeom>
              <a:avLst/>
              <a:gdLst>
                <a:gd name="T0" fmla="*/ 0 w 14479"/>
                <a:gd name="T1" fmla="*/ 2611 h 21600"/>
                <a:gd name="T2" fmla="*/ 93663 w 14479"/>
                <a:gd name="T3" fmla="*/ 15616 h 21600"/>
                <a:gd name="T4" fmla="*/ 27680 w 14479"/>
                <a:gd name="T5" fmla="*/ 131763 h 21600"/>
                <a:gd name="T6" fmla="*/ 0 60000 65536"/>
                <a:gd name="T7" fmla="*/ 0 60000 65536"/>
                <a:gd name="T8" fmla="*/ 0 60000 65536"/>
                <a:gd name="T9" fmla="*/ 0 w 14479"/>
                <a:gd name="T10" fmla="*/ 0 h 21600"/>
                <a:gd name="T11" fmla="*/ 14479 w 144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79" h="21600" fill="none" extrusionOk="0">
                  <a:moveTo>
                    <a:pt x="0" y="428"/>
                  </a:moveTo>
                  <a:cubicBezTo>
                    <a:pt x="1408" y="143"/>
                    <a:pt x="2841" y="-1"/>
                    <a:pt x="4279" y="0"/>
                  </a:cubicBezTo>
                  <a:cubicBezTo>
                    <a:pt x="7837" y="0"/>
                    <a:pt x="11341" y="879"/>
                    <a:pt x="14478" y="2560"/>
                  </a:cubicBezTo>
                </a:path>
                <a:path w="14479" h="21600" stroke="0" extrusionOk="0">
                  <a:moveTo>
                    <a:pt x="0" y="428"/>
                  </a:moveTo>
                  <a:cubicBezTo>
                    <a:pt x="1408" y="143"/>
                    <a:pt x="2841" y="-1"/>
                    <a:pt x="4279" y="0"/>
                  </a:cubicBezTo>
                  <a:cubicBezTo>
                    <a:pt x="7837" y="0"/>
                    <a:pt x="11341" y="879"/>
                    <a:pt x="14478" y="2560"/>
                  </a:cubicBezTo>
                  <a:lnTo>
                    <a:pt x="4279" y="21600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Line 355"/>
            <p:cNvSpPr>
              <a:spLocks noChangeShapeType="1"/>
            </p:cNvSpPr>
            <p:nvPr/>
          </p:nvSpPr>
          <p:spPr bwMode="auto">
            <a:xfrm flipH="1">
              <a:off x="2019300" y="3808413"/>
              <a:ext cx="28575" cy="920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Arc 356"/>
            <p:cNvSpPr>
              <a:spLocks/>
            </p:cNvSpPr>
            <p:nvPr/>
          </p:nvSpPr>
          <p:spPr bwMode="auto">
            <a:xfrm>
              <a:off x="812800" y="3832225"/>
              <a:ext cx="93663" cy="130175"/>
            </a:xfrm>
            <a:custGeom>
              <a:avLst/>
              <a:gdLst>
                <a:gd name="T0" fmla="*/ 0 w 14479"/>
                <a:gd name="T1" fmla="*/ 2579 h 21600"/>
                <a:gd name="T2" fmla="*/ 93662 w 14479"/>
                <a:gd name="T3" fmla="*/ 15428 h 21600"/>
                <a:gd name="T4" fmla="*/ 27680 w 14479"/>
                <a:gd name="T5" fmla="*/ 130175 h 21600"/>
                <a:gd name="T6" fmla="*/ 0 60000 65536"/>
                <a:gd name="T7" fmla="*/ 0 60000 65536"/>
                <a:gd name="T8" fmla="*/ 0 60000 65536"/>
                <a:gd name="T9" fmla="*/ 0 w 14479"/>
                <a:gd name="T10" fmla="*/ 0 h 21600"/>
                <a:gd name="T11" fmla="*/ 14479 w 144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79" h="21600" fill="none" extrusionOk="0">
                  <a:moveTo>
                    <a:pt x="0" y="428"/>
                  </a:moveTo>
                  <a:cubicBezTo>
                    <a:pt x="1408" y="143"/>
                    <a:pt x="2841" y="-1"/>
                    <a:pt x="4279" y="0"/>
                  </a:cubicBezTo>
                  <a:cubicBezTo>
                    <a:pt x="7837" y="0"/>
                    <a:pt x="11341" y="879"/>
                    <a:pt x="14478" y="2560"/>
                  </a:cubicBezTo>
                </a:path>
                <a:path w="14479" h="21600" stroke="0" extrusionOk="0">
                  <a:moveTo>
                    <a:pt x="0" y="428"/>
                  </a:moveTo>
                  <a:cubicBezTo>
                    <a:pt x="1408" y="143"/>
                    <a:pt x="2841" y="-1"/>
                    <a:pt x="4279" y="0"/>
                  </a:cubicBezTo>
                  <a:cubicBezTo>
                    <a:pt x="7837" y="0"/>
                    <a:pt x="11341" y="879"/>
                    <a:pt x="14478" y="2560"/>
                  </a:cubicBezTo>
                  <a:lnTo>
                    <a:pt x="4279" y="21600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Line 357"/>
            <p:cNvSpPr>
              <a:spLocks noChangeShapeType="1"/>
            </p:cNvSpPr>
            <p:nvPr/>
          </p:nvSpPr>
          <p:spPr bwMode="auto">
            <a:xfrm flipH="1">
              <a:off x="862013" y="3746500"/>
              <a:ext cx="28575" cy="920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Rectangle 360"/>
            <p:cNvSpPr>
              <a:spLocks noChangeArrowheads="1"/>
            </p:cNvSpPr>
            <p:nvPr/>
          </p:nvSpPr>
          <p:spPr bwMode="auto">
            <a:xfrm>
              <a:off x="919163" y="3671888"/>
              <a:ext cx="50800" cy="476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5" name="Rectangle 361"/>
            <p:cNvSpPr>
              <a:spLocks noChangeArrowheads="1"/>
            </p:cNvSpPr>
            <p:nvPr/>
          </p:nvSpPr>
          <p:spPr bwMode="auto">
            <a:xfrm>
              <a:off x="984250" y="3671888"/>
              <a:ext cx="52388" cy="476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6" name="Rectangle 362"/>
            <p:cNvSpPr>
              <a:spLocks noChangeArrowheads="1"/>
            </p:cNvSpPr>
            <p:nvPr/>
          </p:nvSpPr>
          <p:spPr bwMode="auto">
            <a:xfrm>
              <a:off x="1050925" y="3671888"/>
              <a:ext cx="53975" cy="476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7" name="Rectangle 363"/>
            <p:cNvSpPr>
              <a:spLocks noChangeArrowheads="1"/>
            </p:cNvSpPr>
            <p:nvPr/>
          </p:nvSpPr>
          <p:spPr bwMode="auto">
            <a:xfrm>
              <a:off x="1117600" y="3671888"/>
              <a:ext cx="52388" cy="476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8" name="Freeform 364"/>
            <p:cNvSpPr>
              <a:spLocks/>
            </p:cNvSpPr>
            <p:nvPr/>
          </p:nvSpPr>
          <p:spPr bwMode="auto">
            <a:xfrm>
              <a:off x="1241425" y="3665538"/>
              <a:ext cx="61913" cy="47625"/>
            </a:xfrm>
            <a:custGeom>
              <a:avLst/>
              <a:gdLst>
                <a:gd name="T0" fmla="*/ 2 w 42"/>
                <a:gd name="T1" fmla="*/ 0 h 34"/>
                <a:gd name="T2" fmla="*/ 41 w 42"/>
                <a:gd name="T3" fmla="*/ 2 h 34"/>
                <a:gd name="T4" fmla="*/ 39 w 42"/>
                <a:gd name="T5" fmla="*/ 33 h 34"/>
                <a:gd name="T6" fmla="*/ 0 w 42"/>
                <a:gd name="T7" fmla="*/ 31 h 34"/>
                <a:gd name="T8" fmla="*/ 2 w 42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4"/>
                <a:gd name="T17" fmla="*/ 42 w 42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4">
                  <a:moveTo>
                    <a:pt x="2" y="0"/>
                  </a:moveTo>
                  <a:lnTo>
                    <a:pt x="41" y="2"/>
                  </a:lnTo>
                  <a:lnTo>
                    <a:pt x="39" y="33"/>
                  </a:lnTo>
                  <a:lnTo>
                    <a:pt x="0" y="31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365"/>
            <p:cNvSpPr>
              <a:spLocks/>
            </p:cNvSpPr>
            <p:nvPr/>
          </p:nvSpPr>
          <p:spPr bwMode="auto">
            <a:xfrm>
              <a:off x="1244600" y="3668713"/>
              <a:ext cx="71438" cy="55562"/>
            </a:xfrm>
            <a:custGeom>
              <a:avLst/>
              <a:gdLst>
                <a:gd name="T0" fmla="*/ 2 w 48"/>
                <a:gd name="T1" fmla="*/ 0 h 40"/>
                <a:gd name="T2" fmla="*/ 47 w 48"/>
                <a:gd name="T3" fmla="*/ 2 h 40"/>
                <a:gd name="T4" fmla="*/ 45 w 48"/>
                <a:gd name="T5" fmla="*/ 39 h 40"/>
                <a:gd name="T6" fmla="*/ 0 w 48"/>
                <a:gd name="T7" fmla="*/ 37 h 40"/>
                <a:gd name="T8" fmla="*/ 2 w 48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0"/>
                <a:gd name="T17" fmla="*/ 48 w 4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0">
                  <a:moveTo>
                    <a:pt x="2" y="0"/>
                  </a:moveTo>
                  <a:lnTo>
                    <a:pt x="47" y="2"/>
                  </a:lnTo>
                  <a:lnTo>
                    <a:pt x="45" y="39"/>
                  </a:lnTo>
                  <a:lnTo>
                    <a:pt x="0" y="37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Rectangle 366"/>
            <p:cNvSpPr>
              <a:spLocks noChangeArrowheads="1"/>
            </p:cNvSpPr>
            <p:nvPr/>
          </p:nvSpPr>
          <p:spPr bwMode="auto">
            <a:xfrm>
              <a:off x="1185863" y="3671888"/>
              <a:ext cx="49212" cy="476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11" name="Freeform 367"/>
            <p:cNvSpPr>
              <a:spLocks/>
            </p:cNvSpPr>
            <p:nvPr/>
          </p:nvSpPr>
          <p:spPr bwMode="auto">
            <a:xfrm>
              <a:off x="1308100" y="3668713"/>
              <a:ext cx="61913" cy="47625"/>
            </a:xfrm>
            <a:custGeom>
              <a:avLst/>
              <a:gdLst>
                <a:gd name="T0" fmla="*/ 2 w 42"/>
                <a:gd name="T1" fmla="*/ 0 h 34"/>
                <a:gd name="T2" fmla="*/ 41 w 42"/>
                <a:gd name="T3" fmla="*/ 2 h 34"/>
                <a:gd name="T4" fmla="*/ 39 w 42"/>
                <a:gd name="T5" fmla="*/ 33 h 34"/>
                <a:gd name="T6" fmla="*/ 0 w 42"/>
                <a:gd name="T7" fmla="*/ 31 h 34"/>
                <a:gd name="T8" fmla="*/ 2 w 42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4"/>
                <a:gd name="T17" fmla="*/ 42 w 42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4">
                  <a:moveTo>
                    <a:pt x="2" y="0"/>
                  </a:moveTo>
                  <a:lnTo>
                    <a:pt x="41" y="2"/>
                  </a:lnTo>
                  <a:lnTo>
                    <a:pt x="39" y="33"/>
                  </a:lnTo>
                  <a:lnTo>
                    <a:pt x="0" y="31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368"/>
            <p:cNvSpPr>
              <a:spLocks/>
            </p:cNvSpPr>
            <p:nvPr/>
          </p:nvSpPr>
          <p:spPr bwMode="auto">
            <a:xfrm>
              <a:off x="1311275" y="3671888"/>
              <a:ext cx="71438" cy="55562"/>
            </a:xfrm>
            <a:custGeom>
              <a:avLst/>
              <a:gdLst>
                <a:gd name="T0" fmla="*/ 2 w 48"/>
                <a:gd name="T1" fmla="*/ 0 h 40"/>
                <a:gd name="T2" fmla="*/ 47 w 48"/>
                <a:gd name="T3" fmla="*/ 3 h 40"/>
                <a:gd name="T4" fmla="*/ 45 w 48"/>
                <a:gd name="T5" fmla="*/ 39 h 40"/>
                <a:gd name="T6" fmla="*/ 0 w 48"/>
                <a:gd name="T7" fmla="*/ 37 h 40"/>
                <a:gd name="T8" fmla="*/ 2 w 48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0"/>
                <a:gd name="T17" fmla="*/ 48 w 4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0">
                  <a:moveTo>
                    <a:pt x="2" y="0"/>
                  </a:moveTo>
                  <a:lnTo>
                    <a:pt x="47" y="3"/>
                  </a:lnTo>
                  <a:lnTo>
                    <a:pt x="45" y="39"/>
                  </a:lnTo>
                  <a:lnTo>
                    <a:pt x="0" y="37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369"/>
            <p:cNvSpPr>
              <a:spLocks/>
            </p:cNvSpPr>
            <p:nvPr/>
          </p:nvSpPr>
          <p:spPr bwMode="auto">
            <a:xfrm>
              <a:off x="1374775" y="3671888"/>
              <a:ext cx="61913" cy="47625"/>
            </a:xfrm>
            <a:custGeom>
              <a:avLst/>
              <a:gdLst>
                <a:gd name="T0" fmla="*/ 2 w 42"/>
                <a:gd name="T1" fmla="*/ 0 h 34"/>
                <a:gd name="T2" fmla="*/ 41 w 42"/>
                <a:gd name="T3" fmla="*/ 3 h 34"/>
                <a:gd name="T4" fmla="*/ 39 w 42"/>
                <a:gd name="T5" fmla="*/ 33 h 34"/>
                <a:gd name="T6" fmla="*/ 0 w 42"/>
                <a:gd name="T7" fmla="*/ 31 h 34"/>
                <a:gd name="T8" fmla="*/ 2 w 42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4"/>
                <a:gd name="T17" fmla="*/ 42 w 42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4">
                  <a:moveTo>
                    <a:pt x="2" y="0"/>
                  </a:moveTo>
                  <a:lnTo>
                    <a:pt x="41" y="3"/>
                  </a:lnTo>
                  <a:lnTo>
                    <a:pt x="39" y="33"/>
                  </a:lnTo>
                  <a:lnTo>
                    <a:pt x="0" y="31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370"/>
            <p:cNvSpPr>
              <a:spLocks/>
            </p:cNvSpPr>
            <p:nvPr/>
          </p:nvSpPr>
          <p:spPr bwMode="auto">
            <a:xfrm>
              <a:off x="1377950" y="3676650"/>
              <a:ext cx="69850" cy="52388"/>
            </a:xfrm>
            <a:custGeom>
              <a:avLst/>
              <a:gdLst>
                <a:gd name="T0" fmla="*/ 2 w 48"/>
                <a:gd name="T1" fmla="*/ 0 h 38"/>
                <a:gd name="T2" fmla="*/ 47 w 48"/>
                <a:gd name="T3" fmla="*/ 2 h 38"/>
                <a:gd name="T4" fmla="*/ 45 w 48"/>
                <a:gd name="T5" fmla="*/ 37 h 38"/>
                <a:gd name="T6" fmla="*/ 0 w 48"/>
                <a:gd name="T7" fmla="*/ 36 h 38"/>
                <a:gd name="T8" fmla="*/ 2 w 4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8"/>
                <a:gd name="T17" fmla="*/ 48 w 4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8">
                  <a:moveTo>
                    <a:pt x="2" y="0"/>
                  </a:moveTo>
                  <a:lnTo>
                    <a:pt x="47" y="2"/>
                  </a:lnTo>
                  <a:lnTo>
                    <a:pt x="45" y="37"/>
                  </a:lnTo>
                  <a:lnTo>
                    <a:pt x="0" y="36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371"/>
            <p:cNvSpPr>
              <a:spLocks/>
            </p:cNvSpPr>
            <p:nvPr/>
          </p:nvSpPr>
          <p:spPr bwMode="auto">
            <a:xfrm>
              <a:off x="1441450" y="3676650"/>
              <a:ext cx="61913" cy="42863"/>
            </a:xfrm>
            <a:custGeom>
              <a:avLst/>
              <a:gdLst>
                <a:gd name="T0" fmla="*/ 2 w 42"/>
                <a:gd name="T1" fmla="*/ 0 h 32"/>
                <a:gd name="T2" fmla="*/ 41 w 42"/>
                <a:gd name="T3" fmla="*/ 2 h 32"/>
                <a:gd name="T4" fmla="*/ 39 w 42"/>
                <a:gd name="T5" fmla="*/ 31 h 32"/>
                <a:gd name="T6" fmla="*/ 0 w 42"/>
                <a:gd name="T7" fmla="*/ 30 h 32"/>
                <a:gd name="T8" fmla="*/ 2 w 4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2"/>
                <a:gd name="T17" fmla="*/ 42 w 4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2">
                  <a:moveTo>
                    <a:pt x="2" y="0"/>
                  </a:moveTo>
                  <a:lnTo>
                    <a:pt x="41" y="2"/>
                  </a:lnTo>
                  <a:lnTo>
                    <a:pt x="39" y="31"/>
                  </a:lnTo>
                  <a:lnTo>
                    <a:pt x="0" y="30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372"/>
            <p:cNvSpPr>
              <a:spLocks/>
            </p:cNvSpPr>
            <p:nvPr/>
          </p:nvSpPr>
          <p:spPr bwMode="auto">
            <a:xfrm>
              <a:off x="1444625" y="3679825"/>
              <a:ext cx="68263" cy="52388"/>
            </a:xfrm>
            <a:custGeom>
              <a:avLst/>
              <a:gdLst>
                <a:gd name="T0" fmla="*/ 2 w 48"/>
                <a:gd name="T1" fmla="*/ 0 h 39"/>
                <a:gd name="T2" fmla="*/ 47 w 48"/>
                <a:gd name="T3" fmla="*/ 2 h 39"/>
                <a:gd name="T4" fmla="*/ 45 w 48"/>
                <a:gd name="T5" fmla="*/ 38 h 39"/>
                <a:gd name="T6" fmla="*/ 0 w 48"/>
                <a:gd name="T7" fmla="*/ 35 h 39"/>
                <a:gd name="T8" fmla="*/ 2 w 48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9"/>
                <a:gd name="T17" fmla="*/ 48 w 4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9">
                  <a:moveTo>
                    <a:pt x="2" y="0"/>
                  </a:moveTo>
                  <a:lnTo>
                    <a:pt x="47" y="2"/>
                  </a:lnTo>
                  <a:lnTo>
                    <a:pt x="45" y="38"/>
                  </a:lnTo>
                  <a:lnTo>
                    <a:pt x="0" y="35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373"/>
            <p:cNvSpPr>
              <a:spLocks/>
            </p:cNvSpPr>
            <p:nvPr/>
          </p:nvSpPr>
          <p:spPr bwMode="auto">
            <a:xfrm>
              <a:off x="1506538" y="3679825"/>
              <a:ext cx="61912" cy="44450"/>
            </a:xfrm>
            <a:custGeom>
              <a:avLst/>
              <a:gdLst>
                <a:gd name="T0" fmla="*/ 2 w 42"/>
                <a:gd name="T1" fmla="*/ 0 h 33"/>
                <a:gd name="T2" fmla="*/ 41 w 42"/>
                <a:gd name="T3" fmla="*/ 2 h 33"/>
                <a:gd name="T4" fmla="*/ 39 w 42"/>
                <a:gd name="T5" fmla="*/ 32 h 33"/>
                <a:gd name="T6" fmla="*/ 0 w 42"/>
                <a:gd name="T7" fmla="*/ 29 h 33"/>
                <a:gd name="T8" fmla="*/ 2 w 4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3"/>
                <a:gd name="T17" fmla="*/ 42 w 4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3">
                  <a:moveTo>
                    <a:pt x="2" y="0"/>
                  </a:moveTo>
                  <a:lnTo>
                    <a:pt x="41" y="2"/>
                  </a:lnTo>
                  <a:lnTo>
                    <a:pt x="39" y="32"/>
                  </a:lnTo>
                  <a:lnTo>
                    <a:pt x="0" y="29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374"/>
            <p:cNvSpPr>
              <a:spLocks/>
            </p:cNvSpPr>
            <p:nvPr/>
          </p:nvSpPr>
          <p:spPr bwMode="auto">
            <a:xfrm>
              <a:off x="1509713" y="3681413"/>
              <a:ext cx="69850" cy="53975"/>
            </a:xfrm>
            <a:custGeom>
              <a:avLst/>
              <a:gdLst>
                <a:gd name="T0" fmla="*/ 2 w 48"/>
                <a:gd name="T1" fmla="*/ 0 h 39"/>
                <a:gd name="T2" fmla="*/ 47 w 48"/>
                <a:gd name="T3" fmla="*/ 2 h 39"/>
                <a:gd name="T4" fmla="*/ 45 w 48"/>
                <a:gd name="T5" fmla="*/ 38 h 39"/>
                <a:gd name="T6" fmla="*/ 0 w 48"/>
                <a:gd name="T7" fmla="*/ 36 h 39"/>
                <a:gd name="T8" fmla="*/ 2 w 48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9"/>
                <a:gd name="T17" fmla="*/ 48 w 4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9">
                  <a:moveTo>
                    <a:pt x="2" y="0"/>
                  </a:moveTo>
                  <a:lnTo>
                    <a:pt x="47" y="2"/>
                  </a:lnTo>
                  <a:lnTo>
                    <a:pt x="45" y="38"/>
                  </a:lnTo>
                  <a:lnTo>
                    <a:pt x="0" y="36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375"/>
            <p:cNvSpPr>
              <a:spLocks/>
            </p:cNvSpPr>
            <p:nvPr/>
          </p:nvSpPr>
          <p:spPr bwMode="auto">
            <a:xfrm>
              <a:off x="1635125" y="3684588"/>
              <a:ext cx="65088" cy="47625"/>
            </a:xfrm>
            <a:custGeom>
              <a:avLst/>
              <a:gdLst>
                <a:gd name="T0" fmla="*/ 4 w 44"/>
                <a:gd name="T1" fmla="*/ 0 h 35"/>
                <a:gd name="T2" fmla="*/ 43 w 44"/>
                <a:gd name="T3" fmla="*/ 3 h 35"/>
                <a:gd name="T4" fmla="*/ 39 w 44"/>
                <a:gd name="T5" fmla="*/ 34 h 35"/>
                <a:gd name="T6" fmla="*/ 0 w 44"/>
                <a:gd name="T7" fmla="*/ 31 h 35"/>
                <a:gd name="T8" fmla="*/ 4 w 44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5"/>
                <a:gd name="T17" fmla="*/ 44 w 4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5">
                  <a:moveTo>
                    <a:pt x="4" y="0"/>
                  </a:moveTo>
                  <a:lnTo>
                    <a:pt x="43" y="3"/>
                  </a:lnTo>
                  <a:lnTo>
                    <a:pt x="39" y="34"/>
                  </a:lnTo>
                  <a:lnTo>
                    <a:pt x="0" y="31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376"/>
            <p:cNvSpPr>
              <a:spLocks/>
            </p:cNvSpPr>
            <p:nvPr/>
          </p:nvSpPr>
          <p:spPr bwMode="auto">
            <a:xfrm>
              <a:off x="1638300" y="3687763"/>
              <a:ext cx="74613" cy="57150"/>
            </a:xfrm>
            <a:custGeom>
              <a:avLst/>
              <a:gdLst>
                <a:gd name="T0" fmla="*/ 4 w 50"/>
                <a:gd name="T1" fmla="*/ 0 h 41"/>
                <a:gd name="T2" fmla="*/ 49 w 50"/>
                <a:gd name="T3" fmla="*/ 4 h 41"/>
                <a:gd name="T4" fmla="*/ 45 w 50"/>
                <a:gd name="T5" fmla="*/ 40 h 41"/>
                <a:gd name="T6" fmla="*/ 0 w 50"/>
                <a:gd name="T7" fmla="*/ 36 h 41"/>
                <a:gd name="T8" fmla="*/ 4 w 50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41"/>
                <a:gd name="T17" fmla="*/ 50 w 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41">
                  <a:moveTo>
                    <a:pt x="4" y="0"/>
                  </a:moveTo>
                  <a:lnTo>
                    <a:pt x="49" y="4"/>
                  </a:lnTo>
                  <a:lnTo>
                    <a:pt x="45" y="40"/>
                  </a:lnTo>
                  <a:lnTo>
                    <a:pt x="0" y="36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377"/>
            <p:cNvSpPr>
              <a:spLocks/>
            </p:cNvSpPr>
            <p:nvPr/>
          </p:nvSpPr>
          <p:spPr bwMode="auto">
            <a:xfrm>
              <a:off x="1571625" y="3681413"/>
              <a:ext cx="61913" cy="46037"/>
            </a:xfrm>
            <a:custGeom>
              <a:avLst/>
              <a:gdLst>
                <a:gd name="T0" fmla="*/ 2 w 42"/>
                <a:gd name="T1" fmla="*/ 0 h 33"/>
                <a:gd name="T2" fmla="*/ 41 w 42"/>
                <a:gd name="T3" fmla="*/ 2 h 33"/>
                <a:gd name="T4" fmla="*/ 39 w 42"/>
                <a:gd name="T5" fmla="*/ 32 h 33"/>
                <a:gd name="T6" fmla="*/ 0 w 42"/>
                <a:gd name="T7" fmla="*/ 30 h 33"/>
                <a:gd name="T8" fmla="*/ 2 w 4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3"/>
                <a:gd name="T17" fmla="*/ 42 w 4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3">
                  <a:moveTo>
                    <a:pt x="2" y="0"/>
                  </a:moveTo>
                  <a:lnTo>
                    <a:pt x="41" y="2"/>
                  </a:lnTo>
                  <a:lnTo>
                    <a:pt x="39" y="32"/>
                  </a:lnTo>
                  <a:lnTo>
                    <a:pt x="0" y="30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378"/>
            <p:cNvSpPr>
              <a:spLocks/>
            </p:cNvSpPr>
            <p:nvPr/>
          </p:nvSpPr>
          <p:spPr bwMode="auto">
            <a:xfrm>
              <a:off x="1574800" y="3684588"/>
              <a:ext cx="71438" cy="53975"/>
            </a:xfrm>
            <a:custGeom>
              <a:avLst/>
              <a:gdLst>
                <a:gd name="T0" fmla="*/ 2 w 48"/>
                <a:gd name="T1" fmla="*/ 0 h 39"/>
                <a:gd name="T2" fmla="*/ 47 w 48"/>
                <a:gd name="T3" fmla="*/ 2 h 39"/>
                <a:gd name="T4" fmla="*/ 45 w 48"/>
                <a:gd name="T5" fmla="*/ 38 h 39"/>
                <a:gd name="T6" fmla="*/ 0 w 48"/>
                <a:gd name="T7" fmla="*/ 36 h 39"/>
                <a:gd name="T8" fmla="*/ 2 w 48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9"/>
                <a:gd name="T17" fmla="*/ 48 w 4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9">
                  <a:moveTo>
                    <a:pt x="2" y="0"/>
                  </a:moveTo>
                  <a:lnTo>
                    <a:pt x="47" y="2"/>
                  </a:lnTo>
                  <a:lnTo>
                    <a:pt x="45" y="38"/>
                  </a:lnTo>
                  <a:lnTo>
                    <a:pt x="0" y="36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379"/>
            <p:cNvSpPr>
              <a:spLocks/>
            </p:cNvSpPr>
            <p:nvPr/>
          </p:nvSpPr>
          <p:spPr bwMode="auto">
            <a:xfrm>
              <a:off x="1698625" y="3690938"/>
              <a:ext cx="65088" cy="44450"/>
            </a:xfrm>
            <a:custGeom>
              <a:avLst/>
              <a:gdLst>
                <a:gd name="T0" fmla="*/ 4 w 44"/>
                <a:gd name="T1" fmla="*/ 0 h 33"/>
                <a:gd name="T2" fmla="*/ 43 w 44"/>
                <a:gd name="T3" fmla="*/ 2 h 33"/>
                <a:gd name="T4" fmla="*/ 39 w 44"/>
                <a:gd name="T5" fmla="*/ 32 h 33"/>
                <a:gd name="T6" fmla="*/ 0 w 44"/>
                <a:gd name="T7" fmla="*/ 30 h 33"/>
                <a:gd name="T8" fmla="*/ 4 w 4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4" y="0"/>
                  </a:moveTo>
                  <a:lnTo>
                    <a:pt x="43" y="2"/>
                  </a:lnTo>
                  <a:lnTo>
                    <a:pt x="39" y="32"/>
                  </a:lnTo>
                  <a:lnTo>
                    <a:pt x="0" y="30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380"/>
            <p:cNvSpPr>
              <a:spLocks/>
            </p:cNvSpPr>
            <p:nvPr/>
          </p:nvSpPr>
          <p:spPr bwMode="auto">
            <a:xfrm>
              <a:off x="1701800" y="3692525"/>
              <a:ext cx="74613" cy="53975"/>
            </a:xfrm>
            <a:custGeom>
              <a:avLst/>
              <a:gdLst>
                <a:gd name="T0" fmla="*/ 4 w 50"/>
                <a:gd name="T1" fmla="*/ 0 h 39"/>
                <a:gd name="T2" fmla="*/ 49 w 50"/>
                <a:gd name="T3" fmla="*/ 2 h 39"/>
                <a:gd name="T4" fmla="*/ 45 w 50"/>
                <a:gd name="T5" fmla="*/ 38 h 39"/>
                <a:gd name="T6" fmla="*/ 0 w 50"/>
                <a:gd name="T7" fmla="*/ 36 h 39"/>
                <a:gd name="T8" fmla="*/ 4 w 5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9"/>
                <a:gd name="T17" fmla="*/ 50 w 5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9">
                  <a:moveTo>
                    <a:pt x="4" y="0"/>
                  </a:moveTo>
                  <a:lnTo>
                    <a:pt x="49" y="2"/>
                  </a:lnTo>
                  <a:lnTo>
                    <a:pt x="45" y="38"/>
                  </a:lnTo>
                  <a:lnTo>
                    <a:pt x="0" y="36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381"/>
            <p:cNvSpPr>
              <a:spLocks/>
            </p:cNvSpPr>
            <p:nvPr/>
          </p:nvSpPr>
          <p:spPr bwMode="auto">
            <a:xfrm>
              <a:off x="1762125" y="3692525"/>
              <a:ext cx="63500" cy="49213"/>
            </a:xfrm>
            <a:custGeom>
              <a:avLst/>
              <a:gdLst>
                <a:gd name="T0" fmla="*/ 4 w 43"/>
                <a:gd name="T1" fmla="*/ 0 h 35"/>
                <a:gd name="T2" fmla="*/ 42 w 43"/>
                <a:gd name="T3" fmla="*/ 3 h 35"/>
                <a:gd name="T4" fmla="*/ 39 w 43"/>
                <a:gd name="T5" fmla="*/ 34 h 35"/>
                <a:gd name="T6" fmla="*/ 0 w 43"/>
                <a:gd name="T7" fmla="*/ 31 h 35"/>
                <a:gd name="T8" fmla="*/ 4 w 43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5"/>
                <a:gd name="T17" fmla="*/ 43 w 43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5">
                  <a:moveTo>
                    <a:pt x="4" y="0"/>
                  </a:moveTo>
                  <a:lnTo>
                    <a:pt x="42" y="3"/>
                  </a:lnTo>
                  <a:lnTo>
                    <a:pt x="39" y="34"/>
                  </a:lnTo>
                  <a:lnTo>
                    <a:pt x="0" y="31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382"/>
            <p:cNvSpPr>
              <a:spLocks/>
            </p:cNvSpPr>
            <p:nvPr/>
          </p:nvSpPr>
          <p:spPr bwMode="auto">
            <a:xfrm>
              <a:off x="1765300" y="3695700"/>
              <a:ext cx="73025" cy="55563"/>
            </a:xfrm>
            <a:custGeom>
              <a:avLst/>
              <a:gdLst>
                <a:gd name="T0" fmla="*/ 4 w 49"/>
                <a:gd name="T1" fmla="*/ 0 h 41"/>
                <a:gd name="T2" fmla="*/ 48 w 49"/>
                <a:gd name="T3" fmla="*/ 4 h 41"/>
                <a:gd name="T4" fmla="*/ 44 w 49"/>
                <a:gd name="T5" fmla="*/ 40 h 41"/>
                <a:gd name="T6" fmla="*/ 0 w 49"/>
                <a:gd name="T7" fmla="*/ 36 h 41"/>
                <a:gd name="T8" fmla="*/ 4 w 49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1"/>
                <a:gd name="T17" fmla="*/ 49 w 4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1">
                  <a:moveTo>
                    <a:pt x="4" y="0"/>
                  </a:moveTo>
                  <a:lnTo>
                    <a:pt x="48" y="4"/>
                  </a:lnTo>
                  <a:lnTo>
                    <a:pt x="44" y="40"/>
                  </a:lnTo>
                  <a:lnTo>
                    <a:pt x="0" y="36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383"/>
            <p:cNvSpPr>
              <a:spLocks/>
            </p:cNvSpPr>
            <p:nvPr/>
          </p:nvSpPr>
          <p:spPr bwMode="auto">
            <a:xfrm>
              <a:off x="1887538" y="3703638"/>
              <a:ext cx="65087" cy="47625"/>
            </a:xfrm>
            <a:custGeom>
              <a:avLst/>
              <a:gdLst>
                <a:gd name="T0" fmla="*/ 4 w 44"/>
                <a:gd name="T1" fmla="*/ 0 h 35"/>
                <a:gd name="T2" fmla="*/ 43 w 44"/>
                <a:gd name="T3" fmla="*/ 5 h 35"/>
                <a:gd name="T4" fmla="*/ 39 w 44"/>
                <a:gd name="T5" fmla="*/ 34 h 35"/>
                <a:gd name="T6" fmla="*/ 0 w 44"/>
                <a:gd name="T7" fmla="*/ 29 h 35"/>
                <a:gd name="T8" fmla="*/ 4 w 44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5"/>
                <a:gd name="T17" fmla="*/ 44 w 4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5">
                  <a:moveTo>
                    <a:pt x="4" y="0"/>
                  </a:moveTo>
                  <a:lnTo>
                    <a:pt x="43" y="5"/>
                  </a:lnTo>
                  <a:lnTo>
                    <a:pt x="39" y="34"/>
                  </a:lnTo>
                  <a:lnTo>
                    <a:pt x="0" y="29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384"/>
            <p:cNvSpPr>
              <a:spLocks/>
            </p:cNvSpPr>
            <p:nvPr/>
          </p:nvSpPr>
          <p:spPr bwMode="auto">
            <a:xfrm>
              <a:off x="1890713" y="3705225"/>
              <a:ext cx="76200" cy="57150"/>
            </a:xfrm>
            <a:custGeom>
              <a:avLst/>
              <a:gdLst>
                <a:gd name="T0" fmla="*/ 4 w 51"/>
                <a:gd name="T1" fmla="*/ 0 h 41"/>
                <a:gd name="T2" fmla="*/ 50 w 51"/>
                <a:gd name="T3" fmla="*/ 6 h 41"/>
                <a:gd name="T4" fmla="*/ 45 w 51"/>
                <a:gd name="T5" fmla="*/ 40 h 41"/>
                <a:gd name="T6" fmla="*/ 0 w 51"/>
                <a:gd name="T7" fmla="*/ 34 h 41"/>
                <a:gd name="T8" fmla="*/ 4 w 5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41"/>
                <a:gd name="T17" fmla="*/ 51 w 5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41">
                  <a:moveTo>
                    <a:pt x="4" y="0"/>
                  </a:moveTo>
                  <a:lnTo>
                    <a:pt x="50" y="6"/>
                  </a:lnTo>
                  <a:lnTo>
                    <a:pt x="45" y="40"/>
                  </a:lnTo>
                  <a:lnTo>
                    <a:pt x="0" y="34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385"/>
            <p:cNvSpPr>
              <a:spLocks/>
            </p:cNvSpPr>
            <p:nvPr/>
          </p:nvSpPr>
          <p:spPr bwMode="auto">
            <a:xfrm>
              <a:off x="1824038" y="3698875"/>
              <a:ext cx="65087" cy="46038"/>
            </a:xfrm>
            <a:custGeom>
              <a:avLst/>
              <a:gdLst>
                <a:gd name="T0" fmla="*/ 4 w 44"/>
                <a:gd name="T1" fmla="*/ 0 h 33"/>
                <a:gd name="T2" fmla="*/ 43 w 44"/>
                <a:gd name="T3" fmla="*/ 2 h 33"/>
                <a:gd name="T4" fmla="*/ 39 w 44"/>
                <a:gd name="T5" fmla="*/ 32 h 33"/>
                <a:gd name="T6" fmla="*/ 0 w 44"/>
                <a:gd name="T7" fmla="*/ 30 h 33"/>
                <a:gd name="T8" fmla="*/ 4 w 4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3"/>
                <a:gd name="T17" fmla="*/ 44 w 4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3">
                  <a:moveTo>
                    <a:pt x="4" y="0"/>
                  </a:moveTo>
                  <a:lnTo>
                    <a:pt x="43" y="2"/>
                  </a:lnTo>
                  <a:lnTo>
                    <a:pt x="39" y="32"/>
                  </a:lnTo>
                  <a:lnTo>
                    <a:pt x="0" y="30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Freeform 386"/>
            <p:cNvSpPr>
              <a:spLocks/>
            </p:cNvSpPr>
            <p:nvPr/>
          </p:nvSpPr>
          <p:spPr bwMode="auto">
            <a:xfrm>
              <a:off x="1827213" y="3702050"/>
              <a:ext cx="74612" cy="52388"/>
            </a:xfrm>
            <a:custGeom>
              <a:avLst/>
              <a:gdLst>
                <a:gd name="T0" fmla="*/ 4 w 50"/>
                <a:gd name="T1" fmla="*/ 0 h 39"/>
                <a:gd name="T2" fmla="*/ 49 w 50"/>
                <a:gd name="T3" fmla="*/ 2 h 39"/>
                <a:gd name="T4" fmla="*/ 45 w 50"/>
                <a:gd name="T5" fmla="*/ 38 h 39"/>
                <a:gd name="T6" fmla="*/ 0 w 50"/>
                <a:gd name="T7" fmla="*/ 36 h 39"/>
                <a:gd name="T8" fmla="*/ 4 w 5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9"/>
                <a:gd name="T17" fmla="*/ 50 w 5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9">
                  <a:moveTo>
                    <a:pt x="4" y="0"/>
                  </a:moveTo>
                  <a:lnTo>
                    <a:pt x="49" y="2"/>
                  </a:lnTo>
                  <a:lnTo>
                    <a:pt x="45" y="38"/>
                  </a:lnTo>
                  <a:lnTo>
                    <a:pt x="0" y="36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387"/>
            <p:cNvSpPr>
              <a:spLocks/>
            </p:cNvSpPr>
            <p:nvPr/>
          </p:nvSpPr>
          <p:spPr bwMode="auto">
            <a:xfrm>
              <a:off x="1947863" y="3708400"/>
              <a:ext cx="69850" cy="50800"/>
            </a:xfrm>
            <a:custGeom>
              <a:avLst/>
              <a:gdLst>
                <a:gd name="T0" fmla="*/ 5 w 47"/>
                <a:gd name="T1" fmla="*/ 0 h 37"/>
                <a:gd name="T2" fmla="*/ 46 w 47"/>
                <a:gd name="T3" fmla="*/ 5 h 37"/>
                <a:gd name="T4" fmla="*/ 40 w 47"/>
                <a:gd name="T5" fmla="*/ 36 h 37"/>
                <a:gd name="T6" fmla="*/ 0 w 47"/>
                <a:gd name="T7" fmla="*/ 31 h 37"/>
                <a:gd name="T8" fmla="*/ 5 w 4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7"/>
                <a:gd name="T17" fmla="*/ 47 w 4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7">
                  <a:moveTo>
                    <a:pt x="5" y="0"/>
                  </a:moveTo>
                  <a:lnTo>
                    <a:pt x="46" y="5"/>
                  </a:lnTo>
                  <a:lnTo>
                    <a:pt x="40" y="36"/>
                  </a:lnTo>
                  <a:lnTo>
                    <a:pt x="0" y="31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Freeform 388"/>
            <p:cNvSpPr>
              <a:spLocks/>
            </p:cNvSpPr>
            <p:nvPr/>
          </p:nvSpPr>
          <p:spPr bwMode="auto">
            <a:xfrm>
              <a:off x="1951038" y="3711575"/>
              <a:ext cx="79375" cy="60325"/>
            </a:xfrm>
            <a:custGeom>
              <a:avLst/>
              <a:gdLst>
                <a:gd name="T0" fmla="*/ 6 w 53"/>
                <a:gd name="T1" fmla="*/ 0 h 43"/>
                <a:gd name="T2" fmla="*/ 52 w 53"/>
                <a:gd name="T3" fmla="*/ 6 h 43"/>
                <a:gd name="T4" fmla="*/ 45 w 53"/>
                <a:gd name="T5" fmla="*/ 42 h 43"/>
                <a:gd name="T6" fmla="*/ 0 w 53"/>
                <a:gd name="T7" fmla="*/ 36 h 43"/>
                <a:gd name="T8" fmla="*/ 6 w 5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3"/>
                <a:gd name="T17" fmla="*/ 53 w 5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3">
                  <a:moveTo>
                    <a:pt x="6" y="0"/>
                  </a:moveTo>
                  <a:lnTo>
                    <a:pt x="52" y="6"/>
                  </a:lnTo>
                  <a:lnTo>
                    <a:pt x="45" y="42"/>
                  </a:lnTo>
                  <a:lnTo>
                    <a:pt x="0" y="36"/>
                  </a:ln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Freeform 389"/>
            <p:cNvSpPr>
              <a:spLocks/>
            </p:cNvSpPr>
            <p:nvPr/>
          </p:nvSpPr>
          <p:spPr bwMode="auto">
            <a:xfrm>
              <a:off x="2071688" y="3722688"/>
              <a:ext cx="69850" cy="50800"/>
            </a:xfrm>
            <a:custGeom>
              <a:avLst/>
              <a:gdLst>
                <a:gd name="T0" fmla="*/ 5 w 47"/>
                <a:gd name="T1" fmla="*/ 0 h 37"/>
                <a:gd name="T2" fmla="*/ 46 w 47"/>
                <a:gd name="T3" fmla="*/ 5 h 37"/>
                <a:gd name="T4" fmla="*/ 40 w 47"/>
                <a:gd name="T5" fmla="*/ 36 h 37"/>
                <a:gd name="T6" fmla="*/ 0 w 47"/>
                <a:gd name="T7" fmla="*/ 31 h 37"/>
                <a:gd name="T8" fmla="*/ 5 w 4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7"/>
                <a:gd name="T17" fmla="*/ 47 w 4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7">
                  <a:moveTo>
                    <a:pt x="5" y="0"/>
                  </a:moveTo>
                  <a:lnTo>
                    <a:pt x="46" y="5"/>
                  </a:lnTo>
                  <a:lnTo>
                    <a:pt x="40" y="36"/>
                  </a:lnTo>
                  <a:lnTo>
                    <a:pt x="0" y="31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Freeform 390"/>
            <p:cNvSpPr>
              <a:spLocks/>
            </p:cNvSpPr>
            <p:nvPr/>
          </p:nvSpPr>
          <p:spPr bwMode="auto">
            <a:xfrm>
              <a:off x="2074863" y="3725863"/>
              <a:ext cx="79375" cy="60325"/>
            </a:xfrm>
            <a:custGeom>
              <a:avLst/>
              <a:gdLst>
                <a:gd name="T0" fmla="*/ 6 w 53"/>
                <a:gd name="T1" fmla="*/ 0 h 44"/>
                <a:gd name="T2" fmla="*/ 52 w 53"/>
                <a:gd name="T3" fmla="*/ 6 h 44"/>
                <a:gd name="T4" fmla="*/ 45 w 53"/>
                <a:gd name="T5" fmla="*/ 43 h 44"/>
                <a:gd name="T6" fmla="*/ 0 w 53"/>
                <a:gd name="T7" fmla="*/ 36 h 44"/>
                <a:gd name="T8" fmla="*/ 6 w 53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4"/>
                <a:gd name="T17" fmla="*/ 53 w 53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4">
                  <a:moveTo>
                    <a:pt x="6" y="0"/>
                  </a:moveTo>
                  <a:lnTo>
                    <a:pt x="52" y="6"/>
                  </a:lnTo>
                  <a:lnTo>
                    <a:pt x="45" y="43"/>
                  </a:lnTo>
                  <a:lnTo>
                    <a:pt x="0" y="36"/>
                  </a:ln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Freeform 391"/>
            <p:cNvSpPr>
              <a:spLocks/>
            </p:cNvSpPr>
            <p:nvPr/>
          </p:nvSpPr>
          <p:spPr bwMode="auto">
            <a:xfrm>
              <a:off x="2135188" y="3732213"/>
              <a:ext cx="66675" cy="49212"/>
            </a:xfrm>
            <a:custGeom>
              <a:avLst/>
              <a:gdLst>
                <a:gd name="T0" fmla="*/ 4 w 45"/>
                <a:gd name="T1" fmla="*/ 0 h 36"/>
                <a:gd name="T2" fmla="*/ 44 w 45"/>
                <a:gd name="T3" fmla="*/ 5 h 36"/>
                <a:gd name="T4" fmla="*/ 40 w 45"/>
                <a:gd name="T5" fmla="*/ 35 h 36"/>
                <a:gd name="T6" fmla="*/ 0 w 45"/>
                <a:gd name="T7" fmla="*/ 29 h 36"/>
                <a:gd name="T8" fmla="*/ 4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6"/>
                <a:gd name="T17" fmla="*/ 45 w 4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6">
                  <a:moveTo>
                    <a:pt x="4" y="0"/>
                  </a:moveTo>
                  <a:lnTo>
                    <a:pt x="44" y="5"/>
                  </a:lnTo>
                  <a:lnTo>
                    <a:pt x="40" y="35"/>
                  </a:lnTo>
                  <a:lnTo>
                    <a:pt x="0" y="29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Freeform 392"/>
            <p:cNvSpPr>
              <a:spLocks/>
            </p:cNvSpPr>
            <p:nvPr/>
          </p:nvSpPr>
          <p:spPr bwMode="auto">
            <a:xfrm>
              <a:off x="2138363" y="3733800"/>
              <a:ext cx="76200" cy="57150"/>
            </a:xfrm>
            <a:custGeom>
              <a:avLst/>
              <a:gdLst>
                <a:gd name="T0" fmla="*/ 4 w 51"/>
                <a:gd name="T1" fmla="*/ 0 h 42"/>
                <a:gd name="T2" fmla="*/ 50 w 51"/>
                <a:gd name="T3" fmla="*/ 6 h 42"/>
                <a:gd name="T4" fmla="*/ 45 w 51"/>
                <a:gd name="T5" fmla="*/ 41 h 42"/>
                <a:gd name="T6" fmla="*/ 0 w 51"/>
                <a:gd name="T7" fmla="*/ 34 h 42"/>
                <a:gd name="T8" fmla="*/ 4 w 5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42"/>
                <a:gd name="T17" fmla="*/ 51 w 5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42">
                  <a:moveTo>
                    <a:pt x="4" y="0"/>
                  </a:moveTo>
                  <a:lnTo>
                    <a:pt x="50" y="6"/>
                  </a:lnTo>
                  <a:lnTo>
                    <a:pt x="45" y="41"/>
                  </a:lnTo>
                  <a:lnTo>
                    <a:pt x="0" y="34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393"/>
            <p:cNvSpPr>
              <a:spLocks/>
            </p:cNvSpPr>
            <p:nvPr/>
          </p:nvSpPr>
          <p:spPr bwMode="auto">
            <a:xfrm>
              <a:off x="2255838" y="3746500"/>
              <a:ext cx="73025" cy="52388"/>
            </a:xfrm>
            <a:custGeom>
              <a:avLst/>
              <a:gdLst>
                <a:gd name="T0" fmla="*/ 8 w 49"/>
                <a:gd name="T1" fmla="*/ 0 h 40"/>
                <a:gd name="T2" fmla="*/ 48 w 49"/>
                <a:gd name="T3" fmla="*/ 7 h 40"/>
                <a:gd name="T4" fmla="*/ 40 w 49"/>
                <a:gd name="T5" fmla="*/ 39 h 40"/>
                <a:gd name="T6" fmla="*/ 0 w 49"/>
                <a:gd name="T7" fmla="*/ 32 h 40"/>
                <a:gd name="T8" fmla="*/ 8 w 4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0"/>
                <a:gd name="T17" fmla="*/ 49 w 4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0">
                  <a:moveTo>
                    <a:pt x="8" y="0"/>
                  </a:moveTo>
                  <a:lnTo>
                    <a:pt x="48" y="7"/>
                  </a:lnTo>
                  <a:lnTo>
                    <a:pt x="40" y="39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394"/>
            <p:cNvSpPr>
              <a:spLocks/>
            </p:cNvSpPr>
            <p:nvPr/>
          </p:nvSpPr>
          <p:spPr bwMode="auto">
            <a:xfrm>
              <a:off x="2259013" y="3746500"/>
              <a:ext cx="82550" cy="65088"/>
            </a:xfrm>
            <a:custGeom>
              <a:avLst/>
              <a:gdLst>
                <a:gd name="T0" fmla="*/ 9 w 55"/>
                <a:gd name="T1" fmla="*/ 0 h 46"/>
                <a:gd name="T2" fmla="*/ 54 w 55"/>
                <a:gd name="T3" fmla="*/ 8 h 46"/>
                <a:gd name="T4" fmla="*/ 45 w 55"/>
                <a:gd name="T5" fmla="*/ 45 h 46"/>
                <a:gd name="T6" fmla="*/ 0 w 55"/>
                <a:gd name="T7" fmla="*/ 37 h 46"/>
                <a:gd name="T8" fmla="*/ 9 w 5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6"/>
                <a:gd name="T17" fmla="*/ 55 w 5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6">
                  <a:moveTo>
                    <a:pt x="9" y="0"/>
                  </a:moveTo>
                  <a:lnTo>
                    <a:pt x="54" y="8"/>
                  </a:lnTo>
                  <a:lnTo>
                    <a:pt x="45" y="45"/>
                  </a:lnTo>
                  <a:lnTo>
                    <a:pt x="0" y="37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395"/>
            <p:cNvSpPr>
              <a:spLocks/>
            </p:cNvSpPr>
            <p:nvPr/>
          </p:nvSpPr>
          <p:spPr bwMode="auto">
            <a:xfrm>
              <a:off x="2195513" y="3736975"/>
              <a:ext cx="69850" cy="50800"/>
            </a:xfrm>
            <a:custGeom>
              <a:avLst/>
              <a:gdLst>
                <a:gd name="T0" fmla="*/ 5 w 47"/>
                <a:gd name="T1" fmla="*/ 0 h 38"/>
                <a:gd name="T2" fmla="*/ 46 w 47"/>
                <a:gd name="T3" fmla="*/ 5 h 38"/>
                <a:gd name="T4" fmla="*/ 40 w 47"/>
                <a:gd name="T5" fmla="*/ 37 h 38"/>
                <a:gd name="T6" fmla="*/ 0 w 47"/>
                <a:gd name="T7" fmla="*/ 32 h 38"/>
                <a:gd name="T8" fmla="*/ 5 w 4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8"/>
                <a:gd name="T17" fmla="*/ 47 w 4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8">
                  <a:moveTo>
                    <a:pt x="5" y="0"/>
                  </a:moveTo>
                  <a:lnTo>
                    <a:pt x="46" y="5"/>
                  </a:lnTo>
                  <a:lnTo>
                    <a:pt x="40" y="37"/>
                  </a:lnTo>
                  <a:lnTo>
                    <a:pt x="0" y="32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396"/>
            <p:cNvSpPr>
              <a:spLocks/>
            </p:cNvSpPr>
            <p:nvPr/>
          </p:nvSpPr>
          <p:spPr bwMode="auto">
            <a:xfrm>
              <a:off x="2198688" y="3740150"/>
              <a:ext cx="79375" cy="58738"/>
            </a:xfrm>
            <a:custGeom>
              <a:avLst/>
              <a:gdLst>
                <a:gd name="T0" fmla="*/ 7 w 53"/>
                <a:gd name="T1" fmla="*/ 0 h 44"/>
                <a:gd name="T2" fmla="*/ 52 w 53"/>
                <a:gd name="T3" fmla="*/ 6 h 44"/>
                <a:gd name="T4" fmla="*/ 45 w 53"/>
                <a:gd name="T5" fmla="*/ 43 h 44"/>
                <a:gd name="T6" fmla="*/ 0 w 53"/>
                <a:gd name="T7" fmla="*/ 37 h 44"/>
                <a:gd name="T8" fmla="*/ 7 w 53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4"/>
                <a:gd name="T17" fmla="*/ 53 w 53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4">
                  <a:moveTo>
                    <a:pt x="7" y="0"/>
                  </a:moveTo>
                  <a:lnTo>
                    <a:pt x="52" y="6"/>
                  </a:lnTo>
                  <a:lnTo>
                    <a:pt x="45" y="43"/>
                  </a:lnTo>
                  <a:lnTo>
                    <a:pt x="0" y="37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397"/>
            <p:cNvSpPr>
              <a:spLocks/>
            </p:cNvSpPr>
            <p:nvPr/>
          </p:nvSpPr>
          <p:spPr bwMode="auto">
            <a:xfrm>
              <a:off x="2319338" y="3756025"/>
              <a:ext cx="73025" cy="55563"/>
            </a:xfrm>
            <a:custGeom>
              <a:avLst/>
              <a:gdLst>
                <a:gd name="T0" fmla="*/ 8 w 49"/>
                <a:gd name="T1" fmla="*/ 0 h 40"/>
                <a:gd name="T2" fmla="*/ 48 w 49"/>
                <a:gd name="T3" fmla="*/ 7 h 40"/>
                <a:gd name="T4" fmla="*/ 40 w 49"/>
                <a:gd name="T5" fmla="*/ 39 h 40"/>
                <a:gd name="T6" fmla="*/ 0 w 49"/>
                <a:gd name="T7" fmla="*/ 32 h 40"/>
                <a:gd name="T8" fmla="*/ 8 w 4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0"/>
                <a:gd name="T17" fmla="*/ 49 w 4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0">
                  <a:moveTo>
                    <a:pt x="8" y="0"/>
                  </a:moveTo>
                  <a:lnTo>
                    <a:pt x="48" y="7"/>
                  </a:lnTo>
                  <a:lnTo>
                    <a:pt x="40" y="39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398"/>
            <p:cNvSpPr>
              <a:spLocks/>
            </p:cNvSpPr>
            <p:nvPr/>
          </p:nvSpPr>
          <p:spPr bwMode="auto">
            <a:xfrm>
              <a:off x="2322513" y="3759200"/>
              <a:ext cx="82550" cy="63500"/>
            </a:xfrm>
            <a:custGeom>
              <a:avLst/>
              <a:gdLst>
                <a:gd name="T0" fmla="*/ 9 w 55"/>
                <a:gd name="T1" fmla="*/ 0 h 46"/>
                <a:gd name="T2" fmla="*/ 54 w 55"/>
                <a:gd name="T3" fmla="*/ 8 h 46"/>
                <a:gd name="T4" fmla="*/ 46 w 55"/>
                <a:gd name="T5" fmla="*/ 45 h 46"/>
                <a:gd name="T6" fmla="*/ 0 w 55"/>
                <a:gd name="T7" fmla="*/ 37 h 46"/>
                <a:gd name="T8" fmla="*/ 9 w 5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6"/>
                <a:gd name="T17" fmla="*/ 55 w 5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6">
                  <a:moveTo>
                    <a:pt x="9" y="0"/>
                  </a:moveTo>
                  <a:lnTo>
                    <a:pt x="54" y="8"/>
                  </a:lnTo>
                  <a:lnTo>
                    <a:pt x="46" y="45"/>
                  </a:lnTo>
                  <a:lnTo>
                    <a:pt x="0" y="37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399"/>
            <p:cNvSpPr>
              <a:spLocks/>
            </p:cNvSpPr>
            <p:nvPr/>
          </p:nvSpPr>
          <p:spPr bwMode="auto">
            <a:xfrm>
              <a:off x="2379663" y="3767138"/>
              <a:ext cx="71437" cy="55562"/>
            </a:xfrm>
            <a:custGeom>
              <a:avLst/>
              <a:gdLst>
                <a:gd name="T0" fmla="*/ 8 w 48"/>
                <a:gd name="T1" fmla="*/ 0 h 40"/>
                <a:gd name="T2" fmla="*/ 47 w 48"/>
                <a:gd name="T3" fmla="*/ 7 h 40"/>
                <a:gd name="T4" fmla="*/ 39 w 48"/>
                <a:gd name="T5" fmla="*/ 39 h 40"/>
                <a:gd name="T6" fmla="*/ 0 w 48"/>
                <a:gd name="T7" fmla="*/ 32 h 40"/>
                <a:gd name="T8" fmla="*/ 8 w 48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0"/>
                <a:gd name="T17" fmla="*/ 48 w 4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0">
                  <a:moveTo>
                    <a:pt x="8" y="0"/>
                  </a:moveTo>
                  <a:lnTo>
                    <a:pt x="47" y="7"/>
                  </a:lnTo>
                  <a:lnTo>
                    <a:pt x="39" y="39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400"/>
            <p:cNvSpPr>
              <a:spLocks/>
            </p:cNvSpPr>
            <p:nvPr/>
          </p:nvSpPr>
          <p:spPr bwMode="auto">
            <a:xfrm>
              <a:off x="2382838" y="3770313"/>
              <a:ext cx="80962" cy="61912"/>
            </a:xfrm>
            <a:custGeom>
              <a:avLst/>
              <a:gdLst>
                <a:gd name="T0" fmla="*/ 9 w 54"/>
                <a:gd name="T1" fmla="*/ 0 h 46"/>
                <a:gd name="T2" fmla="*/ 53 w 54"/>
                <a:gd name="T3" fmla="*/ 8 h 46"/>
                <a:gd name="T4" fmla="*/ 44 w 54"/>
                <a:gd name="T5" fmla="*/ 45 h 46"/>
                <a:gd name="T6" fmla="*/ 0 w 54"/>
                <a:gd name="T7" fmla="*/ 37 h 46"/>
                <a:gd name="T8" fmla="*/ 9 w 5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6"/>
                <a:gd name="T17" fmla="*/ 54 w 5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6">
                  <a:moveTo>
                    <a:pt x="9" y="0"/>
                  </a:moveTo>
                  <a:lnTo>
                    <a:pt x="53" y="8"/>
                  </a:lnTo>
                  <a:lnTo>
                    <a:pt x="44" y="45"/>
                  </a:lnTo>
                  <a:lnTo>
                    <a:pt x="0" y="37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Freeform 401"/>
            <p:cNvSpPr>
              <a:spLocks/>
            </p:cNvSpPr>
            <p:nvPr/>
          </p:nvSpPr>
          <p:spPr bwMode="auto">
            <a:xfrm>
              <a:off x="2439988" y="3778250"/>
              <a:ext cx="71437" cy="55563"/>
            </a:xfrm>
            <a:custGeom>
              <a:avLst/>
              <a:gdLst>
                <a:gd name="T0" fmla="*/ 8 w 49"/>
                <a:gd name="T1" fmla="*/ 0 h 41"/>
                <a:gd name="T2" fmla="*/ 48 w 49"/>
                <a:gd name="T3" fmla="*/ 8 h 41"/>
                <a:gd name="T4" fmla="*/ 40 w 49"/>
                <a:gd name="T5" fmla="*/ 40 h 41"/>
                <a:gd name="T6" fmla="*/ 0 w 49"/>
                <a:gd name="T7" fmla="*/ 32 h 41"/>
                <a:gd name="T8" fmla="*/ 8 w 49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1"/>
                <a:gd name="T17" fmla="*/ 49 w 4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1">
                  <a:moveTo>
                    <a:pt x="8" y="0"/>
                  </a:moveTo>
                  <a:lnTo>
                    <a:pt x="48" y="8"/>
                  </a:lnTo>
                  <a:lnTo>
                    <a:pt x="40" y="40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Freeform 402"/>
            <p:cNvSpPr>
              <a:spLocks/>
            </p:cNvSpPr>
            <p:nvPr/>
          </p:nvSpPr>
          <p:spPr bwMode="auto">
            <a:xfrm>
              <a:off x="2441575" y="3781425"/>
              <a:ext cx="82550" cy="63500"/>
            </a:xfrm>
            <a:custGeom>
              <a:avLst/>
              <a:gdLst>
                <a:gd name="T0" fmla="*/ 9 w 55"/>
                <a:gd name="T1" fmla="*/ 0 h 47"/>
                <a:gd name="T2" fmla="*/ 54 w 55"/>
                <a:gd name="T3" fmla="*/ 9 h 47"/>
                <a:gd name="T4" fmla="*/ 45 w 55"/>
                <a:gd name="T5" fmla="*/ 46 h 47"/>
                <a:gd name="T6" fmla="*/ 0 w 55"/>
                <a:gd name="T7" fmla="*/ 37 h 47"/>
                <a:gd name="T8" fmla="*/ 9 w 55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7"/>
                <a:gd name="T17" fmla="*/ 55 w 5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7">
                  <a:moveTo>
                    <a:pt x="9" y="0"/>
                  </a:moveTo>
                  <a:lnTo>
                    <a:pt x="54" y="9"/>
                  </a:lnTo>
                  <a:lnTo>
                    <a:pt x="45" y="46"/>
                  </a:lnTo>
                  <a:lnTo>
                    <a:pt x="0" y="37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403"/>
            <p:cNvSpPr>
              <a:spLocks/>
            </p:cNvSpPr>
            <p:nvPr/>
          </p:nvSpPr>
          <p:spPr bwMode="auto">
            <a:xfrm>
              <a:off x="2500313" y="3789363"/>
              <a:ext cx="71437" cy="55562"/>
            </a:xfrm>
            <a:custGeom>
              <a:avLst/>
              <a:gdLst>
                <a:gd name="T0" fmla="*/ 8 w 49"/>
                <a:gd name="T1" fmla="*/ 0 h 40"/>
                <a:gd name="T2" fmla="*/ 48 w 49"/>
                <a:gd name="T3" fmla="*/ 7 h 40"/>
                <a:gd name="T4" fmla="*/ 40 w 49"/>
                <a:gd name="T5" fmla="*/ 39 h 40"/>
                <a:gd name="T6" fmla="*/ 0 w 49"/>
                <a:gd name="T7" fmla="*/ 32 h 40"/>
                <a:gd name="T8" fmla="*/ 8 w 4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0"/>
                <a:gd name="T17" fmla="*/ 49 w 4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0">
                  <a:moveTo>
                    <a:pt x="8" y="0"/>
                  </a:moveTo>
                  <a:lnTo>
                    <a:pt x="48" y="7"/>
                  </a:lnTo>
                  <a:lnTo>
                    <a:pt x="40" y="39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Freeform 404"/>
            <p:cNvSpPr>
              <a:spLocks/>
            </p:cNvSpPr>
            <p:nvPr/>
          </p:nvSpPr>
          <p:spPr bwMode="auto">
            <a:xfrm>
              <a:off x="2501900" y="3792538"/>
              <a:ext cx="82550" cy="63500"/>
            </a:xfrm>
            <a:custGeom>
              <a:avLst/>
              <a:gdLst>
                <a:gd name="T0" fmla="*/ 9 w 55"/>
                <a:gd name="T1" fmla="*/ 0 h 46"/>
                <a:gd name="T2" fmla="*/ 54 w 55"/>
                <a:gd name="T3" fmla="*/ 8 h 46"/>
                <a:gd name="T4" fmla="*/ 45 w 55"/>
                <a:gd name="T5" fmla="*/ 45 h 46"/>
                <a:gd name="T6" fmla="*/ 0 w 55"/>
                <a:gd name="T7" fmla="*/ 37 h 46"/>
                <a:gd name="T8" fmla="*/ 9 w 5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6"/>
                <a:gd name="T17" fmla="*/ 55 w 5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6">
                  <a:moveTo>
                    <a:pt x="9" y="0"/>
                  </a:moveTo>
                  <a:lnTo>
                    <a:pt x="54" y="8"/>
                  </a:lnTo>
                  <a:lnTo>
                    <a:pt x="45" y="45"/>
                  </a:lnTo>
                  <a:lnTo>
                    <a:pt x="0" y="37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Freeform 405"/>
            <p:cNvSpPr>
              <a:spLocks/>
            </p:cNvSpPr>
            <p:nvPr/>
          </p:nvSpPr>
          <p:spPr bwMode="auto">
            <a:xfrm>
              <a:off x="2560638" y="3800475"/>
              <a:ext cx="71437" cy="55563"/>
            </a:xfrm>
            <a:custGeom>
              <a:avLst/>
              <a:gdLst>
                <a:gd name="T0" fmla="*/ 8 w 49"/>
                <a:gd name="T1" fmla="*/ 0 h 40"/>
                <a:gd name="T2" fmla="*/ 48 w 49"/>
                <a:gd name="T3" fmla="*/ 7 h 40"/>
                <a:gd name="T4" fmla="*/ 40 w 49"/>
                <a:gd name="T5" fmla="*/ 39 h 40"/>
                <a:gd name="T6" fmla="*/ 0 w 49"/>
                <a:gd name="T7" fmla="*/ 32 h 40"/>
                <a:gd name="T8" fmla="*/ 8 w 4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0"/>
                <a:gd name="T17" fmla="*/ 49 w 4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0">
                  <a:moveTo>
                    <a:pt x="8" y="0"/>
                  </a:moveTo>
                  <a:lnTo>
                    <a:pt x="48" y="7"/>
                  </a:lnTo>
                  <a:lnTo>
                    <a:pt x="40" y="39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Freeform 406"/>
            <p:cNvSpPr>
              <a:spLocks/>
            </p:cNvSpPr>
            <p:nvPr/>
          </p:nvSpPr>
          <p:spPr bwMode="auto">
            <a:xfrm>
              <a:off x="2563813" y="3803650"/>
              <a:ext cx="80962" cy="63500"/>
            </a:xfrm>
            <a:custGeom>
              <a:avLst/>
              <a:gdLst>
                <a:gd name="T0" fmla="*/ 9 w 55"/>
                <a:gd name="T1" fmla="*/ 0 h 46"/>
                <a:gd name="T2" fmla="*/ 54 w 55"/>
                <a:gd name="T3" fmla="*/ 8 h 46"/>
                <a:gd name="T4" fmla="*/ 45 w 55"/>
                <a:gd name="T5" fmla="*/ 45 h 46"/>
                <a:gd name="T6" fmla="*/ 0 w 55"/>
                <a:gd name="T7" fmla="*/ 37 h 46"/>
                <a:gd name="T8" fmla="*/ 9 w 5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6"/>
                <a:gd name="T17" fmla="*/ 55 w 5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6">
                  <a:moveTo>
                    <a:pt x="9" y="0"/>
                  </a:moveTo>
                  <a:lnTo>
                    <a:pt x="54" y="8"/>
                  </a:lnTo>
                  <a:lnTo>
                    <a:pt x="45" y="45"/>
                  </a:lnTo>
                  <a:lnTo>
                    <a:pt x="0" y="37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Freeform 407"/>
            <p:cNvSpPr>
              <a:spLocks/>
            </p:cNvSpPr>
            <p:nvPr/>
          </p:nvSpPr>
          <p:spPr bwMode="auto">
            <a:xfrm>
              <a:off x="2620963" y="3811588"/>
              <a:ext cx="71437" cy="55562"/>
            </a:xfrm>
            <a:custGeom>
              <a:avLst/>
              <a:gdLst>
                <a:gd name="T0" fmla="*/ 8 w 49"/>
                <a:gd name="T1" fmla="*/ 0 h 40"/>
                <a:gd name="T2" fmla="*/ 48 w 49"/>
                <a:gd name="T3" fmla="*/ 7 h 40"/>
                <a:gd name="T4" fmla="*/ 40 w 49"/>
                <a:gd name="T5" fmla="*/ 39 h 40"/>
                <a:gd name="T6" fmla="*/ 0 w 49"/>
                <a:gd name="T7" fmla="*/ 32 h 40"/>
                <a:gd name="T8" fmla="*/ 8 w 4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0"/>
                <a:gd name="T17" fmla="*/ 49 w 4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0">
                  <a:moveTo>
                    <a:pt x="8" y="0"/>
                  </a:moveTo>
                  <a:lnTo>
                    <a:pt x="48" y="7"/>
                  </a:lnTo>
                  <a:lnTo>
                    <a:pt x="40" y="39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Freeform 408"/>
            <p:cNvSpPr>
              <a:spLocks/>
            </p:cNvSpPr>
            <p:nvPr/>
          </p:nvSpPr>
          <p:spPr bwMode="auto">
            <a:xfrm>
              <a:off x="2624138" y="3814763"/>
              <a:ext cx="80962" cy="63500"/>
            </a:xfrm>
            <a:custGeom>
              <a:avLst/>
              <a:gdLst>
                <a:gd name="T0" fmla="*/ 9 w 55"/>
                <a:gd name="T1" fmla="*/ 0 h 46"/>
                <a:gd name="T2" fmla="*/ 54 w 55"/>
                <a:gd name="T3" fmla="*/ 8 h 46"/>
                <a:gd name="T4" fmla="*/ 45 w 55"/>
                <a:gd name="T5" fmla="*/ 45 h 46"/>
                <a:gd name="T6" fmla="*/ 0 w 55"/>
                <a:gd name="T7" fmla="*/ 37 h 46"/>
                <a:gd name="T8" fmla="*/ 9 w 5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6"/>
                <a:gd name="T17" fmla="*/ 55 w 5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6">
                  <a:moveTo>
                    <a:pt x="9" y="0"/>
                  </a:moveTo>
                  <a:lnTo>
                    <a:pt x="54" y="8"/>
                  </a:lnTo>
                  <a:lnTo>
                    <a:pt x="45" y="45"/>
                  </a:lnTo>
                  <a:lnTo>
                    <a:pt x="0" y="37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Freeform 409"/>
            <p:cNvSpPr>
              <a:spLocks/>
            </p:cNvSpPr>
            <p:nvPr/>
          </p:nvSpPr>
          <p:spPr bwMode="auto">
            <a:xfrm>
              <a:off x="2681288" y="3824288"/>
              <a:ext cx="71437" cy="53975"/>
            </a:xfrm>
            <a:custGeom>
              <a:avLst/>
              <a:gdLst>
                <a:gd name="T0" fmla="*/ 8 w 49"/>
                <a:gd name="T1" fmla="*/ 0 h 40"/>
                <a:gd name="T2" fmla="*/ 48 w 49"/>
                <a:gd name="T3" fmla="*/ 7 h 40"/>
                <a:gd name="T4" fmla="*/ 40 w 49"/>
                <a:gd name="T5" fmla="*/ 39 h 40"/>
                <a:gd name="T6" fmla="*/ 0 w 49"/>
                <a:gd name="T7" fmla="*/ 32 h 40"/>
                <a:gd name="T8" fmla="*/ 8 w 4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0"/>
                <a:gd name="T17" fmla="*/ 49 w 4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0">
                  <a:moveTo>
                    <a:pt x="8" y="0"/>
                  </a:moveTo>
                  <a:lnTo>
                    <a:pt x="48" y="7"/>
                  </a:lnTo>
                  <a:lnTo>
                    <a:pt x="40" y="39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Freeform 410"/>
            <p:cNvSpPr>
              <a:spLocks/>
            </p:cNvSpPr>
            <p:nvPr/>
          </p:nvSpPr>
          <p:spPr bwMode="auto">
            <a:xfrm>
              <a:off x="2684463" y="3825875"/>
              <a:ext cx="80962" cy="63500"/>
            </a:xfrm>
            <a:custGeom>
              <a:avLst/>
              <a:gdLst>
                <a:gd name="T0" fmla="*/ 9 w 55"/>
                <a:gd name="T1" fmla="*/ 0 h 46"/>
                <a:gd name="T2" fmla="*/ 54 w 55"/>
                <a:gd name="T3" fmla="*/ 9 h 46"/>
                <a:gd name="T4" fmla="*/ 45 w 55"/>
                <a:gd name="T5" fmla="*/ 45 h 46"/>
                <a:gd name="T6" fmla="*/ 0 w 55"/>
                <a:gd name="T7" fmla="*/ 37 h 46"/>
                <a:gd name="T8" fmla="*/ 9 w 5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6"/>
                <a:gd name="T17" fmla="*/ 55 w 5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6">
                  <a:moveTo>
                    <a:pt x="9" y="0"/>
                  </a:moveTo>
                  <a:lnTo>
                    <a:pt x="54" y="9"/>
                  </a:lnTo>
                  <a:lnTo>
                    <a:pt x="45" y="45"/>
                  </a:lnTo>
                  <a:lnTo>
                    <a:pt x="0" y="37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411"/>
            <p:cNvSpPr>
              <a:spLocks/>
            </p:cNvSpPr>
            <p:nvPr/>
          </p:nvSpPr>
          <p:spPr bwMode="auto">
            <a:xfrm>
              <a:off x="2741613" y="3833813"/>
              <a:ext cx="71437" cy="57150"/>
            </a:xfrm>
            <a:custGeom>
              <a:avLst/>
              <a:gdLst>
                <a:gd name="T0" fmla="*/ 8 w 49"/>
                <a:gd name="T1" fmla="*/ 0 h 41"/>
                <a:gd name="T2" fmla="*/ 48 w 49"/>
                <a:gd name="T3" fmla="*/ 8 h 41"/>
                <a:gd name="T4" fmla="*/ 40 w 49"/>
                <a:gd name="T5" fmla="*/ 40 h 41"/>
                <a:gd name="T6" fmla="*/ 0 w 49"/>
                <a:gd name="T7" fmla="*/ 32 h 41"/>
                <a:gd name="T8" fmla="*/ 8 w 49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1"/>
                <a:gd name="T17" fmla="*/ 49 w 4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1">
                  <a:moveTo>
                    <a:pt x="8" y="0"/>
                  </a:moveTo>
                  <a:lnTo>
                    <a:pt x="48" y="8"/>
                  </a:lnTo>
                  <a:lnTo>
                    <a:pt x="40" y="40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412"/>
            <p:cNvSpPr>
              <a:spLocks/>
            </p:cNvSpPr>
            <p:nvPr/>
          </p:nvSpPr>
          <p:spPr bwMode="auto">
            <a:xfrm>
              <a:off x="2744788" y="3838575"/>
              <a:ext cx="80962" cy="63500"/>
            </a:xfrm>
            <a:custGeom>
              <a:avLst/>
              <a:gdLst>
                <a:gd name="T0" fmla="*/ 9 w 55"/>
                <a:gd name="T1" fmla="*/ 0 h 46"/>
                <a:gd name="T2" fmla="*/ 54 w 55"/>
                <a:gd name="T3" fmla="*/ 8 h 46"/>
                <a:gd name="T4" fmla="*/ 45 w 55"/>
                <a:gd name="T5" fmla="*/ 45 h 46"/>
                <a:gd name="T6" fmla="*/ 0 w 55"/>
                <a:gd name="T7" fmla="*/ 36 h 46"/>
                <a:gd name="T8" fmla="*/ 9 w 5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6"/>
                <a:gd name="T17" fmla="*/ 55 w 5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6">
                  <a:moveTo>
                    <a:pt x="9" y="0"/>
                  </a:moveTo>
                  <a:lnTo>
                    <a:pt x="54" y="8"/>
                  </a:lnTo>
                  <a:lnTo>
                    <a:pt x="45" y="45"/>
                  </a:lnTo>
                  <a:lnTo>
                    <a:pt x="0" y="36"/>
                  </a:lnTo>
                  <a:lnTo>
                    <a:pt x="9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413"/>
            <p:cNvSpPr>
              <a:spLocks/>
            </p:cNvSpPr>
            <p:nvPr/>
          </p:nvSpPr>
          <p:spPr bwMode="auto">
            <a:xfrm>
              <a:off x="2865438" y="3857625"/>
              <a:ext cx="71437" cy="58738"/>
            </a:xfrm>
            <a:custGeom>
              <a:avLst/>
              <a:gdLst>
                <a:gd name="T0" fmla="*/ 8 w 49"/>
                <a:gd name="T1" fmla="*/ 0 h 42"/>
                <a:gd name="T2" fmla="*/ 48 w 49"/>
                <a:gd name="T3" fmla="*/ 9 h 42"/>
                <a:gd name="T4" fmla="*/ 40 w 49"/>
                <a:gd name="T5" fmla="*/ 41 h 42"/>
                <a:gd name="T6" fmla="*/ 0 w 49"/>
                <a:gd name="T7" fmla="*/ 32 h 42"/>
                <a:gd name="T8" fmla="*/ 8 w 4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2"/>
                <a:gd name="T17" fmla="*/ 49 w 4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2">
                  <a:moveTo>
                    <a:pt x="8" y="0"/>
                  </a:moveTo>
                  <a:lnTo>
                    <a:pt x="48" y="9"/>
                  </a:lnTo>
                  <a:lnTo>
                    <a:pt x="40" y="41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414"/>
            <p:cNvSpPr>
              <a:spLocks/>
            </p:cNvSpPr>
            <p:nvPr/>
          </p:nvSpPr>
          <p:spPr bwMode="auto">
            <a:xfrm>
              <a:off x="2868613" y="3860800"/>
              <a:ext cx="80962" cy="65088"/>
            </a:xfrm>
            <a:custGeom>
              <a:avLst/>
              <a:gdLst>
                <a:gd name="T0" fmla="*/ 9 w 55"/>
                <a:gd name="T1" fmla="*/ 0 h 48"/>
                <a:gd name="T2" fmla="*/ 54 w 55"/>
                <a:gd name="T3" fmla="*/ 10 h 48"/>
                <a:gd name="T4" fmla="*/ 46 w 55"/>
                <a:gd name="T5" fmla="*/ 47 h 48"/>
                <a:gd name="T6" fmla="*/ 0 w 55"/>
                <a:gd name="T7" fmla="*/ 37 h 48"/>
                <a:gd name="T8" fmla="*/ 9 w 55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8"/>
                <a:gd name="T17" fmla="*/ 55 w 5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8">
                  <a:moveTo>
                    <a:pt x="9" y="0"/>
                  </a:moveTo>
                  <a:lnTo>
                    <a:pt x="54" y="10"/>
                  </a:lnTo>
                  <a:lnTo>
                    <a:pt x="46" y="47"/>
                  </a:lnTo>
                  <a:lnTo>
                    <a:pt x="0" y="37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415"/>
            <p:cNvSpPr>
              <a:spLocks/>
            </p:cNvSpPr>
            <p:nvPr/>
          </p:nvSpPr>
          <p:spPr bwMode="auto">
            <a:xfrm>
              <a:off x="2801938" y="3846513"/>
              <a:ext cx="73025" cy="55562"/>
            </a:xfrm>
            <a:custGeom>
              <a:avLst/>
              <a:gdLst>
                <a:gd name="T0" fmla="*/ 8 w 49"/>
                <a:gd name="T1" fmla="*/ 0 h 40"/>
                <a:gd name="T2" fmla="*/ 48 w 49"/>
                <a:gd name="T3" fmla="*/ 7 h 40"/>
                <a:gd name="T4" fmla="*/ 40 w 49"/>
                <a:gd name="T5" fmla="*/ 39 h 40"/>
                <a:gd name="T6" fmla="*/ 0 w 49"/>
                <a:gd name="T7" fmla="*/ 32 h 40"/>
                <a:gd name="T8" fmla="*/ 8 w 4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0"/>
                <a:gd name="T17" fmla="*/ 49 w 4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0">
                  <a:moveTo>
                    <a:pt x="8" y="0"/>
                  </a:moveTo>
                  <a:lnTo>
                    <a:pt x="48" y="7"/>
                  </a:lnTo>
                  <a:lnTo>
                    <a:pt x="40" y="39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416"/>
            <p:cNvSpPr>
              <a:spLocks/>
            </p:cNvSpPr>
            <p:nvPr/>
          </p:nvSpPr>
          <p:spPr bwMode="auto">
            <a:xfrm>
              <a:off x="2805113" y="3849688"/>
              <a:ext cx="80962" cy="63500"/>
            </a:xfrm>
            <a:custGeom>
              <a:avLst/>
              <a:gdLst>
                <a:gd name="T0" fmla="*/ 9 w 55"/>
                <a:gd name="T1" fmla="*/ 0 h 46"/>
                <a:gd name="T2" fmla="*/ 54 w 55"/>
                <a:gd name="T3" fmla="*/ 8 h 46"/>
                <a:gd name="T4" fmla="*/ 45 w 55"/>
                <a:gd name="T5" fmla="*/ 45 h 46"/>
                <a:gd name="T6" fmla="*/ 0 w 55"/>
                <a:gd name="T7" fmla="*/ 37 h 46"/>
                <a:gd name="T8" fmla="*/ 9 w 55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6"/>
                <a:gd name="T17" fmla="*/ 55 w 5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6">
                  <a:moveTo>
                    <a:pt x="9" y="0"/>
                  </a:moveTo>
                  <a:lnTo>
                    <a:pt x="54" y="8"/>
                  </a:lnTo>
                  <a:lnTo>
                    <a:pt x="45" y="45"/>
                  </a:lnTo>
                  <a:lnTo>
                    <a:pt x="0" y="37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Freeform 417"/>
            <p:cNvSpPr>
              <a:spLocks/>
            </p:cNvSpPr>
            <p:nvPr/>
          </p:nvSpPr>
          <p:spPr bwMode="auto">
            <a:xfrm>
              <a:off x="2928938" y="3871913"/>
              <a:ext cx="69850" cy="53975"/>
            </a:xfrm>
            <a:custGeom>
              <a:avLst/>
              <a:gdLst>
                <a:gd name="T0" fmla="*/ 8 w 47"/>
                <a:gd name="T1" fmla="*/ 0 h 40"/>
                <a:gd name="T2" fmla="*/ 46 w 47"/>
                <a:gd name="T3" fmla="*/ 9 h 40"/>
                <a:gd name="T4" fmla="*/ 38 w 47"/>
                <a:gd name="T5" fmla="*/ 39 h 40"/>
                <a:gd name="T6" fmla="*/ 0 w 47"/>
                <a:gd name="T7" fmla="*/ 30 h 40"/>
                <a:gd name="T8" fmla="*/ 8 w 47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40"/>
                <a:gd name="T17" fmla="*/ 47 w 47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40">
                  <a:moveTo>
                    <a:pt x="8" y="0"/>
                  </a:moveTo>
                  <a:lnTo>
                    <a:pt x="46" y="9"/>
                  </a:lnTo>
                  <a:lnTo>
                    <a:pt x="38" y="39"/>
                  </a:lnTo>
                  <a:lnTo>
                    <a:pt x="0" y="30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Freeform 418"/>
            <p:cNvSpPr>
              <a:spLocks/>
            </p:cNvSpPr>
            <p:nvPr/>
          </p:nvSpPr>
          <p:spPr bwMode="auto">
            <a:xfrm>
              <a:off x="2932113" y="3873500"/>
              <a:ext cx="77787" cy="63500"/>
            </a:xfrm>
            <a:custGeom>
              <a:avLst/>
              <a:gdLst>
                <a:gd name="T0" fmla="*/ 9 w 53"/>
                <a:gd name="T1" fmla="*/ 0 h 46"/>
                <a:gd name="T2" fmla="*/ 52 w 53"/>
                <a:gd name="T3" fmla="*/ 10 h 46"/>
                <a:gd name="T4" fmla="*/ 44 w 53"/>
                <a:gd name="T5" fmla="*/ 45 h 46"/>
                <a:gd name="T6" fmla="*/ 0 w 53"/>
                <a:gd name="T7" fmla="*/ 35 h 46"/>
                <a:gd name="T8" fmla="*/ 9 w 5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6"/>
                <a:gd name="T17" fmla="*/ 53 w 53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6">
                  <a:moveTo>
                    <a:pt x="9" y="0"/>
                  </a:moveTo>
                  <a:lnTo>
                    <a:pt x="52" y="10"/>
                  </a:lnTo>
                  <a:lnTo>
                    <a:pt x="44" y="45"/>
                  </a:lnTo>
                  <a:lnTo>
                    <a:pt x="0" y="35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Freeform 419"/>
            <p:cNvSpPr>
              <a:spLocks/>
            </p:cNvSpPr>
            <p:nvPr/>
          </p:nvSpPr>
          <p:spPr bwMode="auto">
            <a:xfrm>
              <a:off x="2992438" y="3884613"/>
              <a:ext cx="68262" cy="57150"/>
            </a:xfrm>
            <a:custGeom>
              <a:avLst/>
              <a:gdLst>
                <a:gd name="T0" fmla="*/ 8 w 46"/>
                <a:gd name="T1" fmla="*/ 0 h 41"/>
                <a:gd name="T2" fmla="*/ 45 w 46"/>
                <a:gd name="T3" fmla="*/ 10 h 41"/>
                <a:gd name="T4" fmla="*/ 37 w 46"/>
                <a:gd name="T5" fmla="*/ 40 h 41"/>
                <a:gd name="T6" fmla="*/ 0 w 46"/>
                <a:gd name="T7" fmla="*/ 30 h 41"/>
                <a:gd name="T8" fmla="*/ 8 w 46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41"/>
                <a:gd name="T17" fmla="*/ 46 w 46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41">
                  <a:moveTo>
                    <a:pt x="8" y="0"/>
                  </a:moveTo>
                  <a:lnTo>
                    <a:pt x="45" y="10"/>
                  </a:lnTo>
                  <a:lnTo>
                    <a:pt x="37" y="40"/>
                  </a:lnTo>
                  <a:lnTo>
                    <a:pt x="0" y="30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Freeform 420"/>
            <p:cNvSpPr>
              <a:spLocks/>
            </p:cNvSpPr>
            <p:nvPr/>
          </p:nvSpPr>
          <p:spPr bwMode="auto">
            <a:xfrm>
              <a:off x="2997200" y="3887788"/>
              <a:ext cx="74613" cy="65087"/>
            </a:xfrm>
            <a:custGeom>
              <a:avLst/>
              <a:gdLst>
                <a:gd name="T0" fmla="*/ 8 w 51"/>
                <a:gd name="T1" fmla="*/ 0 h 47"/>
                <a:gd name="T2" fmla="*/ 50 w 51"/>
                <a:gd name="T3" fmla="*/ 11 h 47"/>
                <a:gd name="T4" fmla="*/ 42 w 51"/>
                <a:gd name="T5" fmla="*/ 46 h 47"/>
                <a:gd name="T6" fmla="*/ 0 w 51"/>
                <a:gd name="T7" fmla="*/ 35 h 47"/>
                <a:gd name="T8" fmla="*/ 8 w 51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47"/>
                <a:gd name="T17" fmla="*/ 51 w 51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47">
                  <a:moveTo>
                    <a:pt x="8" y="0"/>
                  </a:moveTo>
                  <a:lnTo>
                    <a:pt x="50" y="11"/>
                  </a:lnTo>
                  <a:lnTo>
                    <a:pt x="42" y="46"/>
                  </a:lnTo>
                  <a:lnTo>
                    <a:pt x="0" y="35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Freeform 421"/>
            <p:cNvSpPr>
              <a:spLocks/>
            </p:cNvSpPr>
            <p:nvPr/>
          </p:nvSpPr>
          <p:spPr bwMode="auto">
            <a:xfrm>
              <a:off x="3054350" y="3900488"/>
              <a:ext cx="71438" cy="55562"/>
            </a:xfrm>
            <a:custGeom>
              <a:avLst/>
              <a:gdLst>
                <a:gd name="T0" fmla="*/ 8 w 49"/>
                <a:gd name="T1" fmla="*/ 0 h 40"/>
                <a:gd name="T2" fmla="*/ 48 w 49"/>
                <a:gd name="T3" fmla="*/ 9 h 40"/>
                <a:gd name="T4" fmla="*/ 41 w 49"/>
                <a:gd name="T5" fmla="*/ 39 h 40"/>
                <a:gd name="T6" fmla="*/ 0 w 49"/>
                <a:gd name="T7" fmla="*/ 30 h 40"/>
                <a:gd name="T8" fmla="*/ 8 w 4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0"/>
                <a:gd name="T17" fmla="*/ 49 w 4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0">
                  <a:moveTo>
                    <a:pt x="8" y="0"/>
                  </a:moveTo>
                  <a:lnTo>
                    <a:pt x="48" y="9"/>
                  </a:lnTo>
                  <a:lnTo>
                    <a:pt x="41" y="39"/>
                  </a:lnTo>
                  <a:lnTo>
                    <a:pt x="0" y="30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Freeform 422"/>
            <p:cNvSpPr>
              <a:spLocks/>
            </p:cNvSpPr>
            <p:nvPr/>
          </p:nvSpPr>
          <p:spPr bwMode="auto">
            <a:xfrm>
              <a:off x="3059113" y="3903663"/>
              <a:ext cx="77787" cy="61912"/>
            </a:xfrm>
            <a:custGeom>
              <a:avLst/>
              <a:gdLst>
                <a:gd name="T0" fmla="*/ 8 w 54"/>
                <a:gd name="T1" fmla="*/ 0 h 46"/>
                <a:gd name="T2" fmla="*/ 53 w 54"/>
                <a:gd name="T3" fmla="*/ 10 h 46"/>
                <a:gd name="T4" fmla="*/ 45 w 54"/>
                <a:gd name="T5" fmla="*/ 45 h 46"/>
                <a:gd name="T6" fmla="*/ 0 w 54"/>
                <a:gd name="T7" fmla="*/ 35 h 46"/>
                <a:gd name="T8" fmla="*/ 8 w 5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6"/>
                <a:gd name="T17" fmla="*/ 54 w 5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6">
                  <a:moveTo>
                    <a:pt x="8" y="0"/>
                  </a:moveTo>
                  <a:lnTo>
                    <a:pt x="53" y="10"/>
                  </a:lnTo>
                  <a:lnTo>
                    <a:pt x="45" y="45"/>
                  </a:lnTo>
                  <a:lnTo>
                    <a:pt x="0" y="35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Freeform 423"/>
            <p:cNvSpPr>
              <a:spLocks/>
            </p:cNvSpPr>
            <p:nvPr/>
          </p:nvSpPr>
          <p:spPr bwMode="auto">
            <a:xfrm>
              <a:off x="3122613" y="3914775"/>
              <a:ext cx="66675" cy="53975"/>
            </a:xfrm>
            <a:custGeom>
              <a:avLst/>
              <a:gdLst>
                <a:gd name="T0" fmla="*/ 7 w 46"/>
                <a:gd name="T1" fmla="*/ 0 h 40"/>
                <a:gd name="T2" fmla="*/ 45 w 46"/>
                <a:gd name="T3" fmla="*/ 9 h 40"/>
                <a:gd name="T4" fmla="*/ 38 w 46"/>
                <a:gd name="T5" fmla="*/ 39 h 40"/>
                <a:gd name="T6" fmla="*/ 0 w 46"/>
                <a:gd name="T7" fmla="*/ 30 h 40"/>
                <a:gd name="T8" fmla="*/ 7 w 46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40"/>
                <a:gd name="T17" fmla="*/ 46 w 4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40">
                  <a:moveTo>
                    <a:pt x="7" y="0"/>
                  </a:moveTo>
                  <a:lnTo>
                    <a:pt x="45" y="9"/>
                  </a:lnTo>
                  <a:lnTo>
                    <a:pt x="38" y="39"/>
                  </a:lnTo>
                  <a:lnTo>
                    <a:pt x="0" y="30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Freeform 424"/>
            <p:cNvSpPr>
              <a:spLocks/>
            </p:cNvSpPr>
            <p:nvPr/>
          </p:nvSpPr>
          <p:spPr bwMode="auto">
            <a:xfrm>
              <a:off x="3124200" y="3916363"/>
              <a:ext cx="76200" cy="63500"/>
            </a:xfrm>
            <a:custGeom>
              <a:avLst/>
              <a:gdLst>
                <a:gd name="T0" fmla="*/ 8 w 52"/>
                <a:gd name="T1" fmla="*/ 0 h 46"/>
                <a:gd name="T2" fmla="*/ 51 w 52"/>
                <a:gd name="T3" fmla="*/ 10 h 46"/>
                <a:gd name="T4" fmla="*/ 43 w 52"/>
                <a:gd name="T5" fmla="*/ 45 h 46"/>
                <a:gd name="T6" fmla="*/ 0 w 52"/>
                <a:gd name="T7" fmla="*/ 35 h 46"/>
                <a:gd name="T8" fmla="*/ 8 w 52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6"/>
                <a:gd name="T17" fmla="*/ 52 w 52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6">
                  <a:moveTo>
                    <a:pt x="8" y="0"/>
                  </a:moveTo>
                  <a:lnTo>
                    <a:pt x="51" y="10"/>
                  </a:lnTo>
                  <a:lnTo>
                    <a:pt x="43" y="45"/>
                  </a:lnTo>
                  <a:lnTo>
                    <a:pt x="0" y="35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Freeform 425"/>
            <p:cNvSpPr>
              <a:spLocks/>
            </p:cNvSpPr>
            <p:nvPr/>
          </p:nvSpPr>
          <p:spPr bwMode="auto">
            <a:xfrm>
              <a:off x="3184525" y="3927475"/>
              <a:ext cx="68263" cy="55563"/>
            </a:xfrm>
            <a:custGeom>
              <a:avLst/>
              <a:gdLst>
                <a:gd name="T0" fmla="*/ 7 w 46"/>
                <a:gd name="T1" fmla="*/ 0 h 40"/>
                <a:gd name="T2" fmla="*/ 45 w 46"/>
                <a:gd name="T3" fmla="*/ 9 h 40"/>
                <a:gd name="T4" fmla="*/ 38 w 46"/>
                <a:gd name="T5" fmla="*/ 39 h 40"/>
                <a:gd name="T6" fmla="*/ 0 w 46"/>
                <a:gd name="T7" fmla="*/ 30 h 40"/>
                <a:gd name="T8" fmla="*/ 7 w 46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40"/>
                <a:gd name="T17" fmla="*/ 46 w 4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40">
                  <a:moveTo>
                    <a:pt x="7" y="0"/>
                  </a:moveTo>
                  <a:lnTo>
                    <a:pt x="45" y="9"/>
                  </a:lnTo>
                  <a:lnTo>
                    <a:pt x="38" y="39"/>
                  </a:lnTo>
                  <a:lnTo>
                    <a:pt x="0" y="30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Freeform 426"/>
            <p:cNvSpPr>
              <a:spLocks/>
            </p:cNvSpPr>
            <p:nvPr/>
          </p:nvSpPr>
          <p:spPr bwMode="auto">
            <a:xfrm>
              <a:off x="3187700" y="3930650"/>
              <a:ext cx="76200" cy="63500"/>
            </a:xfrm>
            <a:custGeom>
              <a:avLst/>
              <a:gdLst>
                <a:gd name="T0" fmla="*/ 8 w 52"/>
                <a:gd name="T1" fmla="*/ 0 h 46"/>
                <a:gd name="T2" fmla="*/ 51 w 52"/>
                <a:gd name="T3" fmla="*/ 10 h 46"/>
                <a:gd name="T4" fmla="*/ 43 w 52"/>
                <a:gd name="T5" fmla="*/ 45 h 46"/>
                <a:gd name="T6" fmla="*/ 0 w 52"/>
                <a:gd name="T7" fmla="*/ 35 h 46"/>
                <a:gd name="T8" fmla="*/ 8 w 52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6"/>
                <a:gd name="T17" fmla="*/ 52 w 52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6">
                  <a:moveTo>
                    <a:pt x="8" y="0"/>
                  </a:moveTo>
                  <a:lnTo>
                    <a:pt x="51" y="10"/>
                  </a:lnTo>
                  <a:lnTo>
                    <a:pt x="43" y="45"/>
                  </a:lnTo>
                  <a:lnTo>
                    <a:pt x="0" y="35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Rectangle 427"/>
            <p:cNvSpPr>
              <a:spLocks noChangeArrowheads="1"/>
            </p:cNvSpPr>
            <p:nvPr/>
          </p:nvSpPr>
          <p:spPr bwMode="auto">
            <a:xfrm>
              <a:off x="858838" y="3671888"/>
              <a:ext cx="50800" cy="476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72" name="Freeform 428"/>
            <p:cNvSpPr>
              <a:spLocks/>
            </p:cNvSpPr>
            <p:nvPr/>
          </p:nvSpPr>
          <p:spPr bwMode="auto">
            <a:xfrm>
              <a:off x="2011363" y="3717925"/>
              <a:ext cx="65087" cy="47625"/>
            </a:xfrm>
            <a:custGeom>
              <a:avLst/>
              <a:gdLst>
                <a:gd name="T0" fmla="*/ 4 w 44"/>
                <a:gd name="T1" fmla="*/ 0 h 35"/>
                <a:gd name="T2" fmla="*/ 43 w 44"/>
                <a:gd name="T3" fmla="*/ 5 h 35"/>
                <a:gd name="T4" fmla="*/ 39 w 44"/>
                <a:gd name="T5" fmla="*/ 34 h 35"/>
                <a:gd name="T6" fmla="*/ 0 w 44"/>
                <a:gd name="T7" fmla="*/ 29 h 35"/>
                <a:gd name="T8" fmla="*/ 4 w 44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5"/>
                <a:gd name="T17" fmla="*/ 44 w 4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5">
                  <a:moveTo>
                    <a:pt x="4" y="0"/>
                  </a:moveTo>
                  <a:lnTo>
                    <a:pt x="43" y="5"/>
                  </a:lnTo>
                  <a:lnTo>
                    <a:pt x="39" y="34"/>
                  </a:lnTo>
                  <a:lnTo>
                    <a:pt x="0" y="29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Freeform 429"/>
            <p:cNvSpPr>
              <a:spLocks/>
            </p:cNvSpPr>
            <p:nvPr/>
          </p:nvSpPr>
          <p:spPr bwMode="auto">
            <a:xfrm>
              <a:off x="2014538" y="3719513"/>
              <a:ext cx="76200" cy="57150"/>
            </a:xfrm>
            <a:custGeom>
              <a:avLst/>
              <a:gdLst>
                <a:gd name="T0" fmla="*/ 4 w 51"/>
                <a:gd name="T1" fmla="*/ 0 h 41"/>
                <a:gd name="T2" fmla="*/ 50 w 51"/>
                <a:gd name="T3" fmla="*/ 5 h 41"/>
                <a:gd name="T4" fmla="*/ 45 w 51"/>
                <a:gd name="T5" fmla="*/ 40 h 41"/>
                <a:gd name="T6" fmla="*/ 0 w 51"/>
                <a:gd name="T7" fmla="*/ 34 h 41"/>
                <a:gd name="T8" fmla="*/ 4 w 5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41"/>
                <a:gd name="T17" fmla="*/ 51 w 5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41">
                  <a:moveTo>
                    <a:pt x="4" y="0"/>
                  </a:moveTo>
                  <a:lnTo>
                    <a:pt x="50" y="5"/>
                  </a:lnTo>
                  <a:lnTo>
                    <a:pt x="45" y="40"/>
                  </a:lnTo>
                  <a:lnTo>
                    <a:pt x="0" y="34"/>
                  </a:lnTo>
                  <a:lnTo>
                    <a:pt x="4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Freeform 430"/>
            <p:cNvSpPr>
              <a:spLocks/>
            </p:cNvSpPr>
            <p:nvPr/>
          </p:nvSpPr>
          <p:spPr bwMode="auto">
            <a:xfrm>
              <a:off x="3248025" y="3941763"/>
              <a:ext cx="69850" cy="57150"/>
            </a:xfrm>
            <a:custGeom>
              <a:avLst/>
              <a:gdLst>
                <a:gd name="T0" fmla="*/ 7 w 48"/>
                <a:gd name="T1" fmla="*/ 0 h 41"/>
                <a:gd name="T2" fmla="*/ 47 w 48"/>
                <a:gd name="T3" fmla="*/ 10 h 41"/>
                <a:gd name="T4" fmla="*/ 40 w 48"/>
                <a:gd name="T5" fmla="*/ 40 h 41"/>
                <a:gd name="T6" fmla="*/ 0 w 48"/>
                <a:gd name="T7" fmla="*/ 30 h 41"/>
                <a:gd name="T8" fmla="*/ 7 w 4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1"/>
                <a:gd name="T17" fmla="*/ 48 w 48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1">
                  <a:moveTo>
                    <a:pt x="7" y="0"/>
                  </a:moveTo>
                  <a:lnTo>
                    <a:pt x="47" y="10"/>
                  </a:lnTo>
                  <a:lnTo>
                    <a:pt x="40" y="40"/>
                  </a:lnTo>
                  <a:lnTo>
                    <a:pt x="0" y="30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Freeform 431"/>
            <p:cNvSpPr>
              <a:spLocks/>
            </p:cNvSpPr>
            <p:nvPr/>
          </p:nvSpPr>
          <p:spPr bwMode="auto">
            <a:xfrm>
              <a:off x="3251200" y="3944938"/>
              <a:ext cx="79375" cy="63500"/>
            </a:xfrm>
            <a:custGeom>
              <a:avLst/>
              <a:gdLst>
                <a:gd name="T0" fmla="*/ 8 w 54"/>
                <a:gd name="T1" fmla="*/ 0 h 47"/>
                <a:gd name="T2" fmla="*/ 53 w 54"/>
                <a:gd name="T3" fmla="*/ 11 h 47"/>
                <a:gd name="T4" fmla="*/ 45 w 54"/>
                <a:gd name="T5" fmla="*/ 46 h 47"/>
                <a:gd name="T6" fmla="*/ 0 w 54"/>
                <a:gd name="T7" fmla="*/ 35 h 47"/>
                <a:gd name="T8" fmla="*/ 8 w 54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7"/>
                <a:gd name="T17" fmla="*/ 54 w 54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7">
                  <a:moveTo>
                    <a:pt x="8" y="0"/>
                  </a:moveTo>
                  <a:lnTo>
                    <a:pt x="53" y="11"/>
                  </a:lnTo>
                  <a:lnTo>
                    <a:pt x="45" y="46"/>
                  </a:lnTo>
                  <a:lnTo>
                    <a:pt x="0" y="35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Line 432"/>
            <p:cNvSpPr>
              <a:spLocks noChangeShapeType="1"/>
            </p:cNvSpPr>
            <p:nvPr/>
          </p:nvSpPr>
          <p:spPr bwMode="auto">
            <a:xfrm flipV="1">
              <a:off x="854075" y="3659188"/>
              <a:ext cx="6350" cy="396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7" name="Line 448"/>
            <p:cNvSpPr>
              <a:spLocks noChangeShapeType="1"/>
            </p:cNvSpPr>
            <p:nvPr/>
          </p:nvSpPr>
          <p:spPr bwMode="auto">
            <a:xfrm flipV="1">
              <a:off x="3327400" y="3938588"/>
              <a:ext cx="7938" cy="396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8" name="Line 473"/>
            <p:cNvSpPr>
              <a:spLocks noChangeShapeType="1"/>
            </p:cNvSpPr>
            <p:nvPr/>
          </p:nvSpPr>
          <p:spPr bwMode="auto">
            <a:xfrm flipH="1">
              <a:off x="2019300" y="1593850"/>
              <a:ext cx="101600" cy="21351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9" name="Line 474"/>
            <p:cNvSpPr>
              <a:spLocks noChangeShapeType="1"/>
            </p:cNvSpPr>
            <p:nvPr/>
          </p:nvSpPr>
          <p:spPr bwMode="auto">
            <a:xfrm flipH="1">
              <a:off x="2078038" y="1597025"/>
              <a:ext cx="50800" cy="21399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0" name="Line 475"/>
            <p:cNvSpPr>
              <a:spLocks noChangeShapeType="1"/>
            </p:cNvSpPr>
            <p:nvPr/>
          </p:nvSpPr>
          <p:spPr bwMode="auto">
            <a:xfrm>
              <a:off x="2125663" y="1604963"/>
              <a:ext cx="1201737" cy="23479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76"/>
            <p:cNvGrpSpPr>
              <a:grpSpLocks/>
            </p:cNvGrpSpPr>
            <p:nvPr/>
          </p:nvGrpSpPr>
          <p:grpSpPr bwMode="auto">
            <a:xfrm>
              <a:off x="4672013" y="3400425"/>
              <a:ext cx="207962" cy="303213"/>
              <a:chOff x="2922" y="2689"/>
              <a:chExt cx="141" cy="220"/>
            </a:xfrm>
          </p:grpSpPr>
          <p:sp>
            <p:nvSpPr>
              <p:cNvPr id="8345" name="Freeform 477"/>
              <p:cNvSpPr>
                <a:spLocks/>
              </p:cNvSpPr>
              <p:nvPr/>
            </p:nvSpPr>
            <p:spPr bwMode="auto">
              <a:xfrm>
                <a:off x="2977" y="2791"/>
                <a:ext cx="78" cy="110"/>
              </a:xfrm>
              <a:custGeom>
                <a:avLst/>
                <a:gdLst>
                  <a:gd name="T0" fmla="*/ 23 w 78"/>
                  <a:gd name="T1" fmla="*/ 33 h 110"/>
                  <a:gd name="T2" fmla="*/ 0 w 78"/>
                  <a:gd name="T3" fmla="*/ 109 h 110"/>
                  <a:gd name="T4" fmla="*/ 77 w 78"/>
                  <a:gd name="T5" fmla="*/ 107 h 110"/>
                  <a:gd name="T6" fmla="*/ 55 w 78"/>
                  <a:gd name="T7" fmla="*/ 0 h 110"/>
                  <a:gd name="T8" fmla="*/ 23 w 78"/>
                  <a:gd name="T9" fmla="*/ 33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10"/>
                  <a:gd name="T17" fmla="*/ 78 w 78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10">
                    <a:moveTo>
                      <a:pt x="23" y="33"/>
                    </a:moveTo>
                    <a:lnTo>
                      <a:pt x="0" y="109"/>
                    </a:lnTo>
                    <a:lnTo>
                      <a:pt x="77" y="107"/>
                    </a:lnTo>
                    <a:lnTo>
                      <a:pt x="55" y="0"/>
                    </a:lnTo>
                    <a:lnTo>
                      <a:pt x="23" y="3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6" name="Freeform 478"/>
              <p:cNvSpPr>
                <a:spLocks/>
              </p:cNvSpPr>
              <p:nvPr/>
            </p:nvSpPr>
            <p:spPr bwMode="auto">
              <a:xfrm>
                <a:off x="2977" y="2791"/>
                <a:ext cx="78" cy="110"/>
              </a:xfrm>
              <a:custGeom>
                <a:avLst/>
                <a:gdLst>
                  <a:gd name="T0" fmla="*/ 23 w 78"/>
                  <a:gd name="T1" fmla="*/ 33 h 110"/>
                  <a:gd name="T2" fmla="*/ 0 w 78"/>
                  <a:gd name="T3" fmla="*/ 109 h 110"/>
                  <a:gd name="T4" fmla="*/ 77 w 78"/>
                  <a:gd name="T5" fmla="*/ 107 h 110"/>
                  <a:gd name="T6" fmla="*/ 55 w 78"/>
                  <a:gd name="T7" fmla="*/ 0 h 110"/>
                  <a:gd name="T8" fmla="*/ 23 w 78"/>
                  <a:gd name="T9" fmla="*/ 33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10"/>
                  <a:gd name="T17" fmla="*/ 78 w 78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10">
                    <a:moveTo>
                      <a:pt x="23" y="33"/>
                    </a:moveTo>
                    <a:lnTo>
                      <a:pt x="0" y="109"/>
                    </a:lnTo>
                    <a:lnTo>
                      <a:pt x="77" y="107"/>
                    </a:lnTo>
                    <a:lnTo>
                      <a:pt x="55" y="0"/>
                    </a:lnTo>
                    <a:lnTo>
                      <a:pt x="23" y="3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7" name="Freeform 479"/>
              <p:cNvSpPr>
                <a:spLocks/>
              </p:cNvSpPr>
              <p:nvPr/>
            </p:nvSpPr>
            <p:spPr bwMode="auto">
              <a:xfrm>
                <a:off x="2979" y="2793"/>
                <a:ext cx="84" cy="116"/>
              </a:xfrm>
              <a:custGeom>
                <a:avLst/>
                <a:gdLst>
                  <a:gd name="T0" fmla="*/ 25 w 84"/>
                  <a:gd name="T1" fmla="*/ 35 h 116"/>
                  <a:gd name="T2" fmla="*/ 0 w 84"/>
                  <a:gd name="T3" fmla="*/ 115 h 116"/>
                  <a:gd name="T4" fmla="*/ 83 w 84"/>
                  <a:gd name="T5" fmla="*/ 113 h 116"/>
                  <a:gd name="T6" fmla="*/ 59 w 84"/>
                  <a:gd name="T7" fmla="*/ 0 h 1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16"/>
                  <a:gd name="T14" fmla="*/ 84 w 84"/>
                  <a:gd name="T15" fmla="*/ 116 h 1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16">
                    <a:moveTo>
                      <a:pt x="25" y="35"/>
                    </a:moveTo>
                    <a:lnTo>
                      <a:pt x="0" y="115"/>
                    </a:lnTo>
                    <a:lnTo>
                      <a:pt x="83" y="113"/>
                    </a:lnTo>
                    <a:lnTo>
                      <a:pt x="5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8" name="Freeform 480"/>
              <p:cNvSpPr>
                <a:spLocks/>
              </p:cNvSpPr>
              <p:nvPr/>
            </p:nvSpPr>
            <p:spPr bwMode="auto">
              <a:xfrm>
                <a:off x="2926" y="2689"/>
                <a:ext cx="114" cy="142"/>
              </a:xfrm>
              <a:custGeom>
                <a:avLst/>
                <a:gdLst>
                  <a:gd name="T0" fmla="*/ 74 w 114"/>
                  <a:gd name="T1" fmla="*/ 0 h 142"/>
                  <a:gd name="T2" fmla="*/ 80 w 114"/>
                  <a:gd name="T3" fmla="*/ 4 h 142"/>
                  <a:gd name="T4" fmla="*/ 84 w 114"/>
                  <a:gd name="T5" fmla="*/ 8 h 142"/>
                  <a:gd name="T6" fmla="*/ 89 w 114"/>
                  <a:gd name="T7" fmla="*/ 12 h 142"/>
                  <a:gd name="T8" fmla="*/ 93 w 114"/>
                  <a:gd name="T9" fmla="*/ 15 h 142"/>
                  <a:gd name="T10" fmla="*/ 97 w 114"/>
                  <a:gd name="T11" fmla="*/ 21 h 142"/>
                  <a:gd name="T12" fmla="*/ 101 w 114"/>
                  <a:gd name="T13" fmla="*/ 27 h 142"/>
                  <a:gd name="T14" fmla="*/ 104 w 114"/>
                  <a:gd name="T15" fmla="*/ 33 h 142"/>
                  <a:gd name="T16" fmla="*/ 106 w 114"/>
                  <a:gd name="T17" fmla="*/ 38 h 142"/>
                  <a:gd name="T18" fmla="*/ 108 w 114"/>
                  <a:gd name="T19" fmla="*/ 44 h 142"/>
                  <a:gd name="T20" fmla="*/ 110 w 114"/>
                  <a:gd name="T21" fmla="*/ 50 h 142"/>
                  <a:gd name="T22" fmla="*/ 110 w 114"/>
                  <a:gd name="T23" fmla="*/ 59 h 142"/>
                  <a:gd name="T24" fmla="*/ 113 w 114"/>
                  <a:gd name="T25" fmla="*/ 64 h 142"/>
                  <a:gd name="T26" fmla="*/ 113 w 114"/>
                  <a:gd name="T27" fmla="*/ 70 h 142"/>
                  <a:gd name="T28" fmla="*/ 110 w 114"/>
                  <a:gd name="T29" fmla="*/ 78 h 142"/>
                  <a:gd name="T30" fmla="*/ 110 w 114"/>
                  <a:gd name="T31" fmla="*/ 83 h 142"/>
                  <a:gd name="T32" fmla="*/ 108 w 114"/>
                  <a:gd name="T33" fmla="*/ 90 h 142"/>
                  <a:gd name="T34" fmla="*/ 104 w 114"/>
                  <a:gd name="T35" fmla="*/ 96 h 142"/>
                  <a:gd name="T36" fmla="*/ 103 w 114"/>
                  <a:gd name="T37" fmla="*/ 102 h 142"/>
                  <a:gd name="T38" fmla="*/ 99 w 114"/>
                  <a:gd name="T39" fmla="*/ 107 h 142"/>
                  <a:gd name="T40" fmla="*/ 95 w 114"/>
                  <a:gd name="T41" fmla="*/ 113 h 142"/>
                  <a:gd name="T42" fmla="*/ 91 w 114"/>
                  <a:gd name="T43" fmla="*/ 117 h 142"/>
                  <a:gd name="T44" fmla="*/ 85 w 114"/>
                  <a:gd name="T45" fmla="*/ 123 h 142"/>
                  <a:gd name="T46" fmla="*/ 82 w 114"/>
                  <a:gd name="T47" fmla="*/ 128 h 142"/>
                  <a:gd name="T48" fmla="*/ 76 w 114"/>
                  <a:gd name="T49" fmla="*/ 131 h 142"/>
                  <a:gd name="T50" fmla="*/ 69 w 114"/>
                  <a:gd name="T51" fmla="*/ 133 h 142"/>
                  <a:gd name="T52" fmla="*/ 64 w 114"/>
                  <a:gd name="T53" fmla="*/ 137 h 142"/>
                  <a:gd name="T54" fmla="*/ 58 w 114"/>
                  <a:gd name="T55" fmla="*/ 139 h 142"/>
                  <a:gd name="T56" fmla="*/ 50 w 114"/>
                  <a:gd name="T57" fmla="*/ 139 h 142"/>
                  <a:gd name="T58" fmla="*/ 45 w 114"/>
                  <a:gd name="T59" fmla="*/ 141 h 142"/>
                  <a:gd name="T60" fmla="*/ 39 w 114"/>
                  <a:gd name="T61" fmla="*/ 141 h 142"/>
                  <a:gd name="T62" fmla="*/ 30 w 114"/>
                  <a:gd name="T63" fmla="*/ 141 h 142"/>
                  <a:gd name="T64" fmla="*/ 25 w 114"/>
                  <a:gd name="T65" fmla="*/ 141 h 142"/>
                  <a:gd name="T66" fmla="*/ 19 w 114"/>
                  <a:gd name="T67" fmla="*/ 139 h 142"/>
                  <a:gd name="T68" fmla="*/ 13 w 114"/>
                  <a:gd name="T69" fmla="*/ 137 h 142"/>
                  <a:gd name="T70" fmla="*/ 6 w 114"/>
                  <a:gd name="T71" fmla="*/ 135 h 142"/>
                  <a:gd name="T72" fmla="*/ 2 w 114"/>
                  <a:gd name="T73" fmla="*/ 133 h 142"/>
                  <a:gd name="T74" fmla="*/ 0 w 114"/>
                  <a:gd name="T75" fmla="*/ 131 h 142"/>
                  <a:gd name="T76" fmla="*/ 17 w 114"/>
                  <a:gd name="T77" fmla="*/ 98 h 142"/>
                  <a:gd name="T78" fmla="*/ 37 w 114"/>
                  <a:gd name="T79" fmla="*/ 66 h 142"/>
                  <a:gd name="T80" fmla="*/ 56 w 114"/>
                  <a:gd name="T81" fmla="*/ 33 h 142"/>
                  <a:gd name="T82" fmla="*/ 74 w 114"/>
                  <a:gd name="T83" fmla="*/ 0 h 1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4"/>
                  <a:gd name="T127" fmla="*/ 0 h 142"/>
                  <a:gd name="T128" fmla="*/ 114 w 114"/>
                  <a:gd name="T129" fmla="*/ 142 h 1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4" h="142">
                    <a:moveTo>
                      <a:pt x="74" y="0"/>
                    </a:moveTo>
                    <a:lnTo>
                      <a:pt x="80" y="4"/>
                    </a:lnTo>
                    <a:lnTo>
                      <a:pt x="84" y="8"/>
                    </a:lnTo>
                    <a:lnTo>
                      <a:pt x="89" y="12"/>
                    </a:lnTo>
                    <a:lnTo>
                      <a:pt x="93" y="15"/>
                    </a:lnTo>
                    <a:lnTo>
                      <a:pt x="97" y="21"/>
                    </a:lnTo>
                    <a:lnTo>
                      <a:pt x="101" y="27"/>
                    </a:lnTo>
                    <a:lnTo>
                      <a:pt x="104" y="33"/>
                    </a:lnTo>
                    <a:lnTo>
                      <a:pt x="106" y="38"/>
                    </a:lnTo>
                    <a:lnTo>
                      <a:pt x="108" y="44"/>
                    </a:lnTo>
                    <a:lnTo>
                      <a:pt x="110" y="50"/>
                    </a:lnTo>
                    <a:lnTo>
                      <a:pt x="110" y="59"/>
                    </a:lnTo>
                    <a:lnTo>
                      <a:pt x="113" y="64"/>
                    </a:lnTo>
                    <a:lnTo>
                      <a:pt x="113" y="70"/>
                    </a:lnTo>
                    <a:lnTo>
                      <a:pt x="110" y="78"/>
                    </a:lnTo>
                    <a:lnTo>
                      <a:pt x="110" y="83"/>
                    </a:lnTo>
                    <a:lnTo>
                      <a:pt x="108" y="90"/>
                    </a:lnTo>
                    <a:lnTo>
                      <a:pt x="104" y="96"/>
                    </a:lnTo>
                    <a:lnTo>
                      <a:pt x="103" y="102"/>
                    </a:lnTo>
                    <a:lnTo>
                      <a:pt x="99" y="107"/>
                    </a:lnTo>
                    <a:lnTo>
                      <a:pt x="95" y="113"/>
                    </a:lnTo>
                    <a:lnTo>
                      <a:pt x="91" y="117"/>
                    </a:lnTo>
                    <a:lnTo>
                      <a:pt x="85" y="123"/>
                    </a:lnTo>
                    <a:lnTo>
                      <a:pt x="82" y="128"/>
                    </a:lnTo>
                    <a:lnTo>
                      <a:pt x="76" y="131"/>
                    </a:lnTo>
                    <a:lnTo>
                      <a:pt x="69" y="133"/>
                    </a:lnTo>
                    <a:lnTo>
                      <a:pt x="64" y="137"/>
                    </a:lnTo>
                    <a:lnTo>
                      <a:pt x="58" y="139"/>
                    </a:lnTo>
                    <a:lnTo>
                      <a:pt x="50" y="139"/>
                    </a:lnTo>
                    <a:lnTo>
                      <a:pt x="45" y="141"/>
                    </a:lnTo>
                    <a:lnTo>
                      <a:pt x="39" y="141"/>
                    </a:lnTo>
                    <a:lnTo>
                      <a:pt x="30" y="141"/>
                    </a:lnTo>
                    <a:lnTo>
                      <a:pt x="25" y="141"/>
                    </a:lnTo>
                    <a:lnTo>
                      <a:pt x="19" y="139"/>
                    </a:lnTo>
                    <a:lnTo>
                      <a:pt x="13" y="137"/>
                    </a:lnTo>
                    <a:lnTo>
                      <a:pt x="6" y="135"/>
                    </a:lnTo>
                    <a:lnTo>
                      <a:pt x="2" y="133"/>
                    </a:lnTo>
                    <a:lnTo>
                      <a:pt x="0" y="131"/>
                    </a:lnTo>
                    <a:lnTo>
                      <a:pt x="17" y="98"/>
                    </a:lnTo>
                    <a:lnTo>
                      <a:pt x="37" y="66"/>
                    </a:lnTo>
                    <a:lnTo>
                      <a:pt x="56" y="33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9" name="Line 481"/>
              <p:cNvSpPr>
                <a:spLocks noChangeShapeType="1"/>
              </p:cNvSpPr>
              <p:nvPr/>
            </p:nvSpPr>
            <p:spPr bwMode="auto">
              <a:xfrm>
                <a:off x="3009" y="2690"/>
                <a:ext cx="0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0" name="Line 482"/>
              <p:cNvSpPr>
                <a:spLocks noChangeShapeType="1"/>
              </p:cNvSpPr>
              <p:nvPr/>
            </p:nvSpPr>
            <p:spPr bwMode="auto">
              <a:xfrm>
                <a:off x="3011" y="2694"/>
                <a:ext cx="6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1" name="Line 483"/>
              <p:cNvSpPr>
                <a:spLocks noChangeShapeType="1"/>
              </p:cNvSpPr>
              <p:nvPr/>
            </p:nvSpPr>
            <p:spPr bwMode="auto">
              <a:xfrm>
                <a:off x="3019" y="2698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2" name="Line 484"/>
              <p:cNvSpPr>
                <a:spLocks noChangeShapeType="1"/>
              </p:cNvSpPr>
              <p:nvPr/>
            </p:nvSpPr>
            <p:spPr bwMode="auto">
              <a:xfrm>
                <a:off x="3021" y="2701"/>
                <a:ext cx="6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3" name="Line 485"/>
              <p:cNvSpPr>
                <a:spLocks noChangeShapeType="1"/>
              </p:cNvSpPr>
              <p:nvPr/>
            </p:nvSpPr>
            <p:spPr bwMode="auto">
              <a:xfrm>
                <a:off x="3026" y="2706"/>
                <a:ext cx="5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4" name="Line 486"/>
              <p:cNvSpPr>
                <a:spLocks noChangeShapeType="1"/>
              </p:cNvSpPr>
              <p:nvPr/>
            </p:nvSpPr>
            <p:spPr bwMode="auto">
              <a:xfrm>
                <a:off x="3029" y="2716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5" name="Line 487"/>
              <p:cNvSpPr>
                <a:spLocks noChangeShapeType="1"/>
              </p:cNvSpPr>
              <p:nvPr/>
            </p:nvSpPr>
            <p:spPr bwMode="auto">
              <a:xfrm>
                <a:off x="3033" y="2722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6" name="Line 488"/>
              <p:cNvSpPr>
                <a:spLocks noChangeShapeType="1"/>
              </p:cNvSpPr>
              <p:nvPr/>
            </p:nvSpPr>
            <p:spPr bwMode="auto">
              <a:xfrm>
                <a:off x="3038" y="2725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7" name="Line 489"/>
              <p:cNvSpPr>
                <a:spLocks noChangeShapeType="1"/>
              </p:cNvSpPr>
              <p:nvPr/>
            </p:nvSpPr>
            <p:spPr bwMode="auto">
              <a:xfrm>
                <a:off x="3040" y="2731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8" name="Line 490"/>
              <p:cNvSpPr>
                <a:spLocks noChangeShapeType="1"/>
              </p:cNvSpPr>
              <p:nvPr/>
            </p:nvSpPr>
            <p:spPr bwMode="auto">
              <a:xfrm>
                <a:off x="3042" y="2737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9" name="Line 491"/>
              <p:cNvSpPr>
                <a:spLocks noChangeShapeType="1"/>
              </p:cNvSpPr>
              <p:nvPr/>
            </p:nvSpPr>
            <p:spPr bwMode="auto">
              <a:xfrm>
                <a:off x="3045" y="2745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0" name="Line 492"/>
              <p:cNvSpPr>
                <a:spLocks noChangeShapeType="1"/>
              </p:cNvSpPr>
              <p:nvPr/>
            </p:nvSpPr>
            <p:spPr bwMode="auto">
              <a:xfrm>
                <a:off x="3045" y="2752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1" name="Line 493"/>
              <p:cNvSpPr>
                <a:spLocks noChangeShapeType="1"/>
              </p:cNvSpPr>
              <p:nvPr/>
            </p:nvSpPr>
            <p:spPr bwMode="auto">
              <a:xfrm>
                <a:off x="3047" y="2760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2" name="Line 494"/>
              <p:cNvSpPr>
                <a:spLocks noChangeShapeType="1"/>
              </p:cNvSpPr>
              <p:nvPr/>
            </p:nvSpPr>
            <p:spPr bwMode="auto">
              <a:xfrm flipH="1">
                <a:off x="3041" y="2768"/>
                <a:ext cx="9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3" name="Line 495"/>
              <p:cNvSpPr>
                <a:spLocks noChangeShapeType="1"/>
              </p:cNvSpPr>
              <p:nvPr/>
            </p:nvSpPr>
            <p:spPr bwMode="auto">
              <a:xfrm>
                <a:off x="3045" y="2774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4" name="Line 496"/>
              <p:cNvSpPr>
                <a:spLocks noChangeShapeType="1"/>
              </p:cNvSpPr>
              <p:nvPr/>
            </p:nvSpPr>
            <p:spPr bwMode="auto">
              <a:xfrm flipH="1">
                <a:off x="3039" y="2782"/>
                <a:ext cx="9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5" name="Line 497"/>
              <p:cNvSpPr>
                <a:spLocks noChangeShapeType="1"/>
              </p:cNvSpPr>
              <p:nvPr/>
            </p:nvSpPr>
            <p:spPr bwMode="auto">
              <a:xfrm flipV="1">
                <a:off x="3037" y="2780"/>
                <a:ext cx="5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6" name="Line 498"/>
              <p:cNvSpPr>
                <a:spLocks noChangeShapeType="1"/>
              </p:cNvSpPr>
              <p:nvPr/>
            </p:nvSpPr>
            <p:spPr bwMode="auto">
              <a:xfrm flipH="1">
                <a:off x="3032" y="2794"/>
                <a:ext cx="9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7" name="Line 499"/>
              <p:cNvSpPr>
                <a:spLocks noChangeShapeType="1"/>
              </p:cNvSpPr>
              <p:nvPr/>
            </p:nvSpPr>
            <p:spPr bwMode="auto">
              <a:xfrm flipV="1">
                <a:off x="3031" y="2792"/>
                <a:ext cx="5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8" name="Line 500"/>
              <p:cNvSpPr>
                <a:spLocks noChangeShapeType="1"/>
              </p:cNvSpPr>
              <p:nvPr/>
            </p:nvSpPr>
            <p:spPr bwMode="auto">
              <a:xfrm flipV="1">
                <a:off x="3027" y="2798"/>
                <a:ext cx="5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9" name="Line 501"/>
              <p:cNvSpPr>
                <a:spLocks noChangeShapeType="1"/>
              </p:cNvSpPr>
              <p:nvPr/>
            </p:nvSpPr>
            <p:spPr bwMode="auto">
              <a:xfrm flipV="1">
                <a:off x="3023" y="2804"/>
                <a:ext cx="6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0" name="Line 502"/>
              <p:cNvSpPr>
                <a:spLocks noChangeShapeType="1"/>
              </p:cNvSpPr>
              <p:nvPr/>
            </p:nvSpPr>
            <p:spPr bwMode="auto">
              <a:xfrm flipV="1">
                <a:off x="3021" y="28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1" name="Line 503"/>
              <p:cNvSpPr>
                <a:spLocks noChangeShapeType="1"/>
              </p:cNvSpPr>
              <p:nvPr/>
            </p:nvSpPr>
            <p:spPr bwMode="auto">
              <a:xfrm flipV="1">
                <a:off x="3013" y="2815"/>
                <a:ext cx="6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2" name="Line 504"/>
              <p:cNvSpPr>
                <a:spLocks noChangeShapeType="1"/>
              </p:cNvSpPr>
              <p:nvPr/>
            </p:nvSpPr>
            <p:spPr bwMode="auto">
              <a:xfrm flipV="1">
                <a:off x="3011" y="2820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3" name="Line 505"/>
              <p:cNvSpPr>
                <a:spLocks noChangeShapeType="1"/>
              </p:cNvSpPr>
              <p:nvPr/>
            </p:nvSpPr>
            <p:spPr bwMode="auto">
              <a:xfrm flipH="1">
                <a:off x="3001" y="2828"/>
                <a:ext cx="1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4" name="Line 506"/>
              <p:cNvSpPr>
                <a:spLocks noChangeShapeType="1"/>
              </p:cNvSpPr>
              <p:nvPr/>
            </p:nvSpPr>
            <p:spPr bwMode="auto">
              <a:xfrm flipV="1">
                <a:off x="2998" y="2826"/>
                <a:ext cx="1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5" name="Line 507"/>
              <p:cNvSpPr>
                <a:spLocks noChangeShapeType="1"/>
              </p:cNvSpPr>
              <p:nvPr/>
            </p:nvSpPr>
            <p:spPr bwMode="auto">
              <a:xfrm flipH="1">
                <a:off x="2988" y="2834"/>
                <a:ext cx="1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6" name="Line 508"/>
              <p:cNvSpPr>
                <a:spLocks noChangeShapeType="1"/>
              </p:cNvSpPr>
              <p:nvPr/>
            </p:nvSpPr>
            <p:spPr bwMode="auto">
              <a:xfrm flipH="1">
                <a:off x="2975" y="2836"/>
                <a:ext cx="1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7" name="Line 509"/>
              <p:cNvSpPr>
                <a:spLocks noChangeShapeType="1"/>
              </p:cNvSpPr>
              <p:nvPr/>
            </p:nvSpPr>
            <p:spPr bwMode="auto">
              <a:xfrm flipH="1">
                <a:off x="2974" y="2836"/>
                <a:ext cx="1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8" name="Line 510"/>
              <p:cNvSpPr>
                <a:spLocks noChangeShapeType="1"/>
              </p:cNvSpPr>
              <p:nvPr/>
            </p:nvSpPr>
            <p:spPr bwMode="auto">
              <a:xfrm flipH="1">
                <a:off x="2963" y="2838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9" name="Line 511"/>
              <p:cNvSpPr>
                <a:spLocks noChangeShapeType="1"/>
              </p:cNvSpPr>
              <p:nvPr/>
            </p:nvSpPr>
            <p:spPr bwMode="auto">
              <a:xfrm flipH="1">
                <a:off x="2954" y="2838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80" name="Line 512"/>
              <p:cNvSpPr>
                <a:spLocks noChangeShapeType="1"/>
              </p:cNvSpPr>
              <p:nvPr/>
            </p:nvSpPr>
            <p:spPr bwMode="auto">
              <a:xfrm flipH="1">
                <a:off x="2948" y="2838"/>
                <a:ext cx="1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81" name="Line 513"/>
              <p:cNvSpPr>
                <a:spLocks noChangeShapeType="1"/>
              </p:cNvSpPr>
              <p:nvPr/>
            </p:nvSpPr>
            <p:spPr bwMode="auto">
              <a:xfrm flipH="1" flipV="1">
                <a:off x="2943" y="2832"/>
                <a:ext cx="12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82" name="Line 514"/>
              <p:cNvSpPr>
                <a:spLocks noChangeShapeType="1"/>
              </p:cNvSpPr>
              <p:nvPr/>
            </p:nvSpPr>
            <p:spPr bwMode="auto">
              <a:xfrm flipH="1" flipV="1">
                <a:off x="2937" y="2830"/>
                <a:ext cx="12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83" name="Line 515"/>
              <p:cNvSpPr>
                <a:spLocks noChangeShapeType="1"/>
              </p:cNvSpPr>
              <p:nvPr/>
            </p:nvSpPr>
            <p:spPr bwMode="auto">
              <a:xfrm flipH="1" flipV="1">
                <a:off x="2929" y="2828"/>
                <a:ext cx="13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84" name="Line 516"/>
              <p:cNvSpPr>
                <a:spLocks noChangeShapeType="1"/>
              </p:cNvSpPr>
              <p:nvPr/>
            </p:nvSpPr>
            <p:spPr bwMode="auto">
              <a:xfrm>
                <a:off x="2929" y="2829"/>
                <a:ext cx="6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85" name="Line 517"/>
              <p:cNvSpPr>
                <a:spLocks noChangeShapeType="1"/>
              </p:cNvSpPr>
              <p:nvPr/>
            </p:nvSpPr>
            <p:spPr bwMode="auto">
              <a:xfrm>
                <a:off x="2927" y="2827"/>
                <a:ext cx="4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86" name="Freeform 518"/>
              <p:cNvSpPr>
                <a:spLocks/>
              </p:cNvSpPr>
              <p:nvPr/>
            </p:nvSpPr>
            <p:spPr bwMode="auto">
              <a:xfrm>
                <a:off x="2926" y="2689"/>
                <a:ext cx="79" cy="134"/>
              </a:xfrm>
              <a:custGeom>
                <a:avLst/>
                <a:gdLst>
                  <a:gd name="T0" fmla="*/ 72 w 79"/>
                  <a:gd name="T1" fmla="*/ 0 h 134"/>
                  <a:gd name="T2" fmla="*/ 74 w 79"/>
                  <a:gd name="T3" fmla="*/ 2 h 134"/>
                  <a:gd name="T4" fmla="*/ 76 w 79"/>
                  <a:gd name="T5" fmla="*/ 4 h 134"/>
                  <a:gd name="T6" fmla="*/ 76 w 79"/>
                  <a:gd name="T7" fmla="*/ 6 h 134"/>
                  <a:gd name="T8" fmla="*/ 78 w 79"/>
                  <a:gd name="T9" fmla="*/ 8 h 134"/>
                  <a:gd name="T10" fmla="*/ 78 w 79"/>
                  <a:gd name="T11" fmla="*/ 11 h 134"/>
                  <a:gd name="T12" fmla="*/ 78 w 79"/>
                  <a:gd name="T13" fmla="*/ 15 h 134"/>
                  <a:gd name="T14" fmla="*/ 78 w 79"/>
                  <a:gd name="T15" fmla="*/ 19 h 134"/>
                  <a:gd name="T16" fmla="*/ 78 w 79"/>
                  <a:gd name="T17" fmla="*/ 23 h 134"/>
                  <a:gd name="T18" fmla="*/ 78 w 79"/>
                  <a:gd name="T19" fmla="*/ 27 h 134"/>
                  <a:gd name="T20" fmla="*/ 76 w 79"/>
                  <a:gd name="T21" fmla="*/ 33 h 134"/>
                  <a:gd name="T22" fmla="*/ 74 w 79"/>
                  <a:gd name="T23" fmla="*/ 36 h 134"/>
                  <a:gd name="T24" fmla="*/ 74 w 79"/>
                  <a:gd name="T25" fmla="*/ 42 h 134"/>
                  <a:gd name="T26" fmla="*/ 72 w 79"/>
                  <a:gd name="T27" fmla="*/ 48 h 134"/>
                  <a:gd name="T28" fmla="*/ 68 w 79"/>
                  <a:gd name="T29" fmla="*/ 55 h 134"/>
                  <a:gd name="T30" fmla="*/ 66 w 79"/>
                  <a:gd name="T31" fmla="*/ 60 h 134"/>
                  <a:gd name="T32" fmla="*/ 64 w 79"/>
                  <a:gd name="T33" fmla="*/ 66 h 134"/>
                  <a:gd name="T34" fmla="*/ 60 w 79"/>
                  <a:gd name="T35" fmla="*/ 72 h 134"/>
                  <a:gd name="T36" fmla="*/ 59 w 79"/>
                  <a:gd name="T37" fmla="*/ 78 h 134"/>
                  <a:gd name="T38" fmla="*/ 55 w 79"/>
                  <a:gd name="T39" fmla="*/ 81 h 134"/>
                  <a:gd name="T40" fmla="*/ 51 w 79"/>
                  <a:gd name="T41" fmla="*/ 87 h 134"/>
                  <a:gd name="T42" fmla="*/ 47 w 79"/>
                  <a:gd name="T43" fmla="*/ 94 h 134"/>
                  <a:gd name="T44" fmla="*/ 44 w 79"/>
                  <a:gd name="T45" fmla="*/ 100 h 134"/>
                  <a:gd name="T46" fmla="*/ 40 w 79"/>
                  <a:gd name="T47" fmla="*/ 103 h 134"/>
                  <a:gd name="T48" fmla="*/ 36 w 79"/>
                  <a:gd name="T49" fmla="*/ 107 h 134"/>
                  <a:gd name="T50" fmla="*/ 34 w 79"/>
                  <a:gd name="T51" fmla="*/ 113 h 134"/>
                  <a:gd name="T52" fmla="*/ 30 w 79"/>
                  <a:gd name="T53" fmla="*/ 117 h 134"/>
                  <a:gd name="T54" fmla="*/ 26 w 79"/>
                  <a:gd name="T55" fmla="*/ 119 h 134"/>
                  <a:gd name="T56" fmla="*/ 22 w 79"/>
                  <a:gd name="T57" fmla="*/ 122 h 134"/>
                  <a:gd name="T58" fmla="*/ 19 w 79"/>
                  <a:gd name="T59" fmla="*/ 124 h 134"/>
                  <a:gd name="T60" fmla="*/ 15 w 79"/>
                  <a:gd name="T61" fmla="*/ 129 h 134"/>
                  <a:gd name="T62" fmla="*/ 13 w 79"/>
                  <a:gd name="T63" fmla="*/ 129 h 134"/>
                  <a:gd name="T64" fmla="*/ 9 w 79"/>
                  <a:gd name="T65" fmla="*/ 131 h 134"/>
                  <a:gd name="T66" fmla="*/ 7 w 79"/>
                  <a:gd name="T67" fmla="*/ 131 h 134"/>
                  <a:gd name="T68" fmla="*/ 4 w 79"/>
                  <a:gd name="T69" fmla="*/ 133 h 134"/>
                  <a:gd name="T70" fmla="*/ 2 w 79"/>
                  <a:gd name="T71" fmla="*/ 131 h 134"/>
                  <a:gd name="T72" fmla="*/ 0 w 79"/>
                  <a:gd name="T73" fmla="*/ 131 h 134"/>
                  <a:gd name="T74" fmla="*/ 17 w 79"/>
                  <a:gd name="T75" fmla="*/ 98 h 134"/>
                  <a:gd name="T76" fmla="*/ 36 w 79"/>
                  <a:gd name="T77" fmla="*/ 66 h 134"/>
                  <a:gd name="T78" fmla="*/ 55 w 79"/>
                  <a:gd name="T79" fmla="*/ 33 h 134"/>
                  <a:gd name="T80" fmla="*/ 72 w 79"/>
                  <a:gd name="T81" fmla="*/ 0 h 1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9"/>
                  <a:gd name="T124" fmla="*/ 0 h 134"/>
                  <a:gd name="T125" fmla="*/ 79 w 79"/>
                  <a:gd name="T126" fmla="*/ 134 h 13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9" h="134">
                    <a:moveTo>
                      <a:pt x="72" y="0"/>
                    </a:moveTo>
                    <a:lnTo>
                      <a:pt x="74" y="2"/>
                    </a:lnTo>
                    <a:lnTo>
                      <a:pt x="76" y="4"/>
                    </a:lnTo>
                    <a:lnTo>
                      <a:pt x="76" y="6"/>
                    </a:lnTo>
                    <a:lnTo>
                      <a:pt x="78" y="8"/>
                    </a:lnTo>
                    <a:lnTo>
                      <a:pt x="78" y="11"/>
                    </a:lnTo>
                    <a:lnTo>
                      <a:pt x="78" y="15"/>
                    </a:lnTo>
                    <a:lnTo>
                      <a:pt x="78" y="19"/>
                    </a:lnTo>
                    <a:lnTo>
                      <a:pt x="78" y="23"/>
                    </a:lnTo>
                    <a:lnTo>
                      <a:pt x="78" y="27"/>
                    </a:lnTo>
                    <a:lnTo>
                      <a:pt x="76" y="33"/>
                    </a:lnTo>
                    <a:lnTo>
                      <a:pt x="74" y="36"/>
                    </a:lnTo>
                    <a:lnTo>
                      <a:pt x="74" y="42"/>
                    </a:lnTo>
                    <a:lnTo>
                      <a:pt x="72" y="48"/>
                    </a:lnTo>
                    <a:lnTo>
                      <a:pt x="68" y="55"/>
                    </a:lnTo>
                    <a:lnTo>
                      <a:pt x="66" y="60"/>
                    </a:lnTo>
                    <a:lnTo>
                      <a:pt x="64" y="66"/>
                    </a:lnTo>
                    <a:lnTo>
                      <a:pt x="60" y="72"/>
                    </a:lnTo>
                    <a:lnTo>
                      <a:pt x="59" y="78"/>
                    </a:lnTo>
                    <a:lnTo>
                      <a:pt x="55" y="81"/>
                    </a:lnTo>
                    <a:lnTo>
                      <a:pt x="51" y="87"/>
                    </a:lnTo>
                    <a:lnTo>
                      <a:pt x="47" y="94"/>
                    </a:lnTo>
                    <a:lnTo>
                      <a:pt x="44" y="100"/>
                    </a:lnTo>
                    <a:lnTo>
                      <a:pt x="40" y="103"/>
                    </a:lnTo>
                    <a:lnTo>
                      <a:pt x="36" y="107"/>
                    </a:lnTo>
                    <a:lnTo>
                      <a:pt x="34" y="113"/>
                    </a:lnTo>
                    <a:lnTo>
                      <a:pt x="30" y="117"/>
                    </a:lnTo>
                    <a:lnTo>
                      <a:pt x="26" y="119"/>
                    </a:lnTo>
                    <a:lnTo>
                      <a:pt x="22" y="122"/>
                    </a:lnTo>
                    <a:lnTo>
                      <a:pt x="19" y="124"/>
                    </a:lnTo>
                    <a:lnTo>
                      <a:pt x="15" y="129"/>
                    </a:lnTo>
                    <a:lnTo>
                      <a:pt x="13" y="129"/>
                    </a:lnTo>
                    <a:lnTo>
                      <a:pt x="9" y="131"/>
                    </a:lnTo>
                    <a:lnTo>
                      <a:pt x="7" y="131"/>
                    </a:lnTo>
                    <a:lnTo>
                      <a:pt x="4" y="133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17" y="98"/>
                    </a:lnTo>
                    <a:lnTo>
                      <a:pt x="36" y="66"/>
                    </a:lnTo>
                    <a:lnTo>
                      <a:pt x="55" y="33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7" name="Line 519"/>
              <p:cNvSpPr>
                <a:spLocks noChangeShapeType="1"/>
              </p:cNvSpPr>
              <p:nvPr/>
            </p:nvSpPr>
            <p:spPr bwMode="auto">
              <a:xfrm>
                <a:off x="3005" y="2690"/>
                <a:ext cx="4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88" name="Line 520"/>
              <p:cNvSpPr>
                <a:spLocks noChangeShapeType="1"/>
              </p:cNvSpPr>
              <p:nvPr/>
            </p:nvSpPr>
            <p:spPr bwMode="auto">
              <a:xfrm>
                <a:off x="3007" y="2692"/>
                <a:ext cx="4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89" name="Line 521"/>
              <p:cNvSpPr>
                <a:spLocks noChangeShapeType="1"/>
              </p:cNvSpPr>
              <p:nvPr/>
            </p:nvSpPr>
            <p:spPr bwMode="auto">
              <a:xfrm>
                <a:off x="3010" y="2693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0" name="Line 522"/>
              <p:cNvSpPr>
                <a:spLocks noChangeShapeType="1"/>
              </p:cNvSpPr>
              <p:nvPr/>
            </p:nvSpPr>
            <p:spPr bwMode="auto">
              <a:xfrm>
                <a:off x="3009" y="2696"/>
                <a:ext cx="4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1" name="Line 523"/>
              <p:cNvSpPr>
                <a:spLocks noChangeShapeType="1"/>
              </p:cNvSpPr>
              <p:nvPr/>
            </p:nvSpPr>
            <p:spPr bwMode="auto">
              <a:xfrm>
                <a:off x="3012" y="2697"/>
                <a:ext cx="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2" name="Line 524"/>
              <p:cNvSpPr>
                <a:spLocks noChangeShapeType="1"/>
              </p:cNvSpPr>
              <p:nvPr/>
            </p:nvSpPr>
            <p:spPr bwMode="auto">
              <a:xfrm>
                <a:off x="3012" y="2704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3" name="Line 525"/>
              <p:cNvSpPr>
                <a:spLocks noChangeShapeType="1"/>
              </p:cNvSpPr>
              <p:nvPr/>
            </p:nvSpPr>
            <p:spPr bwMode="auto">
              <a:xfrm>
                <a:off x="3012" y="2705"/>
                <a:ext cx="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4" name="Line 526"/>
              <p:cNvSpPr>
                <a:spLocks noChangeShapeType="1"/>
              </p:cNvSpPr>
              <p:nvPr/>
            </p:nvSpPr>
            <p:spPr bwMode="auto">
              <a:xfrm>
                <a:off x="3012" y="2709"/>
                <a:ext cx="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5" name="Line 527"/>
              <p:cNvSpPr>
                <a:spLocks noChangeShapeType="1"/>
              </p:cNvSpPr>
              <p:nvPr/>
            </p:nvSpPr>
            <p:spPr bwMode="auto">
              <a:xfrm>
                <a:off x="3012" y="2713"/>
                <a:ext cx="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6" name="Line 528"/>
              <p:cNvSpPr>
                <a:spLocks noChangeShapeType="1"/>
              </p:cNvSpPr>
              <p:nvPr/>
            </p:nvSpPr>
            <p:spPr bwMode="auto">
              <a:xfrm flipH="1">
                <a:off x="3006" y="2722"/>
                <a:ext cx="9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7" name="Line 529"/>
              <p:cNvSpPr>
                <a:spLocks noChangeShapeType="1"/>
              </p:cNvSpPr>
              <p:nvPr/>
            </p:nvSpPr>
            <p:spPr bwMode="auto">
              <a:xfrm flipV="1">
                <a:off x="3007" y="2720"/>
                <a:ext cx="3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8" name="Line 530"/>
              <p:cNvSpPr>
                <a:spLocks noChangeShapeType="1"/>
              </p:cNvSpPr>
              <p:nvPr/>
            </p:nvSpPr>
            <p:spPr bwMode="auto">
              <a:xfrm>
                <a:off x="3008" y="2731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9" name="Line 531"/>
              <p:cNvSpPr>
                <a:spLocks noChangeShapeType="1"/>
              </p:cNvSpPr>
              <p:nvPr/>
            </p:nvSpPr>
            <p:spPr bwMode="auto">
              <a:xfrm>
                <a:off x="3008" y="2738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0" name="Line 532"/>
              <p:cNvSpPr>
                <a:spLocks noChangeShapeType="1"/>
              </p:cNvSpPr>
              <p:nvPr/>
            </p:nvSpPr>
            <p:spPr bwMode="auto">
              <a:xfrm flipV="1">
                <a:off x="3000" y="2736"/>
                <a:ext cx="6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1" name="Line 533"/>
              <p:cNvSpPr>
                <a:spLocks noChangeShapeType="1"/>
              </p:cNvSpPr>
              <p:nvPr/>
            </p:nvSpPr>
            <p:spPr bwMode="auto">
              <a:xfrm flipH="1">
                <a:off x="2996" y="2751"/>
                <a:ext cx="9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2" name="Line 534"/>
              <p:cNvSpPr>
                <a:spLocks noChangeShapeType="1"/>
              </p:cNvSpPr>
              <p:nvPr/>
            </p:nvSpPr>
            <p:spPr bwMode="auto">
              <a:xfrm flipH="1">
                <a:off x="2993" y="2757"/>
                <a:ext cx="9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3" name="Line 535"/>
              <p:cNvSpPr>
                <a:spLocks noChangeShapeType="1"/>
              </p:cNvSpPr>
              <p:nvPr/>
            </p:nvSpPr>
            <p:spPr bwMode="auto">
              <a:xfrm flipV="1">
                <a:off x="2992" y="2755"/>
                <a:ext cx="6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4" name="Line 536"/>
              <p:cNvSpPr>
                <a:spLocks noChangeShapeType="1"/>
              </p:cNvSpPr>
              <p:nvPr/>
            </p:nvSpPr>
            <p:spPr bwMode="auto">
              <a:xfrm flipH="1">
                <a:off x="2987" y="2769"/>
                <a:ext cx="9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" name="Line 537"/>
              <p:cNvSpPr>
                <a:spLocks noChangeShapeType="1"/>
              </p:cNvSpPr>
              <p:nvPr/>
            </p:nvSpPr>
            <p:spPr bwMode="auto">
              <a:xfrm flipV="1">
                <a:off x="2986" y="2767"/>
                <a:ext cx="6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6" name="Line 538"/>
              <p:cNvSpPr>
                <a:spLocks noChangeShapeType="1"/>
              </p:cNvSpPr>
              <p:nvPr/>
            </p:nvSpPr>
            <p:spPr bwMode="auto">
              <a:xfrm flipV="1">
                <a:off x="2982" y="2771"/>
                <a:ext cx="6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7" name="Line 539"/>
              <p:cNvSpPr>
                <a:spLocks noChangeShapeType="1"/>
              </p:cNvSpPr>
              <p:nvPr/>
            </p:nvSpPr>
            <p:spPr bwMode="auto">
              <a:xfrm flipV="1">
                <a:off x="2978" y="2778"/>
                <a:ext cx="5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8" name="Line 540"/>
              <p:cNvSpPr>
                <a:spLocks noChangeShapeType="1"/>
              </p:cNvSpPr>
              <p:nvPr/>
            </p:nvSpPr>
            <p:spPr bwMode="auto">
              <a:xfrm flipV="1">
                <a:off x="2974" y="2784"/>
                <a:ext cx="5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9" name="Line 541"/>
              <p:cNvSpPr>
                <a:spLocks noChangeShapeType="1"/>
              </p:cNvSpPr>
              <p:nvPr/>
            </p:nvSpPr>
            <p:spPr bwMode="auto">
              <a:xfrm flipV="1">
                <a:off x="2970" y="2790"/>
                <a:ext cx="6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0" name="Line 542"/>
              <p:cNvSpPr>
                <a:spLocks noChangeShapeType="1"/>
              </p:cNvSpPr>
              <p:nvPr/>
            </p:nvSpPr>
            <p:spPr bwMode="auto">
              <a:xfrm flipV="1">
                <a:off x="2966" y="2794"/>
                <a:ext cx="6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1" name="Line 543"/>
              <p:cNvSpPr>
                <a:spLocks noChangeShapeType="1"/>
              </p:cNvSpPr>
              <p:nvPr/>
            </p:nvSpPr>
            <p:spPr bwMode="auto">
              <a:xfrm flipH="1">
                <a:off x="2961" y="2806"/>
                <a:ext cx="9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2" name="Line 544"/>
              <p:cNvSpPr>
                <a:spLocks noChangeShapeType="1"/>
              </p:cNvSpPr>
              <p:nvPr/>
            </p:nvSpPr>
            <p:spPr bwMode="auto">
              <a:xfrm flipV="1">
                <a:off x="2960" y="2805"/>
                <a:ext cx="6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3" name="Line 545"/>
              <p:cNvSpPr>
                <a:spLocks noChangeShapeType="1"/>
              </p:cNvSpPr>
              <p:nvPr/>
            </p:nvSpPr>
            <p:spPr bwMode="auto">
              <a:xfrm flipV="1">
                <a:off x="2955" y="2809"/>
                <a:ext cx="7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4" name="Line 546"/>
              <p:cNvSpPr>
                <a:spLocks noChangeShapeType="1"/>
              </p:cNvSpPr>
              <p:nvPr/>
            </p:nvSpPr>
            <p:spPr bwMode="auto">
              <a:xfrm flipV="1">
                <a:off x="2952" y="2811"/>
                <a:ext cx="5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5" name="Line 547"/>
              <p:cNvSpPr>
                <a:spLocks noChangeShapeType="1"/>
              </p:cNvSpPr>
              <p:nvPr/>
            </p:nvSpPr>
            <p:spPr bwMode="auto">
              <a:xfrm flipV="1">
                <a:off x="2947" y="2816"/>
                <a:ext cx="6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6" name="Line 548"/>
              <p:cNvSpPr>
                <a:spLocks noChangeShapeType="1"/>
              </p:cNvSpPr>
              <p:nvPr/>
            </p:nvSpPr>
            <p:spPr bwMode="auto">
              <a:xfrm flipV="1">
                <a:off x="2943" y="2817"/>
                <a:ext cx="6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7" name="Line 549"/>
              <p:cNvSpPr>
                <a:spLocks noChangeShapeType="1"/>
              </p:cNvSpPr>
              <p:nvPr/>
            </p:nvSpPr>
            <p:spPr bwMode="auto">
              <a:xfrm flipH="1">
                <a:off x="2936" y="2826"/>
                <a:ext cx="1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8" name="Line 550"/>
              <p:cNvSpPr>
                <a:spLocks noChangeShapeType="1"/>
              </p:cNvSpPr>
              <p:nvPr/>
            </p:nvSpPr>
            <p:spPr bwMode="auto">
              <a:xfrm flipV="1">
                <a:off x="2937" y="2822"/>
                <a:ext cx="6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9" name="Line 551"/>
              <p:cNvSpPr>
                <a:spLocks noChangeShapeType="1"/>
              </p:cNvSpPr>
              <p:nvPr/>
            </p:nvSpPr>
            <p:spPr bwMode="auto">
              <a:xfrm flipH="1">
                <a:off x="2930" y="2828"/>
                <a:ext cx="1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0" name="Line 552"/>
              <p:cNvSpPr>
                <a:spLocks noChangeShapeType="1"/>
              </p:cNvSpPr>
              <p:nvPr/>
            </p:nvSpPr>
            <p:spPr bwMode="auto">
              <a:xfrm flipV="1">
                <a:off x="2931" y="2824"/>
                <a:ext cx="6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1" name="Line 553"/>
              <p:cNvSpPr>
                <a:spLocks noChangeShapeType="1"/>
              </p:cNvSpPr>
              <p:nvPr/>
            </p:nvSpPr>
            <p:spPr bwMode="auto">
              <a:xfrm>
                <a:off x="2929" y="2827"/>
                <a:ext cx="4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2" name="Line 554"/>
              <p:cNvSpPr>
                <a:spLocks noChangeShapeType="1"/>
              </p:cNvSpPr>
              <p:nvPr/>
            </p:nvSpPr>
            <p:spPr bwMode="auto">
              <a:xfrm flipH="1">
                <a:off x="2922" y="2828"/>
                <a:ext cx="1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3" name="Freeform 555"/>
              <p:cNvSpPr>
                <a:spLocks/>
              </p:cNvSpPr>
              <p:nvPr/>
            </p:nvSpPr>
            <p:spPr bwMode="auto">
              <a:xfrm>
                <a:off x="2940" y="2741"/>
                <a:ext cx="46" cy="30"/>
              </a:xfrm>
              <a:custGeom>
                <a:avLst/>
                <a:gdLst>
                  <a:gd name="T0" fmla="*/ 38 w 46"/>
                  <a:gd name="T1" fmla="*/ 29 h 30"/>
                  <a:gd name="T2" fmla="*/ 0 w 46"/>
                  <a:gd name="T3" fmla="*/ 4 h 30"/>
                  <a:gd name="T4" fmla="*/ 2 w 46"/>
                  <a:gd name="T5" fmla="*/ 0 h 30"/>
                  <a:gd name="T6" fmla="*/ 45 w 46"/>
                  <a:gd name="T7" fmla="*/ 17 h 30"/>
                  <a:gd name="T8" fmla="*/ 38 w 46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0"/>
                  <a:gd name="T17" fmla="*/ 46 w 4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0">
                    <a:moveTo>
                      <a:pt x="38" y="29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45" y="17"/>
                    </a:lnTo>
                    <a:lnTo>
                      <a:pt x="38" y="2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4" name="Freeform 556"/>
              <p:cNvSpPr>
                <a:spLocks/>
              </p:cNvSpPr>
              <p:nvPr/>
            </p:nvSpPr>
            <p:spPr bwMode="auto">
              <a:xfrm>
                <a:off x="2940" y="2741"/>
                <a:ext cx="46" cy="30"/>
              </a:xfrm>
              <a:custGeom>
                <a:avLst/>
                <a:gdLst>
                  <a:gd name="T0" fmla="*/ 38 w 46"/>
                  <a:gd name="T1" fmla="*/ 29 h 30"/>
                  <a:gd name="T2" fmla="*/ 0 w 46"/>
                  <a:gd name="T3" fmla="*/ 4 h 30"/>
                  <a:gd name="T4" fmla="*/ 2 w 46"/>
                  <a:gd name="T5" fmla="*/ 0 h 30"/>
                  <a:gd name="T6" fmla="*/ 45 w 46"/>
                  <a:gd name="T7" fmla="*/ 17 h 30"/>
                  <a:gd name="T8" fmla="*/ 38 w 46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0"/>
                  <a:gd name="T17" fmla="*/ 46 w 4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0">
                    <a:moveTo>
                      <a:pt x="38" y="29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45" y="17"/>
                    </a:lnTo>
                    <a:lnTo>
                      <a:pt x="38" y="2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5" name="Freeform 557"/>
              <p:cNvSpPr>
                <a:spLocks/>
              </p:cNvSpPr>
              <p:nvPr/>
            </p:nvSpPr>
            <p:spPr bwMode="auto">
              <a:xfrm>
                <a:off x="2942" y="2744"/>
                <a:ext cx="52" cy="35"/>
              </a:xfrm>
              <a:custGeom>
                <a:avLst/>
                <a:gdLst>
                  <a:gd name="T0" fmla="*/ 43 w 52"/>
                  <a:gd name="T1" fmla="*/ 34 h 35"/>
                  <a:gd name="T2" fmla="*/ 0 w 52"/>
                  <a:gd name="T3" fmla="*/ 4 h 35"/>
                  <a:gd name="T4" fmla="*/ 2 w 52"/>
                  <a:gd name="T5" fmla="*/ 0 h 35"/>
                  <a:gd name="T6" fmla="*/ 51 w 52"/>
                  <a:gd name="T7" fmla="*/ 2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35"/>
                  <a:gd name="T14" fmla="*/ 52 w 52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35">
                    <a:moveTo>
                      <a:pt x="43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2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6" name="Freeform 558"/>
              <p:cNvSpPr>
                <a:spLocks/>
              </p:cNvSpPr>
              <p:nvPr/>
            </p:nvSpPr>
            <p:spPr bwMode="auto">
              <a:xfrm>
                <a:off x="2934" y="2737"/>
                <a:ext cx="9" cy="10"/>
              </a:xfrm>
              <a:custGeom>
                <a:avLst/>
                <a:gdLst>
                  <a:gd name="T0" fmla="*/ 8 w 9"/>
                  <a:gd name="T1" fmla="*/ 7 h 10"/>
                  <a:gd name="T2" fmla="*/ 6 w 9"/>
                  <a:gd name="T3" fmla="*/ 9 h 10"/>
                  <a:gd name="T4" fmla="*/ 2 w 9"/>
                  <a:gd name="T5" fmla="*/ 7 h 10"/>
                  <a:gd name="T6" fmla="*/ 0 w 9"/>
                  <a:gd name="T7" fmla="*/ 4 h 10"/>
                  <a:gd name="T8" fmla="*/ 0 w 9"/>
                  <a:gd name="T9" fmla="*/ 0 h 10"/>
                  <a:gd name="T10" fmla="*/ 2 w 9"/>
                  <a:gd name="T11" fmla="*/ 0 h 10"/>
                  <a:gd name="T12" fmla="*/ 6 w 9"/>
                  <a:gd name="T13" fmla="*/ 0 h 10"/>
                  <a:gd name="T14" fmla="*/ 8 w 9"/>
                  <a:gd name="T15" fmla="*/ 2 h 10"/>
                  <a:gd name="T16" fmla="*/ 8 w 9"/>
                  <a:gd name="T17" fmla="*/ 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0"/>
                  <a:gd name="T29" fmla="*/ 9 w 9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0">
                    <a:moveTo>
                      <a:pt x="8" y="7"/>
                    </a:moveTo>
                    <a:lnTo>
                      <a:pt x="6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82" name="Rectangle 559"/>
            <p:cNvSpPr>
              <a:spLocks noChangeArrowheads="1"/>
            </p:cNvSpPr>
            <p:nvPr/>
          </p:nvSpPr>
          <p:spPr bwMode="auto">
            <a:xfrm>
              <a:off x="812800" y="4060825"/>
              <a:ext cx="1455738" cy="2809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7972" tIns="43214" rIns="87972" bIns="43214">
              <a:spAutoFit/>
            </a:bodyPr>
            <a:lstStyle/>
            <a:p>
              <a:pPr algn="ctr" defTabSz="889000"/>
              <a:r>
                <a:rPr lang="en-US" sz="1400">
                  <a:latin typeface="Times New Roman" pitchFamily="18" charset="0"/>
                </a:rPr>
                <a:t>2,200 km Swath</a:t>
              </a:r>
            </a:p>
          </p:txBody>
        </p:sp>
        <p:sp>
          <p:nvSpPr>
            <p:cNvPr id="8283" name="Arc 560"/>
            <p:cNvSpPr>
              <a:spLocks/>
            </p:cNvSpPr>
            <p:nvPr/>
          </p:nvSpPr>
          <p:spPr bwMode="auto">
            <a:xfrm>
              <a:off x="817563" y="4040188"/>
              <a:ext cx="2398712" cy="258762"/>
            </a:xfrm>
            <a:custGeom>
              <a:avLst/>
              <a:gdLst>
                <a:gd name="T0" fmla="*/ 0 w 21600"/>
                <a:gd name="T1" fmla="*/ 0 h 21600"/>
                <a:gd name="T2" fmla="*/ 2398713 w 21600"/>
                <a:gd name="T3" fmla="*/ 258763 h 21600"/>
                <a:gd name="T4" fmla="*/ 0 w 21600"/>
                <a:gd name="T5" fmla="*/ 25876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4" name="Rectangle 561"/>
            <p:cNvSpPr>
              <a:spLocks noChangeArrowheads="1"/>
            </p:cNvSpPr>
            <p:nvPr/>
          </p:nvSpPr>
          <p:spPr bwMode="auto">
            <a:xfrm rot="2580000">
              <a:off x="2676525" y="2403475"/>
              <a:ext cx="895350" cy="2809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7972" tIns="43214" rIns="87972" bIns="43214">
              <a:spAutoFit/>
            </a:bodyPr>
            <a:lstStyle/>
            <a:p>
              <a:pPr defTabSz="889000"/>
              <a:r>
                <a:rPr lang="en-US" sz="1400">
                  <a:solidFill>
                    <a:schemeClr val="bg1"/>
                  </a:solidFill>
                  <a:latin typeface="Times New Roman" pitchFamily="18" charset="0"/>
                </a:rPr>
                <a:t>Downlink</a:t>
              </a:r>
            </a:p>
          </p:txBody>
        </p:sp>
        <p:sp>
          <p:nvSpPr>
            <p:cNvPr id="8285" name="Line 562"/>
            <p:cNvSpPr>
              <a:spLocks noChangeShapeType="1"/>
            </p:cNvSpPr>
            <p:nvPr/>
          </p:nvSpPr>
          <p:spPr bwMode="auto">
            <a:xfrm>
              <a:off x="5381625" y="3797300"/>
              <a:ext cx="0" cy="396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6" name="Line 563"/>
            <p:cNvSpPr>
              <a:spLocks noChangeShapeType="1"/>
            </p:cNvSpPr>
            <p:nvPr/>
          </p:nvSpPr>
          <p:spPr bwMode="auto">
            <a:xfrm>
              <a:off x="5381625" y="4668838"/>
              <a:ext cx="0" cy="488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7" name="Line 564"/>
            <p:cNvSpPr>
              <a:spLocks noChangeShapeType="1"/>
            </p:cNvSpPr>
            <p:nvPr/>
          </p:nvSpPr>
          <p:spPr bwMode="auto">
            <a:xfrm>
              <a:off x="5805488" y="3533775"/>
              <a:ext cx="423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8" name="Line 566"/>
            <p:cNvSpPr>
              <a:spLocks noChangeShapeType="1"/>
            </p:cNvSpPr>
            <p:nvPr/>
          </p:nvSpPr>
          <p:spPr bwMode="auto">
            <a:xfrm>
              <a:off x="5805488" y="5422900"/>
              <a:ext cx="423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9" name="AutoShape 567"/>
            <p:cNvSpPr>
              <a:spLocks noChangeArrowheads="1"/>
            </p:cNvSpPr>
            <p:nvPr/>
          </p:nvSpPr>
          <p:spPr bwMode="auto">
            <a:xfrm>
              <a:off x="4987925" y="5157788"/>
              <a:ext cx="849313" cy="5286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889000"/>
              <a:r>
                <a:rPr lang="en-US" sz="1200" dirty="0" smtClean="0"/>
                <a:t>NWP, EDR Applications</a:t>
              </a:r>
              <a:endParaRPr lang="en-US" sz="1600" dirty="0"/>
            </a:p>
          </p:txBody>
        </p:sp>
        <p:sp>
          <p:nvSpPr>
            <p:cNvPr id="8290" name="AutoShape 568"/>
            <p:cNvSpPr>
              <a:spLocks noChangeArrowheads="1"/>
            </p:cNvSpPr>
            <p:nvPr/>
          </p:nvSpPr>
          <p:spPr bwMode="auto">
            <a:xfrm>
              <a:off x="4987925" y="3206750"/>
              <a:ext cx="849313" cy="6143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889000"/>
              <a:r>
                <a:rPr lang="en-US" sz="1200"/>
                <a:t>Decode Spacecraft Data</a:t>
              </a:r>
              <a:endParaRPr lang="en-US" sz="1600"/>
            </a:p>
          </p:txBody>
        </p:sp>
        <p:sp>
          <p:nvSpPr>
            <p:cNvPr id="8291" name="Text Box 570"/>
            <p:cNvSpPr txBox="1">
              <a:spLocks noChangeArrowheads="1"/>
            </p:cNvSpPr>
            <p:nvPr/>
          </p:nvSpPr>
          <p:spPr bwMode="auto">
            <a:xfrm>
              <a:off x="487363" y="2178050"/>
              <a:ext cx="1095375" cy="495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8898" tIns="44449" rIns="88898" bIns="44449">
              <a:spAutoFit/>
            </a:bodyPr>
            <a:lstStyle/>
            <a:p>
              <a:pPr algn="ctr" defTabSz="889000">
                <a:lnSpc>
                  <a:spcPct val="80000"/>
                </a:lnSpc>
              </a:pPr>
              <a:r>
                <a:rPr lang="en-US" sz="1100">
                  <a:solidFill>
                    <a:schemeClr val="bg1"/>
                  </a:solidFill>
                </a:rPr>
                <a:t>±50° </a:t>
              </a:r>
              <a:br>
                <a:rPr lang="en-US" sz="1100">
                  <a:solidFill>
                    <a:schemeClr val="bg1"/>
                  </a:solidFill>
                </a:rPr>
              </a:br>
              <a:r>
                <a:rPr lang="en-US" sz="1100">
                  <a:solidFill>
                    <a:schemeClr val="bg1"/>
                  </a:solidFill>
                </a:rPr>
                <a:t>Cross track Scans</a:t>
              </a:r>
            </a:p>
          </p:txBody>
        </p:sp>
        <p:sp>
          <p:nvSpPr>
            <p:cNvPr id="8292" name="Freeform 571"/>
            <p:cNvSpPr>
              <a:spLocks/>
            </p:cNvSpPr>
            <p:nvPr/>
          </p:nvSpPr>
          <p:spPr bwMode="auto">
            <a:xfrm>
              <a:off x="2406650" y="1703388"/>
              <a:ext cx="2222500" cy="1747837"/>
            </a:xfrm>
            <a:custGeom>
              <a:avLst/>
              <a:gdLst>
                <a:gd name="T0" fmla="*/ 0 w 1509"/>
                <a:gd name="T1" fmla="*/ 31 h 1273"/>
                <a:gd name="T2" fmla="*/ 273 w 1509"/>
                <a:gd name="T3" fmla="*/ 286 h 1273"/>
                <a:gd name="T4" fmla="*/ 284 w 1509"/>
                <a:gd name="T5" fmla="*/ 255 h 1273"/>
                <a:gd name="T6" fmla="*/ 566 w 1509"/>
                <a:gd name="T7" fmla="*/ 525 h 1273"/>
                <a:gd name="T8" fmla="*/ 578 w 1509"/>
                <a:gd name="T9" fmla="*/ 490 h 1273"/>
                <a:gd name="T10" fmla="*/ 901 w 1509"/>
                <a:gd name="T11" fmla="*/ 812 h 1273"/>
                <a:gd name="T12" fmla="*/ 905 w 1509"/>
                <a:gd name="T13" fmla="*/ 784 h 1273"/>
                <a:gd name="T14" fmla="*/ 1243 w 1509"/>
                <a:gd name="T15" fmla="*/ 1093 h 1273"/>
                <a:gd name="T16" fmla="*/ 1257 w 1509"/>
                <a:gd name="T17" fmla="*/ 1049 h 1273"/>
                <a:gd name="T18" fmla="*/ 1508 w 1509"/>
                <a:gd name="T19" fmla="*/ 1272 h 1273"/>
                <a:gd name="T20" fmla="*/ 1239 w 1509"/>
                <a:gd name="T21" fmla="*/ 995 h 1273"/>
                <a:gd name="T22" fmla="*/ 1216 w 1509"/>
                <a:gd name="T23" fmla="*/ 1029 h 1273"/>
                <a:gd name="T24" fmla="*/ 897 w 1509"/>
                <a:gd name="T25" fmla="*/ 727 h 1273"/>
                <a:gd name="T26" fmla="*/ 886 w 1509"/>
                <a:gd name="T27" fmla="*/ 758 h 1273"/>
                <a:gd name="T28" fmla="*/ 572 w 1509"/>
                <a:gd name="T29" fmla="*/ 439 h 1273"/>
                <a:gd name="T30" fmla="*/ 551 w 1509"/>
                <a:gd name="T31" fmla="*/ 470 h 1273"/>
                <a:gd name="T32" fmla="*/ 280 w 1509"/>
                <a:gd name="T33" fmla="*/ 210 h 1273"/>
                <a:gd name="T34" fmla="*/ 261 w 1509"/>
                <a:gd name="T35" fmla="*/ 237 h 1273"/>
                <a:gd name="T36" fmla="*/ 25 w 1509"/>
                <a:gd name="T37" fmla="*/ 0 h 12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9"/>
                <a:gd name="T58" fmla="*/ 0 h 1273"/>
                <a:gd name="T59" fmla="*/ 1509 w 1509"/>
                <a:gd name="T60" fmla="*/ 1273 h 12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9" h="1273">
                  <a:moveTo>
                    <a:pt x="0" y="31"/>
                  </a:moveTo>
                  <a:lnTo>
                    <a:pt x="273" y="286"/>
                  </a:lnTo>
                  <a:lnTo>
                    <a:pt x="284" y="255"/>
                  </a:lnTo>
                  <a:lnTo>
                    <a:pt x="566" y="525"/>
                  </a:lnTo>
                  <a:lnTo>
                    <a:pt x="578" y="490"/>
                  </a:lnTo>
                  <a:lnTo>
                    <a:pt x="901" y="812"/>
                  </a:lnTo>
                  <a:lnTo>
                    <a:pt x="905" y="784"/>
                  </a:lnTo>
                  <a:lnTo>
                    <a:pt x="1243" y="1093"/>
                  </a:lnTo>
                  <a:lnTo>
                    <a:pt x="1257" y="1049"/>
                  </a:lnTo>
                  <a:lnTo>
                    <a:pt x="1508" y="1272"/>
                  </a:lnTo>
                  <a:lnTo>
                    <a:pt x="1239" y="995"/>
                  </a:lnTo>
                  <a:lnTo>
                    <a:pt x="1216" y="1029"/>
                  </a:lnTo>
                  <a:lnTo>
                    <a:pt x="897" y="727"/>
                  </a:lnTo>
                  <a:lnTo>
                    <a:pt x="886" y="758"/>
                  </a:lnTo>
                  <a:lnTo>
                    <a:pt x="572" y="439"/>
                  </a:lnTo>
                  <a:lnTo>
                    <a:pt x="551" y="470"/>
                  </a:lnTo>
                  <a:lnTo>
                    <a:pt x="280" y="210"/>
                  </a:lnTo>
                  <a:lnTo>
                    <a:pt x="261" y="237"/>
                  </a:lnTo>
                  <a:lnTo>
                    <a:pt x="2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3" name="Freeform 573"/>
            <p:cNvSpPr>
              <a:spLocks/>
            </p:cNvSpPr>
            <p:nvPr/>
          </p:nvSpPr>
          <p:spPr bwMode="auto">
            <a:xfrm>
              <a:off x="857250" y="1611313"/>
              <a:ext cx="1241425" cy="2057400"/>
            </a:xfrm>
            <a:custGeom>
              <a:avLst/>
              <a:gdLst>
                <a:gd name="T0" fmla="*/ 0 w 782"/>
                <a:gd name="T1" fmla="*/ 1296 h 1296"/>
                <a:gd name="T2" fmla="*/ 782 w 782"/>
                <a:gd name="T3" fmla="*/ 0 h 1296"/>
                <a:gd name="T4" fmla="*/ 0 60000 65536"/>
                <a:gd name="T5" fmla="*/ 0 60000 65536"/>
                <a:gd name="T6" fmla="*/ 0 w 782"/>
                <a:gd name="T7" fmla="*/ 0 h 1296"/>
                <a:gd name="T8" fmla="*/ 782 w 782"/>
                <a:gd name="T9" fmla="*/ 1296 h 12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2" h="1296">
                  <a:moveTo>
                    <a:pt x="0" y="1296"/>
                  </a:moveTo>
                  <a:lnTo>
                    <a:pt x="782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" name="Freeform 574"/>
            <p:cNvSpPr>
              <a:spLocks/>
            </p:cNvSpPr>
            <p:nvPr/>
          </p:nvSpPr>
          <p:spPr bwMode="auto">
            <a:xfrm rot="-915806">
              <a:off x="1951038" y="4008438"/>
              <a:ext cx="990600" cy="1052512"/>
            </a:xfrm>
            <a:custGeom>
              <a:avLst/>
              <a:gdLst>
                <a:gd name="T0" fmla="*/ 0 w 672"/>
                <a:gd name="T1" fmla="*/ 564 h 768"/>
                <a:gd name="T2" fmla="*/ 636 w 672"/>
                <a:gd name="T3" fmla="*/ 0 h 768"/>
                <a:gd name="T4" fmla="*/ 672 w 672"/>
                <a:gd name="T5" fmla="*/ 12 h 768"/>
                <a:gd name="T6" fmla="*/ 492 w 672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768"/>
                <a:gd name="T14" fmla="*/ 672 w 672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768">
                  <a:moveTo>
                    <a:pt x="0" y="564"/>
                  </a:moveTo>
                  <a:lnTo>
                    <a:pt x="636" y="0"/>
                  </a:lnTo>
                  <a:lnTo>
                    <a:pt x="672" y="12"/>
                  </a:lnTo>
                  <a:lnTo>
                    <a:pt x="492" y="768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" name="Rectangle 575"/>
            <p:cNvSpPr>
              <a:spLocks noChangeArrowheads="1"/>
            </p:cNvSpPr>
            <p:nvPr/>
          </p:nvSpPr>
          <p:spPr bwMode="auto">
            <a:xfrm>
              <a:off x="325438" y="4699000"/>
              <a:ext cx="1317625" cy="1057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7972" tIns="43214" rIns="87972" bIns="43214">
              <a:spAutoFit/>
            </a:bodyPr>
            <a:lstStyle/>
            <a:p>
              <a:pPr algn="ctr" defTabSz="889000"/>
              <a:r>
                <a:rPr lang="en-US" sz="1400" b="1">
                  <a:latin typeface="Times New Roman" pitchFamily="18" charset="0"/>
                </a:rPr>
                <a:t>3x3 Array of CrIS FOVs (Each at </a:t>
              </a:r>
            </a:p>
            <a:p>
              <a:pPr algn="ctr" defTabSz="889000"/>
              <a:r>
                <a:rPr lang="en-US" sz="1400" b="1">
                  <a:latin typeface="Times New Roman" pitchFamily="18" charset="0"/>
                </a:rPr>
                <a:t>14-km Diameter)</a:t>
              </a:r>
            </a:p>
          </p:txBody>
        </p:sp>
        <p:sp>
          <p:nvSpPr>
            <p:cNvPr id="8296" name="Rectangle 576"/>
            <p:cNvSpPr>
              <a:spLocks noChangeArrowheads="1"/>
            </p:cNvSpPr>
            <p:nvPr/>
          </p:nvSpPr>
          <p:spPr bwMode="auto">
            <a:xfrm>
              <a:off x="1611313" y="4735513"/>
              <a:ext cx="1235075" cy="1092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6" name="Group 577"/>
            <p:cNvGrpSpPr>
              <a:grpSpLocks/>
            </p:cNvGrpSpPr>
            <p:nvPr/>
          </p:nvGrpSpPr>
          <p:grpSpPr bwMode="auto">
            <a:xfrm>
              <a:off x="1728788" y="4803775"/>
              <a:ext cx="1014412" cy="942975"/>
              <a:chOff x="624" y="3426"/>
              <a:chExt cx="876" cy="876"/>
            </a:xfrm>
          </p:grpSpPr>
          <p:sp>
            <p:nvSpPr>
              <p:cNvPr id="8336" name="Oval 578"/>
              <p:cNvSpPr>
                <a:spLocks noChangeArrowheads="1"/>
              </p:cNvSpPr>
              <p:nvPr/>
            </p:nvSpPr>
            <p:spPr bwMode="auto">
              <a:xfrm>
                <a:off x="624" y="3426"/>
                <a:ext cx="252" cy="252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337" name="Oval 579"/>
              <p:cNvSpPr>
                <a:spLocks noChangeArrowheads="1"/>
              </p:cNvSpPr>
              <p:nvPr/>
            </p:nvSpPr>
            <p:spPr bwMode="auto">
              <a:xfrm>
                <a:off x="936" y="3426"/>
                <a:ext cx="252" cy="252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338" name="Oval 580"/>
              <p:cNvSpPr>
                <a:spLocks noChangeArrowheads="1"/>
              </p:cNvSpPr>
              <p:nvPr/>
            </p:nvSpPr>
            <p:spPr bwMode="auto">
              <a:xfrm>
                <a:off x="1248" y="3426"/>
                <a:ext cx="252" cy="252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339" name="Oval 581"/>
              <p:cNvSpPr>
                <a:spLocks noChangeArrowheads="1"/>
              </p:cNvSpPr>
              <p:nvPr/>
            </p:nvSpPr>
            <p:spPr bwMode="auto">
              <a:xfrm>
                <a:off x="624" y="3738"/>
                <a:ext cx="252" cy="252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340" name="Oval 582"/>
              <p:cNvSpPr>
                <a:spLocks noChangeArrowheads="1"/>
              </p:cNvSpPr>
              <p:nvPr/>
            </p:nvSpPr>
            <p:spPr bwMode="auto">
              <a:xfrm>
                <a:off x="936" y="3738"/>
                <a:ext cx="252" cy="252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341" name="Oval 583"/>
              <p:cNvSpPr>
                <a:spLocks noChangeArrowheads="1"/>
              </p:cNvSpPr>
              <p:nvPr/>
            </p:nvSpPr>
            <p:spPr bwMode="auto">
              <a:xfrm>
                <a:off x="1248" y="3738"/>
                <a:ext cx="252" cy="252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342" name="Oval 584"/>
              <p:cNvSpPr>
                <a:spLocks noChangeArrowheads="1"/>
              </p:cNvSpPr>
              <p:nvPr/>
            </p:nvSpPr>
            <p:spPr bwMode="auto">
              <a:xfrm>
                <a:off x="624" y="4050"/>
                <a:ext cx="252" cy="252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343" name="Oval 585"/>
              <p:cNvSpPr>
                <a:spLocks noChangeArrowheads="1"/>
              </p:cNvSpPr>
              <p:nvPr/>
            </p:nvSpPr>
            <p:spPr bwMode="auto">
              <a:xfrm>
                <a:off x="936" y="4050"/>
                <a:ext cx="252" cy="252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344" name="Oval 586"/>
              <p:cNvSpPr>
                <a:spLocks noChangeArrowheads="1"/>
              </p:cNvSpPr>
              <p:nvPr/>
            </p:nvSpPr>
            <p:spPr bwMode="auto">
              <a:xfrm>
                <a:off x="1248" y="4050"/>
                <a:ext cx="252" cy="252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8298" name="Line 587"/>
            <p:cNvSpPr>
              <a:spLocks noChangeShapeType="1"/>
            </p:cNvSpPr>
            <p:nvPr/>
          </p:nvSpPr>
          <p:spPr bwMode="auto">
            <a:xfrm flipH="1" flipV="1">
              <a:off x="1185863" y="5289550"/>
              <a:ext cx="39370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" name="Rectangle 589"/>
            <p:cNvSpPr>
              <a:spLocks noChangeArrowheads="1"/>
            </p:cNvSpPr>
            <p:nvPr/>
          </p:nvSpPr>
          <p:spPr bwMode="auto">
            <a:xfrm>
              <a:off x="4041775" y="3578225"/>
              <a:ext cx="946150" cy="392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7972" tIns="43214" rIns="87972" bIns="43214">
              <a:spAutoFit/>
            </a:bodyPr>
            <a:lstStyle/>
            <a:p>
              <a:pPr algn="ctr" defTabSz="889000"/>
              <a:r>
                <a:rPr lang="en-US" sz="1100">
                  <a:latin typeface="Times New Roman" pitchFamily="18" charset="0"/>
                </a:rPr>
                <a:t>Ground Station</a:t>
              </a:r>
            </a:p>
          </p:txBody>
        </p:sp>
        <p:sp>
          <p:nvSpPr>
            <p:cNvPr id="8300" name="Freeform 590"/>
            <p:cNvSpPr>
              <a:spLocks/>
            </p:cNvSpPr>
            <p:nvPr/>
          </p:nvSpPr>
          <p:spPr bwMode="auto">
            <a:xfrm>
              <a:off x="2127250" y="1325563"/>
              <a:ext cx="2436813" cy="390525"/>
            </a:xfrm>
            <a:custGeom>
              <a:avLst/>
              <a:gdLst>
                <a:gd name="T0" fmla="*/ 80 w 1654"/>
                <a:gd name="T1" fmla="*/ 107 h 284"/>
                <a:gd name="T2" fmla="*/ 1654 w 1654"/>
                <a:gd name="T3" fmla="*/ 0 h 284"/>
                <a:gd name="T4" fmla="*/ 1645 w 1654"/>
                <a:gd name="T5" fmla="*/ 284 h 284"/>
                <a:gd name="T6" fmla="*/ 0 w 1654"/>
                <a:gd name="T7" fmla="*/ 151 h 2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4"/>
                <a:gd name="T13" fmla="*/ 0 h 284"/>
                <a:gd name="T14" fmla="*/ 1654 w 1654"/>
                <a:gd name="T15" fmla="*/ 284 h 2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4" h="284">
                  <a:moveTo>
                    <a:pt x="80" y="107"/>
                  </a:moveTo>
                  <a:lnTo>
                    <a:pt x="1654" y="0"/>
                  </a:lnTo>
                  <a:lnTo>
                    <a:pt x="1645" y="284"/>
                  </a:lnTo>
                  <a:lnTo>
                    <a:pt x="0" y="151"/>
                  </a:lnTo>
                </a:path>
              </a:pathLst>
            </a:custGeom>
            <a:solidFill>
              <a:srgbClr val="DDDDDD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2" name="Text Box 594"/>
            <p:cNvSpPr txBox="1">
              <a:spLocks noChangeArrowheads="1"/>
            </p:cNvSpPr>
            <p:nvPr/>
          </p:nvSpPr>
          <p:spPr bwMode="auto">
            <a:xfrm>
              <a:off x="1125538" y="3375025"/>
              <a:ext cx="1754187" cy="311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8898" tIns="44449" rIns="88898" bIns="44449">
              <a:spAutoFit/>
            </a:bodyPr>
            <a:lstStyle/>
            <a:p>
              <a:pPr algn="ctr" defTabSz="889000"/>
              <a:r>
                <a:rPr lang="en-US" sz="1600"/>
                <a:t>30 Earth  Scenes</a:t>
              </a:r>
            </a:p>
          </p:txBody>
        </p:sp>
        <p:sp>
          <p:nvSpPr>
            <p:cNvPr id="8303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07125" y="2820988"/>
              <a:ext cx="2597150" cy="313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" name="Rectangle 6"/>
            <p:cNvSpPr>
              <a:spLocks noChangeArrowheads="1"/>
            </p:cNvSpPr>
            <p:nvPr/>
          </p:nvSpPr>
          <p:spPr bwMode="auto">
            <a:xfrm>
              <a:off x="6215063" y="2857500"/>
              <a:ext cx="2316162" cy="9017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05" name="Rectangle 7"/>
            <p:cNvSpPr>
              <a:spLocks noChangeArrowheads="1"/>
            </p:cNvSpPr>
            <p:nvPr/>
          </p:nvSpPr>
          <p:spPr bwMode="auto">
            <a:xfrm>
              <a:off x="6215063" y="2857500"/>
              <a:ext cx="2316162" cy="9017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306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1600" y="2895600"/>
              <a:ext cx="1846263" cy="85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07" name="Rectangle 17"/>
            <p:cNvSpPr>
              <a:spLocks noChangeArrowheads="1"/>
            </p:cNvSpPr>
            <p:nvPr/>
          </p:nvSpPr>
          <p:spPr bwMode="auto">
            <a:xfrm>
              <a:off x="7458075" y="2952750"/>
              <a:ext cx="641350" cy="1825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08" name="Rectangle 18"/>
            <p:cNvSpPr>
              <a:spLocks noChangeArrowheads="1"/>
            </p:cNvSpPr>
            <p:nvPr/>
          </p:nvSpPr>
          <p:spPr bwMode="auto">
            <a:xfrm>
              <a:off x="7975600" y="2855913"/>
              <a:ext cx="558800" cy="2492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09" name="Rectangle 19"/>
            <p:cNvSpPr>
              <a:spLocks noChangeArrowheads="1"/>
            </p:cNvSpPr>
            <p:nvPr/>
          </p:nvSpPr>
          <p:spPr bwMode="auto">
            <a:xfrm>
              <a:off x="7975600" y="2855913"/>
              <a:ext cx="558800" cy="249237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10" name="Rectangle 20"/>
            <p:cNvSpPr>
              <a:spLocks noChangeArrowheads="1"/>
            </p:cNvSpPr>
            <p:nvPr/>
          </p:nvSpPr>
          <p:spPr bwMode="auto">
            <a:xfrm>
              <a:off x="8067675" y="2911475"/>
              <a:ext cx="468313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RDRs</a:t>
              </a:r>
              <a:endParaRPr lang="en-US"/>
            </a:p>
          </p:txBody>
        </p:sp>
        <p:sp>
          <p:nvSpPr>
            <p:cNvPr id="8311" name="Rectangle 218"/>
            <p:cNvSpPr>
              <a:spLocks noChangeArrowheads="1"/>
            </p:cNvSpPr>
            <p:nvPr/>
          </p:nvSpPr>
          <p:spPr bwMode="auto">
            <a:xfrm>
              <a:off x="6215063" y="2657475"/>
              <a:ext cx="2589212" cy="1101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312" name="Picture 2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51600" y="2681288"/>
              <a:ext cx="231298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13" name="Rectangle 229"/>
            <p:cNvSpPr>
              <a:spLocks noChangeArrowheads="1"/>
            </p:cNvSpPr>
            <p:nvPr/>
          </p:nvSpPr>
          <p:spPr bwMode="auto">
            <a:xfrm>
              <a:off x="7715250" y="2765425"/>
              <a:ext cx="641350" cy="1825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314" name="Picture 1196" descr="JPSS1 SC Rendering Black BG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5563" y="1049338"/>
              <a:ext cx="1077912" cy="8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15" name="Freeform 1197"/>
            <p:cNvSpPr>
              <a:spLocks/>
            </p:cNvSpPr>
            <p:nvPr/>
          </p:nvSpPr>
          <p:spPr bwMode="auto">
            <a:xfrm>
              <a:off x="3335338" y="3171825"/>
              <a:ext cx="431800" cy="762000"/>
            </a:xfrm>
            <a:custGeom>
              <a:avLst/>
              <a:gdLst>
                <a:gd name="T0" fmla="*/ 0 w 493776"/>
                <a:gd name="T1" fmla="*/ 762623 h 886968"/>
                <a:gd name="T2" fmla="*/ 87852 w 493776"/>
                <a:gd name="T3" fmla="*/ 487450 h 886968"/>
                <a:gd name="T4" fmla="*/ 203656 w 493776"/>
                <a:gd name="T5" fmla="*/ 231932 h 886968"/>
                <a:gd name="T6" fmla="*/ 327447 w 493776"/>
                <a:gd name="T7" fmla="*/ 74690 h 886968"/>
                <a:gd name="T8" fmla="*/ 431272 w 493776"/>
                <a:gd name="T9" fmla="*/ 0 h 8869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3776" h="886968">
                  <a:moveTo>
                    <a:pt x="0" y="886968"/>
                  </a:moveTo>
                  <a:cubicBezTo>
                    <a:pt x="30861" y="778383"/>
                    <a:pt x="61722" y="669798"/>
                    <a:pt x="100584" y="566928"/>
                  </a:cubicBezTo>
                  <a:cubicBezTo>
                    <a:pt x="139446" y="464058"/>
                    <a:pt x="187452" y="349758"/>
                    <a:pt x="233172" y="269748"/>
                  </a:cubicBezTo>
                  <a:cubicBezTo>
                    <a:pt x="278892" y="189738"/>
                    <a:pt x="331470" y="131826"/>
                    <a:pt x="374904" y="86868"/>
                  </a:cubicBezTo>
                  <a:cubicBezTo>
                    <a:pt x="418338" y="41910"/>
                    <a:pt x="456057" y="20955"/>
                    <a:pt x="493776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6" name="Freeform 1198"/>
            <p:cNvSpPr>
              <a:spLocks/>
            </p:cNvSpPr>
            <p:nvPr/>
          </p:nvSpPr>
          <p:spPr bwMode="auto">
            <a:xfrm>
              <a:off x="862013" y="3314700"/>
              <a:ext cx="280987" cy="350838"/>
            </a:xfrm>
            <a:custGeom>
              <a:avLst/>
              <a:gdLst>
                <a:gd name="T0" fmla="*/ 0 w 493776"/>
                <a:gd name="T1" fmla="*/ 350837 h 886968"/>
                <a:gd name="T2" fmla="*/ 57128 w 493776"/>
                <a:gd name="T3" fmla="*/ 224246 h 886968"/>
                <a:gd name="T4" fmla="*/ 132433 w 493776"/>
                <a:gd name="T5" fmla="*/ 106698 h 886968"/>
                <a:gd name="T6" fmla="*/ 212932 w 493776"/>
                <a:gd name="T7" fmla="*/ 34360 h 886968"/>
                <a:gd name="T8" fmla="*/ 280447 w 493776"/>
                <a:gd name="T9" fmla="*/ 0 h 8869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3776" h="886968">
                  <a:moveTo>
                    <a:pt x="0" y="886968"/>
                  </a:moveTo>
                  <a:cubicBezTo>
                    <a:pt x="30861" y="778383"/>
                    <a:pt x="61722" y="669798"/>
                    <a:pt x="100584" y="566928"/>
                  </a:cubicBezTo>
                  <a:cubicBezTo>
                    <a:pt x="139446" y="464058"/>
                    <a:pt x="187452" y="349758"/>
                    <a:pt x="233172" y="269748"/>
                  </a:cubicBezTo>
                  <a:cubicBezTo>
                    <a:pt x="278892" y="189738"/>
                    <a:pt x="331470" y="131826"/>
                    <a:pt x="374904" y="86868"/>
                  </a:cubicBezTo>
                  <a:cubicBezTo>
                    <a:pt x="418338" y="41910"/>
                    <a:pt x="456057" y="20955"/>
                    <a:pt x="493776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317" name="Picture 1202" descr="AIRS Global Temp (flat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30938" y="4878388"/>
              <a:ext cx="2551112" cy="1182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18" name="Rectangle 227"/>
            <p:cNvSpPr>
              <a:spLocks noChangeArrowheads="1"/>
            </p:cNvSpPr>
            <p:nvPr/>
          </p:nvSpPr>
          <p:spPr bwMode="auto">
            <a:xfrm>
              <a:off x="8228013" y="4878388"/>
              <a:ext cx="554037" cy="1825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EDRs</a:t>
              </a:r>
              <a:endParaRPr lang="en-US"/>
            </a:p>
          </p:txBody>
        </p:sp>
        <p:sp>
          <p:nvSpPr>
            <p:cNvPr id="8319" name="Line 563"/>
            <p:cNvSpPr>
              <a:spLocks noChangeShapeType="1"/>
            </p:cNvSpPr>
            <p:nvPr/>
          </p:nvSpPr>
          <p:spPr bwMode="auto">
            <a:xfrm>
              <a:off x="4737100" y="5418138"/>
              <a:ext cx="2508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" name="AutoShape 569"/>
            <p:cNvSpPr>
              <a:spLocks noChangeArrowheads="1"/>
            </p:cNvSpPr>
            <p:nvPr/>
          </p:nvSpPr>
          <p:spPr bwMode="auto">
            <a:xfrm>
              <a:off x="3706813" y="5154613"/>
              <a:ext cx="1039812" cy="5270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889000"/>
              <a:r>
                <a:rPr lang="en-US" sz="1200"/>
                <a:t>Co-Located ATMS SDRs</a:t>
              </a:r>
              <a:endParaRPr lang="en-US" sz="1600"/>
            </a:p>
          </p:txBody>
        </p:sp>
        <p:sp>
          <p:nvSpPr>
            <p:cNvPr id="8321" name="TextBox 1209"/>
            <p:cNvSpPr txBox="1">
              <a:spLocks noChangeArrowheads="1"/>
            </p:cNvSpPr>
            <p:nvPr/>
          </p:nvSpPr>
          <p:spPr bwMode="auto">
            <a:xfrm>
              <a:off x="6483350" y="5913438"/>
              <a:ext cx="2028825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i="1">
                  <a:solidFill>
                    <a:schemeClr val="bg1"/>
                  </a:solidFill>
                  <a:latin typeface="Calibri" pitchFamily="34" charset="0"/>
                </a:rPr>
                <a:t>Global Temperature, Moisture, Pressure Profiles</a:t>
              </a:r>
            </a:p>
          </p:txBody>
        </p:sp>
        <p:sp>
          <p:nvSpPr>
            <p:cNvPr id="8322" name="TextBox 1212"/>
            <p:cNvSpPr txBox="1">
              <a:spLocks noChangeArrowheads="1"/>
            </p:cNvSpPr>
            <p:nvPr/>
          </p:nvSpPr>
          <p:spPr bwMode="auto">
            <a:xfrm>
              <a:off x="1408113" y="942975"/>
              <a:ext cx="855662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  <a:latin typeface="Calibri" pitchFamily="34" charset="0"/>
                </a:rPr>
                <a:t>CrIS</a:t>
              </a:r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 on NPP</a:t>
              </a:r>
            </a:p>
          </p:txBody>
        </p:sp>
        <p:sp>
          <p:nvSpPr>
            <p:cNvPr id="8323" name="Rectangle 227"/>
            <p:cNvSpPr>
              <a:spLocks noChangeArrowheads="1"/>
            </p:cNvSpPr>
            <p:nvPr/>
          </p:nvSpPr>
          <p:spPr bwMode="auto">
            <a:xfrm>
              <a:off x="8251825" y="2646363"/>
              <a:ext cx="554038" cy="1825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RDRs</a:t>
              </a:r>
              <a:endParaRPr lang="en-US"/>
            </a:p>
          </p:txBody>
        </p:sp>
        <p:grpSp>
          <p:nvGrpSpPr>
            <p:cNvPr id="7" name="Group 579"/>
            <p:cNvGrpSpPr>
              <a:grpSpLocks/>
            </p:cNvGrpSpPr>
            <p:nvPr/>
          </p:nvGrpSpPr>
          <p:grpSpPr bwMode="auto">
            <a:xfrm>
              <a:off x="4013200" y="935038"/>
              <a:ext cx="2047875" cy="1839912"/>
              <a:chOff x="4013385" y="665577"/>
              <a:chExt cx="2048256" cy="1840202"/>
            </a:xfrm>
          </p:grpSpPr>
          <p:pic>
            <p:nvPicPr>
              <p:cNvPr id="8331" name="Picture 2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0800000">
                <a:off x="4041700" y="698398"/>
                <a:ext cx="1948872" cy="1776679"/>
              </a:xfrm>
              <a:prstGeom prst="rect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8332" name="Freeform 1211"/>
              <p:cNvSpPr>
                <a:spLocks/>
              </p:cNvSpPr>
              <p:nvPr/>
            </p:nvSpPr>
            <p:spPr bwMode="auto">
              <a:xfrm>
                <a:off x="4022819" y="1856501"/>
                <a:ext cx="1993825" cy="649278"/>
              </a:xfrm>
              <a:custGeom>
                <a:avLst/>
                <a:gdLst>
                  <a:gd name="T0" fmla="*/ 18937 w 1993825"/>
                  <a:gd name="T1" fmla="*/ 284059 h 649278"/>
                  <a:gd name="T2" fmla="*/ 45990 w 1993825"/>
                  <a:gd name="T3" fmla="*/ 313818 h 649278"/>
                  <a:gd name="T4" fmla="*/ 48696 w 1993825"/>
                  <a:gd name="T5" fmla="*/ 365219 h 649278"/>
                  <a:gd name="T6" fmla="*/ 159614 w 1993825"/>
                  <a:gd name="T7" fmla="*/ 394978 h 649278"/>
                  <a:gd name="T8" fmla="*/ 232658 w 1993825"/>
                  <a:gd name="T9" fmla="*/ 411210 h 649278"/>
                  <a:gd name="T10" fmla="*/ 229953 w 1993825"/>
                  <a:gd name="T11" fmla="*/ 608698 h 649278"/>
                  <a:gd name="T12" fmla="*/ 1095657 w 1993825"/>
                  <a:gd name="T13" fmla="*/ 597877 h 649278"/>
                  <a:gd name="T14" fmla="*/ 1360779 w 1993825"/>
                  <a:gd name="T15" fmla="*/ 405799 h 649278"/>
                  <a:gd name="T16" fmla="*/ 1347252 w 1993825"/>
                  <a:gd name="T17" fmla="*/ 159614 h 649278"/>
                  <a:gd name="T18" fmla="*/ 1317493 w 1993825"/>
                  <a:gd name="T19" fmla="*/ 156909 h 649278"/>
                  <a:gd name="T20" fmla="*/ 1314788 w 1993825"/>
                  <a:gd name="T21" fmla="*/ 132561 h 649278"/>
                  <a:gd name="T22" fmla="*/ 1314788 w 1993825"/>
                  <a:gd name="T23" fmla="*/ 5411 h 649278"/>
                  <a:gd name="T24" fmla="*/ 1382421 w 1993825"/>
                  <a:gd name="T25" fmla="*/ 0 h 649278"/>
                  <a:gd name="T26" fmla="*/ 1474402 w 1993825"/>
                  <a:gd name="T27" fmla="*/ 8116 h 649278"/>
                  <a:gd name="T28" fmla="*/ 1485224 w 1993825"/>
                  <a:gd name="T29" fmla="*/ 381451 h 649278"/>
                  <a:gd name="T30" fmla="*/ 1514982 w 1993825"/>
                  <a:gd name="T31" fmla="*/ 389567 h 649278"/>
                  <a:gd name="T32" fmla="*/ 1628606 w 1993825"/>
                  <a:gd name="T33" fmla="*/ 386862 h 649278"/>
                  <a:gd name="T34" fmla="*/ 1693534 w 1993825"/>
                  <a:gd name="T35" fmla="*/ 389567 h 649278"/>
                  <a:gd name="T36" fmla="*/ 1701650 w 1993825"/>
                  <a:gd name="T37" fmla="*/ 343576 h 649278"/>
                  <a:gd name="T38" fmla="*/ 1923486 w 1993825"/>
                  <a:gd name="T39" fmla="*/ 221837 h 649278"/>
                  <a:gd name="T40" fmla="*/ 1920781 w 1993825"/>
                  <a:gd name="T41" fmla="*/ 62223 h 649278"/>
                  <a:gd name="T42" fmla="*/ 1985709 w 1993825"/>
                  <a:gd name="T43" fmla="*/ 62223 h 649278"/>
                  <a:gd name="T44" fmla="*/ 1993825 w 1993825"/>
                  <a:gd name="T45" fmla="*/ 649278 h 649278"/>
                  <a:gd name="T46" fmla="*/ 0 w 1993825"/>
                  <a:gd name="T47" fmla="*/ 643868 h 649278"/>
                  <a:gd name="T48" fmla="*/ 18937 w 1993825"/>
                  <a:gd name="T49" fmla="*/ 284059 h 6492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93825" h="649278">
                    <a:moveTo>
                      <a:pt x="18937" y="284059"/>
                    </a:moveTo>
                    <a:lnTo>
                      <a:pt x="45990" y="313818"/>
                    </a:lnTo>
                    <a:lnTo>
                      <a:pt x="48696" y="365219"/>
                    </a:lnTo>
                    <a:lnTo>
                      <a:pt x="159614" y="394978"/>
                    </a:lnTo>
                    <a:lnTo>
                      <a:pt x="232658" y="411210"/>
                    </a:lnTo>
                    <a:cubicBezTo>
                      <a:pt x="231756" y="477039"/>
                      <a:pt x="230855" y="542869"/>
                      <a:pt x="229953" y="608698"/>
                    </a:cubicBezTo>
                    <a:lnTo>
                      <a:pt x="1095657" y="597877"/>
                    </a:lnTo>
                    <a:lnTo>
                      <a:pt x="1360779" y="405799"/>
                    </a:lnTo>
                    <a:lnTo>
                      <a:pt x="1347252" y="159614"/>
                    </a:lnTo>
                    <a:lnTo>
                      <a:pt x="1317493" y="156909"/>
                    </a:lnTo>
                    <a:lnTo>
                      <a:pt x="1314788" y="132561"/>
                    </a:lnTo>
                    <a:lnTo>
                      <a:pt x="1314788" y="5411"/>
                    </a:lnTo>
                    <a:lnTo>
                      <a:pt x="1382421" y="0"/>
                    </a:lnTo>
                    <a:lnTo>
                      <a:pt x="1474402" y="8116"/>
                    </a:lnTo>
                    <a:lnTo>
                      <a:pt x="1485224" y="381451"/>
                    </a:lnTo>
                    <a:lnTo>
                      <a:pt x="1514982" y="389567"/>
                    </a:lnTo>
                    <a:lnTo>
                      <a:pt x="1628606" y="386862"/>
                    </a:lnTo>
                    <a:lnTo>
                      <a:pt x="1693534" y="389567"/>
                    </a:lnTo>
                    <a:lnTo>
                      <a:pt x="1701650" y="343576"/>
                    </a:lnTo>
                    <a:lnTo>
                      <a:pt x="1923486" y="221837"/>
                    </a:lnTo>
                    <a:cubicBezTo>
                      <a:pt x="1922584" y="168632"/>
                      <a:pt x="1921683" y="115428"/>
                      <a:pt x="1920781" y="62223"/>
                    </a:cubicBezTo>
                    <a:lnTo>
                      <a:pt x="1985709" y="62223"/>
                    </a:lnTo>
                    <a:lnTo>
                      <a:pt x="1993825" y="649278"/>
                    </a:lnTo>
                    <a:lnTo>
                      <a:pt x="0" y="643868"/>
                    </a:lnTo>
                    <a:lnTo>
                      <a:pt x="18937" y="28405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" name="Freeform 1215"/>
              <p:cNvSpPr>
                <a:spLocks/>
              </p:cNvSpPr>
              <p:nvPr/>
            </p:nvSpPr>
            <p:spPr bwMode="auto">
              <a:xfrm>
                <a:off x="4023360" y="1011387"/>
                <a:ext cx="236081" cy="1133856"/>
              </a:xfrm>
              <a:custGeom>
                <a:avLst/>
                <a:gdLst>
                  <a:gd name="T0" fmla="*/ 0 w 236081"/>
                  <a:gd name="T1" fmla="*/ 1133856 h 1133856"/>
                  <a:gd name="T2" fmla="*/ 33251 w 236081"/>
                  <a:gd name="T3" fmla="*/ 1097280 h 1133856"/>
                  <a:gd name="T4" fmla="*/ 236081 w 236081"/>
                  <a:gd name="T5" fmla="*/ 1097280 h 1133856"/>
                  <a:gd name="T6" fmla="*/ 236081 w 236081"/>
                  <a:gd name="T7" fmla="*/ 1070679 h 1133856"/>
                  <a:gd name="T8" fmla="*/ 212806 w 236081"/>
                  <a:gd name="T9" fmla="*/ 1004177 h 1133856"/>
                  <a:gd name="T10" fmla="*/ 212806 w 236081"/>
                  <a:gd name="T11" fmla="*/ 927700 h 1133856"/>
                  <a:gd name="T12" fmla="*/ 192855 w 236081"/>
                  <a:gd name="T13" fmla="*/ 924375 h 1133856"/>
                  <a:gd name="T14" fmla="*/ 192855 w 236081"/>
                  <a:gd name="T15" fmla="*/ 831273 h 1133856"/>
                  <a:gd name="T16" fmla="*/ 152954 w 236081"/>
                  <a:gd name="T17" fmla="*/ 821297 h 1133856"/>
                  <a:gd name="T18" fmla="*/ 149629 w 236081"/>
                  <a:gd name="T19" fmla="*/ 778071 h 1133856"/>
                  <a:gd name="T20" fmla="*/ 139654 w 236081"/>
                  <a:gd name="T21" fmla="*/ 678318 h 1133856"/>
                  <a:gd name="T22" fmla="*/ 156279 w 236081"/>
                  <a:gd name="T23" fmla="*/ 611817 h 1133856"/>
                  <a:gd name="T24" fmla="*/ 136329 w 236081"/>
                  <a:gd name="T25" fmla="*/ 578566 h 1133856"/>
                  <a:gd name="T26" fmla="*/ 166255 w 236081"/>
                  <a:gd name="T27" fmla="*/ 502089 h 1133856"/>
                  <a:gd name="T28" fmla="*/ 152954 w 236081"/>
                  <a:gd name="T29" fmla="*/ 482138 h 1133856"/>
                  <a:gd name="T30" fmla="*/ 202831 w 236081"/>
                  <a:gd name="T31" fmla="*/ 389036 h 1133856"/>
                  <a:gd name="T32" fmla="*/ 202831 w 236081"/>
                  <a:gd name="T33" fmla="*/ 89777 h 1133856"/>
                  <a:gd name="T34" fmla="*/ 156279 w 236081"/>
                  <a:gd name="T35" fmla="*/ 0 h 1133856"/>
                  <a:gd name="T36" fmla="*/ 19951 w 236081"/>
                  <a:gd name="T37" fmla="*/ 0 h 1133856"/>
                  <a:gd name="T38" fmla="*/ 0 w 236081"/>
                  <a:gd name="T39" fmla="*/ 1133856 h 11338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6081" h="1133856">
                    <a:moveTo>
                      <a:pt x="0" y="1133856"/>
                    </a:moveTo>
                    <a:lnTo>
                      <a:pt x="33251" y="1097280"/>
                    </a:lnTo>
                    <a:lnTo>
                      <a:pt x="236081" y="1097280"/>
                    </a:lnTo>
                    <a:lnTo>
                      <a:pt x="236081" y="1070679"/>
                    </a:lnTo>
                    <a:lnTo>
                      <a:pt x="212806" y="1004177"/>
                    </a:lnTo>
                    <a:lnTo>
                      <a:pt x="212806" y="927700"/>
                    </a:lnTo>
                    <a:lnTo>
                      <a:pt x="192855" y="924375"/>
                    </a:lnTo>
                    <a:lnTo>
                      <a:pt x="192855" y="831273"/>
                    </a:lnTo>
                    <a:lnTo>
                      <a:pt x="152954" y="821297"/>
                    </a:lnTo>
                    <a:lnTo>
                      <a:pt x="149629" y="778071"/>
                    </a:lnTo>
                    <a:lnTo>
                      <a:pt x="139654" y="678318"/>
                    </a:lnTo>
                    <a:lnTo>
                      <a:pt x="156279" y="611817"/>
                    </a:lnTo>
                    <a:lnTo>
                      <a:pt x="136329" y="578566"/>
                    </a:lnTo>
                    <a:lnTo>
                      <a:pt x="166255" y="502089"/>
                    </a:lnTo>
                    <a:lnTo>
                      <a:pt x="152954" y="482138"/>
                    </a:lnTo>
                    <a:lnTo>
                      <a:pt x="202831" y="389036"/>
                    </a:lnTo>
                    <a:lnTo>
                      <a:pt x="202831" y="89777"/>
                    </a:lnTo>
                    <a:lnTo>
                      <a:pt x="156279" y="0"/>
                    </a:lnTo>
                    <a:lnTo>
                      <a:pt x="19951" y="0"/>
                    </a:lnTo>
                    <a:lnTo>
                      <a:pt x="0" y="113385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" name="Freeform 1218"/>
              <p:cNvSpPr>
                <a:spLocks/>
              </p:cNvSpPr>
              <p:nvPr/>
            </p:nvSpPr>
            <p:spPr bwMode="auto">
              <a:xfrm>
                <a:off x="4013385" y="682203"/>
                <a:ext cx="179555" cy="332509"/>
              </a:xfrm>
              <a:custGeom>
                <a:avLst/>
                <a:gdLst>
                  <a:gd name="T0" fmla="*/ 0 w 179555"/>
                  <a:gd name="T1" fmla="*/ 332509 h 332509"/>
                  <a:gd name="T2" fmla="*/ 166254 w 179555"/>
                  <a:gd name="T3" fmla="*/ 332509 h 332509"/>
                  <a:gd name="T4" fmla="*/ 142979 w 179555"/>
                  <a:gd name="T5" fmla="*/ 279308 h 332509"/>
                  <a:gd name="T6" fmla="*/ 179555 w 179555"/>
                  <a:gd name="T7" fmla="*/ 256032 h 332509"/>
                  <a:gd name="T8" fmla="*/ 179555 w 179555"/>
                  <a:gd name="T9" fmla="*/ 0 h 332509"/>
                  <a:gd name="T10" fmla="*/ 3325 w 179555"/>
                  <a:gd name="T11" fmla="*/ 0 h 332509"/>
                  <a:gd name="T12" fmla="*/ 0 w 179555"/>
                  <a:gd name="T13" fmla="*/ 332509 h 3325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555" h="332509">
                    <a:moveTo>
                      <a:pt x="0" y="332509"/>
                    </a:moveTo>
                    <a:lnTo>
                      <a:pt x="166254" y="332509"/>
                    </a:lnTo>
                    <a:lnTo>
                      <a:pt x="142979" y="279308"/>
                    </a:lnTo>
                    <a:lnTo>
                      <a:pt x="179555" y="256032"/>
                    </a:lnTo>
                    <a:lnTo>
                      <a:pt x="179555" y="0"/>
                    </a:lnTo>
                    <a:lnTo>
                      <a:pt x="3325" y="0"/>
                    </a:lnTo>
                    <a:cubicBezTo>
                      <a:pt x="4433" y="111945"/>
                      <a:pt x="5542" y="223889"/>
                      <a:pt x="0" y="3325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" name="Freeform 1219"/>
              <p:cNvSpPr>
                <a:spLocks/>
              </p:cNvSpPr>
              <p:nvPr/>
            </p:nvSpPr>
            <p:spPr bwMode="auto">
              <a:xfrm>
                <a:off x="4362519" y="665577"/>
                <a:ext cx="1699122" cy="1256885"/>
              </a:xfrm>
              <a:custGeom>
                <a:avLst/>
                <a:gdLst>
                  <a:gd name="T0" fmla="*/ 0 w 1699122"/>
                  <a:gd name="T1" fmla="*/ 33251 h 1256885"/>
                  <a:gd name="T2" fmla="*/ 1566118 w 1699122"/>
                  <a:gd name="T3" fmla="*/ 73152 h 1256885"/>
                  <a:gd name="T4" fmla="*/ 1566118 w 1699122"/>
                  <a:gd name="T5" fmla="*/ 106403 h 1256885"/>
                  <a:gd name="T6" fmla="*/ 1536192 w 1699122"/>
                  <a:gd name="T7" fmla="*/ 116379 h 1256885"/>
                  <a:gd name="T8" fmla="*/ 1542842 w 1699122"/>
                  <a:gd name="T9" fmla="*/ 159605 h 1256885"/>
                  <a:gd name="T10" fmla="*/ 1512917 w 1699122"/>
                  <a:gd name="T11" fmla="*/ 192856 h 1256885"/>
                  <a:gd name="T12" fmla="*/ 1509592 w 1699122"/>
                  <a:gd name="T13" fmla="*/ 279308 h 1256885"/>
                  <a:gd name="T14" fmla="*/ 1562793 w 1699122"/>
                  <a:gd name="T15" fmla="*/ 289283 h 1256885"/>
                  <a:gd name="T16" fmla="*/ 1566118 w 1699122"/>
                  <a:gd name="T17" fmla="*/ 315884 h 1256885"/>
                  <a:gd name="T18" fmla="*/ 1492966 w 1699122"/>
                  <a:gd name="T19" fmla="*/ 309234 h 1256885"/>
                  <a:gd name="T20" fmla="*/ 1446415 w 1699122"/>
                  <a:gd name="T21" fmla="*/ 315884 h 1256885"/>
                  <a:gd name="T22" fmla="*/ 1416489 w 1699122"/>
                  <a:gd name="T23" fmla="*/ 379061 h 1256885"/>
                  <a:gd name="T24" fmla="*/ 1403189 w 1699122"/>
                  <a:gd name="T25" fmla="*/ 402336 h 1256885"/>
                  <a:gd name="T26" fmla="*/ 1403189 w 1699122"/>
                  <a:gd name="T27" fmla="*/ 455538 h 1256885"/>
                  <a:gd name="T28" fmla="*/ 1473016 w 1699122"/>
                  <a:gd name="T29" fmla="*/ 472163 h 1256885"/>
                  <a:gd name="T30" fmla="*/ 1443090 w 1699122"/>
                  <a:gd name="T31" fmla="*/ 571916 h 1256885"/>
                  <a:gd name="T32" fmla="*/ 1453065 w 1699122"/>
                  <a:gd name="T33" fmla="*/ 578566 h 1256885"/>
                  <a:gd name="T34" fmla="*/ 1453065 w 1699122"/>
                  <a:gd name="T35" fmla="*/ 625118 h 1256885"/>
                  <a:gd name="T36" fmla="*/ 1439765 w 1699122"/>
                  <a:gd name="T37" fmla="*/ 668344 h 1256885"/>
                  <a:gd name="T38" fmla="*/ 1443090 w 1699122"/>
                  <a:gd name="T39" fmla="*/ 731520 h 1256885"/>
                  <a:gd name="T40" fmla="*/ 1489641 w 1699122"/>
                  <a:gd name="T41" fmla="*/ 731520 h 1256885"/>
                  <a:gd name="T42" fmla="*/ 1502941 w 1699122"/>
                  <a:gd name="T43" fmla="*/ 924376 h 1256885"/>
                  <a:gd name="T44" fmla="*/ 1562793 w 1699122"/>
                  <a:gd name="T45" fmla="*/ 960952 h 1256885"/>
                  <a:gd name="T46" fmla="*/ 1579418 w 1699122"/>
                  <a:gd name="T47" fmla="*/ 1256885 h 1256885"/>
                  <a:gd name="T48" fmla="*/ 1699122 w 1699122"/>
                  <a:gd name="T49" fmla="*/ 1256885 h 1256885"/>
                  <a:gd name="T50" fmla="*/ 1679171 w 1699122"/>
                  <a:gd name="T51" fmla="*/ 0 h 1256885"/>
                  <a:gd name="T52" fmla="*/ 73152 w 1699122"/>
                  <a:gd name="T53" fmla="*/ 26601 h 125688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9122" h="1256885">
                    <a:moveTo>
                      <a:pt x="0" y="33251"/>
                    </a:moveTo>
                    <a:lnTo>
                      <a:pt x="1566118" y="73152"/>
                    </a:lnTo>
                    <a:lnTo>
                      <a:pt x="1566118" y="106403"/>
                    </a:lnTo>
                    <a:lnTo>
                      <a:pt x="1536192" y="116379"/>
                    </a:lnTo>
                    <a:lnTo>
                      <a:pt x="1542842" y="159605"/>
                    </a:lnTo>
                    <a:lnTo>
                      <a:pt x="1512917" y="192856"/>
                    </a:lnTo>
                    <a:lnTo>
                      <a:pt x="1509592" y="279308"/>
                    </a:lnTo>
                    <a:lnTo>
                      <a:pt x="1562793" y="289283"/>
                    </a:lnTo>
                    <a:lnTo>
                      <a:pt x="1566118" y="315884"/>
                    </a:lnTo>
                    <a:lnTo>
                      <a:pt x="1492966" y="309234"/>
                    </a:lnTo>
                    <a:lnTo>
                      <a:pt x="1446415" y="315884"/>
                    </a:lnTo>
                    <a:lnTo>
                      <a:pt x="1416489" y="379061"/>
                    </a:lnTo>
                    <a:lnTo>
                      <a:pt x="1403189" y="402336"/>
                    </a:lnTo>
                    <a:lnTo>
                      <a:pt x="1403189" y="455538"/>
                    </a:lnTo>
                    <a:lnTo>
                      <a:pt x="1473016" y="472163"/>
                    </a:lnTo>
                    <a:lnTo>
                      <a:pt x="1443090" y="571916"/>
                    </a:lnTo>
                    <a:lnTo>
                      <a:pt x="1453065" y="578566"/>
                    </a:lnTo>
                    <a:lnTo>
                      <a:pt x="1453065" y="625118"/>
                    </a:lnTo>
                    <a:lnTo>
                      <a:pt x="1439765" y="668344"/>
                    </a:lnTo>
                    <a:lnTo>
                      <a:pt x="1443090" y="731520"/>
                    </a:lnTo>
                    <a:lnTo>
                      <a:pt x="1489641" y="731520"/>
                    </a:lnTo>
                    <a:lnTo>
                      <a:pt x="1502941" y="924376"/>
                    </a:lnTo>
                    <a:lnTo>
                      <a:pt x="1562793" y="960952"/>
                    </a:lnTo>
                    <a:lnTo>
                      <a:pt x="1579418" y="1256885"/>
                    </a:lnTo>
                    <a:lnTo>
                      <a:pt x="1699122" y="1256885"/>
                    </a:lnTo>
                    <a:lnTo>
                      <a:pt x="1679171" y="0"/>
                    </a:lnTo>
                    <a:lnTo>
                      <a:pt x="73152" y="26601"/>
                    </a:lnTo>
                  </a:path>
                </a:pathLst>
              </a:custGeom>
              <a:solidFill>
                <a:srgbClr val="00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325" name="Picture 577" descr="CrIS LWIR Spec v2.png"/>
            <p:cNvPicPr>
              <a:picLocks noChangeAspect="1"/>
            </p:cNvPicPr>
            <p:nvPr/>
          </p:nvPicPr>
          <p:blipFill>
            <a:blip r:embed="rId8" cstate="print"/>
            <a:srcRect l="4118" t="7526" r="6775"/>
            <a:stretch>
              <a:fillRect/>
            </a:stretch>
          </p:blipFill>
          <p:spPr bwMode="auto">
            <a:xfrm>
              <a:off x="6194425" y="3851275"/>
              <a:ext cx="2601913" cy="94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26" name="TextBox 1207"/>
            <p:cNvSpPr txBox="1">
              <a:spLocks noChangeArrowheads="1"/>
            </p:cNvSpPr>
            <p:nvPr/>
          </p:nvSpPr>
          <p:spPr bwMode="auto">
            <a:xfrm>
              <a:off x="7988300" y="3468688"/>
              <a:ext cx="61912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i="1">
                  <a:latin typeface="Calibri" pitchFamily="34" charset="0"/>
                </a:rPr>
                <a:t>Interferograms</a:t>
              </a:r>
            </a:p>
          </p:txBody>
        </p:sp>
        <p:sp>
          <p:nvSpPr>
            <p:cNvPr id="8327" name="TextBox 1208"/>
            <p:cNvSpPr txBox="1">
              <a:spLocks noChangeArrowheads="1"/>
            </p:cNvSpPr>
            <p:nvPr/>
          </p:nvSpPr>
          <p:spPr bwMode="auto">
            <a:xfrm>
              <a:off x="6924675" y="4416425"/>
              <a:ext cx="1360488" cy="123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i="1">
                  <a:latin typeface="Calibri" pitchFamily="34" charset="0"/>
                </a:rPr>
                <a:t>Calibrated  / Geolocated Spectra</a:t>
              </a:r>
            </a:p>
          </p:txBody>
        </p:sp>
        <p:sp>
          <p:nvSpPr>
            <p:cNvPr id="8328" name="Rectangle 227"/>
            <p:cNvSpPr>
              <a:spLocks noChangeArrowheads="1"/>
            </p:cNvSpPr>
            <p:nvPr/>
          </p:nvSpPr>
          <p:spPr bwMode="auto">
            <a:xfrm>
              <a:off x="8237538" y="3852863"/>
              <a:ext cx="554037" cy="1825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SDRs</a:t>
              </a:r>
              <a:endParaRPr lang="en-US"/>
            </a:p>
          </p:txBody>
        </p:sp>
        <p:sp>
          <p:nvSpPr>
            <p:cNvPr id="8329" name="Line 565"/>
            <p:cNvSpPr>
              <a:spLocks noChangeShapeType="1"/>
            </p:cNvSpPr>
            <p:nvPr/>
          </p:nvSpPr>
          <p:spPr bwMode="auto">
            <a:xfrm>
              <a:off x="5780088" y="4457700"/>
              <a:ext cx="423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0" name="AutoShape 569"/>
            <p:cNvSpPr>
              <a:spLocks noChangeArrowheads="1"/>
            </p:cNvSpPr>
            <p:nvPr/>
          </p:nvSpPr>
          <p:spPr bwMode="auto">
            <a:xfrm>
              <a:off x="4987925" y="4194175"/>
              <a:ext cx="849313" cy="5270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889000"/>
              <a:r>
                <a:rPr lang="en-US" sz="1200" dirty="0" err="1"/>
                <a:t>CrIS</a:t>
              </a:r>
              <a:r>
                <a:rPr lang="en-US" sz="1200" dirty="0"/>
                <a:t> SDR Algorithm</a:t>
              </a:r>
              <a:endParaRPr lang="en-US" sz="16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85863" y="6477000"/>
            <a:ext cx="48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from ITT </a:t>
            </a:r>
            <a:r>
              <a:rPr lang="en-US" dirty="0" err="1" smtClean="0"/>
              <a:t>Exelis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S_F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40505"/>
            <a:ext cx="6519153" cy="379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978509" y="4035623"/>
            <a:ext cx="1426611" cy="13357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4188023"/>
            <a:ext cx="15262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(~50km, nadir)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14800" y="5178623"/>
            <a:ext cx="228600" cy="152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0400" y="5254823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FOV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 dirty="0" smtClean="0"/>
              <a:t>14km, nadir)</a:t>
            </a:r>
            <a:endParaRPr lang="en-US" sz="1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Scan, FOR &amp; FOV Position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105400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FOV – Field OF View</a:t>
            </a:r>
          </a:p>
          <a:p>
            <a:r>
              <a:rPr lang="en-US" sz="1600" dirty="0" smtClean="0"/>
              <a:t>FOR – Field OF Regard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953000" y="1219200"/>
            <a:ext cx="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00" y="1209336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North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5791200"/>
            <a:ext cx="4668779" cy="923330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Swath is 2200 Km (FOR1 to FOR 30). 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CrIS</a:t>
            </a:r>
            <a:r>
              <a:rPr lang="en-US" dirty="0" smtClean="0"/>
              <a:t> acquires 1 scan line every 8 seconds.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CrIS</a:t>
            </a:r>
            <a:r>
              <a:rPr lang="en-US" dirty="0" smtClean="0"/>
              <a:t> measures 8.7 million spectra per day.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D78-8A86-495E-90FC-CDE5596CA32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04775"/>
            <a:ext cx="695325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NPP </a:t>
            </a:r>
            <a:r>
              <a:rPr lang="en-US" sz="2800" dirty="0" err="1" smtClean="0"/>
              <a:t>CrIS</a:t>
            </a:r>
            <a:r>
              <a:rPr lang="en-US" sz="2800" dirty="0" smtClean="0"/>
              <a:t> Sensor Data Record</a:t>
            </a:r>
            <a:br>
              <a:rPr lang="en-US" sz="2800" dirty="0" smtClean="0"/>
            </a:br>
            <a:r>
              <a:rPr lang="en-US" sz="2800" dirty="0" smtClean="0"/>
              <a:t> Calibration Uncertainty Specifications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A1C8-7C7F-4B4A-8681-997F6D03EA34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1" y="1524000"/>
          <a:ext cx="876562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643"/>
                <a:gridCol w="1002093"/>
                <a:gridCol w="586233"/>
                <a:gridCol w="907868"/>
                <a:gridCol w="626116"/>
                <a:gridCol w="636551"/>
                <a:gridCol w="1012221"/>
                <a:gridCol w="1015197"/>
                <a:gridCol w="1061420"/>
                <a:gridCol w="1325278"/>
              </a:tblGrid>
              <a:tr h="5641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Spectral range (cm</a:t>
                      </a:r>
                      <a:r>
                        <a:rPr lang="en-US" sz="1200" baseline="30000" dirty="0" smtClean="0"/>
                        <a:t>-1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N. of </a:t>
                      </a:r>
                      <a:r>
                        <a:rPr lang="en-US" sz="1200" dirty="0" smtClean="0"/>
                        <a:t>chan.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Resolution (cm</a:t>
                      </a:r>
                      <a:r>
                        <a:rPr lang="en-US" sz="1200" baseline="30000" dirty="0" smtClean="0"/>
                        <a:t>-1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FORs per Scan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FOVs  per FOR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NEdN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100" baseline="0" dirty="0" smtClean="0"/>
                        <a:t>@287K</a:t>
                      </a:r>
                      <a:r>
                        <a:rPr lang="en-US" sz="1200" baseline="0" dirty="0" smtClean="0"/>
                        <a:t> BB</a:t>
                      </a:r>
                    </a:p>
                    <a:p>
                      <a:pPr algn="ctr"/>
                      <a:r>
                        <a:rPr lang="en-US" sz="1100" baseline="0" dirty="0" err="1" smtClean="0"/>
                        <a:t>mW</a:t>
                      </a:r>
                      <a:r>
                        <a:rPr lang="en-US" sz="1100" baseline="0" dirty="0" smtClean="0"/>
                        <a:t>/m</a:t>
                      </a:r>
                      <a:r>
                        <a:rPr lang="en-US" sz="1100" baseline="30000" dirty="0" smtClean="0"/>
                        <a:t>2</a:t>
                      </a:r>
                      <a:r>
                        <a:rPr lang="en-US" sz="1100" baseline="0" dirty="0" smtClean="0"/>
                        <a:t>/</a:t>
                      </a:r>
                      <a:r>
                        <a:rPr lang="en-US" sz="1100" baseline="0" dirty="0" err="1" smtClean="0"/>
                        <a:t>sr</a:t>
                      </a:r>
                      <a:r>
                        <a:rPr lang="en-US" sz="1100" baseline="0" dirty="0" smtClean="0"/>
                        <a:t>/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cm</a:t>
                      </a:r>
                      <a:r>
                        <a:rPr lang="en-US" sz="1100" baseline="30000" dirty="0" smtClean="0"/>
                        <a:t>-1</a:t>
                      </a:r>
                      <a:endParaRPr lang="en-US" sz="11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Radiometric Uncertainty</a:t>
                      </a:r>
                    </a:p>
                    <a:p>
                      <a:pPr algn="ctr"/>
                      <a:r>
                        <a:rPr lang="en-US" sz="1200" dirty="0" smtClean="0"/>
                        <a:t>@287K BB</a:t>
                      </a:r>
                    </a:p>
                    <a:p>
                      <a:pPr algn="ctr"/>
                      <a:r>
                        <a:rPr lang="en-US" sz="1200" dirty="0" smtClean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Spectral </a:t>
                      </a:r>
                    </a:p>
                    <a:p>
                      <a:pPr algn="ctr"/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chan</a:t>
                      </a:r>
                      <a:r>
                        <a:rPr lang="en-US" sz="1200" dirty="0" smtClean="0"/>
                        <a:t> center)  uncertainty</a:t>
                      </a:r>
                    </a:p>
                    <a:p>
                      <a:pPr algn="ctr"/>
                      <a:r>
                        <a:rPr lang="en-US" sz="1200" dirty="0" err="1" smtClean="0"/>
                        <a:t>ppm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Geolocation</a:t>
                      </a:r>
                      <a:r>
                        <a:rPr lang="en-US" sz="1200" dirty="0" smtClean="0"/>
                        <a:t> uncertainty</a:t>
                      </a:r>
                    </a:p>
                    <a:p>
                      <a:pPr algn="ctr"/>
                      <a:r>
                        <a:rPr lang="en-US" sz="1200" dirty="0" smtClean="0"/>
                        <a:t>km</a:t>
                      </a:r>
                      <a:endParaRPr lang="en-US" sz="1200" dirty="0"/>
                    </a:p>
                  </a:txBody>
                  <a:tcPr/>
                </a:tc>
              </a:tr>
              <a:tr h="2542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650-1095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713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0.14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0.45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1.5</a:t>
                      </a:r>
                      <a:endParaRPr lang="en-US" sz="1400" b="1" dirty="0"/>
                    </a:p>
                  </a:txBody>
                  <a:tcPr/>
                </a:tc>
              </a:tr>
              <a:tr h="2542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1210-1750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433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 0.06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0.58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1.5</a:t>
                      </a:r>
                      <a:endParaRPr lang="en-US" sz="1400" b="1" dirty="0"/>
                    </a:p>
                  </a:txBody>
                  <a:tcPr/>
                </a:tc>
              </a:tr>
              <a:tr h="2542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2155-2550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159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0.007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0.77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1.5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Left Brace 12"/>
          <p:cNvSpPr/>
          <p:nvPr/>
        </p:nvSpPr>
        <p:spPr>
          <a:xfrm rot="5400000">
            <a:off x="6684992" y="-551379"/>
            <a:ext cx="288208" cy="3862549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70495" y="944571"/>
            <a:ext cx="278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SDR Calibration Uncertainty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3429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Radiometric uncertainty specification converted to that expressed in brightness temperature </a:t>
            </a:r>
            <a:endParaRPr lang="en-US" dirty="0"/>
          </a:p>
        </p:txBody>
      </p:sp>
      <p:pic>
        <p:nvPicPr>
          <p:cNvPr id="21508" name="Picture 4" descr="D:\Home\yhan\work\JPSS\CrIS_SDR\Team_members\STAR_members\likun\radiometric_uncertain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194" y="4343400"/>
            <a:ext cx="3762806" cy="251460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6019800" y="3352800"/>
            <a:ext cx="1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19800" y="3810000"/>
            <a:ext cx="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-72545" y="3437425"/>
            <a:ext cx="5139845" cy="3103504"/>
            <a:chOff x="738335" y="792978"/>
            <a:chExt cx="7818068" cy="53318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9"/>
            <a:stretch/>
          </p:blipFill>
          <p:spPr bwMode="auto">
            <a:xfrm>
              <a:off x="1138445" y="792978"/>
              <a:ext cx="7417958" cy="5331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738335" y="2997370"/>
              <a:ext cx="400110" cy="83708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defTabSz="914355"/>
              <a:r>
                <a:rPr lang="en-US" sz="1400" b="1" dirty="0" smtClean="0">
                  <a:solidFill>
                    <a:srgbClr val="000000"/>
                  </a:solidFill>
                  <a:cs typeface="Times New Roman" pitchFamily="18" charset="0"/>
                </a:rPr>
                <a:t>NEdT, </a:t>
              </a:r>
              <a:r>
                <a:rPr lang="en-US" sz="1400" b="1" baseline="30000" dirty="0" smtClean="0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r>
                <a:rPr lang="en-US" sz="1400" b="1" dirty="0" smtClean="0">
                  <a:solidFill>
                    <a:srgbClr val="000000"/>
                  </a:solidFill>
                  <a:cs typeface="Times New Roman" pitchFamily="18" charset="0"/>
                </a:rPr>
                <a:t>K</a:t>
              </a:r>
              <a:endParaRPr lang="en-US" sz="1400" b="1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0122" y="6400522"/>
            <a:ext cx="215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/>
              <a:t>Vladimir </a:t>
            </a:r>
            <a:r>
              <a:rPr lang="en-US" sz="1200" dirty="0" err="1" smtClean="0"/>
              <a:t>Zavyalov</a:t>
            </a:r>
            <a:r>
              <a:rPr lang="en-US" sz="1200" dirty="0" smtClean="0"/>
              <a:t>  of SDL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029200" y="3276600"/>
            <a:ext cx="1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487906" y="3721100"/>
            <a:ext cx="54129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 Cal/Val </a:t>
            </a:r>
            <a:r>
              <a:rPr lang="en-US" dirty="0"/>
              <a:t>Milestones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876800" cy="54864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rgbClr val="FF0000"/>
                </a:solidFill>
              </a:rPr>
              <a:t>January 18</a:t>
            </a:r>
            <a:r>
              <a:rPr lang="en-US" sz="17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1700" b="1" dirty="0" smtClean="0">
                <a:solidFill>
                  <a:srgbClr val="FF0000"/>
                </a:solidFill>
              </a:rPr>
              <a:t> 2012</a:t>
            </a:r>
            <a:r>
              <a:rPr lang="en-US" sz="1700" b="1" dirty="0" smtClean="0"/>
              <a:t>: </a:t>
            </a:r>
            <a:r>
              <a:rPr lang="en-US" sz="1700" b="1" dirty="0" err="1" smtClean="0"/>
              <a:t>CrIS</a:t>
            </a:r>
            <a:r>
              <a:rPr lang="en-US" sz="1700" b="1" dirty="0" smtClean="0"/>
              <a:t> was powered up; team started instrument checkout and optimization.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February 8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 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: Engineering packet v32 was uploaded (PGA setting and bit trim mask updates).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February 22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: Full spectral resolution RDRs (0.8 cm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maxOPD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for all bands)  were collected.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April 11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 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: Engineering packet v33 was uploaded (spectral calibration parameters, nonlinearity coefficients and ICT emissivity table updates).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April 18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: A new FIR digital filter was uploaded to replace the corrupted one.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May 15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CrIS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SDR product reached Beta maturity level 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October 15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: 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CrIS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Gelocation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errors are fixed  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October 23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, 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CrIS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SDR Provisional Review 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Validated product: 2013</a:t>
            </a: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30722" name="Picture 2" descr="D:\Home\yhan\work\presentations\conferences\IGARSS_2012\first_light_imag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798" y="1219201"/>
            <a:ext cx="3431002" cy="34011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48006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Jan. 25: First light image, 900 cm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 BT 20-Jan-2012 12:54 to 23:57 UTC from CCAST SDR processing system from UW/UMBC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A1C8-7C7F-4B4A-8681-997F6D03EA3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5334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CrIS</a:t>
            </a:r>
            <a:r>
              <a:rPr lang="en-US" dirty="0"/>
              <a:t> Cal/Val Milestones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A1C8-7C7F-4B4A-8681-997F6D03EA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8674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from Yong Chen of STAR </a:t>
            </a:r>
            <a:r>
              <a:rPr lang="en-US" sz="1400" dirty="0" err="1" smtClean="0"/>
              <a:t>CrIS</a:t>
            </a:r>
            <a:r>
              <a:rPr lang="en-US" sz="1400" dirty="0" smtClean="0"/>
              <a:t> Team</a:t>
            </a:r>
            <a:endParaRPr lang="en-US" sz="1400" dirty="0"/>
          </a:p>
        </p:txBody>
      </p:sp>
      <p:pic>
        <p:nvPicPr>
          <p:cNvPr id="9" name="Picture 8" descr="CrIS_bias_all_fovv_final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447800"/>
            <a:ext cx="4368800" cy="3276600"/>
          </a:xfrm>
          <a:prstGeom prst="rect">
            <a:avLst/>
          </a:prstGeom>
        </p:spPr>
      </p:pic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5029200" y="1066800"/>
          <a:ext cx="40386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3" name="Equation" r:id="rId4" imgW="3048000" imgH="266700" progId="Equation.3">
                  <p:embed/>
                </p:oleObj>
              </mc:Choice>
              <mc:Fallback>
                <p:oleObj name="Equation" r:id="rId4" imgW="3048000" imgH="266700" progId="Equation.3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066800"/>
                        <a:ext cx="403860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0" y="4747736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Blue: after a2 updates but before ILS parameter change</a:t>
            </a:r>
            <a:endParaRPr lang="en-US" sz="1400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72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Black: before a2 and ILS parameter updates 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5334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Red: after  both a2 and ILS parameter updates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876800" cy="54864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January 18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2012: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CrIS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was powered up; team started instrument checkout and optimization.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February 8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 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: Engineering packet v32 was uploaded (PGA setting and bit trim mask updates).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February 22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: Full spectral resolution RDRs (0.8 cm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maxOPD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for all bands)  were collected.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rgbClr val="FF0000"/>
                </a:solidFill>
              </a:rPr>
              <a:t>April 11</a:t>
            </a:r>
            <a:r>
              <a:rPr lang="en-US" sz="17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1700" b="1" baseline="30000" dirty="0" smtClean="0"/>
              <a:t> </a:t>
            </a:r>
            <a:r>
              <a:rPr lang="en-US" sz="1700" b="1" dirty="0" smtClean="0"/>
              <a:t>: Engineering packet v33 was uploaded (spectral calibration parameters, nonlinearity coefficients and ICT emissivity table updates).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April 18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: A new FIR digital filter was uploaded to replace the corrupted one.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May 15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CrIS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SDR product reached Beta maturity level 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October 15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: 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CrIS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Gelocation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errors were fixed  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October 23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, 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CrIS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SDR Provisional Review 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Validated product: 2013</a:t>
            </a: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Home\yhan\work\JPSS\CrIS_SDR\SDR_product_review\post_uploads\old_new_filters.png"/>
          <p:cNvPicPr/>
          <p:nvPr/>
        </p:nvPicPr>
        <p:blipFill>
          <a:blip r:embed="rId2" cstate="print"/>
          <a:srcRect l="4412" r="10294"/>
          <a:stretch>
            <a:fillRect/>
          </a:stretch>
        </p:blipFill>
        <p:spPr bwMode="auto">
          <a:xfrm>
            <a:off x="4724400" y="1828800"/>
            <a:ext cx="441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err="1"/>
              <a:t>CrIS</a:t>
            </a:r>
            <a:r>
              <a:rPr lang="en-US" dirty="0"/>
              <a:t> Cal/Val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876800" cy="54864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January 18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2012: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CrIS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was powered up; team started instrument checkout and optimization.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February 8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 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: Engineering packet v32 was uploaded (PGA setting and bit trim mask updates).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February 22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: Full spectral resolution RDRs (0.8 cm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maxOPD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for all bands)  were collected.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April 11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 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: Engineering packet v33 was upload (spectral calibration parameters, nonlinearity coefficients and ICT emissivity table updates).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rgbClr val="FF0000"/>
                </a:solidFill>
              </a:rPr>
              <a:t>April 18</a:t>
            </a:r>
            <a:r>
              <a:rPr lang="en-US" sz="17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1700" b="1" dirty="0" smtClean="0"/>
              <a:t>: A new FIR digital filter was uploaded to replace the corrupted one.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May 15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CrIS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SDR product reached Beta maturity level 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October 15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: 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CrIS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Gelocation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errors were fixed  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October 23</a:t>
            </a:r>
            <a:r>
              <a:rPr lang="en-US" sz="1700" b="1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,  </a:t>
            </a:r>
            <a:r>
              <a:rPr lang="en-US" sz="1700" b="1" dirty="0" err="1" smtClean="0">
                <a:solidFill>
                  <a:schemeClr val="bg1">
                    <a:lumMod val="50000"/>
                  </a:schemeClr>
                </a:solidFill>
              </a:rPr>
              <a:t>CrIS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 SDR Provisional Review </a:t>
            </a:r>
          </a:p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Validated product: 2013</a:t>
            </a: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A1C8-7C7F-4B4A-8681-997F6D03EA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57150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Figures from Dave Tobin of UW </a:t>
            </a:r>
            <a:r>
              <a:rPr lang="en-US" sz="1400" dirty="0" err="1" smtClean="0"/>
              <a:t>CrIS</a:t>
            </a:r>
            <a:r>
              <a:rPr lang="en-US" sz="1400" dirty="0" smtClean="0"/>
              <a:t> Team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9511</TotalTime>
  <Words>2001</Words>
  <Application>Microsoft Office PowerPoint</Application>
  <PresentationFormat>On-screen Show (4:3)</PresentationFormat>
  <Paragraphs>381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NPP_FOR</vt:lpstr>
      <vt:lpstr>Equation</vt:lpstr>
      <vt:lpstr>Inter-Sensor Comparison for  Soumi NPP CrIS  </vt:lpstr>
      <vt:lpstr>Outline</vt:lpstr>
      <vt:lpstr>CrIS SDR Science Team</vt:lpstr>
      <vt:lpstr>CrIS Operational Concept</vt:lpstr>
      <vt:lpstr>Scan, FOR &amp; FOV Position</vt:lpstr>
      <vt:lpstr>NPP CrIS Sensor Data Record  Calibration Uncertainty Specifications</vt:lpstr>
      <vt:lpstr>CrIS Cal/Val Milestones </vt:lpstr>
      <vt:lpstr>CrIS Cal/Val Milestones </vt:lpstr>
      <vt:lpstr> CrIS Cal/Val Milestones</vt:lpstr>
      <vt:lpstr>CrIS Cal/Val Milestones </vt:lpstr>
      <vt:lpstr>Radiometric consistency  between CrIS and IASI/AIRS   </vt:lpstr>
      <vt:lpstr>Simultaneous Nadir Overpass (SNO)  from 10/22-10/24 and 12/10-12/14: a total of 125 cases</vt:lpstr>
      <vt:lpstr>Collocate VIIRS with CrIS/IASI</vt:lpstr>
      <vt:lpstr>Scene Uniformity </vt:lpstr>
      <vt:lpstr>SNO Spectra: 770 Pairs </vt:lpstr>
      <vt:lpstr>Resample IASI to CrIS</vt:lpstr>
      <vt:lpstr>CrIS vs. IASI: CrIS Band 1</vt:lpstr>
      <vt:lpstr>CrIS vs. IASI: CrIS Band 2</vt:lpstr>
      <vt:lpstr>CrIS vs. IASI: CrIS Band 3</vt:lpstr>
      <vt:lpstr>How about CrIS/IASI versus VIIRS? </vt:lpstr>
      <vt:lpstr>Be careful for out-of-band response!</vt:lpstr>
      <vt:lpstr>OOB effects in BTs</vt:lpstr>
      <vt:lpstr>Band Correction</vt:lpstr>
      <vt:lpstr>CrIS/IASI versus VIIRS </vt:lpstr>
      <vt:lpstr>AIRS vs. CrIS</vt:lpstr>
      <vt:lpstr>Can Inter-comparison help for assessing  CrIS Geolocation?  </vt:lpstr>
      <vt:lpstr>CrIS-VIIRS BT Images </vt:lpstr>
      <vt:lpstr>Is VIIRS geolocation good?</vt:lpstr>
      <vt:lpstr>Can we quantitatively identify the errors? </vt:lpstr>
      <vt:lpstr>Cost Function for M13 </vt:lpstr>
      <vt:lpstr>Before and After correction</vt:lpstr>
      <vt:lpstr>Conclusion Remarks </vt:lpstr>
      <vt:lpstr>Paper prepared for JGR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CrIS Geolocation Accuracy using VIIRS data</dc:title>
  <dc:creator>Likun Wang</dc:creator>
  <cp:lastModifiedBy>Likun Wang</cp:lastModifiedBy>
  <cp:revision>962</cp:revision>
  <dcterms:created xsi:type="dcterms:W3CDTF">2006-08-16T00:00:00Z</dcterms:created>
  <dcterms:modified xsi:type="dcterms:W3CDTF">2013-02-26T13:31:35Z</dcterms:modified>
</cp:coreProperties>
</file>