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0" r:id="rId5"/>
    <p:sldId id="261" r:id="rId6"/>
    <p:sldId id="259"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4B672F-6A2A-41D6-9A63-4B026898BD1F}" type="datetimeFigureOut">
              <a:rPr lang="en-US" smtClean="0"/>
              <a:pPr/>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4FFF3-1895-40F9-A699-A26493635CF1}" type="slidenum">
              <a:rPr lang="en-US" smtClean="0"/>
              <a:pPr/>
              <a:t>‹#›</a:t>
            </a:fld>
            <a:endParaRPr lang="en-US"/>
          </a:p>
        </p:txBody>
      </p:sp>
      <p:pic>
        <p:nvPicPr>
          <p:cNvPr id="7" name="Picture 6" descr="GSICS180px.png"/>
          <p:cNvPicPr>
            <a:picLocks noChangeAspect="1"/>
          </p:cNvPicPr>
          <p:nvPr userDrawn="1"/>
        </p:nvPicPr>
        <p:blipFill>
          <a:blip r:embed="rId2" cstate="print"/>
          <a:stretch>
            <a:fillRect/>
          </a:stretch>
        </p:blipFill>
        <p:spPr>
          <a:xfrm>
            <a:off x="152400" y="152400"/>
            <a:ext cx="1714500" cy="69532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4B672F-6A2A-41D6-9A63-4B026898BD1F}" type="datetimeFigureOut">
              <a:rPr lang="en-US" smtClean="0"/>
              <a:pPr/>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4FFF3-1895-40F9-A699-A26493635C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4B672F-6A2A-41D6-9A63-4B026898BD1F}" type="datetimeFigureOut">
              <a:rPr lang="en-US" smtClean="0"/>
              <a:pPr/>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4FFF3-1895-40F9-A699-A26493635C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4B672F-6A2A-41D6-9A63-4B026898BD1F}" type="datetimeFigureOut">
              <a:rPr lang="en-US" smtClean="0"/>
              <a:pPr/>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4FFF3-1895-40F9-A699-A26493635C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4B672F-6A2A-41D6-9A63-4B026898BD1F}" type="datetimeFigureOut">
              <a:rPr lang="en-US" smtClean="0"/>
              <a:pPr/>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4FFF3-1895-40F9-A699-A26493635C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4B672F-6A2A-41D6-9A63-4B026898BD1F}" type="datetimeFigureOut">
              <a:rPr lang="en-US" smtClean="0"/>
              <a:pPr/>
              <a:t>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4FFF3-1895-40F9-A699-A26493635C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4B672F-6A2A-41D6-9A63-4B026898BD1F}" type="datetimeFigureOut">
              <a:rPr lang="en-US" smtClean="0"/>
              <a:pPr/>
              <a:t>2/26/2013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D4FFF3-1895-40F9-A699-A26493635C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4B672F-6A2A-41D6-9A63-4B026898BD1F}" type="datetimeFigureOut">
              <a:rPr lang="en-US" smtClean="0"/>
              <a:pPr/>
              <a:t>2/26/2013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D4FFF3-1895-40F9-A699-A26493635C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B672F-6A2A-41D6-9A63-4B026898BD1F}" type="datetimeFigureOut">
              <a:rPr lang="en-US" smtClean="0"/>
              <a:pPr/>
              <a:t>2/26/2013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D4FFF3-1895-40F9-A699-A26493635C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B672F-6A2A-41D6-9A63-4B026898BD1F}" type="datetimeFigureOut">
              <a:rPr lang="en-US" smtClean="0"/>
              <a:pPr/>
              <a:t>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4FFF3-1895-40F9-A699-A26493635C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B672F-6A2A-41D6-9A63-4B026898BD1F}" type="datetimeFigureOut">
              <a:rPr lang="en-US" smtClean="0"/>
              <a:pPr/>
              <a:t>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4FFF3-1895-40F9-A699-A26493635C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B672F-6A2A-41D6-9A63-4B026898BD1F}" type="datetimeFigureOut">
              <a:rPr lang="en-US" smtClean="0"/>
              <a:pPr/>
              <a:t>2/26/2013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4FFF3-1895-40F9-A699-A26493635CF1}" type="slidenum">
              <a:rPr lang="en-US" smtClean="0"/>
              <a:pPr/>
              <a:t>‹#›</a:t>
            </a:fld>
            <a:endParaRPr lang="en-US"/>
          </a:p>
        </p:txBody>
      </p:sp>
      <p:pic>
        <p:nvPicPr>
          <p:cNvPr id="7" name="Picture 6" descr="GSICS180px.png"/>
          <p:cNvPicPr>
            <a:picLocks noChangeAspect="1"/>
          </p:cNvPicPr>
          <p:nvPr userDrawn="1"/>
        </p:nvPicPr>
        <p:blipFill>
          <a:blip r:embed="rId13" cstate="print"/>
          <a:stretch>
            <a:fillRect/>
          </a:stretch>
        </p:blipFill>
        <p:spPr>
          <a:xfrm>
            <a:off x="152400" y="152400"/>
            <a:ext cx="1714500" cy="6953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on the 2013 GSICS Users’ Workshop Agenda</a:t>
            </a:r>
            <a:endParaRPr lang="en-US" dirty="0"/>
          </a:p>
        </p:txBody>
      </p:sp>
      <p:sp>
        <p:nvSpPr>
          <p:cNvPr id="3" name="Subtitle 2"/>
          <p:cNvSpPr>
            <a:spLocks noGrp="1"/>
          </p:cNvSpPr>
          <p:nvPr>
            <p:ph type="subTitle" idx="1"/>
          </p:nvPr>
        </p:nvSpPr>
        <p:spPr/>
        <p:txBody>
          <a:bodyPr/>
          <a:lstStyle/>
          <a:p>
            <a:r>
              <a:rPr lang="en-US" dirty="0" smtClean="0"/>
              <a:t>Feb. 26, 2013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Outlines</a:t>
            </a:r>
            <a:endParaRPr lang="en-US" dirty="0"/>
          </a:p>
        </p:txBody>
      </p:sp>
      <p:sp>
        <p:nvSpPr>
          <p:cNvPr id="3" name="Content Placeholder 2"/>
          <p:cNvSpPr>
            <a:spLocks noGrp="1"/>
          </p:cNvSpPr>
          <p:nvPr>
            <p:ph idx="1"/>
          </p:nvPr>
        </p:nvSpPr>
        <p:spPr/>
        <p:txBody>
          <a:bodyPr/>
          <a:lstStyle/>
          <a:p>
            <a:r>
              <a:rPr lang="en-US" dirty="0" smtClean="0"/>
              <a:t>Workshop logistics and attendees</a:t>
            </a:r>
          </a:p>
          <a:p>
            <a:r>
              <a:rPr lang="en-US" dirty="0" smtClean="0"/>
              <a:t>Workshop goals</a:t>
            </a:r>
          </a:p>
          <a:p>
            <a:r>
              <a:rPr lang="en-US" dirty="0" smtClean="0"/>
              <a:t>Workshop theme and highlights</a:t>
            </a:r>
          </a:p>
          <a:p>
            <a:r>
              <a:rPr lang="en-US" dirty="0" smtClean="0"/>
              <a:t>Agenda</a:t>
            </a:r>
          </a:p>
          <a:p>
            <a:r>
              <a:rPr lang="en-US" dirty="0" smtClean="0"/>
              <a:t>Issues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Logistics and Attendees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Logistics</a:t>
            </a:r>
          </a:p>
          <a:p>
            <a:pPr lvl="1"/>
            <a:r>
              <a:rPr lang="en-US" dirty="0" smtClean="0"/>
              <a:t>When: April 8 at 08:30am-12:00pm</a:t>
            </a:r>
          </a:p>
          <a:p>
            <a:pPr lvl="1"/>
            <a:r>
              <a:rPr lang="en-US" dirty="0" smtClean="0"/>
              <a:t>Where: TBD (most likely the auditorium room in the NCWCP Building, College Park, USA)</a:t>
            </a:r>
          </a:p>
          <a:p>
            <a:pPr lvl="1"/>
            <a:r>
              <a:rPr lang="en-US" dirty="0" smtClean="0"/>
              <a:t>Remote conferencing is available, yet remote attendees are requested to pre-registered and contact Tim or me. </a:t>
            </a:r>
          </a:p>
          <a:p>
            <a:pPr lvl="1"/>
            <a:r>
              <a:rPr lang="en-US" dirty="0" smtClean="0"/>
              <a:t>GSICS Poster Session:  April 8 afternoon and April 9 in NCWCP Building</a:t>
            </a:r>
          </a:p>
          <a:p>
            <a:pPr lvl="1"/>
            <a:r>
              <a:rPr lang="en-US" dirty="0" smtClean="0"/>
              <a:t>Further information about the NOAA Satellite Conference is available at:</a:t>
            </a:r>
          </a:p>
          <a:p>
            <a:r>
              <a:rPr lang="en-US" dirty="0" smtClean="0"/>
              <a:t>66 attendees have registered in the workshop as of Feb. 25, 2013.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a:t>
            </a:r>
            <a:endParaRPr lang="en-US" dirty="0"/>
          </a:p>
        </p:txBody>
      </p:sp>
      <p:sp>
        <p:nvSpPr>
          <p:cNvPr id="3" name="Content Placeholder 2"/>
          <p:cNvSpPr>
            <a:spLocks noGrp="1"/>
          </p:cNvSpPr>
          <p:nvPr>
            <p:ph idx="1"/>
          </p:nvPr>
        </p:nvSpPr>
        <p:spPr/>
        <p:txBody>
          <a:bodyPr/>
          <a:lstStyle/>
          <a:p>
            <a:r>
              <a:rPr lang="en-US" dirty="0" smtClean="0"/>
              <a:t>Theme</a:t>
            </a:r>
          </a:p>
          <a:p>
            <a:pPr lvl="1"/>
            <a:r>
              <a:rPr lang="en-US" dirty="0" smtClean="0"/>
              <a:t>Introduction of GEO-LEO IR products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
            </a:pPr>
            <a:r>
              <a:rPr lang="en-US" dirty="0" smtClean="0"/>
              <a:t>Enhance the communication between the product developers and users’ community</a:t>
            </a:r>
          </a:p>
          <a:p>
            <a:pPr>
              <a:buFont typeface="Wingdings" pitchFamily="2" charset="2"/>
              <a:buChar char="§"/>
            </a:pPr>
            <a:r>
              <a:rPr lang="en-US" dirty="0" smtClean="0"/>
              <a:t>Inform the users with the most recent  updates to the GSICS (e.g. To learn about the recent updates to the GSICS  (e.g. GSICS vision, product development, and data management and availability)</a:t>
            </a:r>
          </a:p>
          <a:p>
            <a:pPr>
              <a:buFont typeface="Wingdings" pitchFamily="2" charset="2"/>
              <a:buChar char="§"/>
            </a:pPr>
            <a:r>
              <a:rPr lang="en-US" dirty="0" smtClean="0"/>
              <a:t>Call for voluntary tests of the GSICS GEO-LEO IR products</a:t>
            </a:r>
          </a:p>
          <a:p>
            <a:pPr>
              <a:buFont typeface="Wingdings" pitchFamily="2" charset="2"/>
              <a:buChar char="§"/>
            </a:pPr>
            <a:r>
              <a:rPr lang="en-US" dirty="0" smtClean="0"/>
              <a:t>Future potential satellite inter-calibration products</a:t>
            </a:r>
          </a:p>
          <a:p>
            <a:pPr>
              <a:buFont typeface="Wingdings" pitchFamily="2" charset="2"/>
              <a:buChar char="§"/>
            </a:pPr>
            <a:r>
              <a:rPr lang="en-US" dirty="0" smtClean="0"/>
              <a:t>Know more from the users on the their feedback on the GSICS products and requests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26345535"/>
              </p:ext>
            </p:extLst>
          </p:nvPr>
        </p:nvGraphicFramePr>
        <p:xfrm>
          <a:off x="304800" y="152400"/>
          <a:ext cx="8387081" cy="6477000"/>
        </p:xfrm>
        <a:graphic>
          <a:graphicData uri="http://schemas.openxmlformats.org/drawingml/2006/table">
            <a:tbl>
              <a:tblPr firstRow="1" bandRow="1">
                <a:tableStyleId>{5C22544A-7EE6-4342-B048-85BDC9FD1C3A}</a:tableStyleId>
              </a:tblPr>
              <a:tblGrid>
                <a:gridCol w="1371600"/>
                <a:gridCol w="1717040"/>
                <a:gridCol w="2819400"/>
                <a:gridCol w="179494"/>
                <a:gridCol w="2299547"/>
              </a:tblGrid>
              <a:tr h="304800">
                <a:tc>
                  <a:txBody>
                    <a:bodyPr/>
                    <a:lstStyle/>
                    <a:p>
                      <a:pPr algn="ctr"/>
                      <a:r>
                        <a:rPr lang="en-US" sz="1400" dirty="0" smtClean="0"/>
                        <a:t>Time</a:t>
                      </a:r>
                      <a:endParaRPr lang="en-US" sz="1400" dirty="0"/>
                    </a:p>
                  </a:txBody>
                  <a:tcPr/>
                </a:tc>
                <a:tc>
                  <a:txBody>
                    <a:bodyPr/>
                    <a:lstStyle/>
                    <a:p>
                      <a:pPr algn="ctr"/>
                      <a:r>
                        <a:rPr lang="en-US" sz="1400" dirty="0" smtClean="0"/>
                        <a:t>Speaker</a:t>
                      </a:r>
                      <a:endParaRPr lang="en-US" sz="1400" dirty="0"/>
                    </a:p>
                  </a:txBody>
                  <a:tcPr/>
                </a:tc>
                <a:tc>
                  <a:txBody>
                    <a:bodyPr/>
                    <a:lstStyle/>
                    <a:p>
                      <a:pPr algn="ctr"/>
                      <a:r>
                        <a:rPr lang="en-US" sz="1400" dirty="0" smtClean="0"/>
                        <a:t>Subject</a:t>
                      </a:r>
                      <a:endParaRPr lang="en-US" sz="1400" dirty="0"/>
                    </a:p>
                  </a:txBody>
                  <a:tcPr/>
                </a:tc>
                <a:tc gridSpan="2">
                  <a:txBody>
                    <a:bodyPr/>
                    <a:lstStyle/>
                    <a:p>
                      <a:pPr algn="ctr"/>
                      <a:r>
                        <a:rPr lang="en-US" sz="1400" dirty="0" smtClean="0"/>
                        <a:t>Chair</a:t>
                      </a:r>
                      <a:endParaRPr lang="en-US" sz="1400" dirty="0"/>
                    </a:p>
                  </a:txBody>
                  <a:tcPr/>
                </a:tc>
                <a:tc hMerge="1">
                  <a:txBody>
                    <a:bodyPr/>
                    <a:lstStyle/>
                    <a:p>
                      <a:endParaRPr lang="en-US"/>
                    </a:p>
                  </a:txBody>
                  <a:tcPr/>
                </a:tc>
              </a:tr>
              <a:tr h="304800">
                <a:tc>
                  <a:txBody>
                    <a:bodyPr/>
                    <a:lstStyle/>
                    <a:p>
                      <a:pPr algn="ctr"/>
                      <a:r>
                        <a:rPr lang="en-US" sz="1400" dirty="0" smtClean="0"/>
                        <a:t>08:30</a:t>
                      </a:r>
                      <a:endParaRPr lang="en-US" sz="1400" dirty="0"/>
                    </a:p>
                  </a:txBody>
                  <a:tcPr/>
                </a:tc>
                <a:tc>
                  <a:txBody>
                    <a:bodyPr/>
                    <a:lstStyle/>
                    <a:p>
                      <a:pPr algn="ctr"/>
                      <a:r>
                        <a:rPr lang="en-US" sz="1400" dirty="0" smtClean="0"/>
                        <a:t>Mitch Goldberg</a:t>
                      </a:r>
                      <a:endParaRPr lang="en-US" sz="1400" dirty="0"/>
                    </a:p>
                  </a:txBody>
                  <a:tcPr/>
                </a:tc>
                <a:tc>
                  <a:txBody>
                    <a:bodyPr/>
                    <a:lstStyle/>
                    <a:p>
                      <a:pPr algn="ctr"/>
                      <a:r>
                        <a:rPr lang="en-US" sz="1400" dirty="0" smtClean="0"/>
                        <a:t>Welcome</a:t>
                      </a:r>
                      <a:endParaRPr lang="en-US" sz="1400" dirty="0"/>
                    </a:p>
                  </a:txBody>
                  <a:tcPr/>
                </a:tc>
                <a:tc gridSpan="2">
                  <a:txBody>
                    <a:bodyPr/>
                    <a:lstStyle/>
                    <a:p>
                      <a:pPr algn="ctr"/>
                      <a:endParaRPr lang="en-US" sz="1400"/>
                    </a:p>
                  </a:txBody>
                  <a:tcPr/>
                </a:tc>
                <a:tc hMerge="1">
                  <a:txBody>
                    <a:bodyPr/>
                    <a:lstStyle/>
                    <a:p>
                      <a:endParaRPr lang="en-US"/>
                    </a:p>
                  </a:txBody>
                  <a:tcPr/>
                </a:tc>
              </a:tr>
              <a:tr h="304800">
                <a:tc gridSpan="5">
                  <a:txBody>
                    <a:bodyPr/>
                    <a:lstStyle/>
                    <a:p>
                      <a:pPr algn="ctr"/>
                      <a:r>
                        <a:rPr lang="en-US" sz="1400" b="1" dirty="0" smtClean="0"/>
                        <a:t>Introduction</a:t>
                      </a:r>
                      <a:r>
                        <a:rPr lang="en-US" sz="1400" b="1" baseline="0" dirty="0" smtClean="0"/>
                        <a:t> &amp; Update on GSICS</a:t>
                      </a:r>
                      <a:endParaRPr lang="en-US" sz="1400" b="1"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4800">
                <a:tc>
                  <a:txBody>
                    <a:bodyPr/>
                    <a:lstStyle/>
                    <a:p>
                      <a:pPr algn="ctr"/>
                      <a:r>
                        <a:rPr lang="en-US" sz="1400" dirty="0" smtClean="0"/>
                        <a:t>08:35</a:t>
                      </a:r>
                      <a:r>
                        <a:rPr lang="en-US" sz="1400" baseline="0" dirty="0" smtClean="0"/>
                        <a:t> -</a:t>
                      </a:r>
                      <a:r>
                        <a:rPr lang="en-US" sz="1400" dirty="0" smtClean="0"/>
                        <a:t> 08:45</a:t>
                      </a:r>
                      <a:endParaRPr lang="en-US" sz="1400" dirty="0"/>
                    </a:p>
                  </a:txBody>
                  <a:tcPr/>
                </a:tc>
                <a:tc>
                  <a:txBody>
                    <a:bodyPr/>
                    <a:lstStyle/>
                    <a:p>
                      <a:pPr algn="ctr"/>
                      <a:r>
                        <a:rPr lang="en-US" sz="1400" dirty="0" smtClean="0"/>
                        <a:t>Mitch Goldberg</a:t>
                      </a:r>
                      <a:endParaRPr lang="en-US" sz="1400" dirty="0"/>
                    </a:p>
                  </a:txBody>
                  <a:tcPr/>
                </a:tc>
                <a:tc>
                  <a:txBody>
                    <a:bodyPr/>
                    <a:lstStyle/>
                    <a:p>
                      <a:pPr algn="ctr"/>
                      <a:r>
                        <a:rPr lang="en-US" sz="1400" baseline="0" dirty="0" smtClean="0"/>
                        <a:t>Update of GSICS </a:t>
                      </a:r>
                      <a:endParaRPr lang="en-US" sz="1400" dirty="0"/>
                    </a:p>
                  </a:txBody>
                  <a:tcPr/>
                </a:tc>
                <a:tc rowSpan="5" gridSpan="2">
                  <a:txBody>
                    <a:bodyPr/>
                    <a:lstStyle/>
                    <a:p>
                      <a:pPr algn="ctr"/>
                      <a:r>
                        <a:rPr lang="en-US" sz="1400" baseline="0" dirty="0" smtClean="0"/>
                        <a:t>WMO Representative?</a:t>
                      </a:r>
                      <a:endParaRPr lang="en-US" sz="1400" dirty="0"/>
                    </a:p>
                  </a:txBody>
                  <a:tcPr/>
                </a:tc>
                <a:tc rowSpan="5" hMerge="1">
                  <a:txBody>
                    <a:bodyPr/>
                    <a:lstStyle/>
                    <a:p>
                      <a:endParaRPr lang="en-US"/>
                    </a:p>
                  </a:txBody>
                  <a:tcPr/>
                </a:tc>
              </a:tr>
              <a:tr h="320040">
                <a:tc>
                  <a:txBody>
                    <a:bodyPr/>
                    <a:lstStyle/>
                    <a:p>
                      <a:pPr algn="ctr"/>
                      <a:r>
                        <a:rPr lang="en-US" sz="1400" dirty="0" smtClean="0"/>
                        <a:t>08:45</a:t>
                      </a:r>
                      <a:r>
                        <a:rPr lang="en-US" sz="1400" baseline="0" dirty="0" smtClean="0"/>
                        <a:t> -</a:t>
                      </a:r>
                      <a:r>
                        <a:rPr lang="en-US" sz="1400" dirty="0" smtClean="0"/>
                        <a:t> 09:00</a:t>
                      </a:r>
                      <a:endParaRPr lang="en-US" sz="1400" dirty="0"/>
                    </a:p>
                  </a:txBody>
                  <a:tcPr/>
                </a:tc>
                <a:tc>
                  <a:txBody>
                    <a:bodyPr/>
                    <a:lstStyle/>
                    <a:p>
                      <a:pPr algn="ctr"/>
                      <a:r>
                        <a:rPr lang="en-US" sz="1400" dirty="0" smtClean="0"/>
                        <a:t>Tim  </a:t>
                      </a:r>
                      <a:r>
                        <a:rPr lang="en-US" sz="1400" dirty="0" err="1" smtClean="0"/>
                        <a:t>Hewison</a:t>
                      </a:r>
                      <a:endParaRPr lang="en-US" sz="1400" dirty="0"/>
                    </a:p>
                  </a:txBody>
                  <a:tcPr/>
                </a:tc>
                <a:tc>
                  <a:txBody>
                    <a:bodyPr/>
                    <a:lstStyle/>
                    <a:p>
                      <a:pPr algn="ctr"/>
                      <a:r>
                        <a:rPr lang="en-US" sz="1400" dirty="0" smtClean="0"/>
                        <a:t>GSICS Product Development</a:t>
                      </a:r>
                      <a:endParaRPr lang="en-US" sz="1400" dirty="0"/>
                    </a:p>
                  </a:txBody>
                  <a:tcPr/>
                </a:tc>
                <a:tc gridSpan="2" vMerge="1">
                  <a:txBody>
                    <a:bodyPr/>
                    <a:lstStyle/>
                    <a:p>
                      <a:endParaRPr lang="en-US" sz="1400" dirty="0"/>
                    </a:p>
                  </a:txBody>
                  <a:tcPr/>
                </a:tc>
                <a:tc hMerge="1" vMerge="1">
                  <a:txBody>
                    <a:bodyPr/>
                    <a:lstStyle/>
                    <a:p>
                      <a:endParaRPr lang="en-US"/>
                    </a:p>
                  </a:txBody>
                  <a:tcPr/>
                </a:tc>
              </a:tr>
              <a:tr h="365760">
                <a:tc>
                  <a:txBody>
                    <a:bodyPr/>
                    <a:lstStyle/>
                    <a:p>
                      <a:pPr algn="ctr"/>
                      <a:r>
                        <a:rPr lang="en-US" sz="1400" dirty="0" smtClean="0"/>
                        <a:t>09:00 </a:t>
                      </a:r>
                      <a:r>
                        <a:rPr lang="en-US" sz="1400" baseline="0" dirty="0" smtClean="0"/>
                        <a:t> - </a:t>
                      </a:r>
                      <a:r>
                        <a:rPr lang="en-US" sz="1400" dirty="0" smtClean="0"/>
                        <a:t>09:15</a:t>
                      </a:r>
                      <a:endParaRPr lang="en-US" sz="1400" dirty="0"/>
                    </a:p>
                  </a:txBody>
                  <a:tcPr/>
                </a:tc>
                <a:tc>
                  <a:txBody>
                    <a:bodyPr/>
                    <a:lstStyle/>
                    <a:p>
                      <a:pPr algn="ctr"/>
                      <a:r>
                        <a:rPr lang="en-US" sz="1400" dirty="0" err="1" smtClean="0"/>
                        <a:t>Aleksandar</a:t>
                      </a:r>
                      <a:r>
                        <a:rPr lang="en-US" sz="1400" dirty="0" smtClean="0"/>
                        <a:t> </a:t>
                      </a:r>
                      <a:r>
                        <a:rPr lang="en-US" sz="1400" dirty="0" err="1" smtClean="0"/>
                        <a:t>Jelenak</a:t>
                      </a:r>
                      <a:endParaRPr lang="en-US" sz="1400" dirty="0"/>
                    </a:p>
                  </a:txBody>
                  <a:tcPr/>
                </a:tc>
                <a:tc>
                  <a:txBody>
                    <a:bodyPr/>
                    <a:lstStyle/>
                    <a:p>
                      <a:pPr algn="ctr"/>
                      <a:r>
                        <a:rPr lang="en-US" sz="1400" dirty="0" smtClean="0"/>
                        <a:t>Data Management</a:t>
                      </a:r>
                      <a:endParaRPr lang="en-US" sz="1400" dirty="0"/>
                    </a:p>
                  </a:txBody>
                  <a:tcPr/>
                </a:tc>
                <a:tc gridSpan="2" vMerge="1">
                  <a:txBody>
                    <a:bodyPr/>
                    <a:lstStyle/>
                    <a:p>
                      <a:endParaRPr lang="en-US" sz="1400"/>
                    </a:p>
                  </a:txBody>
                  <a:tcPr/>
                </a:tc>
                <a:tc hMerge="1" vMerge="1">
                  <a:txBody>
                    <a:bodyPr/>
                    <a:lstStyle/>
                    <a:p>
                      <a:endParaRPr lang="en-US"/>
                    </a:p>
                  </a:txBody>
                  <a:tcPr/>
                </a:tc>
              </a:tr>
              <a:tr h="304800">
                <a:tc>
                  <a:txBody>
                    <a:bodyPr/>
                    <a:lstStyle/>
                    <a:p>
                      <a:pPr algn="ctr"/>
                      <a:r>
                        <a:rPr lang="en-US" sz="1400" dirty="0" smtClean="0"/>
                        <a:t>09:15 - 09:20</a:t>
                      </a:r>
                      <a:endParaRPr lang="en-US" sz="1400" dirty="0"/>
                    </a:p>
                  </a:txBody>
                  <a:tcPr/>
                </a:tc>
                <a:tc>
                  <a:txBody>
                    <a:bodyPr/>
                    <a:lstStyle/>
                    <a:p>
                      <a:pPr algn="ctr"/>
                      <a:r>
                        <a:rPr lang="en-US" sz="1400" dirty="0" err="1" smtClean="0"/>
                        <a:t>Fangfang</a:t>
                      </a:r>
                      <a:r>
                        <a:rPr lang="en-US" sz="1400" dirty="0" smtClean="0"/>
                        <a:t> Yu</a:t>
                      </a:r>
                      <a:endParaRPr lang="en-US" sz="1400" dirty="0"/>
                    </a:p>
                  </a:txBody>
                  <a:tcPr/>
                </a:tc>
                <a:tc>
                  <a:txBody>
                    <a:bodyPr/>
                    <a:lstStyle/>
                    <a:p>
                      <a:pPr algn="ctr"/>
                      <a:r>
                        <a:rPr lang="en-US" sz="1400" dirty="0" smtClean="0"/>
                        <a:t>GCC Report</a:t>
                      </a:r>
                      <a:endParaRPr lang="en-US" sz="1400" dirty="0"/>
                    </a:p>
                  </a:txBody>
                  <a:tcPr/>
                </a:tc>
                <a:tc gridSpan="2" vMerge="1">
                  <a:txBody>
                    <a:bodyPr/>
                    <a:lstStyle/>
                    <a:p>
                      <a:endParaRPr lang="en-US" sz="1400" dirty="0"/>
                    </a:p>
                  </a:txBody>
                  <a:tcPr/>
                </a:tc>
                <a:tc hMerge="1" vMerge="1">
                  <a:txBody>
                    <a:bodyPr/>
                    <a:lstStyle/>
                    <a:p>
                      <a:endParaRPr lang="en-US"/>
                    </a:p>
                  </a:txBody>
                  <a:tcPr/>
                </a:tc>
              </a:tr>
              <a:tr h="304800">
                <a:tc>
                  <a:txBody>
                    <a:bodyPr/>
                    <a:lstStyle/>
                    <a:p>
                      <a:pPr algn="ctr"/>
                      <a:r>
                        <a:rPr lang="en-US" sz="1400" dirty="0" smtClean="0"/>
                        <a:t>09:20 </a:t>
                      </a:r>
                      <a:r>
                        <a:rPr lang="en-US" sz="1400" baseline="0" dirty="0" smtClean="0"/>
                        <a:t> - </a:t>
                      </a:r>
                      <a:r>
                        <a:rPr lang="en-US" sz="1400" dirty="0" smtClean="0"/>
                        <a:t>09:25</a:t>
                      </a:r>
                      <a:endParaRPr lang="en-US" sz="1400" dirty="0"/>
                    </a:p>
                  </a:txBody>
                  <a:tcPr/>
                </a:tc>
                <a:tc>
                  <a:txBody>
                    <a:bodyPr/>
                    <a:lstStyle/>
                    <a:p>
                      <a:pPr algn="ctr"/>
                      <a:r>
                        <a:rPr lang="en-US" sz="1400" dirty="0" smtClean="0"/>
                        <a:t>Mat</a:t>
                      </a:r>
                      <a:r>
                        <a:rPr lang="en-US" sz="1400" baseline="0" dirty="0" smtClean="0"/>
                        <a:t> </a:t>
                      </a:r>
                      <a:r>
                        <a:rPr lang="en-US" sz="1400" baseline="0" dirty="0" err="1" smtClean="0"/>
                        <a:t>Gunshor</a:t>
                      </a:r>
                      <a:endParaRPr lang="en-US" sz="1400" dirty="0"/>
                    </a:p>
                  </a:txBody>
                  <a:tcPr/>
                </a:tc>
                <a:tc>
                  <a:txBody>
                    <a:bodyPr/>
                    <a:lstStyle/>
                    <a:p>
                      <a:pPr algn="ctr"/>
                      <a:r>
                        <a:rPr lang="en-US" sz="1400" dirty="0" smtClean="0"/>
                        <a:t>Retro-processin</a:t>
                      </a:r>
                      <a:r>
                        <a:rPr lang="en-US" sz="1400" baseline="0" dirty="0" smtClean="0"/>
                        <a:t>g Status</a:t>
                      </a:r>
                      <a:endParaRPr lang="en-US" sz="1400" dirty="0"/>
                    </a:p>
                  </a:txBody>
                  <a:tcPr/>
                </a:tc>
                <a:tc gridSpan="2" vMerge="1">
                  <a:txBody>
                    <a:bodyPr/>
                    <a:lstStyle/>
                    <a:p>
                      <a:endParaRPr lang="en-US" sz="1400" dirty="0"/>
                    </a:p>
                  </a:txBody>
                  <a:tcPr/>
                </a:tc>
                <a:tc hMerge="1" vMerge="1">
                  <a:txBody>
                    <a:bodyPr/>
                    <a:lstStyle/>
                    <a:p>
                      <a:endParaRPr lang="en-US"/>
                    </a:p>
                  </a:txBody>
                  <a:tcPr/>
                </a:tc>
              </a:tr>
              <a:tr h="228600">
                <a:tc gridSpan="5">
                  <a:txBody>
                    <a:bodyPr/>
                    <a:lstStyle/>
                    <a:p>
                      <a:pPr algn="ctr"/>
                      <a:r>
                        <a:rPr lang="en-US" sz="1400" b="1" dirty="0" smtClean="0"/>
                        <a:t>Future </a:t>
                      </a:r>
                      <a:r>
                        <a:rPr lang="en-US" sz="1400" b="1" baseline="0" dirty="0" smtClean="0"/>
                        <a:t> Satellite Inter-Calibrations</a:t>
                      </a:r>
                      <a:endParaRPr lang="en-US" sz="1400" b="1" dirty="0"/>
                    </a:p>
                  </a:txBody>
                  <a:tcPr/>
                </a:tc>
                <a:tc hMerge="1">
                  <a:txBody>
                    <a:bodyPr/>
                    <a:lstStyle/>
                    <a:p>
                      <a:endParaRPr lang="en-US"/>
                    </a:p>
                  </a:txBody>
                  <a:tcPr/>
                </a:tc>
                <a:tc hMerge="1">
                  <a:txBody>
                    <a:bodyPr/>
                    <a:lstStyle/>
                    <a:p>
                      <a:endParaRPr lang="en-US" sz="1400" dirty="0"/>
                    </a:p>
                  </a:txBody>
                  <a:tcPr/>
                </a:tc>
                <a:tc hMerge="1">
                  <a:txBody>
                    <a:bodyPr/>
                    <a:lstStyle/>
                    <a:p>
                      <a:endParaRPr lang="en-US" sz="1400" dirty="0"/>
                    </a:p>
                  </a:txBody>
                  <a:tcPr/>
                </a:tc>
                <a:tc hMerge="1">
                  <a:txBody>
                    <a:bodyPr/>
                    <a:lstStyle/>
                    <a:p>
                      <a:endParaRPr lang="en-US"/>
                    </a:p>
                  </a:txBody>
                  <a:tcPr/>
                </a:tc>
              </a:tr>
              <a:tr h="304800">
                <a:tc>
                  <a:txBody>
                    <a:bodyPr/>
                    <a:lstStyle/>
                    <a:p>
                      <a:pPr algn="ctr"/>
                      <a:r>
                        <a:rPr lang="en-US" sz="1400" dirty="0" smtClean="0"/>
                        <a:t>09:25 – 09:35</a:t>
                      </a:r>
                      <a:endParaRPr lang="en-US" sz="1400" dirty="0"/>
                    </a:p>
                  </a:txBody>
                  <a:tcPr/>
                </a:tc>
                <a:tc>
                  <a:txBody>
                    <a:bodyPr/>
                    <a:lstStyle/>
                    <a:p>
                      <a:pPr algn="ctr"/>
                      <a:r>
                        <a:rPr lang="en-US" sz="1400" dirty="0" smtClean="0"/>
                        <a:t>Bob </a:t>
                      </a:r>
                      <a:r>
                        <a:rPr lang="en-US" sz="1400" dirty="0" err="1" smtClean="0"/>
                        <a:t>Iacovazzi</a:t>
                      </a:r>
                      <a:endParaRPr lang="en-US" sz="1400" dirty="0"/>
                    </a:p>
                  </a:txBody>
                  <a:tcPr/>
                </a:tc>
                <a:tc>
                  <a:txBody>
                    <a:bodyPr/>
                    <a:lstStyle/>
                    <a:p>
                      <a:pPr algn="ctr"/>
                      <a:r>
                        <a:rPr lang="en-US" sz="1400" dirty="0" smtClean="0"/>
                        <a:t>GOES-R ABI Cal/Val</a:t>
                      </a:r>
                      <a:endParaRPr lang="en-US" sz="1400" dirty="0"/>
                    </a:p>
                  </a:txBody>
                  <a:tcPr/>
                </a:tc>
                <a:tc rowSpan="3" gridSpan="2">
                  <a:txBody>
                    <a:bodyPr/>
                    <a:lstStyle/>
                    <a:p>
                      <a:pPr algn="ctr"/>
                      <a:r>
                        <a:rPr lang="en-US" sz="1400" dirty="0" smtClean="0"/>
                        <a:t>Mitch Goldberg</a:t>
                      </a:r>
                      <a:endParaRPr lang="en-US" sz="1400" dirty="0"/>
                    </a:p>
                  </a:txBody>
                  <a:tcPr/>
                </a:tc>
                <a:tc rowSpan="3" hMerge="1">
                  <a:txBody>
                    <a:bodyPr/>
                    <a:lstStyle/>
                    <a:p>
                      <a:endParaRPr lang="en-US"/>
                    </a:p>
                  </a:txBody>
                  <a:tcPr/>
                </a:tc>
              </a:tr>
              <a:tr h="152400">
                <a:tc>
                  <a:txBody>
                    <a:bodyPr/>
                    <a:lstStyle/>
                    <a:p>
                      <a:pPr algn="ctr"/>
                      <a:r>
                        <a:rPr lang="en-US" sz="1400" dirty="0" smtClean="0"/>
                        <a:t>09:35 – 09:50</a:t>
                      </a:r>
                      <a:endParaRPr lang="en-US" sz="1400" dirty="0"/>
                    </a:p>
                  </a:txBody>
                  <a:tcPr/>
                </a:tc>
                <a:tc>
                  <a:txBody>
                    <a:bodyPr/>
                    <a:lstStyle/>
                    <a:p>
                      <a:pPr algn="ctr"/>
                      <a:r>
                        <a:rPr lang="en-US" sz="1400" dirty="0" smtClean="0"/>
                        <a:t>Jack </a:t>
                      </a:r>
                      <a:r>
                        <a:rPr lang="en-US" sz="1400" dirty="0" err="1" smtClean="0"/>
                        <a:t>Xiong</a:t>
                      </a:r>
                      <a:endParaRPr lang="en-US" sz="1400" dirty="0"/>
                    </a:p>
                  </a:txBody>
                  <a:tcPr/>
                </a:tc>
                <a:tc>
                  <a:txBody>
                    <a:bodyPr/>
                    <a:lstStyle/>
                    <a:p>
                      <a:pPr algn="ctr"/>
                      <a:r>
                        <a:rPr lang="en-US" sz="1400" dirty="0" smtClean="0"/>
                        <a:t>VIIRS and MODIS Inter-Comparison</a:t>
                      </a:r>
                      <a:endParaRPr lang="en-US" sz="1400" dirty="0"/>
                    </a:p>
                  </a:txBody>
                  <a:tcPr/>
                </a:tc>
                <a:tc gridSpan="2" vMerge="1">
                  <a:txBody>
                    <a:bodyPr/>
                    <a:lstStyle/>
                    <a:p>
                      <a:endParaRPr lang="en-US" sz="1400" dirty="0"/>
                    </a:p>
                  </a:txBody>
                  <a:tcPr/>
                </a:tc>
                <a:tc hMerge="1" vMerge="1">
                  <a:txBody>
                    <a:bodyPr/>
                    <a:lstStyle/>
                    <a:p>
                      <a:endParaRPr lang="en-US"/>
                    </a:p>
                  </a:txBody>
                  <a:tcPr/>
                </a:tc>
              </a:tr>
              <a:tr h="304800">
                <a:tc>
                  <a:txBody>
                    <a:bodyPr/>
                    <a:lstStyle/>
                    <a:p>
                      <a:pPr algn="ctr"/>
                      <a:r>
                        <a:rPr lang="en-US" sz="1400" dirty="0" smtClean="0"/>
                        <a:t>09:50 – 10:05</a:t>
                      </a:r>
                      <a:endParaRPr lang="en-US" sz="1400" dirty="0"/>
                    </a:p>
                  </a:txBody>
                  <a:tcPr/>
                </a:tc>
                <a:tc>
                  <a:txBody>
                    <a:bodyPr/>
                    <a:lstStyle/>
                    <a:p>
                      <a:pPr algn="ctr"/>
                      <a:r>
                        <a:rPr lang="en-US" sz="1400" dirty="0" err="1" smtClean="0"/>
                        <a:t>Likun</a:t>
                      </a:r>
                      <a:r>
                        <a:rPr lang="en-US" sz="1400" dirty="0" smtClean="0"/>
                        <a:t> Wang</a:t>
                      </a:r>
                      <a:endParaRPr lang="en-US" sz="1400" dirty="0"/>
                    </a:p>
                  </a:txBody>
                  <a:tcPr/>
                </a:tc>
                <a:tc>
                  <a:txBody>
                    <a:bodyPr/>
                    <a:lstStyle/>
                    <a:p>
                      <a:pPr algn="ctr"/>
                      <a:r>
                        <a:rPr lang="en-US" sz="1400" dirty="0" err="1" smtClean="0"/>
                        <a:t>CrIS</a:t>
                      </a:r>
                      <a:r>
                        <a:rPr lang="en-US" sz="1400" baseline="0" dirty="0" smtClean="0"/>
                        <a:t> Inter-calibration</a:t>
                      </a:r>
                      <a:endParaRPr lang="en-US" sz="1400" dirty="0"/>
                    </a:p>
                  </a:txBody>
                  <a:tcPr/>
                </a:tc>
                <a:tc gridSpan="2" vMerge="1">
                  <a:txBody>
                    <a:bodyPr/>
                    <a:lstStyle/>
                    <a:p>
                      <a:endParaRPr lang="en-US" sz="1400" dirty="0"/>
                    </a:p>
                  </a:txBody>
                  <a:tcPr/>
                </a:tc>
                <a:tc hMerge="1" vMerge="1">
                  <a:txBody>
                    <a:bodyPr/>
                    <a:lstStyle/>
                    <a:p>
                      <a:endParaRPr lang="en-US"/>
                    </a:p>
                  </a:txBody>
                  <a:tcPr/>
                </a:tc>
              </a:tr>
              <a:tr h="152400">
                <a:tc gridSpan="5">
                  <a:txBody>
                    <a:bodyPr/>
                    <a:lstStyle/>
                    <a:p>
                      <a:pPr algn="ctr"/>
                      <a:r>
                        <a:rPr lang="en-US" sz="1400" b="1" dirty="0" smtClean="0"/>
                        <a:t>Users’ Feedback and</a:t>
                      </a:r>
                      <a:r>
                        <a:rPr lang="en-US" sz="1400" b="1" baseline="0" dirty="0" smtClean="0"/>
                        <a:t> Requests</a:t>
                      </a:r>
                      <a:endParaRPr lang="en-US" sz="1400" b="1" dirty="0"/>
                    </a:p>
                  </a:txBody>
                  <a:tcPr/>
                </a:tc>
                <a:tc hMerge="1">
                  <a:txBody>
                    <a:bodyPr/>
                    <a:lstStyle/>
                    <a:p>
                      <a:endParaRPr lang="en-US"/>
                    </a:p>
                  </a:txBody>
                  <a:tcPr/>
                </a:tc>
                <a:tc hMerge="1">
                  <a:txBody>
                    <a:bodyPr/>
                    <a:lstStyle/>
                    <a:p>
                      <a:endParaRPr lang="en-US" sz="1400" dirty="0"/>
                    </a:p>
                  </a:txBody>
                  <a:tcPr/>
                </a:tc>
                <a:tc hMerge="1">
                  <a:txBody>
                    <a:bodyPr/>
                    <a:lstStyle/>
                    <a:p>
                      <a:endParaRPr lang="en-US" sz="1400" dirty="0"/>
                    </a:p>
                  </a:txBody>
                  <a:tcPr/>
                </a:tc>
                <a:tc hMerge="1">
                  <a:txBody>
                    <a:bodyPr/>
                    <a:lstStyle/>
                    <a:p>
                      <a:endParaRPr lang="en-US"/>
                    </a:p>
                  </a:txBody>
                  <a:tcPr/>
                </a:tc>
              </a:tr>
              <a:tr h="152400">
                <a:tc>
                  <a:txBody>
                    <a:bodyPr/>
                    <a:lstStyle/>
                    <a:p>
                      <a:pPr algn="ctr"/>
                      <a:r>
                        <a:rPr lang="en-US" sz="1400" dirty="0" smtClean="0"/>
                        <a:t>10:05-10:15</a:t>
                      </a:r>
                      <a:endParaRPr lang="en-US" sz="1400" dirty="0"/>
                    </a:p>
                  </a:txBody>
                  <a:tcPr/>
                </a:tc>
                <a:tc>
                  <a:txBody>
                    <a:bodyPr/>
                    <a:lstStyle/>
                    <a:p>
                      <a:pPr algn="ctr"/>
                      <a:r>
                        <a:rPr lang="en-US" sz="1300" dirty="0" err="1" smtClean="0"/>
                        <a:t>Sindy</a:t>
                      </a:r>
                      <a:r>
                        <a:rPr lang="en-US" sz="1300" dirty="0" smtClean="0"/>
                        <a:t> </a:t>
                      </a:r>
                      <a:r>
                        <a:rPr lang="en-US" sz="1300" dirty="0" err="1" smtClean="0"/>
                        <a:t>Stercks</a:t>
                      </a:r>
                      <a:r>
                        <a:rPr lang="en-US" sz="1300" dirty="0" smtClean="0"/>
                        <a:t> (remote)</a:t>
                      </a:r>
                      <a:endParaRPr lang="en-US" sz="1300" dirty="0"/>
                    </a:p>
                  </a:txBody>
                  <a:tcPr/>
                </a:tc>
                <a:tc>
                  <a:txBody>
                    <a:bodyPr/>
                    <a:lstStyle/>
                    <a:p>
                      <a:pPr algn="ctr"/>
                      <a:r>
                        <a:rPr lang="en-US" sz="1400" dirty="0" err="1" smtClean="0"/>
                        <a:t>Proba</a:t>
                      </a:r>
                      <a:r>
                        <a:rPr lang="en-US" sz="1400" dirty="0" smtClean="0"/>
                        <a:t>-V project</a:t>
                      </a:r>
                      <a:endParaRPr lang="en-US" sz="1400" dirty="0"/>
                    </a:p>
                  </a:txBody>
                  <a:tcPr/>
                </a:tc>
                <a:tc rowSpan="6" gridSpan="2">
                  <a:txBody>
                    <a:bodyPr/>
                    <a:lstStyle/>
                    <a:p>
                      <a:pPr algn="ctr"/>
                      <a:r>
                        <a:rPr lang="en-US" sz="1400" dirty="0" smtClean="0"/>
                        <a:t>John Bates(?)</a:t>
                      </a:r>
                      <a:endParaRPr lang="en-US" sz="1400" dirty="0"/>
                    </a:p>
                  </a:txBody>
                  <a:tcPr/>
                </a:tc>
                <a:tc rowSpan="6" hMerge="1">
                  <a:txBody>
                    <a:bodyPr/>
                    <a:lstStyle/>
                    <a:p>
                      <a:endParaRPr lang="en-US"/>
                    </a:p>
                  </a:txBody>
                  <a:tcPr/>
                </a:tc>
              </a:tr>
              <a:tr h="152400">
                <a:tc>
                  <a:txBody>
                    <a:bodyPr/>
                    <a:lstStyle/>
                    <a:p>
                      <a:pPr algn="ctr"/>
                      <a:r>
                        <a:rPr lang="en-US" sz="1400" dirty="0" smtClean="0"/>
                        <a:t>10:15</a:t>
                      </a:r>
                      <a:r>
                        <a:rPr lang="en-US" sz="1400" baseline="0" dirty="0" smtClean="0"/>
                        <a:t> – 10:30</a:t>
                      </a:r>
                      <a:endParaRPr lang="en-US" sz="1400" dirty="0"/>
                    </a:p>
                  </a:txBody>
                  <a:tcPr/>
                </a:tc>
                <a:tc>
                  <a:txBody>
                    <a:bodyPr/>
                    <a:lstStyle/>
                    <a:p>
                      <a:pPr algn="ctr"/>
                      <a:r>
                        <a:rPr lang="en-US" sz="1400" dirty="0" smtClean="0"/>
                        <a:t>Cheng-</a:t>
                      </a:r>
                      <a:r>
                        <a:rPr lang="en-US" sz="1400" dirty="0" err="1" smtClean="0"/>
                        <a:t>zhi</a:t>
                      </a:r>
                      <a:r>
                        <a:rPr lang="en-US" sz="1400" dirty="0" smtClean="0"/>
                        <a:t> </a:t>
                      </a:r>
                      <a:r>
                        <a:rPr lang="en-US" sz="1400" dirty="0" err="1" smtClean="0"/>
                        <a:t>Zou</a:t>
                      </a:r>
                      <a:endParaRPr lang="en-US" sz="1400" dirty="0"/>
                    </a:p>
                  </a:txBody>
                  <a:tcPr/>
                </a:tc>
                <a:tc>
                  <a:txBody>
                    <a:bodyPr/>
                    <a:lstStyle/>
                    <a:p>
                      <a:pPr algn="ctr"/>
                      <a:r>
                        <a:rPr lang="en-US" sz="1400" dirty="0" smtClean="0"/>
                        <a:t>Debates</a:t>
                      </a:r>
                      <a:r>
                        <a:rPr lang="en-US" sz="1400" baseline="0" dirty="0" smtClean="0"/>
                        <a:t> on SSU Measurements</a:t>
                      </a:r>
                      <a:endParaRPr lang="en-US" sz="1400" dirty="0"/>
                    </a:p>
                  </a:txBody>
                  <a:tcPr/>
                </a:tc>
                <a:tc gridSpan="2" vMerge="1">
                  <a:txBody>
                    <a:bodyPr/>
                    <a:lstStyle/>
                    <a:p>
                      <a:pPr algn="ctr"/>
                      <a:endParaRPr lang="en-US" sz="1400" dirty="0"/>
                    </a:p>
                  </a:txBody>
                  <a:tcPr/>
                </a:tc>
                <a:tc hMerge="1" vMerge="1">
                  <a:txBody>
                    <a:bodyPr/>
                    <a:lstStyle/>
                    <a:p>
                      <a:endParaRPr lang="en-US"/>
                    </a:p>
                  </a:txBody>
                  <a:tcPr/>
                </a:tc>
              </a:tr>
              <a:tr h="152400">
                <a:tc>
                  <a:txBody>
                    <a:bodyPr/>
                    <a:lstStyle/>
                    <a:p>
                      <a:pPr algn="ctr"/>
                      <a:r>
                        <a:rPr lang="en-US" sz="1400" dirty="0" smtClean="0"/>
                        <a:t>10:30 – 10:45</a:t>
                      </a:r>
                      <a:endParaRPr lang="en-US" sz="1400" dirty="0"/>
                    </a:p>
                  </a:txBody>
                  <a:tcPr/>
                </a:tc>
                <a:tc>
                  <a:txBody>
                    <a:bodyPr/>
                    <a:lstStyle/>
                    <a:p>
                      <a:pPr algn="ctr"/>
                      <a:r>
                        <a:rPr lang="en-US" sz="1400" dirty="0" err="1" smtClean="0"/>
                        <a:t>Xingming</a:t>
                      </a:r>
                      <a:r>
                        <a:rPr lang="en-US" sz="1400" dirty="0" smtClean="0"/>
                        <a:t> Liang</a:t>
                      </a:r>
                      <a:endParaRPr lang="en-US" sz="1400" dirty="0"/>
                    </a:p>
                  </a:txBody>
                  <a:tcPr/>
                </a:tc>
                <a:tc>
                  <a:txBody>
                    <a:bodyPr/>
                    <a:lstStyle/>
                    <a:p>
                      <a:pPr algn="ctr"/>
                      <a:r>
                        <a:rPr lang="en-US" sz="1400" dirty="0" smtClean="0"/>
                        <a:t>Updates on MICROS</a:t>
                      </a:r>
                      <a:endParaRPr lang="en-US" sz="1400" dirty="0"/>
                    </a:p>
                  </a:txBody>
                  <a:tcPr/>
                </a:tc>
                <a:tc gridSpan="2" vMerge="1">
                  <a:txBody>
                    <a:bodyPr/>
                    <a:lstStyle/>
                    <a:p>
                      <a:pPr algn="ctr"/>
                      <a:endParaRPr lang="en-US" sz="1400" dirty="0"/>
                    </a:p>
                  </a:txBody>
                  <a:tcPr/>
                </a:tc>
                <a:tc hMerge="1" vMerge="1">
                  <a:txBody>
                    <a:bodyPr/>
                    <a:lstStyle/>
                    <a:p>
                      <a:endParaRPr lang="en-US"/>
                    </a:p>
                  </a:txBody>
                  <a:tcPr/>
                </a:tc>
              </a:tr>
              <a:tr h="152400">
                <a:tc>
                  <a:txBody>
                    <a:bodyPr/>
                    <a:lstStyle/>
                    <a:p>
                      <a:pPr algn="ctr"/>
                      <a:r>
                        <a:rPr lang="en-US" sz="1400" dirty="0" smtClean="0"/>
                        <a:t>10:45 – 11:</a:t>
                      </a:r>
                      <a:r>
                        <a:rPr lang="en-US" sz="1400" baseline="0" dirty="0" smtClean="0"/>
                        <a:t> 00</a:t>
                      </a:r>
                      <a:endParaRPr lang="en-US" sz="1400" dirty="0"/>
                    </a:p>
                  </a:txBody>
                  <a:tcPr/>
                </a:tc>
                <a:tc>
                  <a:txBody>
                    <a:bodyPr/>
                    <a:lstStyle/>
                    <a:p>
                      <a:pPr algn="ctr"/>
                      <a:r>
                        <a:rPr lang="en-US" sz="1400" dirty="0" err="1" smtClean="0"/>
                        <a:t>Manik</a:t>
                      </a:r>
                      <a:r>
                        <a:rPr lang="en-US" sz="1400" baseline="0" dirty="0" smtClean="0"/>
                        <a:t> Bali</a:t>
                      </a:r>
                      <a:endParaRPr lang="en-US" sz="1400" dirty="0"/>
                    </a:p>
                  </a:txBody>
                  <a:tcPr/>
                </a:tc>
                <a:tc>
                  <a:txBody>
                    <a:bodyPr/>
                    <a:lstStyle/>
                    <a:p>
                      <a:pPr algn="ctr"/>
                      <a:r>
                        <a:rPr lang="en-US" sz="1400" dirty="0" smtClean="0"/>
                        <a:t>TBD</a:t>
                      </a:r>
                      <a:r>
                        <a:rPr lang="en-US" sz="1400" baseline="0" dirty="0" smtClean="0"/>
                        <a:t> (on GHRSST)</a:t>
                      </a:r>
                      <a:endParaRPr lang="en-US" sz="1400" dirty="0"/>
                    </a:p>
                  </a:txBody>
                  <a:tcPr/>
                </a:tc>
                <a:tc gridSpan="2" vMerge="1">
                  <a:txBody>
                    <a:bodyPr/>
                    <a:lstStyle/>
                    <a:p>
                      <a:pPr algn="ctr"/>
                      <a:endParaRPr lang="en-US" sz="1400" dirty="0"/>
                    </a:p>
                  </a:txBody>
                  <a:tcPr/>
                </a:tc>
                <a:tc hMerge="1" vMerge="1">
                  <a:txBody>
                    <a:bodyPr/>
                    <a:lstStyle/>
                    <a:p>
                      <a:endParaRPr lang="en-US"/>
                    </a:p>
                  </a:txBody>
                  <a:tcPr/>
                </a:tc>
              </a:tr>
              <a:tr h="152400">
                <a:tc>
                  <a:txBody>
                    <a:bodyPr/>
                    <a:lstStyle/>
                    <a:p>
                      <a:pPr algn="ctr"/>
                      <a:r>
                        <a:rPr lang="en-US" sz="1400" dirty="0" smtClean="0"/>
                        <a:t>11:00 – 11:15</a:t>
                      </a:r>
                      <a:endParaRPr lang="en-US" sz="1400" dirty="0"/>
                    </a:p>
                  </a:txBody>
                  <a:tcPr/>
                </a:tc>
                <a:tc>
                  <a:txBody>
                    <a:bodyPr/>
                    <a:lstStyle/>
                    <a:p>
                      <a:pPr algn="ctr"/>
                      <a:r>
                        <a:rPr lang="en-US" sz="1400" dirty="0" smtClean="0"/>
                        <a:t>Bill </a:t>
                      </a:r>
                      <a:r>
                        <a:rPr lang="en-US" sz="1400" dirty="0" err="1" smtClean="0"/>
                        <a:t>Rossow</a:t>
                      </a:r>
                      <a:r>
                        <a:rPr lang="en-US" sz="1400" dirty="0" smtClean="0"/>
                        <a:t> (remote)</a:t>
                      </a:r>
                      <a:endParaRPr lang="en-US" sz="1400" dirty="0"/>
                    </a:p>
                  </a:txBody>
                  <a:tcPr/>
                </a:tc>
                <a:tc>
                  <a:txBody>
                    <a:bodyPr/>
                    <a:lstStyle/>
                    <a:p>
                      <a:pPr algn="ctr"/>
                      <a:r>
                        <a:rPr lang="en-US" sz="1400" dirty="0" smtClean="0"/>
                        <a:t>Pending</a:t>
                      </a:r>
                      <a:endParaRPr lang="en-US" sz="1400" dirty="0"/>
                    </a:p>
                  </a:txBody>
                  <a:tcPr/>
                </a:tc>
                <a:tc gridSpan="2" vMerge="1">
                  <a:txBody>
                    <a:bodyPr/>
                    <a:lstStyle/>
                    <a:p>
                      <a:pPr algn="ctr"/>
                      <a:endParaRPr lang="en-US" sz="1400" dirty="0"/>
                    </a:p>
                  </a:txBody>
                  <a:tcPr/>
                </a:tc>
                <a:tc hMerge="1" vMerge="1">
                  <a:txBody>
                    <a:bodyPr/>
                    <a:lstStyle/>
                    <a:p>
                      <a:endParaRPr lang="en-US"/>
                    </a:p>
                  </a:txBody>
                  <a:tcPr/>
                </a:tc>
              </a:tr>
              <a:tr h="152400">
                <a:tc>
                  <a:txBody>
                    <a:bodyPr/>
                    <a:lstStyle/>
                    <a:p>
                      <a:pPr algn="ctr"/>
                      <a:r>
                        <a:rPr lang="en-US" sz="1400" dirty="0" smtClean="0"/>
                        <a:t>11:15 – 11:30</a:t>
                      </a:r>
                      <a:endParaRPr lang="en-US" sz="1400" dirty="0"/>
                    </a:p>
                  </a:txBody>
                  <a:tcPr/>
                </a:tc>
                <a:tc>
                  <a:txBody>
                    <a:bodyPr/>
                    <a:lstStyle/>
                    <a:p>
                      <a:pPr algn="ctr"/>
                      <a:r>
                        <a:rPr lang="en-US" sz="1400" dirty="0" smtClean="0"/>
                        <a:t>Tim </a:t>
                      </a:r>
                      <a:r>
                        <a:rPr lang="en-US" sz="1400" dirty="0" err="1" smtClean="0"/>
                        <a:t>Schmit</a:t>
                      </a:r>
                      <a:endParaRPr lang="en-US" sz="1400" dirty="0"/>
                    </a:p>
                  </a:txBody>
                  <a:tcPr/>
                </a:tc>
                <a:tc>
                  <a:txBody>
                    <a:bodyPr/>
                    <a:lstStyle/>
                    <a:p>
                      <a:pPr algn="ctr"/>
                      <a:r>
                        <a:rPr lang="en-US" sz="1400" dirty="0" smtClean="0"/>
                        <a:t>Potential GEO</a:t>
                      </a:r>
                      <a:r>
                        <a:rPr lang="en-US" sz="1400" baseline="0" dirty="0" smtClean="0"/>
                        <a:t> </a:t>
                      </a:r>
                      <a:r>
                        <a:rPr lang="en-US" sz="1400" dirty="0" smtClean="0"/>
                        <a:t>Product</a:t>
                      </a:r>
                      <a:r>
                        <a:rPr lang="en-US" sz="1400" baseline="0" dirty="0" smtClean="0"/>
                        <a:t> and Uses</a:t>
                      </a:r>
                      <a:endParaRPr lang="en-US" sz="1400" dirty="0"/>
                    </a:p>
                  </a:txBody>
                  <a:tcPr/>
                </a:tc>
                <a:tc gridSpan="2" vMerge="1">
                  <a:txBody>
                    <a:bodyPr/>
                    <a:lstStyle/>
                    <a:p>
                      <a:pPr algn="ctr"/>
                      <a:endParaRPr lang="en-US" sz="1400" dirty="0"/>
                    </a:p>
                  </a:txBody>
                  <a:tcPr/>
                </a:tc>
                <a:tc hMerge="1" vMerge="1">
                  <a:txBody>
                    <a:bodyPr/>
                    <a:lstStyle/>
                    <a:p>
                      <a:endParaRPr lang="en-US"/>
                    </a:p>
                  </a:txBody>
                  <a:tcPr/>
                </a:tc>
              </a:tr>
              <a:tr h="152400">
                <a:tc>
                  <a:txBody>
                    <a:bodyPr/>
                    <a:lstStyle/>
                    <a:p>
                      <a:pPr algn="ctr"/>
                      <a:r>
                        <a:rPr lang="en-US" sz="1400" dirty="0" smtClean="0"/>
                        <a:t>11:30 – 12:00</a:t>
                      </a:r>
                      <a:endParaRPr lang="en-US" sz="1400" dirty="0"/>
                    </a:p>
                  </a:txBody>
                  <a:tcPr/>
                </a:tc>
                <a:tc gridSpan="2">
                  <a:txBody>
                    <a:bodyPr/>
                    <a:lstStyle/>
                    <a:p>
                      <a:pPr algn="ctr"/>
                      <a:r>
                        <a:rPr lang="en-US" sz="1400" b="1" dirty="0" smtClean="0"/>
                        <a:t>Questions and Discussions</a:t>
                      </a:r>
                      <a:r>
                        <a:rPr lang="en-US" sz="1400" b="1" baseline="0" dirty="0" smtClean="0"/>
                        <a:t> on future products</a:t>
                      </a:r>
                      <a:endParaRPr lang="en-US" sz="1400" b="1" dirty="0"/>
                    </a:p>
                  </a:txBody>
                  <a:tcPr/>
                </a:tc>
                <a:tc hMerge="1">
                  <a:txBody>
                    <a:bodyPr/>
                    <a:lstStyle/>
                    <a:p>
                      <a:endParaRPr lang="en-US" sz="1400" dirty="0"/>
                    </a:p>
                  </a:txBody>
                  <a:tcPr/>
                </a:tc>
                <a:tc gridSpan="2">
                  <a:txBody>
                    <a:bodyPr/>
                    <a:lstStyle/>
                    <a:p>
                      <a:pPr algn="ctr"/>
                      <a:r>
                        <a:rPr lang="en-US" sz="1400" dirty="0" smtClean="0"/>
                        <a:t>Tim </a:t>
                      </a:r>
                      <a:r>
                        <a:rPr lang="en-US" sz="1400" dirty="0" err="1" smtClean="0"/>
                        <a:t>Hewison</a:t>
                      </a:r>
                      <a:endParaRPr lang="en-US" sz="1400" dirty="0"/>
                    </a:p>
                  </a:txBody>
                  <a:tcPr/>
                </a:tc>
                <a:tc hMerge="1">
                  <a:txBody>
                    <a:bodyPr/>
                    <a:lstStyle/>
                    <a:p>
                      <a:endParaRPr lang="en-US"/>
                    </a:p>
                  </a:txBody>
                  <a:tcPr/>
                </a:tc>
              </a:tr>
              <a:tr h="152400">
                <a:tc>
                  <a:txBody>
                    <a:bodyPr/>
                    <a:lstStyle/>
                    <a:p>
                      <a:pPr algn="ctr"/>
                      <a:r>
                        <a:rPr lang="en-US" sz="1400" dirty="0" smtClean="0"/>
                        <a:t>12:00</a:t>
                      </a:r>
                      <a:endParaRPr lang="en-US" sz="1400" dirty="0"/>
                    </a:p>
                  </a:txBody>
                  <a:tcPr/>
                </a:tc>
                <a:tc gridSpan="3">
                  <a:txBody>
                    <a:bodyPr/>
                    <a:lstStyle/>
                    <a:p>
                      <a:pPr algn="ctr"/>
                      <a:r>
                        <a:rPr lang="en-US" sz="1400" dirty="0" smtClean="0"/>
                        <a:t>Wrap-up</a:t>
                      </a:r>
                      <a:endParaRPr lang="en-US" sz="1400" dirty="0"/>
                    </a:p>
                  </a:txBody>
                  <a:tcPr/>
                </a:tc>
                <a:tc hMerge="1">
                  <a:txBody>
                    <a:bodyPr/>
                    <a:lstStyle/>
                    <a:p>
                      <a:endParaRPr lang="en-US" sz="1400" dirty="0"/>
                    </a:p>
                  </a:txBody>
                  <a:tcPr/>
                </a:tc>
                <a:tc hMerge="1">
                  <a:txBody>
                    <a:bodyPr/>
                    <a:lstStyle/>
                    <a:p>
                      <a:endParaRPr lang="en-US" sz="1400" dirty="0"/>
                    </a:p>
                  </a:txBody>
                  <a:tcPr/>
                </a:tc>
                <a:tc>
                  <a:txBody>
                    <a:bodyPr/>
                    <a:lstStyle/>
                    <a:p>
                      <a:pPr algn="ctr"/>
                      <a:r>
                        <a:rPr lang="en-US" sz="1400" dirty="0" smtClean="0"/>
                        <a:t>Tim</a:t>
                      </a:r>
                      <a:r>
                        <a:rPr lang="en-US" sz="1400" baseline="0" dirty="0" smtClean="0"/>
                        <a:t> </a:t>
                      </a:r>
                      <a:r>
                        <a:rPr lang="en-US" sz="1400" baseline="0" dirty="0" err="1" smtClean="0"/>
                        <a:t>Hewison</a:t>
                      </a:r>
                      <a:r>
                        <a:rPr lang="en-US" sz="1400" baseline="0" dirty="0" smtClean="0"/>
                        <a:t>/</a:t>
                      </a:r>
                      <a:r>
                        <a:rPr lang="en-US" sz="1400" baseline="0" dirty="0" err="1" smtClean="0"/>
                        <a:t>Fangfang</a:t>
                      </a:r>
                      <a:r>
                        <a:rPr lang="en-US" sz="1400" baseline="0" dirty="0" smtClean="0"/>
                        <a:t> Yu</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Discussion </a:t>
            </a:r>
            <a:r>
              <a:rPr lang="en-US" dirty="0" smtClean="0"/>
              <a:t>topics</a:t>
            </a:r>
          </a:p>
          <a:p>
            <a:pPr lvl="1"/>
            <a:r>
              <a:rPr lang="en-US" dirty="0"/>
              <a:t>Users’ perspective on planned or potential applications</a:t>
            </a:r>
          </a:p>
          <a:p>
            <a:pPr lvl="1"/>
            <a:r>
              <a:rPr lang="en-US" dirty="0" smtClean="0"/>
              <a:t>What the requirements of using the products,</a:t>
            </a:r>
          </a:p>
          <a:p>
            <a:pPr lvl="2"/>
            <a:r>
              <a:rPr lang="en-US" dirty="0" smtClean="0"/>
              <a:t>Data access, documentations and tools</a:t>
            </a:r>
          </a:p>
          <a:p>
            <a:pPr lvl="1"/>
            <a:r>
              <a:rPr lang="en-US" dirty="0" smtClean="0"/>
              <a:t>If users wil</a:t>
            </a:r>
            <a:r>
              <a:rPr lang="en-US" dirty="0" smtClean="0"/>
              <a:t>l use the products once operational</a:t>
            </a:r>
          </a:p>
          <a:p>
            <a:pPr lvl="1"/>
            <a:r>
              <a:rPr lang="en-US" dirty="0" smtClean="0"/>
              <a:t>Ask audience who are interested in as third-party product and decide later to work with them</a:t>
            </a:r>
          </a:p>
          <a:p>
            <a:pPr lvl="1"/>
            <a:r>
              <a:rPr lang="en-US" smtClean="0"/>
              <a:t>Could users </a:t>
            </a:r>
            <a:r>
              <a:rPr lang="en-US" dirty="0" smtClean="0"/>
              <a:t>validate GSICS products, including the </a:t>
            </a:r>
            <a:r>
              <a:rPr lang="en-US" dirty="0" err="1" smtClean="0"/>
              <a:t>airflight</a:t>
            </a:r>
            <a:r>
              <a:rPr lang="en-US" dirty="0" smtClean="0"/>
              <a:t> and ground validations?</a:t>
            </a:r>
          </a:p>
          <a:p>
            <a:pPr lvl="1"/>
            <a:endParaRPr lang="en-US" dirty="0" smtClean="0"/>
          </a:p>
          <a:p>
            <a:r>
              <a:rPr lang="en-US" dirty="0" smtClean="0"/>
              <a:t>Others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1113</TotalTime>
  <Words>426</Words>
  <Application>Microsoft Office PowerPoint</Application>
  <PresentationFormat>On-screen Show (4:3)</PresentationFormat>
  <Paragraphs>96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Review on the 2013 GSICS Users’ Workshop Agenda</vt:lpstr>
      <vt:lpstr>Outlines</vt:lpstr>
      <vt:lpstr>Workshop Logistics and Attendees</vt:lpstr>
      <vt:lpstr>Theme</vt:lpstr>
      <vt:lpstr>Goals</vt:lpstr>
      <vt:lpstr>PowerPoint Presentation</vt:lpstr>
      <vt:lpstr>Issues</vt:lpstr>
    </vt:vector>
  </TitlesOfParts>
  <Company>NOAA / NESDIS / STAR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fyu</dc:creator>
  <cp:lastModifiedBy>Alison</cp:lastModifiedBy>
  <cp:revision>84</cp:revision>
  <dcterms:created xsi:type="dcterms:W3CDTF">2013-02-24T18:35:13Z</dcterms:created>
  <dcterms:modified xsi:type="dcterms:W3CDTF">2013-02-26T12:31:55Z</dcterms:modified>
</cp:coreProperties>
</file>