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70" r:id="rId1"/>
  </p:sldMasterIdLst>
  <p:notesMasterIdLst>
    <p:notesMasterId r:id="rId16"/>
  </p:notesMasterIdLst>
  <p:handoutMasterIdLst>
    <p:handoutMasterId r:id="rId17"/>
  </p:handoutMasterIdLst>
  <p:sldIdLst>
    <p:sldId id="256" r:id="rId2"/>
    <p:sldId id="432" r:id="rId3"/>
    <p:sldId id="461" r:id="rId4"/>
    <p:sldId id="425" r:id="rId5"/>
    <p:sldId id="424" r:id="rId6"/>
    <p:sldId id="428" r:id="rId7"/>
    <p:sldId id="426" r:id="rId8"/>
    <p:sldId id="429" r:id="rId9"/>
    <p:sldId id="446" r:id="rId10"/>
    <p:sldId id="464" r:id="rId11"/>
    <p:sldId id="358" r:id="rId12"/>
    <p:sldId id="455" r:id="rId13"/>
    <p:sldId id="407" r:id="rId14"/>
    <p:sldId id="463" r:id="rId15"/>
  </p:sldIdLst>
  <p:sldSz cx="9906000" cy="6858000" type="A4"/>
  <p:notesSz cx="6669088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im Hewison" initials="RSP/TJ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D1D1"/>
    <a:srgbClr val="FF9B9B"/>
    <a:srgbClr val="EE2D24"/>
    <a:srgbClr val="C0E498"/>
    <a:srgbClr val="B0DD7F"/>
    <a:srgbClr val="A2DADE"/>
    <a:srgbClr val="3333FF"/>
    <a:srgbClr val="4E0B55"/>
    <a:srgbClr val="C7A7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73" autoAdjust="0"/>
    <p:restoredTop sz="88511" autoAdjust="0"/>
  </p:normalViewPr>
  <p:slideViewPr>
    <p:cSldViewPr snapToGrid="0">
      <p:cViewPr>
        <p:scale>
          <a:sx n="60" d="100"/>
          <a:sy n="60" d="100"/>
        </p:scale>
        <p:origin x="-852" y="-264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358"/>
        <p:guide pos="912"/>
        <p:guide pos="4879"/>
        <p:guide pos="5556"/>
        <p:guide pos="1424"/>
        <p:guide pos="402"/>
        <p:guide pos="17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42"/>
    </p:cViewPr>
  </p:sorterViewPr>
  <p:notesViewPr>
    <p:cSldViewPr snapToGrid="0">
      <p:cViewPr varScale="1">
        <p:scale>
          <a:sx n="52" d="100"/>
          <a:sy n="52" d="100"/>
        </p:scale>
        <p:origin x="-1848" y="-78"/>
      </p:cViewPr>
      <p:guideLst>
        <p:guide orient="horz" pos="3127"/>
        <p:guide pos="2100"/>
      </p:guideLst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bali\Documents\gsics_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6071741032370946E-2"/>
          <c:y val="0.19480351414406541"/>
          <c:w val="0.8777073490813645"/>
          <c:h val="0.60190215806357672"/>
        </c:manualLayout>
      </c:layout>
      <c:barChart>
        <c:barDir val="col"/>
        <c:grouping val="clustered"/>
        <c:varyColors val="0"/>
        <c:ser>
          <c:idx val="0"/>
          <c:order val="0"/>
          <c:tx>
            <c:v>Registration in GUMS</c:v>
          </c:tx>
          <c:invertIfNegative val="0"/>
          <c:cat>
            <c:numRef>
              <c:f>Sheet1!$A$35:$A$46</c:f>
              <c:numCache>
                <c:formatCode>[$-409]mmm\-yy;@</c:formatCode>
                <c:ptCount val="12"/>
                <c:pt idx="0" formatCode="mmm\-yy">
                  <c:v>41730</c:v>
                </c:pt>
                <c:pt idx="1">
                  <c:v>41772</c:v>
                </c:pt>
                <c:pt idx="2">
                  <c:v>41803</c:v>
                </c:pt>
                <c:pt idx="3">
                  <c:v>41834</c:v>
                </c:pt>
                <c:pt idx="4">
                  <c:v>41865</c:v>
                </c:pt>
                <c:pt idx="5">
                  <c:v>41896</c:v>
                </c:pt>
                <c:pt idx="6">
                  <c:v>41926</c:v>
                </c:pt>
                <c:pt idx="7">
                  <c:v>41957</c:v>
                </c:pt>
                <c:pt idx="8">
                  <c:v>41987</c:v>
                </c:pt>
                <c:pt idx="9">
                  <c:v>42019</c:v>
                </c:pt>
                <c:pt idx="10">
                  <c:v>42050</c:v>
                </c:pt>
                <c:pt idx="11">
                  <c:v>42078</c:v>
                </c:pt>
              </c:numCache>
            </c:numRef>
          </c:cat>
          <c:val>
            <c:numRef>
              <c:f>Sheet1!$B$35:$B$46</c:f>
              <c:numCache>
                <c:formatCode>General</c:formatCode>
                <c:ptCount val="12"/>
                <c:pt idx="0">
                  <c:v>258</c:v>
                </c:pt>
                <c:pt idx="1">
                  <c:v>260</c:v>
                </c:pt>
                <c:pt idx="2">
                  <c:v>258</c:v>
                </c:pt>
                <c:pt idx="3">
                  <c:v>249</c:v>
                </c:pt>
                <c:pt idx="4">
                  <c:v>259</c:v>
                </c:pt>
                <c:pt idx="5">
                  <c:v>263</c:v>
                </c:pt>
                <c:pt idx="6">
                  <c:v>265</c:v>
                </c:pt>
                <c:pt idx="7">
                  <c:v>268</c:v>
                </c:pt>
                <c:pt idx="8">
                  <c:v>268</c:v>
                </c:pt>
                <c:pt idx="9">
                  <c:v>268</c:v>
                </c:pt>
                <c:pt idx="10">
                  <c:v>270</c:v>
                </c:pt>
                <c:pt idx="11">
                  <c:v>272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781248"/>
        <c:axId val="62444032"/>
      </c:barChart>
      <c:dateAx>
        <c:axId val="97781248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spPr>
          <a:noFill/>
          <a:ln w="22225" cmpd="sng">
            <a:solidFill>
              <a:schemeClr val="tx1"/>
            </a:solidFill>
          </a:ln>
        </c:spPr>
        <c:txPr>
          <a:bodyPr rot="0"/>
          <a:lstStyle/>
          <a:p>
            <a:pPr>
              <a:defRPr/>
            </a:pPr>
            <a:endParaRPr lang="en-US"/>
          </a:p>
        </c:txPr>
        <c:crossAx val="62444032"/>
        <c:crosses val="autoZero"/>
        <c:auto val="1"/>
        <c:lblOffset val="100"/>
        <c:baseTimeUnit val="months"/>
      </c:dateAx>
      <c:valAx>
        <c:axId val="62444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7781248"/>
        <c:crosses val="autoZero"/>
        <c:crossBetween val="between"/>
      </c:valAx>
      <c:spPr>
        <a:noFill/>
        <a:ln w="22225" cap="flat">
          <a:solidFill>
            <a:sysClr val="windowText" lastClr="000000"/>
          </a:solidFill>
        </a:ln>
      </c:spPr>
    </c:plotArea>
    <c:legend>
      <c:legendPos val="r"/>
      <c:layout>
        <c:manualLayout>
          <c:xMode val="edge"/>
          <c:yMode val="edge"/>
          <c:x val="0.10393063134876111"/>
          <c:y val="0.20340011056178386"/>
          <c:w val="0.22778221687806302"/>
          <c:h val="8.0368503937007868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E2980F-552B-4A1A-B9B6-FA6C23A3AF4C}" type="doc">
      <dgm:prSet loTypeId="urn:microsoft.com/office/officeart/2005/8/layout/hierarchy6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7782684-790B-4760-9B0A-9D107594E2AC}">
      <dgm:prSet phldrT="[Text]"/>
      <dgm:spPr>
        <a:solidFill>
          <a:srgbClr val="C0E498"/>
        </a:solidFill>
      </dgm:spPr>
      <dgm:t>
        <a:bodyPr/>
        <a:lstStyle/>
        <a:p>
          <a:r>
            <a:rPr lang="en-GB" b="1" dirty="0" smtClean="0"/>
            <a:t>GSICS Exec Panel</a:t>
          </a:r>
          <a:endParaRPr lang="en-GB" b="1" dirty="0"/>
        </a:p>
      </dgm:t>
    </dgm:pt>
    <dgm:pt modelId="{FEC727C1-9ACB-4E82-A3DB-82A69E0A01EF}" type="parTrans" cxnId="{3EB07BB7-1FBB-4E30-997A-47ED4DEFBC7C}">
      <dgm:prSet/>
      <dgm:spPr/>
      <dgm:t>
        <a:bodyPr/>
        <a:lstStyle/>
        <a:p>
          <a:endParaRPr lang="en-GB"/>
        </a:p>
      </dgm:t>
    </dgm:pt>
    <dgm:pt modelId="{413E1536-1C2E-436D-9C02-5C85F1016F37}" type="sibTrans" cxnId="{3EB07BB7-1FBB-4E30-997A-47ED4DEFBC7C}">
      <dgm:prSet/>
      <dgm:spPr/>
      <dgm:t>
        <a:bodyPr/>
        <a:lstStyle/>
        <a:p>
          <a:endParaRPr lang="en-GB"/>
        </a:p>
      </dgm:t>
    </dgm:pt>
    <dgm:pt modelId="{F62CF2BB-A131-4A46-A38D-4EE427A3C154}">
      <dgm:prSet phldrT="[Text]"/>
      <dgm:spPr>
        <a:solidFill>
          <a:srgbClr val="92D050"/>
        </a:solidFill>
      </dgm:spPr>
      <dgm:t>
        <a:bodyPr/>
        <a:lstStyle/>
        <a:p>
          <a:r>
            <a:rPr lang="en-GB" b="1" dirty="0" smtClean="0"/>
            <a:t>GSICS Coordination </a:t>
          </a:r>
          <a:r>
            <a:rPr lang="en-GB" b="1" dirty="0" err="1" smtClean="0"/>
            <a:t>Center</a:t>
          </a:r>
          <a:endParaRPr lang="en-GB" b="1" dirty="0"/>
        </a:p>
      </dgm:t>
    </dgm:pt>
    <dgm:pt modelId="{9CAFCFD9-41DC-4BCA-A2DB-4FE12B7EB1C1}" type="parTrans" cxnId="{8A9F98C2-E0E1-4ACF-A784-620FED42F280}">
      <dgm:prSet/>
      <dgm:spPr/>
      <dgm:t>
        <a:bodyPr/>
        <a:lstStyle/>
        <a:p>
          <a:endParaRPr lang="en-GB"/>
        </a:p>
      </dgm:t>
    </dgm:pt>
    <dgm:pt modelId="{93E429C4-5275-4A16-BC45-1CE0551C9DFF}" type="sibTrans" cxnId="{8A9F98C2-E0E1-4ACF-A784-620FED42F280}">
      <dgm:prSet/>
      <dgm:spPr/>
      <dgm:t>
        <a:bodyPr/>
        <a:lstStyle/>
        <a:p>
          <a:endParaRPr lang="en-GB"/>
        </a:p>
      </dgm:t>
    </dgm:pt>
    <dgm:pt modelId="{557CE354-969C-498D-86A0-8683AADBA258}">
      <dgm:prSet phldrT="[Text]"/>
      <dgm:spPr>
        <a:solidFill>
          <a:srgbClr val="92D050"/>
        </a:solidFill>
      </dgm:spPr>
      <dgm:t>
        <a:bodyPr/>
        <a:lstStyle/>
        <a:p>
          <a:r>
            <a:rPr lang="en-GB" b="1" dirty="0" smtClean="0"/>
            <a:t>GSICS Research Working Group</a:t>
          </a:r>
          <a:endParaRPr lang="en-GB" b="1" dirty="0"/>
        </a:p>
      </dgm:t>
    </dgm:pt>
    <dgm:pt modelId="{311A8585-A2AB-4AC2-8487-1A4864E3A5CA}" type="parTrans" cxnId="{DEA1E4A9-08E9-420C-A465-02DDD1B26F96}">
      <dgm:prSet/>
      <dgm:spPr/>
      <dgm:t>
        <a:bodyPr/>
        <a:lstStyle/>
        <a:p>
          <a:endParaRPr lang="en-GB"/>
        </a:p>
      </dgm:t>
    </dgm:pt>
    <dgm:pt modelId="{643AD364-E195-49CC-BA95-15EB1B2F665A}" type="sibTrans" cxnId="{DEA1E4A9-08E9-420C-A465-02DDD1B26F96}">
      <dgm:prSet/>
      <dgm:spPr/>
      <dgm:t>
        <a:bodyPr/>
        <a:lstStyle/>
        <a:p>
          <a:endParaRPr lang="en-GB"/>
        </a:p>
      </dgm:t>
    </dgm:pt>
    <dgm:pt modelId="{B6FE41D9-2071-4A18-B0AA-BB6277BDD8DC}">
      <dgm:prSet phldrT="[Text]"/>
      <dgm:spPr>
        <a:solidFill>
          <a:srgbClr val="92D050"/>
        </a:solidFill>
      </dgm:spPr>
      <dgm:t>
        <a:bodyPr/>
        <a:lstStyle/>
        <a:p>
          <a:r>
            <a:rPr lang="en-GB" b="1" dirty="0" smtClean="0"/>
            <a:t>GSICS Data Working Group</a:t>
          </a:r>
          <a:endParaRPr lang="en-GB" b="1" dirty="0"/>
        </a:p>
      </dgm:t>
    </dgm:pt>
    <dgm:pt modelId="{1D931AE9-B218-413B-9CE4-4FEFF5FCD25E}" type="parTrans" cxnId="{9F7022CE-89C1-46AB-A741-6E5B4E23906E}">
      <dgm:prSet/>
      <dgm:spPr/>
      <dgm:t>
        <a:bodyPr/>
        <a:lstStyle/>
        <a:p>
          <a:endParaRPr lang="en-GB"/>
        </a:p>
      </dgm:t>
    </dgm:pt>
    <dgm:pt modelId="{C064E780-1C17-4A71-B86F-1D74C2DFD8FB}" type="sibTrans" cxnId="{9F7022CE-89C1-46AB-A741-6E5B4E23906E}">
      <dgm:prSet/>
      <dgm:spPr/>
      <dgm:t>
        <a:bodyPr/>
        <a:lstStyle/>
        <a:p>
          <a:endParaRPr lang="en-GB"/>
        </a:p>
      </dgm:t>
    </dgm:pt>
    <dgm:pt modelId="{745F9827-BD5B-4BFD-B04A-2B09C1201DCF}">
      <dgm:prSet phldrT="[Text]"/>
      <dgm:spPr>
        <a:solidFill>
          <a:srgbClr val="92D050"/>
        </a:solidFill>
      </dgm:spPr>
      <dgm:t>
        <a:bodyPr/>
        <a:lstStyle/>
        <a:p>
          <a:r>
            <a:rPr lang="en-GB" dirty="0" smtClean="0"/>
            <a:t>UV </a:t>
          </a:r>
          <a:br>
            <a:rPr lang="en-GB" dirty="0" smtClean="0"/>
          </a:br>
          <a:r>
            <a:rPr lang="en-GB" dirty="0" smtClean="0"/>
            <a:t>Sub-Group</a:t>
          </a:r>
          <a:endParaRPr lang="en-GB" dirty="0"/>
        </a:p>
      </dgm:t>
    </dgm:pt>
    <dgm:pt modelId="{12AC806E-ED55-4D77-8EDB-566FC2DFCB98}" type="parTrans" cxnId="{D13FFD3B-E2C5-4B46-ACA4-FD4118BCCCEA}">
      <dgm:prSet/>
      <dgm:spPr/>
      <dgm:t>
        <a:bodyPr/>
        <a:lstStyle/>
        <a:p>
          <a:endParaRPr lang="en-GB"/>
        </a:p>
      </dgm:t>
    </dgm:pt>
    <dgm:pt modelId="{023FE213-271C-47D8-8E16-60B9F075FF7E}" type="sibTrans" cxnId="{D13FFD3B-E2C5-4B46-ACA4-FD4118BCCCEA}">
      <dgm:prSet/>
      <dgm:spPr/>
      <dgm:t>
        <a:bodyPr/>
        <a:lstStyle/>
        <a:p>
          <a:endParaRPr lang="en-GB"/>
        </a:p>
      </dgm:t>
    </dgm:pt>
    <dgm:pt modelId="{BAD0FAE7-F439-48FE-8D56-48A564937B10}">
      <dgm:prSet phldrT="[Text]"/>
      <dgm:spPr>
        <a:solidFill>
          <a:srgbClr val="92D050"/>
        </a:solidFill>
      </dgm:spPr>
      <dgm:t>
        <a:bodyPr/>
        <a:lstStyle/>
        <a:p>
          <a:r>
            <a:rPr lang="en-GB" dirty="0" smtClean="0"/>
            <a:t>IR </a:t>
          </a:r>
          <a:br>
            <a:rPr lang="en-GB" dirty="0" smtClean="0"/>
          </a:br>
          <a:r>
            <a:rPr lang="en-GB" dirty="0" smtClean="0"/>
            <a:t>Sub-Group</a:t>
          </a:r>
          <a:endParaRPr lang="en-GB" dirty="0"/>
        </a:p>
      </dgm:t>
    </dgm:pt>
    <dgm:pt modelId="{13880C4C-DC77-42DB-B27A-8CA0EBECDB36}" type="parTrans" cxnId="{D4FBDA79-D877-4442-960F-C53488554553}">
      <dgm:prSet/>
      <dgm:spPr/>
      <dgm:t>
        <a:bodyPr/>
        <a:lstStyle/>
        <a:p>
          <a:endParaRPr lang="en-GB"/>
        </a:p>
      </dgm:t>
    </dgm:pt>
    <dgm:pt modelId="{BD5758B2-8261-490C-8137-109917B3C8FD}" type="sibTrans" cxnId="{D4FBDA79-D877-4442-960F-C53488554553}">
      <dgm:prSet/>
      <dgm:spPr/>
      <dgm:t>
        <a:bodyPr/>
        <a:lstStyle/>
        <a:p>
          <a:endParaRPr lang="en-GB"/>
        </a:p>
      </dgm:t>
    </dgm:pt>
    <dgm:pt modelId="{4598A3B3-3901-4828-9374-036AFA1FEE7F}">
      <dgm:prSet phldrT="[Text]"/>
      <dgm:spPr>
        <a:gradFill flip="none" rotWithShape="0">
          <a:gsLst>
            <a:gs pos="0">
              <a:schemeClr val="accent6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6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6">
                <a:lumMod val="60000"/>
                <a:lumOff val="4000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n-GB" dirty="0" smtClean="0"/>
            <a:t>WGCV IVOS</a:t>
          </a:r>
          <a:endParaRPr lang="en-GB" dirty="0"/>
        </a:p>
      </dgm:t>
    </dgm:pt>
    <dgm:pt modelId="{31FCE2A7-13E8-457A-8A11-F26C808B746B}" type="parTrans" cxnId="{CB803872-A070-46F1-950D-5CB480DD35A6}">
      <dgm:prSet/>
      <dgm:spPr>
        <a:ln>
          <a:prstDash val="dash"/>
        </a:ln>
      </dgm:spPr>
      <dgm:t>
        <a:bodyPr/>
        <a:lstStyle/>
        <a:p>
          <a:endParaRPr lang="en-GB"/>
        </a:p>
      </dgm:t>
    </dgm:pt>
    <dgm:pt modelId="{0A640B1D-9034-4A79-9A67-75B3977B0C11}" type="sibTrans" cxnId="{CB803872-A070-46F1-950D-5CB480DD35A6}">
      <dgm:prSet/>
      <dgm:spPr/>
      <dgm:t>
        <a:bodyPr/>
        <a:lstStyle/>
        <a:p>
          <a:endParaRPr lang="en-GB"/>
        </a:p>
      </dgm:t>
    </dgm:pt>
    <dgm:pt modelId="{58B5E815-58A2-434E-981F-5BD8E0B73075}">
      <dgm:prSet phldrT="[Text]"/>
      <dgm:spPr>
        <a:gradFill flip="none" rotWithShape="0">
          <a:gsLst>
            <a:gs pos="0">
              <a:schemeClr val="accent6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6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6">
                <a:lumMod val="60000"/>
                <a:lumOff val="4000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n-GB" dirty="0" smtClean="0"/>
            <a:t>WGCV MWSG</a:t>
          </a:r>
          <a:endParaRPr lang="en-GB" dirty="0"/>
        </a:p>
      </dgm:t>
    </dgm:pt>
    <dgm:pt modelId="{2E378717-0A05-4F46-B6C9-734786EC54B4}" type="parTrans" cxnId="{53A85788-B69B-488C-8669-CD112C726E46}">
      <dgm:prSet/>
      <dgm:spPr>
        <a:ln>
          <a:prstDash val="dash"/>
        </a:ln>
      </dgm:spPr>
      <dgm:t>
        <a:bodyPr/>
        <a:lstStyle/>
        <a:p>
          <a:endParaRPr lang="en-GB"/>
        </a:p>
      </dgm:t>
    </dgm:pt>
    <dgm:pt modelId="{4AEFE9CA-35D0-48B7-91DC-547103D21C10}" type="sibTrans" cxnId="{53A85788-B69B-488C-8669-CD112C726E46}">
      <dgm:prSet/>
      <dgm:spPr/>
      <dgm:t>
        <a:bodyPr/>
        <a:lstStyle/>
        <a:p>
          <a:endParaRPr lang="en-GB"/>
        </a:p>
      </dgm:t>
    </dgm:pt>
    <dgm:pt modelId="{34BCF48E-3B12-4B53-B38E-7546C8C0223D}">
      <dgm:prSet phldrT="[Text]"/>
      <dgm:spPr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en-GB" dirty="0" smtClean="0"/>
            <a:t>GPM X-CAL</a:t>
          </a:r>
          <a:endParaRPr lang="en-GB" dirty="0"/>
        </a:p>
      </dgm:t>
    </dgm:pt>
    <dgm:pt modelId="{DC2DF1FD-2AC3-44F7-926C-E0DE510EDE67}" type="parTrans" cxnId="{F87EF945-5661-4689-A913-9D82E7E2F591}">
      <dgm:prSet/>
      <dgm:spPr>
        <a:ln>
          <a:prstDash val="dash"/>
        </a:ln>
      </dgm:spPr>
      <dgm:t>
        <a:bodyPr/>
        <a:lstStyle/>
        <a:p>
          <a:endParaRPr lang="en-GB"/>
        </a:p>
      </dgm:t>
    </dgm:pt>
    <dgm:pt modelId="{95DD8AE3-77A3-48FF-B615-842323F07751}" type="sibTrans" cxnId="{F87EF945-5661-4689-A913-9D82E7E2F591}">
      <dgm:prSet/>
      <dgm:spPr/>
      <dgm:t>
        <a:bodyPr/>
        <a:lstStyle/>
        <a:p>
          <a:endParaRPr lang="en-GB"/>
        </a:p>
      </dgm:t>
    </dgm:pt>
    <dgm:pt modelId="{21B48113-FE5D-473B-AF82-228F9253BC02}">
      <dgm:prSet phldrT="[Text]"/>
      <dgm:spPr>
        <a:gradFill flip="none" rotWithShape="0">
          <a:gsLst>
            <a:gs pos="0">
              <a:schemeClr val="accent6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6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6">
                <a:lumMod val="60000"/>
                <a:lumOff val="4000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n-GB" dirty="0" smtClean="0"/>
            <a:t>CEOS ACC</a:t>
          </a:r>
        </a:p>
      </dgm:t>
    </dgm:pt>
    <dgm:pt modelId="{E8AC8F8B-BB8B-4BE3-B2C8-14813E230A40}" type="parTrans" cxnId="{6A8C56B8-86E6-4589-884C-349B29889C7F}">
      <dgm:prSet/>
      <dgm:spPr>
        <a:ln w="25400">
          <a:solidFill>
            <a:schemeClr val="tx1"/>
          </a:solidFill>
          <a:prstDash val="dash"/>
        </a:ln>
      </dgm:spPr>
      <dgm:t>
        <a:bodyPr/>
        <a:lstStyle/>
        <a:p>
          <a:endParaRPr lang="en-GB"/>
        </a:p>
      </dgm:t>
    </dgm:pt>
    <dgm:pt modelId="{81473FB0-CF59-4D96-8727-B9C4ABEF3FD4}" type="sibTrans" cxnId="{6A8C56B8-86E6-4589-884C-349B29889C7F}">
      <dgm:prSet/>
      <dgm:spPr/>
      <dgm:t>
        <a:bodyPr/>
        <a:lstStyle/>
        <a:p>
          <a:endParaRPr lang="en-GB"/>
        </a:p>
      </dgm:t>
    </dgm:pt>
    <dgm:pt modelId="{61918A8B-928F-481D-A99A-797914E4D440}">
      <dgm:prSet phldrT="[Text]"/>
      <dgm:spPr>
        <a:gradFill flip="none" rotWithShape="0">
          <a:gsLst>
            <a:gs pos="0">
              <a:schemeClr val="accent6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6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6">
                <a:lumMod val="60000"/>
                <a:lumOff val="4000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n-GB" dirty="0" smtClean="0"/>
            <a:t>WGCV ACSG</a:t>
          </a:r>
          <a:endParaRPr lang="en-GB" dirty="0"/>
        </a:p>
      </dgm:t>
    </dgm:pt>
    <dgm:pt modelId="{6681B1E6-440B-4DE0-B81F-0E5A0E98B8A3}" type="parTrans" cxnId="{8FB68588-C176-426E-BC36-55F46291191E}">
      <dgm:prSet/>
      <dgm:spPr>
        <a:ln>
          <a:solidFill>
            <a:schemeClr val="tx1"/>
          </a:solidFill>
          <a:prstDash val="dash"/>
        </a:ln>
      </dgm:spPr>
      <dgm:t>
        <a:bodyPr/>
        <a:lstStyle/>
        <a:p>
          <a:endParaRPr lang="en-GB"/>
        </a:p>
      </dgm:t>
    </dgm:pt>
    <dgm:pt modelId="{02A7FB55-AF78-413B-BBB6-EEF21A54CCF7}" type="sibTrans" cxnId="{8FB68588-C176-426E-BC36-55F46291191E}">
      <dgm:prSet/>
      <dgm:spPr/>
      <dgm:t>
        <a:bodyPr/>
        <a:lstStyle/>
        <a:p>
          <a:endParaRPr lang="en-GB"/>
        </a:p>
      </dgm:t>
    </dgm:pt>
    <dgm:pt modelId="{7B4A3783-ABA4-4BCE-B63B-53D8E43DF01C}">
      <dgm:prSet phldrT="[Text]"/>
      <dgm:spPr>
        <a:solidFill>
          <a:srgbClr val="92D050"/>
        </a:solidFill>
      </dgm:spPr>
      <dgm:t>
        <a:bodyPr/>
        <a:lstStyle/>
        <a:p>
          <a:r>
            <a:rPr lang="en-GB" dirty="0" smtClean="0"/>
            <a:t>VIS/NIR </a:t>
          </a:r>
          <a:br>
            <a:rPr lang="en-GB" dirty="0" smtClean="0"/>
          </a:br>
          <a:r>
            <a:rPr lang="en-GB" dirty="0" smtClean="0"/>
            <a:t>Sub-Group</a:t>
          </a:r>
          <a:endParaRPr lang="en-GB" dirty="0"/>
        </a:p>
      </dgm:t>
    </dgm:pt>
    <dgm:pt modelId="{CA8A42EA-C7A9-44D0-9E37-CA59CA8789A6}" type="parTrans" cxnId="{EB993BFB-D439-4234-ACD3-3039F81618AE}">
      <dgm:prSet/>
      <dgm:spPr/>
      <dgm:t>
        <a:bodyPr/>
        <a:lstStyle/>
        <a:p>
          <a:endParaRPr lang="en-GB"/>
        </a:p>
      </dgm:t>
    </dgm:pt>
    <dgm:pt modelId="{816A5819-A8C6-4C77-9DBC-55222BB4CD90}" type="sibTrans" cxnId="{EB993BFB-D439-4234-ACD3-3039F81618AE}">
      <dgm:prSet/>
      <dgm:spPr/>
      <dgm:t>
        <a:bodyPr/>
        <a:lstStyle/>
        <a:p>
          <a:endParaRPr lang="en-GB"/>
        </a:p>
      </dgm:t>
    </dgm:pt>
    <dgm:pt modelId="{348DE7FB-1C22-41AA-A12C-80BA3FCB5ABA}">
      <dgm:prSet phldrT="[Text]"/>
      <dgm:spPr>
        <a:solidFill>
          <a:srgbClr val="92D050"/>
        </a:solidFill>
      </dgm:spPr>
      <dgm:t>
        <a:bodyPr/>
        <a:lstStyle/>
        <a:p>
          <a:r>
            <a:rPr lang="en-GB" smtClean="0"/>
            <a:t>Microwave </a:t>
          </a:r>
          <a:r>
            <a:rPr lang="en-GB" dirty="0" smtClean="0"/>
            <a:t>Sub-Group</a:t>
          </a:r>
          <a:endParaRPr lang="en-GB" dirty="0"/>
        </a:p>
      </dgm:t>
    </dgm:pt>
    <dgm:pt modelId="{3CF917B7-4094-4917-A36C-1E60DC2D2B66}" type="parTrans" cxnId="{3529D9B8-928E-4D8C-AC9C-E8C86F1278FC}">
      <dgm:prSet/>
      <dgm:spPr/>
      <dgm:t>
        <a:bodyPr/>
        <a:lstStyle/>
        <a:p>
          <a:endParaRPr lang="en-GB"/>
        </a:p>
      </dgm:t>
    </dgm:pt>
    <dgm:pt modelId="{DC2F7B06-B713-491F-8F69-0410958B0C17}" type="sibTrans" cxnId="{3529D9B8-928E-4D8C-AC9C-E8C86F1278FC}">
      <dgm:prSet/>
      <dgm:spPr/>
      <dgm:t>
        <a:bodyPr/>
        <a:lstStyle/>
        <a:p>
          <a:endParaRPr lang="en-GB"/>
        </a:p>
      </dgm:t>
    </dgm:pt>
    <dgm:pt modelId="{ED1A0A91-3915-412D-AA76-2610BDBCC4A9}" type="pres">
      <dgm:prSet presAssocID="{27E2980F-552B-4A1A-B9B6-FA6C23A3AF4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919A597-6EB8-443B-9666-B773DA58BD40}" type="pres">
      <dgm:prSet presAssocID="{27E2980F-552B-4A1A-B9B6-FA6C23A3AF4C}" presName="hierFlow" presStyleCnt="0"/>
      <dgm:spPr/>
    </dgm:pt>
    <dgm:pt modelId="{87A97B68-CDA3-49B9-B5D1-BD3B9565FF9C}" type="pres">
      <dgm:prSet presAssocID="{27E2980F-552B-4A1A-B9B6-FA6C23A3AF4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1F3A9A8-5A97-438B-8E24-D06BE2B80E73}" type="pres">
      <dgm:prSet presAssocID="{27782684-790B-4760-9B0A-9D107594E2AC}" presName="Name14" presStyleCnt="0"/>
      <dgm:spPr/>
    </dgm:pt>
    <dgm:pt modelId="{EB556181-2A91-461C-9FE9-2023DFCFF01D}" type="pres">
      <dgm:prSet presAssocID="{27782684-790B-4760-9B0A-9D107594E2AC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758F0C4-D11F-46E3-A44A-E8F8BBF704BF}" type="pres">
      <dgm:prSet presAssocID="{27782684-790B-4760-9B0A-9D107594E2AC}" presName="hierChild2" presStyleCnt="0"/>
      <dgm:spPr/>
    </dgm:pt>
    <dgm:pt modelId="{A1CEFBCF-63D4-4002-BA6C-5041D5A27720}" type="pres">
      <dgm:prSet presAssocID="{9CAFCFD9-41DC-4BCA-A2DB-4FE12B7EB1C1}" presName="Name19" presStyleLbl="parChTrans1D2" presStyleIdx="0" presStyleCnt="3"/>
      <dgm:spPr/>
      <dgm:t>
        <a:bodyPr/>
        <a:lstStyle/>
        <a:p>
          <a:endParaRPr lang="en-GB"/>
        </a:p>
      </dgm:t>
    </dgm:pt>
    <dgm:pt modelId="{45BE5800-E0B3-4162-BBD3-8AD55ABC0ADF}" type="pres">
      <dgm:prSet presAssocID="{F62CF2BB-A131-4A46-A38D-4EE427A3C154}" presName="Name21" presStyleCnt="0"/>
      <dgm:spPr/>
    </dgm:pt>
    <dgm:pt modelId="{1CC7C8D6-8083-4C5B-8849-4524C3E7309C}" type="pres">
      <dgm:prSet presAssocID="{F62CF2BB-A131-4A46-A38D-4EE427A3C154}" presName="level2Shape" presStyleLbl="node2" presStyleIdx="0" presStyleCnt="3"/>
      <dgm:spPr/>
      <dgm:t>
        <a:bodyPr/>
        <a:lstStyle/>
        <a:p>
          <a:endParaRPr lang="en-GB"/>
        </a:p>
      </dgm:t>
    </dgm:pt>
    <dgm:pt modelId="{2CE72C24-2240-46E7-B517-F46BDED6E586}" type="pres">
      <dgm:prSet presAssocID="{F62CF2BB-A131-4A46-A38D-4EE427A3C154}" presName="hierChild3" presStyleCnt="0"/>
      <dgm:spPr/>
    </dgm:pt>
    <dgm:pt modelId="{848E9E0F-C9B3-4EED-8F8C-99C51DB9EA4E}" type="pres">
      <dgm:prSet presAssocID="{311A8585-A2AB-4AC2-8487-1A4864E3A5CA}" presName="Name19" presStyleLbl="parChTrans1D2" presStyleIdx="1" presStyleCnt="3"/>
      <dgm:spPr/>
      <dgm:t>
        <a:bodyPr/>
        <a:lstStyle/>
        <a:p>
          <a:endParaRPr lang="en-GB"/>
        </a:p>
      </dgm:t>
    </dgm:pt>
    <dgm:pt modelId="{E4FF675F-3802-493F-B028-623C11D0EC05}" type="pres">
      <dgm:prSet presAssocID="{557CE354-969C-498D-86A0-8683AADBA258}" presName="Name21" presStyleCnt="0"/>
      <dgm:spPr/>
    </dgm:pt>
    <dgm:pt modelId="{EDA5A753-27DD-421F-BC45-07333D70FAE9}" type="pres">
      <dgm:prSet presAssocID="{557CE354-969C-498D-86A0-8683AADBA258}" presName="level2Shape" presStyleLbl="node2" presStyleIdx="1" presStyleCnt="3"/>
      <dgm:spPr/>
      <dgm:t>
        <a:bodyPr/>
        <a:lstStyle/>
        <a:p>
          <a:endParaRPr lang="en-GB"/>
        </a:p>
      </dgm:t>
    </dgm:pt>
    <dgm:pt modelId="{C0D2D671-91CA-4B17-B99F-6540DB2FDF83}" type="pres">
      <dgm:prSet presAssocID="{557CE354-969C-498D-86A0-8683AADBA258}" presName="hierChild3" presStyleCnt="0"/>
      <dgm:spPr/>
    </dgm:pt>
    <dgm:pt modelId="{380322F4-57BE-4816-807F-E12D5241257A}" type="pres">
      <dgm:prSet presAssocID="{12AC806E-ED55-4D77-8EDB-566FC2DFCB98}" presName="Name19" presStyleLbl="parChTrans1D3" presStyleIdx="0" presStyleCnt="4"/>
      <dgm:spPr/>
      <dgm:t>
        <a:bodyPr/>
        <a:lstStyle/>
        <a:p>
          <a:endParaRPr lang="en-GB"/>
        </a:p>
      </dgm:t>
    </dgm:pt>
    <dgm:pt modelId="{5419D13B-D457-49C3-9097-4B5C614644EF}" type="pres">
      <dgm:prSet presAssocID="{745F9827-BD5B-4BFD-B04A-2B09C1201DCF}" presName="Name21" presStyleCnt="0"/>
      <dgm:spPr/>
    </dgm:pt>
    <dgm:pt modelId="{31BB0742-3710-46C3-9530-D11D16964A7B}" type="pres">
      <dgm:prSet presAssocID="{745F9827-BD5B-4BFD-B04A-2B09C1201DCF}" presName="level2Shape" presStyleLbl="node3" presStyleIdx="0" presStyleCnt="4"/>
      <dgm:spPr/>
      <dgm:t>
        <a:bodyPr/>
        <a:lstStyle/>
        <a:p>
          <a:endParaRPr lang="en-GB"/>
        </a:p>
      </dgm:t>
    </dgm:pt>
    <dgm:pt modelId="{BC892C50-D5AC-408A-8B04-DB81A7716D81}" type="pres">
      <dgm:prSet presAssocID="{745F9827-BD5B-4BFD-B04A-2B09C1201DCF}" presName="hierChild3" presStyleCnt="0"/>
      <dgm:spPr/>
    </dgm:pt>
    <dgm:pt modelId="{387148A4-927B-448B-98C3-E6E65B2B64F2}" type="pres">
      <dgm:prSet presAssocID="{E8AC8F8B-BB8B-4BE3-B2C8-14813E230A40}" presName="Name19" presStyleLbl="parChTrans1D4" presStyleIdx="0" presStyleCnt="5"/>
      <dgm:spPr/>
      <dgm:t>
        <a:bodyPr/>
        <a:lstStyle/>
        <a:p>
          <a:endParaRPr lang="en-GB"/>
        </a:p>
      </dgm:t>
    </dgm:pt>
    <dgm:pt modelId="{38FA6556-112E-4A43-BCA0-FCB1679120DE}" type="pres">
      <dgm:prSet presAssocID="{21B48113-FE5D-473B-AF82-228F9253BC02}" presName="Name21" presStyleCnt="0"/>
      <dgm:spPr/>
    </dgm:pt>
    <dgm:pt modelId="{2373C07A-77FD-4F0B-8412-5CAD97B3BACE}" type="pres">
      <dgm:prSet presAssocID="{21B48113-FE5D-473B-AF82-228F9253BC02}" presName="level2Shape" presStyleLbl="node4" presStyleIdx="0" presStyleCnt="5"/>
      <dgm:spPr/>
      <dgm:t>
        <a:bodyPr/>
        <a:lstStyle/>
        <a:p>
          <a:endParaRPr lang="en-GB"/>
        </a:p>
      </dgm:t>
    </dgm:pt>
    <dgm:pt modelId="{37E28555-BA57-4134-9B8E-7D667A49C1B9}" type="pres">
      <dgm:prSet presAssocID="{21B48113-FE5D-473B-AF82-228F9253BC02}" presName="hierChild3" presStyleCnt="0"/>
      <dgm:spPr/>
    </dgm:pt>
    <dgm:pt modelId="{5A5E28F9-3D69-436E-9A92-AA6BA7D31450}" type="pres">
      <dgm:prSet presAssocID="{6681B1E6-440B-4DE0-B81F-0E5A0E98B8A3}" presName="Name19" presStyleLbl="parChTrans1D4" presStyleIdx="1" presStyleCnt="5"/>
      <dgm:spPr/>
      <dgm:t>
        <a:bodyPr/>
        <a:lstStyle/>
        <a:p>
          <a:endParaRPr lang="en-GB"/>
        </a:p>
      </dgm:t>
    </dgm:pt>
    <dgm:pt modelId="{49190E9D-94EF-4FD2-801B-2E8C0D1566F9}" type="pres">
      <dgm:prSet presAssocID="{61918A8B-928F-481D-A99A-797914E4D440}" presName="Name21" presStyleCnt="0"/>
      <dgm:spPr/>
    </dgm:pt>
    <dgm:pt modelId="{24BCD09D-BB5A-493B-B4D3-FAED6B060446}" type="pres">
      <dgm:prSet presAssocID="{61918A8B-928F-481D-A99A-797914E4D440}" presName="level2Shape" presStyleLbl="node4" presStyleIdx="1" presStyleCnt="5"/>
      <dgm:spPr/>
      <dgm:t>
        <a:bodyPr/>
        <a:lstStyle/>
        <a:p>
          <a:endParaRPr lang="en-GB"/>
        </a:p>
      </dgm:t>
    </dgm:pt>
    <dgm:pt modelId="{022E8673-BB36-4A45-91AC-36D2B4312879}" type="pres">
      <dgm:prSet presAssocID="{61918A8B-928F-481D-A99A-797914E4D440}" presName="hierChild3" presStyleCnt="0"/>
      <dgm:spPr/>
    </dgm:pt>
    <dgm:pt modelId="{96D513FE-8BF4-4854-BAE2-47D418A0EA24}" type="pres">
      <dgm:prSet presAssocID="{CA8A42EA-C7A9-44D0-9E37-CA59CA8789A6}" presName="Name19" presStyleLbl="parChTrans1D3" presStyleIdx="1" presStyleCnt="4"/>
      <dgm:spPr/>
      <dgm:t>
        <a:bodyPr/>
        <a:lstStyle/>
        <a:p>
          <a:endParaRPr lang="en-GB"/>
        </a:p>
      </dgm:t>
    </dgm:pt>
    <dgm:pt modelId="{77DCEE91-BB91-4414-BE19-9AD9DB906ED0}" type="pres">
      <dgm:prSet presAssocID="{7B4A3783-ABA4-4BCE-B63B-53D8E43DF01C}" presName="Name21" presStyleCnt="0"/>
      <dgm:spPr/>
    </dgm:pt>
    <dgm:pt modelId="{5CEA02F6-6E4C-47D7-AE53-9D496D0D1A3D}" type="pres">
      <dgm:prSet presAssocID="{7B4A3783-ABA4-4BCE-B63B-53D8E43DF01C}" presName="level2Shape" presStyleLbl="node3" presStyleIdx="1" presStyleCnt="4"/>
      <dgm:spPr/>
      <dgm:t>
        <a:bodyPr/>
        <a:lstStyle/>
        <a:p>
          <a:endParaRPr lang="en-GB"/>
        </a:p>
      </dgm:t>
    </dgm:pt>
    <dgm:pt modelId="{E06E38BF-7F26-47A8-9745-047EA6B171C7}" type="pres">
      <dgm:prSet presAssocID="{7B4A3783-ABA4-4BCE-B63B-53D8E43DF01C}" presName="hierChild3" presStyleCnt="0"/>
      <dgm:spPr/>
    </dgm:pt>
    <dgm:pt modelId="{A0540E16-FED4-421A-B323-308DA2729327}" type="pres">
      <dgm:prSet presAssocID="{31FCE2A7-13E8-457A-8A11-F26C808B746B}" presName="Name19" presStyleLbl="parChTrans1D4" presStyleIdx="2" presStyleCnt="5"/>
      <dgm:spPr/>
      <dgm:t>
        <a:bodyPr/>
        <a:lstStyle/>
        <a:p>
          <a:endParaRPr lang="en-GB"/>
        </a:p>
      </dgm:t>
    </dgm:pt>
    <dgm:pt modelId="{B5FB8191-9167-4A6F-9285-40ECDB5FB6CA}" type="pres">
      <dgm:prSet presAssocID="{4598A3B3-3901-4828-9374-036AFA1FEE7F}" presName="Name21" presStyleCnt="0"/>
      <dgm:spPr/>
    </dgm:pt>
    <dgm:pt modelId="{22B14F6D-8617-49B8-8BA6-479706863532}" type="pres">
      <dgm:prSet presAssocID="{4598A3B3-3901-4828-9374-036AFA1FEE7F}" presName="level2Shape" presStyleLbl="node4" presStyleIdx="2" presStyleCnt="5" custLinFactNeighborX="-54" custLinFactNeighborY="-6099"/>
      <dgm:spPr/>
      <dgm:t>
        <a:bodyPr/>
        <a:lstStyle/>
        <a:p>
          <a:endParaRPr lang="en-GB"/>
        </a:p>
      </dgm:t>
    </dgm:pt>
    <dgm:pt modelId="{735040D2-52E9-4D4B-8A61-3784299714D7}" type="pres">
      <dgm:prSet presAssocID="{4598A3B3-3901-4828-9374-036AFA1FEE7F}" presName="hierChild3" presStyleCnt="0"/>
      <dgm:spPr/>
    </dgm:pt>
    <dgm:pt modelId="{E043E564-3957-43F0-B8C0-6B1B470DD2B9}" type="pres">
      <dgm:prSet presAssocID="{13880C4C-DC77-42DB-B27A-8CA0EBECDB36}" presName="Name19" presStyleLbl="parChTrans1D3" presStyleIdx="2" presStyleCnt="4"/>
      <dgm:spPr/>
      <dgm:t>
        <a:bodyPr/>
        <a:lstStyle/>
        <a:p>
          <a:endParaRPr lang="en-GB"/>
        </a:p>
      </dgm:t>
    </dgm:pt>
    <dgm:pt modelId="{9FD7B1B6-E391-4086-AC48-E9CECD1AEA1F}" type="pres">
      <dgm:prSet presAssocID="{BAD0FAE7-F439-48FE-8D56-48A564937B10}" presName="Name21" presStyleCnt="0"/>
      <dgm:spPr/>
    </dgm:pt>
    <dgm:pt modelId="{862827D9-C3DD-4DE0-A79A-E8B96C207F19}" type="pres">
      <dgm:prSet presAssocID="{BAD0FAE7-F439-48FE-8D56-48A564937B10}" presName="level2Shape" presStyleLbl="node3" presStyleIdx="2" presStyleCnt="4" custLinFactNeighborX="9320" custLinFactNeighborY="-1"/>
      <dgm:spPr/>
      <dgm:t>
        <a:bodyPr/>
        <a:lstStyle/>
        <a:p>
          <a:endParaRPr lang="en-GB"/>
        </a:p>
      </dgm:t>
    </dgm:pt>
    <dgm:pt modelId="{EF482B81-4862-415B-91AA-9DCF00C924D6}" type="pres">
      <dgm:prSet presAssocID="{BAD0FAE7-F439-48FE-8D56-48A564937B10}" presName="hierChild3" presStyleCnt="0"/>
      <dgm:spPr/>
    </dgm:pt>
    <dgm:pt modelId="{5CE182AC-0210-48C5-9C8E-6FE975553AD4}" type="pres">
      <dgm:prSet presAssocID="{3CF917B7-4094-4917-A36C-1E60DC2D2B66}" presName="Name19" presStyleLbl="parChTrans1D3" presStyleIdx="3" presStyleCnt="4"/>
      <dgm:spPr/>
      <dgm:t>
        <a:bodyPr/>
        <a:lstStyle/>
        <a:p>
          <a:endParaRPr lang="en-GB"/>
        </a:p>
      </dgm:t>
    </dgm:pt>
    <dgm:pt modelId="{7AE6D8EC-A579-4941-BD7D-AC337B010EA4}" type="pres">
      <dgm:prSet presAssocID="{348DE7FB-1C22-41AA-A12C-80BA3FCB5ABA}" presName="Name21" presStyleCnt="0"/>
      <dgm:spPr/>
    </dgm:pt>
    <dgm:pt modelId="{4C1D1463-36DA-4760-8DEB-126908982614}" type="pres">
      <dgm:prSet presAssocID="{348DE7FB-1C22-41AA-A12C-80BA3FCB5ABA}" presName="level2Shape" presStyleLbl="node3" presStyleIdx="3" presStyleCnt="4"/>
      <dgm:spPr/>
      <dgm:t>
        <a:bodyPr/>
        <a:lstStyle/>
        <a:p>
          <a:endParaRPr lang="en-GB"/>
        </a:p>
      </dgm:t>
    </dgm:pt>
    <dgm:pt modelId="{C1923115-B850-4CED-B419-A899406ACF97}" type="pres">
      <dgm:prSet presAssocID="{348DE7FB-1C22-41AA-A12C-80BA3FCB5ABA}" presName="hierChild3" presStyleCnt="0"/>
      <dgm:spPr/>
    </dgm:pt>
    <dgm:pt modelId="{1ECA76A4-3769-45B6-9FC9-2F65D7A33A80}" type="pres">
      <dgm:prSet presAssocID="{2E378717-0A05-4F46-B6C9-734786EC54B4}" presName="Name19" presStyleLbl="parChTrans1D4" presStyleIdx="3" presStyleCnt="5"/>
      <dgm:spPr/>
      <dgm:t>
        <a:bodyPr/>
        <a:lstStyle/>
        <a:p>
          <a:endParaRPr lang="en-GB"/>
        </a:p>
      </dgm:t>
    </dgm:pt>
    <dgm:pt modelId="{50F1EFEC-9C1A-4741-8905-491BEA4C6378}" type="pres">
      <dgm:prSet presAssocID="{58B5E815-58A2-434E-981F-5BD8E0B73075}" presName="Name21" presStyleCnt="0"/>
      <dgm:spPr/>
    </dgm:pt>
    <dgm:pt modelId="{F0490445-FAA9-4DAE-9916-17C19E5B6967}" type="pres">
      <dgm:prSet presAssocID="{58B5E815-58A2-434E-981F-5BD8E0B73075}" presName="level2Shape" presStyleLbl="node4" presStyleIdx="3" presStyleCnt="5" custLinFactNeighborX="21422" custLinFactNeighborY="-1576"/>
      <dgm:spPr/>
      <dgm:t>
        <a:bodyPr/>
        <a:lstStyle/>
        <a:p>
          <a:endParaRPr lang="en-GB"/>
        </a:p>
      </dgm:t>
    </dgm:pt>
    <dgm:pt modelId="{8F6C218C-BEA0-41D4-9018-A814E2FE0C18}" type="pres">
      <dgm:prSet presAssocID="{58B5E815-58A2-434E-981F-5BD8E0B73075}" presName="hierChild3" presStyleCnt="0"/>
      <dgm:spPr/>
    </dgm:pt>
    <dgm:pt modelId="{1C2DEEE1-D32B-4856-AABA-718129D8D787}" type="pres">
      <dgm:prSet presAssocID="{DC2DF1FD-2AC3-44F7-926C-E0DE510EDE67}" presName="Name19" presStyleLbl="parChTrans1D4" presStyleIdx="4" presStyleCnt="5"/>
      <dgm:spPr/>
      <dgm:t>
        <a:bodyPr/>
        <a:lstStyle/>
        <a:p>
          <a:endParaRPr lang="en-GB"/>
        </a:p>
      </dgm:t>
    </dgm:pt>
    <dgm:pt modelId="{39C6A64C-2835-41AF-A62C-09420C3930D3}" type="pres">
      <dgm:prSet presAssocID="{34BCF48E-3B12-4B53-B38E-7546C8C0223D}" presName="Name21" presStyleCnt="0"/>
      <dgm:spPr/>
    </dgm:pt>
    <dgm:pt modelId="{10418786-886F-4630-B966-1315BFC79BBB}" type="pres">
      <dgm:prSet presAssocID="{34BCF48E-3B12-4B53-B38E-7546C8C0223D}" presName="level2Shape" presStyleLbl="node4" presStyleIdx="4" presStyleCnt="5" custLinFactNeighborX="67650"/>
      <dgm:spPr/>
      <dgm:t>
        <a:bodyPr/>
        <a:lstStyle/>
        <a:p>
          <a:endParaRPr lang="en-GB"/>
        </a:p>
      </dgm:t>
    </dgm:pt>
    <dgm:pt modelId="{DC93BBB2-0882-4C29-84DB-F18888F85BC8}" type="pres">
      <dgm:prSet presAssocID="{34BCF48E-3B12-4B53-B38E-7546C8C0223D}" presName="hierChild3" presStyleCnt="0"/>
      <dgm:spPr/>
    </dgm:pt>
    <dgm:pt modelId="{785E11EE-5A08-41F1-BB0F-024A0F91D569}" type="pres">
      <dgm:prSet presAssocID="{1D931AE9-B218-413B-9CE4-4FEFF5FCD25E}" presName="Name19" presStyleLbl="parChTrans1D2" presStyleIdx="2" presStyleCnt="3"/>
      <dgm:spPr/>
      <dgm:t>
        <a:bodyPr/>
        <a:lstStyle/>
        <a:p>
          <a:endParaRPr lang="en-GB"/>
        </a:p>
      </dgm:t>
    </dgm:pt>
    <dgm:pt modelId="{B479CA27-A218-4C40-8912-6464AACF6AE9}" type="pres">
      <dgm:prSet presAssocID="{B6FE41D9-2071-4A18-B0AA-BB6277BDD8DC}" presName="Name21" presStyleCnt="0"/>
      <dgm:spPr/>
    </dgm:pt>
    <dgm:pt modelId="{58ED0F4A-ACB6-4D52-B857-1E2275A94F7D}" type="pres">
      <dgm:prSet presAssocID="{B6FE41D9-2071-4A18-B0AA-BB6277BDD8DC}" presName="level2Shape" presStyleLbl="node2" presStyleIdx="2" presStyleCnt="3"/>
      <dgm:spPr/>
      <dgm:t>
        <a:bodyPr/>
        <a:lstStyle/>
        <a:p>
          <a:endParaRPr lang="en-GB"/>
        </a:p>
      </dgm:t>
    </dgm:pt>
    <dgm:pt modelId="{23541813-CF2D-4E5A-B3CF-3D2CD02AB065}" type="pres">
      <dgm:prSet presAssocID="{B6FE41D9-2071-4A18-B0AA-BB6277BDD8DC}" presName="hierChild3" presStyleCnt="0"/>
      <dgm:spPr/>
    </dgm:pt>
    <dgm:pt modelId="{F65C0906-FE99-40D9-89C5-1F44C517E50C}" type="pres">
      <dgm:prSet presAssocID="{27E2980F-552B-4A1A-B9B6-FA6C23A3AF4C}" presName="bgShapesFlow" presStyleCnt="0"/>
      <dgm:spPr/>
    </dgm:pt>
  </dgm:ptLst>
  <dgm:cxnLst>
    <dgm:cxn modelId="{CCC0D1D6-C400-4921-A392-863C5BD819A3}" type="presOf" srcId="{745F9827-BD5B-4BFD-B04A-2B09C1201DCF}" destId="{31BB0742-3710-46C3-9530-D11D16964A7B}" srcOrd="0" destOrd="0" presId="urn:microsoft.com/office/officeart/2005/8/layout/hierarchy6"/>
    <dgm:cxn modelId="{8A9F98C2-E0E1-4ACF-A784-620FED42F280}" srcId="{27782684-790B-4760-9B0A-9D107594E2AC}" destId="{F62CF2BB-A131-4A46-A38D-4EE427A3C154}" srcOrd="0" destOrd="0" parTransId="{9CAFCFD9-41DC-4BCA-A2DB-4FE12B7EB1C1}" sibTransId="{93E429C4-5275-4A16-BC45-1CE0551C9DFF}"/>
    <dgm:cxn modelId="{987463BC-9F27-4F4B-8C2D-2F217754B4D8}" type="presOf" srcId="{1D931AE9-B218-413B-9CE4-4FEFF5FCD25E}" destId="{785E11EE-5A08-41F1-BB0F-024A0F91D569}" srcOrd="0" destOrd="0" presId="urn:microsoft.com/office/officeart/2005/8/layout/hierarchy6"/>
    <dgm:cxn modelId="{53A85788-B69B-488C-8669-CD112C726E46}" srcId="{348DE7FB-1C22-41AA-A12C-80BA3FCB5ABA}" destId="{58B5E815-58A2-434E-981F-5BD8E0B73075}" srcOrd="0" destOrd="0" parTransId="{2E378717-0A05-4F46-B6C9-734786EC54B4}" sibTransId="{4AEFE9CA-35D0-48B7-91DC-547103D21C10}"/>
    <dgm:cxn modelId="{27BDF041-EFA0-45EB-9497-17DA590DD658}" type="presOf" srcId="{6681B1E6-440B-4DE0-B81F-0E5A0E98B8A3}" destId="{5A5E28F9-3D69-436E-9A92-AA6BA7D31450}" srcOrd="0" destOrd="0" presId="urn:microsoft.com/office/officeart/2005/8/layout/hierarchy6"/>
    <dgm:cxn modelId="{DF856DD1-66AE-4C86-9C12-2B3ECBD22B69}" type="presOf" srcId="{7B4A3783-ABA4-4BCE-B63B-53D8E43DF01C}" destId="{5CEA02F6-6E4C-47D7-AE53-9D496D0D1A3D}" srcOrd="0" destOrd="0" presId="urn:microsoft.com/office/officeart/2005/8/layout/hierarchy6"/>
    <dgm:cxn modelId="{15CEDD46-F1AF-4FD0-9F54-91BB3A6FF92B}" type="presOf" srcId="{2E378717-0A05-4F46-B6C9-734786EC54B4}" destId="{1ECA76A4-3769-45B6-9FC9-2F65D7A33A80}" srcOrd="0" destOrd="0" presId="urn:microsoft.com/office/officeart/2005/8/layout/hierarchy6"/>
    <dgm:cxn modelId="{55C7A83F-1F6A-47BC-8188-A0250FF61DCB}" type="presOf" srcId="{348DE7FB-1C22-41AA-A12C-80BA3FCB5ABA}" destId="{4C1D1463-36DA-4760-8DEB-126908982614}" srcOrd="0" destOrd="0" presId="urn:microsoft.com/office/officeart/2005/8/layout/hierarchy6"/>
    <dgm:cxn modelId="{35119C6F-C0DF-4285-A993-B40954C4A319}" type="presOf" srcId="{F62CF2BB-A131-4A46-A38D-4EE427A3C154}" destId="{1CC7C8D6-8083-4C5B-8849-4524C3E7309C}" srcOrd="0" destOrd="0" presId="urn:microsoft.com/office/officeart/2005/8/layout/hierarchy6"/>
    <dgm:cxn modelId="{37308261-0653-470C-A8E1-E741D18224CB}" type="presOf" srcId="{27782684-790B-4760-9B0A-9D107594E2AC}" destId="{EB556181-2A91-461C-9FE9-2023DFCFF01D}" srcOrd="0" destOrd="0" presId="urn:microsoft.com/office/officeart/2005/8/layout/hierarchy6"/>
    <dgm:cxn modelId="{F87EF945-5661-4689-A913-9D82E7E2F591}" srcId="{348DE7FB-1C22-41AA-A12C-80BA3FCB5ABA}" destId="{34BCF48E-3B12-4B53-B38E-7546C8C0223D}" srcOrd="1" destOrd="0" parTransId="{DC2DF1FD-2AC3-44F7-926C-E0DE510EDE67}" sibTransId="{95DD8AE3-77A3-48FF-B615-842323F07751}"/>
    <dgm:cxn modelId="{817174FA-B40B-4324-A37C-C126A82FC4A3}" type="presOf" srcId="{12AC806E-ED55-4D77-8EDB-566FC2DFCB98}" destId="{380322F4-57BE-4816-807F-E12D5241257A}" srcOrd="0" destOrd="0" presId="urn:microsoft.com/office/officeart/2005/8/layout/hierarchy6"/>
    <dgm:cxn modelId="{F71E2853-7942-4268-ACDA-DEF81B11E98D}" type="presOf" srcId="{557CE354-969C-498D-86A0-8683AADBA258}" destId="{EDA5A753-27DD-421F-BC45-07333D70FAE9}" srcOrd="0" destOrd="0" presId="urn:microsoft.com/office/officeart/2005/8/layout/hierarchy6"/>
    <dgm:cxn modelId="{6A8C56B8-86E6-4589-884C-349B29889C7F}" srcId="{745F9827-BD5B-4BFD-B04A-2B09C1201DCF}" destId="{21B48113-FE5D-473B-AF82-228F9253BC02}" srcOrd="0" destOrd="0" parTransId="{E8AC8F8B-BB8B-4BE3-B2C8-14813E230A40}" sibTransId="{81473FB0-CF59-4D96-8727-B9C4ABEF3FD4}"/>
    <dgm:cxn modelId="{3EB07BB7-1FBB-4E30-997A-47ED4DEFBC7C}" srcId="{27E2980F-552B-4A1A-B9B6-FA6C23A3AF4C}" destId="{27782684-790B-4760-9B0A-9D107594E2AC}" srcOrd="0" destOrd="0" parTransId="{FEC727C1-9ACB-4E82-A3DB-82A69E0A01EF}" sibTransId="{413E1536-1C2E-436D-9C02-5C85F1016F37}"/>
    <dgm:cxn modelId="{5566F666-A358-444C-B82E-C1D973728ED5}" type="presOf" srcId="{9CAFCFD9-41DC-4BCA-A2DB-4FE12B7EB1C1}" destId="{A1CEFBCF-63D4-4002-BA6C-5041D5A27720}" srcOrd="0" destOrd="0" presId="urn:microsoft.com/office/officeart/2005/8/layout/hierarchy6"/>
    <dgm:cxn modelId="{1E4FE534-B475-4C64-B859-EDA27AA13F7D}" type="presOf" srcId="{58B5E815-58A2-434E-981F-5BD8E0B73075}" destId="{F0490445-FAA9-4DAE-9916-17C19E5B6967}" srcOrd="0" destOrd="0" presId="urn:microsoft.com/office/officeart/2005/8/layout/hierarchy6"/>
    <dgm:cxn modelId="{3529D9B8-928E-4D8C-AC9C-E8C86F1278FC}" srcId="{557CE354-969C-498D-86A0-8683AADBA258}" destId="{348DE7FB-1C22-41AA-A12C-80BA3FCB5ABA}" srcOrd="3" destOrd="0" parTransId="{3CF917B7-4094-4917-A36C-1E60DC2D2B66}" sibTransId="{DC2F7B06-B713-491F-8F69-0410958B0C17}"/>
    <dgm:cxn modelId="{70714485-40D0-4DC3-A88D-5F454F942B30}" type="presOf" srcId="{61918A8B-928F-481D-A99A-797914E4D440}" destId="{24BCD09D-BB5A-493B-B4D3-FAED6B060446}" srcOrd="0" destOrd="0" presId="urn:microsoft.com/office/officeart/2005/8/layout/hierarchy6"/>
    <dgm:cxn modelId="{84904346-8281-4799-B8CD-9C5EB943E6F2}" type="presOf" srcId="{311A8585-A2AB-4AC2-8487-1A4864E3A5CA}" destId="{848E9E0F-C9B3-4EED-8F8C-99C51DB9EA4E}" srcOrd="0" destOrd="0" presId="urn:microsoft.com/office/officeart/2005/8/layout/hierarchy6"/>
    <dgm:cxn modelId="{DEA1E4A9-08E9-420C-A465-02DDD1B26F96}" srcId="{27782684-790B-4760-9B0A-9D107594E2AC}" destId="{557CE354-969C-498D-86A0-8683AADBA258}" srcOrd="1" destOrd="0" parTransId="{311A8585-A2AB-4AC2-8487-1A4864E3A5CA}" sibTransId="{643AD364-E195-49CC-BA95-15EB1B2F665A}"/>
    <dgm:cxn modelId="{EB993BFB-D439-4234-ACD3-3039F81618AE}" srcId="{557CE354-969C-498D-86A0-8683AADBA258}" destId="{7B4A3783-ABA4-4BCE-B63B-53D8E43DF01C}" srcOrd="1" destOrd="0" parTransId="{CA8A42EA-C7A9-44D0-9E37-CA59CA8789A6}" sibTransId="{816A5819-A8C6-4C77-9DBC-55222BB4CD90}"/>
    <dgm:cxn modelId="{452D6315-8460-4887-9302-B89861FCE994}" type="presOf" srcId="{BAD0FAE7-F439-48FE-8D56-48A564937B10}" destId="{862827D9-C3DD-4DE0-A79A-E8B96C207F19}" srcOrd="0" destOrd="0" presId="urn:microsoft.com/office/officeart/2005/8/layout/hierarchy6"/>
    <dgm:cxn modelId="{D4FBDA79-D877-4442-960F-C53488554553}" srcId="{557CE354-969C-498D-86A0-8683AADBA258}" destId="{BAD0FAE7-F439-48FE-8D56-48A564937B10}" srcOrd="2" destOrd="0" parTransId="{13880C4C-DC77-42DB-B27A-8CA0EBECDB36}" sibTransId="{BD5758B2-8261-490C-8137-109917B3C8FD}"/>
    <dgm:cxn modelId="{9F7022CE-89C1-46AB-A741-6E5B4E23906E}" srcId="{27782684-790B-4760-9B0A-9D107594E2AC}" destId="{B6FE41D9-2071-4A18-B0AA-BB6277BDD8DC}" srcOrd="2" destOrd="0" parTransId="{1D931AE9-B218-413B-9CE4-4FEFF5FCD25E}" sibTransId="{C064E780-1C17-4A71-B86F-1D74C2DFD8FB}"/>
    <dgm:cxn modelId="{8FB68588-C176-426E-BC36-55F46291191E}" srcId="{745F9827-BD5B-4BFD-B04A-2B09C1201DCF}" destId="{61918A8B-928F-481D-A99A-797914E4D440}" srcOrd="1" destOrd="0" parTransId="{6681B1E6-440B-4DE0-B81F-0E5A0E98B8A3}" sibTransId="{02A7FB55-AF78-413B-BBB6-EEF21A54CCF7}"/>
    <dgm:cxn modelId="{B62F797B-C909-440F-9FCE-62FF65C7C8D4}" type="presOf" srcId="{21B48113-FE5D-473B-AF82-228F9253BC02}" destId="{2373C07A-77FD-4F0B-8412-5CAD97B3BACE}" srcOrd="0" destOrd="0" presId="urn:microsoft.com/office/officeart/2005/8/layout/hierarchy6"/>
    <dgm:cxn modelId="{9A48E403-E65C-45B3-B590-F1417936D431}" type="presOf" srcId="{CA8A42EA-C7A9-44D0-9E37-CA59CA8789A6}" destId="{96D513FE-8BF4-4854-BAE2-47D418A0EA24}" srcOrd="0" destOrd="0" presId="urn:microsoft.com/office/officeart/2005/8/layout/hierarchy6"/>
    <dgm:cxn modelId="{CB803872-A070-46F1-950D-5CB480DD35A6}" srcId="{7B4A3783-ABA4-4BCE-B63B-53D8E43DF01C}" destId="{4598A3B3-3901-4828-9374-036AFA1FEE7F}" srcOrd="0" destOrd="0" parTransId="{31FCE2A7-13E8-457A-8A11-F26C808B746B}" sibTransId="{0A640B1D-9034-4A79-9A67-75B3977B0C11}"/>
    <dgm:cxn modelId="{2BDC3DF0-D7ED-49B6-B771-159E4C7A4F8E}" type="presOf" srcId="{E8AC8F8B-BB8B-4BE3-B2C8-14813E230A40}" destId="{387148A4-927B-448B-98C3-E6E65B2B64F2}" srcOrd="0" destOrd="0" presId="urn:microsoft.com/office/officeart/2005/8/layout/hierarchy6"/>
    <dgm:cxn modelId="{F43B0DF1-AB50-4683-A7CD-81F02AFE09AA}" type="presOf" srcId="{31FCE2A7-13E8-457A-8A11-F26C808B746B}" destId="{A0540E16-FED4-421A-B323-308DA2729327}" srcOrd="0" destOrd="0" presId="urn:microsoft.com/office/officeart/2005/8/layout/hierarchy6"/>
    <dgm:cxn modelId="{98EDD2B9-0FF7-46EB-893D-9782D0A59CC7}" type="presOf" srcId="{27E2980F-552B-4A1A-B9B6-FA6C23A3AF4C}" destId="{ED1A0A91-3915-412D-AA76-2610BDBCC4A9}" srcOrd="0" destOrd="0" presId="urn:microsoft.com/office/officeart/2005/8/layout/hierarchy6"/>
    <dgm:cxn modelId="{D13FFD3B-E2C5-4B46-ACA4-FD4118BCCCEA}" srcId="{557CE354-969C-498D-86A0-8683AADBA258}" destId="{745F9827-BD5B-4BFD-B04A-2B09C1201DCF}" srcOrd="0" destOrd="0" parTransId="{12AC806E-ED55-4D77-8EDB-566FC2DFCB98}" sibTransId="{023FE213-271C-47D8-8E16-60B9F075FF7E}"/>
    <dgm:cxn modelId="{4052460A-0C6C-4BAA-850E-386E555AD7A8}" type="presOf" srcId="{34BCF48E-3B12-4B53-B38E-7546C8C0223D}" destId="{10418786-886F-4630-B966-1315BFC79BBB}" srcOrd="0" destOrd="0" presId="urn:microsoft.com/office/officeart/2005/8/layout/hierarchy6"/>
    <dgm:cxn modelId="{E79A93CA-CCD4-4DCE-9080-3A111B180BC9}" type="presOf" srcId="{3CF917B7-4094-4917-A36C-1E60DC2D2B66}" destId="{5CE182AC-0210-48C5-9C8E-6FE975553AD4}" srcOrd="0" destOrd="0" presId="urn:microsoft.com/office/officeart/2005/8/layout/hierarchy6"/>
    <dgm:cxn modelId="{A5DA780B-48B5-462E-9906-41BF28247956}" type="presOf" srcId="{13880C4C-DC77-42DB-B27A-8CA0EBECDB36}" destId="{E043E564-3957-43F0-B8C0-6B1B470DD2B9}" srcOrd="0" destOrd="0" presId="urn:microsoft.com/office/officeart/2005/8/layout/hierarchy6"/>
    <dgm:cxn modelId="{B3CCB1B2-CBE9-453A-9D02-69CE2DDB73EB}" type="presOf" srcId="{B6FE41D9-2071-4A18-B0AA-BB6277BDD8DC}" destId="{58ED0F4A-ACB6-4D52-B857-1E2275A94F7D}" srcOrd="0" destOrd="0" presId="urn:microsoft.com/office/officeart/2005/8/layout/hierarchy6"/>
    <dgm:cxn modelId="{182FF847-F248-4FB3-A380-401233E23AB7}" type="presOf" srcId="{DC2DF1FD-2AC3-44F7-926C-E0DE510EDE67}" destId="{1C2DEEE1-D32B-4856-AABA-718129D8D787}" srcOrd="0" destOrd="0" presId="urn:microsoft.com/office/officeart/2005/8/layout/hierarchy6"/>
    <dgm:cxn modelId="{1384C612-F538-45CC-8687-E05F618FAA96}" type="presOf" srcId="{4598A3B3-3901-4828-9374-036AFA1FEE7F}" destId="{22B14F6D-8617-49B8-8BA6-479706863532}" srcOrd="0" destOrd="0" presId="urn:microsoft.com/office/officeart/2005/8/layout/hierarchy6"/>
    <dgm:cxn modelId="{1E111613-9336-4A81-BD21-E2725A5F2DE5}" type="presParOf" srcId="{ED1A0A91-3915-412D-AA76-2610BDBCC4A9}" destId="{9919A597-6EB8-443B-9666-B773DA58BD40}" srcOrd="0" destOrd="0" presId="urn:microsoft.com/office/officeart/2005/8/layout/hierarchy6"/>
    <dgm:cxn modelId="{AA420279-EADD-4514-B15F-1491576B6DB6}" type="presParOf" srcId="{9919A597-6EB8-443B-9666-B773DA58BD40}" destId="{87A97B68-CDA3-49B9-B5D1-BD3B9565FF9C}" srcOrd="0" destOrd="0" presId="urn:microsoft.com/office/officeart/2005/8/layout/hierarchy6"/>
    <dgm:cxn modelId="{2E0EFD80-2D55-480F-8606-C3AAFEC956AE}" type="presParOf" srcId="{87A97B68-CDA3-49B9-B5D1-BD3B9565FF9C}" destId="{A1F3A9A8-5A97-438B-8E24-D06BE2B80E73}" srcOrd="0" destOrd="0" presId="urn:microsoft.com/office/officeart/2005/8/layout/hierarchy6"/>
    <dgm:cxn modelId="{F04D5F9C-2368-417B-B9E3-DB82DF7CA659}" type="presParOf" srcId="{A1F3A9A8-5A97-438B-8E24-D06BE2B80E73}" destId="{EB556181-2A91-461C-9FE9-2023DFCFF01D}" srcOrd="0" destOrd="0" presId="urn:microsoft.com/office/officeart/2005/8/layout/hierarchy6"/>
    <dgm:cxn modelId="{433D21A1-19B4-4A5F-94C2-D06EC220C2C0}" type="presParOf" srcId="{A1F3A9A8-5A97-438B-8E24-D06BE2B80E73}" destId="{5758F0C4-D11F-46E3-A44A-E8F8BBF704BF}" srcOrd="1" destOrd="0" presId="urn:microsoft.com/office/officeart/2005/8/layout/hierarchy6"/>
    <dgm:cxn modelId="{7C47F26F-9DF7-46E5-8F0A-5AF43FB98298}" type="presParOf" srcId="{5758F0C4-D11F-46E3-A44A-E8F8BBF704BF}" destId="{A1CEFBCF-63D4-4002-BA6C-5041D5A27720}" srcOrd="0" destOrd="0" presId="urn:microsoft.com/office/officeart/2005/8/layout/hierarchy6"/>
    <dgm:cxn modelId="{53B8E29B-3F5C-424B-9DE7-78C9B5152602}" type="presParOf" srcId="{5758F0C4-D11F-46E3-A44A-E8F8BBF704BF}" destId="{45BE5800-E0B3-4162-BBD3-8AD55ABC0ADF}" srcOrd="1" destOrd="0" presId="urn:microsoft.com/office/officeart/2005/8/layout/hierarchy6"/>
    <dgm:cxn modelId="{DDE95B1C-CA9A-43A4-BA90-7E50A405D612}" type="presParOf" srcId="{45BE5800-E0B3-4162-BBD3-8AD55ABC0ADF}" destId="{1CC7C8D6-8083-4C5B-8849-4524C3E7309C}" srcOrd="0" destOrd="0" presId="urn:microsoft.com/office/officeart/2005/8/layout/hierarchy6"/>
    <dgm:cxn modelId="{EE794C4C-2C99-4E7C-BCC3-AF84B75AA967}" type="presParOf" srcId="{45BE5800-E0B3-4162-BBD3-8AD55ABC0ADF}" destId="{2CE72C24-2240-46E7-B517-F46BDED6E586}" srcOrd="1" destOrd="0" presId="urn:microsoft.com/office/officeart/2005/8/layout/hierarchy6"/>
    <dgm:cxn modelId="{B49DB23B-94EC-412E-9287-EB38EF828B99}" type="presParOf" srcId="{5758F0C4-D11F-46E3-A44A-E8F8BBF704BF}" destId="{848E9E0F-C9B3-4EED-8F8C-99C51DB9EA4E}" srcOrd="2" destOrd="0" presId="urn:microsoft.com/office/officeart/2005/8/layout/hierarchy6"/>
    <dgm:cxn modelId="{CD47B707-2217-45D6-996E-484A3D49AF27}" type="presParOf" srcId="{5758F0C4-D11F-46E3-A44A-E8F8BBF704BF}" destId="{E4FF675F-3802-493F-B028-623C11D0EC05}" srcOrd="3" destOrd="0" presId="urn:microsoft.com/office/officeart/2005/8/layout/hierarchy6"/>
    <dgm:cxn modelId="{864652CC-DB5D-44A3-9EEE-B83D9B8BF5A4}" type="presParOf" srcId="{E4FF675F-3802-493F-B028-623C11D0EC05}" destId="{EDA5A753-27DD-421F-BC45-07333D70FAE9}" srcOrd="0" destOrd="0" presId="urn:microsoft.com/office/officeart/2005/8/layout/hierarchy6"/>
    <dgm:cxn modelId="{83D3764F-9702-47C4-9CEC-C96702B7C6F9}" type="presParOf" srcId="{E4FF675F-3802-493F-B028-623C11D0EC05}" destId="{C0D2D671-91CA-4B17-B99F-6540DB2FDF83}" srcOrd="1" destOrd="0" presId="urn:microsoft.com/office/officeart/2005/8/layout/hierarchy6"/>
    <dgm:cxn modelId="{E1AC089C-0FEE-4C30-BA4F-7CFD7B24DA20}" type="presParOf" srcId="{C0D2D671-91CA-4B17-B99F-6540DB2FDF83}" destId="{380322F4-57BE-4816-807F-E12D5241257A}" srcOrd="0" destOrd="0" presId="urn:microsoft.com/office/officeart/2005/8/layout/hierarchy6"/>
    <dgm:cxn modelId="{8D6E92D7-399C-46EC-90A7-6D4316103BB2}" type="presParOf" srcId="{C0D2D671-91CA-4B17-B99F-6540DB2FDF83}" destId="{5419D13B-D457-49C3-9097-4B5C614644EF}" srcOrd="1" destOrd="0" presId="urn:microsoft.com/office/officeart/2005/8/layout/hierarchy6"/>
    <dgm:cxn modelId="{573CE762-0D34-4AD3-9EC6-01C0F0F86AF6}" type="presParOf" srcId="{5419D13B-D457-49C3-9097-4B5C614644EF}" destId="{31BB0742-3710-46C3-9530-D11D16964A7B}" srcOrd="0" destOrd="0" presId="urn:microsoft.com/office/officeart/2005/8/layout/hierarchy6"/>
    <dgm:cxn modelId="{B36E5730-014D-4421-8F94-B54ED2207BC4}" type="presParOf" srcId="{5419D13B-D457-49C3-9097-4B5C614644EF}" destId="{BC892C50-D5AC-408A-8B04-DB81A7716D81}" srcOrd="1" destOrd="0" presId="urn:microsoft.com/office/officeart/2005/8/layout/hierarchy6"/>
    <dgm:cxn modelId="{D9B2C266-0130-4FF5-BB24-DDC9C9C00E59}" type="presParOf" srcId="{BC892C50-D5AC-408A-8B04-DB81A7716D81}" destId="{387148A4-927B-448B-98C3-E6E65B2B64F2}" srcOrd="0" destOrd="0" presId="urn:microsoft.com/office/officeart/2005/8/layout/hierarchy6"/>
    <dgm:cxn modelId="{08D81CEA-319B-4F3A-B4F6-4B724C061EE2}" type="presParOf" srcId="{BC892C50-D5AC-408A-8B04-DB81A7716D81}" destId="{38FA6556-112E-4A43-BCA0-FCB1679120DE}" srcOrd="1" destOrd="0" presId="urn:microsoft.com/office/officeart/2005/8/layout/hierarchy6"/>
    <dgm:cxn modelId="{9A37948C-7F89-4F9C-A260-5DD678954295}" type="presParOf" srcId="{38FA6556-112E-4A43-BCA0-FCB1679120DE}" destId="{2373C07A-77FD-4F0B-8412-5CAD97B3BACE}" srcOrd="0" destOrd="0" presId="urn:microsoft.com/office/officeart/2005/8/layout/hierarchy6"/>
    <dgm:cxn modelId="{12B0BEB3-0A54-44FA-AD36-98526B9FB64D}" type="presParOf" srcId="{38FA6556-112E-4A43-BCA0-FCB1679120DE}" destId="{37E28555-BA57-4134-9B8E-7D667A49C1B9}" srcOrd="1" destOrd="0" presId="urn:microsoft.com/office/officeart/2005/8/layout/hierarchy6"/>
    <dgm:cxn modelId="{B148CEBE-3156-410A-92E9-7BA475198B02}" type="presParOf" srcId="{BC892C50-D5AC-408A-8B04-DB81A7716D81}" destId="{5A5E28F9-3D69-436E-9A92-AA6BA7D31450}" srcOrd="2" destOrd="0" presId="urn:microsoft.com/office/officeart/2005/8/layout/hierarchy6"/>
    <dgm:cxn modelId="{819BC44E-44ED-4DC5-A578-68F5B6551AA0}" type="presParOf" srcId="{BC892C50-D5AC-408A-8B04-DB81A7716D81}" destId="{49190E9D-94EF-4FD2-801B-2E8C0D1566F9}" srcOrd="3" destOrd="0" presId="urn:microsoft.com/office/officeart/2005/8/layout/hierarchy6"/>
    <dgm:cxn modelId="{BB4910A2-C277-4BE0-B709-E58720903374}" type="presParOf" srcId="{49190E9D-94EF-4FD2-801B-2E8C0D1566F9}" destId="{24BCD09D-BB5A-493B-B4D3-FAED6B060446}" srcOrd="0" destOrd="0" presId="urn:microsoft.com/office/officeart/2005/8/layout/hierarchy6"/>
    <dgm:cxn modelId="{424D3014-3D57-4819-A763-4BE139AAF167}" type="presParOf" srcId="{49190E9D-94EF-4FD2-801B-2E8C0D1566F9}" destId="{022E8673-BB36-4A45-91AC-36D2B4312879}" srcOrd="1" destOrd="0" presId="urn:microsoft.com/office/officeart/2005/8/layout/hierarchy6"/>
    <dgm:cxn modelId="{37713F54-2266-43DE-ACD2-6727E8A961FD}" type="presParOf" srcId="{C0D2D671-91CA-4B17-B99F-6540DB2FDF83}" destId="{96D513FE-8BF4-4854-BAE2-47D418A0EA24}" srcOrd="2" destOrd="0" presId="urn:microsoft.com/office/officeart/2005/8/layout/hierarchy6"/>
    <dgm:cxn modelId="{20A45513-C508-411B-A201-ED84E18B41C0}" type="presParOf" srcId="{C0D2D671-91CA-4B17-B99F-6540DB2FDF83}" destId="{77DCEE91-BB91-4414-BE19-9AD9DB906ED0}" srcOrd="3" destOrd="0" presId="urn:microsoft.com/office/officeart/2005/8/layout/hierarchy6"/>
    <dgm:cxn modelId="{603D7B7C-D6D4-4A59-9A1C-1139786EAC89}" type="presParOf" srcId="{77DCEE91-BB91-4414-BE19-9AD9DB906ED0}" destId="{5CEA02F6-6E4C-47D7-AE53-9D496D0D1A3D}" srcOrd="0" destOrd="0" presId="urn:microsoft.com/office/officeart/2005/8/layout/hierarchy6"/>
    <dgm:cxn modelId="{748029B8-9780-4FB5-8E40-46ECEF56B3F2}" type="presParOf" srcId="{77DCEE91-BB91-4414-BE19-9AD9DB906ED0}" destId="{E06E38BF-7F26-47A8-9745-047EA6B171C7}" srcOrd="1" destOrd="0" presId="urn:microsoft.com/office/officeart/2005/8/layout/hierarchy6"/>
    <dgm:cxn modelId="{E855954B-977E-4EBE-80D7-BAEA36BE4E5F}" type="presParOf" srcId="{E06E38BF-7F26-47A8-9745-047EA6B171C7}" destId="{A0540E16-FED4-421A-B323-308DA2729327}" srcOrd="0" destOrd="0" presId="urn:microsoft.com/office/officeart/2005/8/layout/hierarchy6"/>
    <dgm:cxn modelId="{EA3EE414-9E8A-452E-A211-859C4608836A}" type="presParOf" srcId="{E06E38BF-7F26-47A8-9745-047EA6B171C7}" destId="{B5FB8191-9167-4A6F-9285-40ECDB5FB6CA}" srcOrd="1" destOrd="0" presId="urn:microsoft.com/office/officeart/2005/8/layout/hierarchy6"/>
    <dgm:cxn modelId="{95EBC222-34D7-4D63-9813-7A107747A363}" type="presParOf" srcId="{B5FB8191-9167-4A6F-9285-40ECDB5FB6CA}" destId="{22B14F6D-8617-49B8-8BA6-479706863532}" srcOrd="0" destOrd="0" presId="urn:microsoft.com/office/officeart/2005/8/layout/hierarchy6"/>
    <dgm:cxn modelId="{C35DE552-A84E-493D-83C9-084DB349A516}" type="presParOf" srcId="{B5FB8191-9167-4A6F-9285-40ECDB5FB6CA}" destId="{735040D2-52E9-4D4B-8A61-3784299714D7}" srcOrd="1" destOrd="0" presId="urn:microsoft.com/office/officeart/2005/8/layout/hierarchy6"/>
    <dgm:cxn modelId="{EB82602D-FBEB-45DA-9491-99A982B72F30}" type="presParOf" srcId="{C0D2D671-91CA-4B17-B99F-6540DB2FDF83}" destId="{E043E564-3957-43F0-B8C0-6B1B470DD2B9}" srcOrd="4" destOrd="0" presId="urn:microsoft.com/office/officeart/2005/8/layout/hierarchy6"/>
    <dgm:cxn modelId="{27916597-91F4-47A5-83C0-953EC989FF49}" type="presParOf" srcId="{C0D2D671-91CA-4B17-B99F-6540DB2FDF83}" destId="{9FD7B1B6-E391-4086-AC48-E9CECD1AEA1F}" srcOrd="5" destOrd="0" presId="urn:microsoft.com/office/officeart/2005/8/layout/hierarchy6"/>
    <dgm:cxn modelId="{EE7A1BA3-950D-4792-8D54-3A41CC96D8EE}" type="presParOf" srcId="{9FD7B1B6-E391-4086-AC48-E9CECD1AEA1F}" destId="{862827D9-C3DD-4DE0-A79A-E8B96C207F19}" srcOrd="0" destOrd="0" presId="urn:microsoft.com/office/officeart/2005/8/layout/hierarchy6"/>
    <dgm:cxn modelId="{EF25F389-BA47-439B-8E90-D87AB6A0BD1D}" type="presParOf" srcId="{9FD7B1B6-E391-4086-AC48-E9CECD1AEA1F}" destId="{EF482B81-4862-415B-91AA-9DCF00C924D6}" srcOrd="1" destOrd="0" presId="urn:microsoft.com/office/officeart/2005/8/layout/hierarchy6"/>
    <dgm:cxn modelId="{DFB68BDF-54A5-4FD9-8890-E4370E2759CA}" type="presParOf" srcId="{C0D2D671-91CA-4B17-B99F-6540DB2FDF83}" destId="{5CE182AC-0210-48C5-9C8E-6FE975553AD4}" srcOrd="6" destOrd="0" presId="urn:microsoft.com/office/officeart/2005/8/layout/hierarchy6"/>
    <dgm:cxn modelId="{7B23DA78-0E58-451E-823F-30D1F73FF170}" type="presParOf" srcId="{C0D2D671-91CA-4B17-B99F-6540DB2FDF83}" destId="{7AE6D8EC-A579-4941-BD7D-AC337B010EA4}" srcOrd="7" destOrd="0" presId="urn:microsoft.com/office/officeart/2005/8/layout/hierarchy6"/>
    <dgm:cxn modelId="{D1171213-7451-4878-A311-DEC3DCD2422E}" type="presParOf" srcId="{7AE6D8EC-A579-4941-BD7D-AC337B010EA4}" destId="{4C1D1463-36DA-4760-8DEB-126908982614}" srcOrd="0" destOrd="0" presId="urn:microsoft.com/office/officeart/2005/8/layout/hierarchy6"/>
    <dgm:cxn modelId="{7135243A-39AB-4594-8B43-85A03B7F0489}" type="presParOf" srcId="{7AE6D8EC-A579-4941-BD7D-AC337B010EA4}" destId="{C1923115-B850-4CED-B419-A899406ACF97}" srcOrd="1" destOrd="0" presId="urn:microsoft.com/office/officeart/2005/8/layout/hierarchy6"/>
    <dgm:cxn modelId="{90CBF7F2-0406-4986-81AB-BD1247233458}" type="presParOf" srcId="{C1923115-B850-4CED-B419-A899406ACF97}" destId="{1ECA76A4-3769-45B6-9FC9-2F65D7A33A80}" srcOrd="0" destOrd="0" presId="urn:microsoft.com/office/officeart/2005/8/layout/hierarchy6"/>
    <dgm:cxn modelId="{CF99EC0C-9D8A-4D4C-86F5-17DB6F1ED689}" type="presParOf" srcId="{C1923115-B850-4CED-B419-A899406ACF97}" destId="{50F1EFEC-9C1A-4741-8905-491BEA4C6378}" srcOrd="1" destOrd="0" presId="urn:microsoft.com/office/officeart/2005/8/layout/hierarchy6"/>
    <dgm:cxn modelId="{2B66E1F5-E815-43A8-9225-78ED64481BC9}" type="presParOf" srcId="{50F1EFEC-9C1A-4741-8905-491BEA4C6378}" destId="{F0490445-FAA9-4DAE-9916-17C19E5B6967}" srcOrd="0" destOrd="0" presId="urn:microsoft.com/office/officeart/2005/8/layout/hierarchy6"/>
    <dgm:cxn modelId="{A90CCFF1-A06A-4E02-A59C-66465C618811}" type="presParOf" srcId="{50F1EFEC-9C1A-4741-8905-491BEA4C6378}" destId="{8F6C218C-BEA0-41D4-9018-A814E2FE0C18}" srcOrd="1" destOrd="0" presId="urn:microsoft.com/office/officeart/2005/8/layout/hierarchy6"/>
    <dgm:cxn modelId="{4ECBD8B2-DE62-468A-9368-CFF3A314D41F}" type="presParOf" srcId="{C1923115-B850-4CED-B419-A899406ACF97}" destId="{1C2DEEE1-D32B-4856-AABA-718129D8D787}" srcOrd="2" destOrd="0" presId="urn:microsoft.com/office/officeart/2005/8/layout/hierarchy6"/>
    <dgm:cxn modelId="{0E81C8E0-C241-4D0A-8276-91C77A656275}" type="presParOf" srcId="{C1923115-B850-4CED-B419-A899406ACF97}" destId="{39C6A64C-2835-41AF-A62C-09420C3930D3}" srcOrd="3" destOrd="0" presId="urn:microsoft.com/office/officeart/2005/8/layout/hierarchy6"/>
    <dgm:cxn modelId="{3DFDFFD1-87D4-4AD5-A495-87E25FDF58F3}" type="presParOf" srcId="{39C6A64C-2835-41AF-A62C-09420C3930D3}" destId="{10418786-886F-4630-B966-1315BFC79BBB}" srcOrd="0" destOrd="0" presId="urn:microsoft.com/office/officeart/2005/8/layout/hierarchy6"/>
    <dgm:cxn modelId="{A3CBFE02-7E63-4323-B394-3C4CF8CE4034}" type="presParOf" srcId="{39C6A64C-2835-41AF-A62C-09420C3930D3}" destId="{DC93BBB2-0882-4C29-84DB-F18888F85BC8}" srcOrd="1" destOrd="0" presId="urn:microsoft.com/office/officeart/2005/8/layout/hierarchy6"/>
    <dgm:cxn modelId="{23936AF5-6862-46DB-B629-499CA93D7655}" type="presParOf" srcId="{5758F0C4-D11F-46E3-A44A-E8F8BBF704BF}" destId="{785E11EE-5A08-41F1-BB0F-024A0F91D569}" srcOrd="4" destOrd="0" presId="urn:microsoft.com/office/officeart/2005/8/layout/hierarchy6"/>
    <dgm:cxn modelId="{7113BA6F-ACF1-4508-8329-165E44000BFB}" type="presParOf" srcId="{5758F0C4-D11F-46E3-A44A-E8F8BBF704BF}" destId="{B479CA27-A218-4C40-8912-6464AACF6AE9}" srcOrd="5" destOrd="0" presId="urn:microsoft.com/office/officeart/2005/8/layout/hierarchy6"/>
    <dgm:cxn modelId="{4CBCC7CC-D516-4F50-BF66-7B6733D23CB3}" type="presParOf" srcId="{B479CA27-A218-4C40-8912-6464AACF6AE9}" destId="{58ED0F4A-ACB6-4D52-B857-1E2275A94F7D}" srcOrd="0" destOrd="0" presId="urn:microsoft.com/office/officeart/2005/8/layout/hierarchy6"/>
    <dgm:cxn modelId="{7EC36F3B-BD7C-4DA3-8455-AA2DCEDD4AE1}" type="presParOf" srcId="{B479CA27-A218-4C40-8912-6464AACF6AE9}" destId="{23541813-CF2D-4E5A-B3CF-3D2CD02AB065}" srcOrd="1" destOrd="0" presId="urn:microsoft.com/office/officeart/2005/8/layout/hierarchy6"/>
    <dgm:cxn modelId="{156A4885-1D21-4000-A3D7-ABD7A04D0087}" type="presParOf" srcId="{ED1A0A91-3915-412D-AA76-2610BDBCC4A9}" destId="{F65C0906-FE99-40D9-89C5-1F44C517E50C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556181-2A91-461C-9FE9-2023DFCFF01D}">
      <dsp:nvSpPr>
        <dsp:cNvPr id="0" name=""/>
        <dsp:cNvSpPr/>
      </dsp:nvSpPr>
      <dsp:spPr>
        <a:xfrm>
          <a:off x="3806693" y="10592"/>
          <a:ext cx="1298997" cy="865998"/>
        </a:xfrm>
        <a:prstGeom prst="roundRect">
          <a:avLst>
            <a:gd name="adj" fmla="val 10000"/>
          </a:avLst>
        </a:prstGeom>
        <a:solidFill>
          <a:srgbClr val="C0E498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GSICS Exec Panel</a:t>
          </a:r>
          <a:endParaRPr lang="en-GB" sz="1400" b="1" kern="1200" dirty="0"/>
        </a:p>
      </dsp:txBody>
      <dsp:txXfrm>
        <a:off x="3832057" y="35956"/>
        <a:ext cx="1248269" cy="815270"/>
      </dsp:txXfrm>
    </dsp:sp>
    <dsp:sp modelId="{A1CEFBCF-63D4-4002-BA6C-5041D5A27720}">
      <dsp:nvSpPr>
        <dsp:cNvPr id="0" name=""/>
        <dsp:cNvSpPr/>
      </dsp:nvSpPr>
      <dsp:spPr>
        <a:xfrm>
          <a:off x="2767495" y="876590"/>
          <a:ext cx="1688696" cy="346399"/>
        </a:xfrm>
        <a:custGeom>
          <a:avLst/>
          <a:gdLst/>
          <a:ahLst/>
          <a:cxnLst/>
          <a:rect l="0" t="0" r="0" b="0"/>
          <a:pathLst>
            <a:path>
              <a:moveTo>
                <a:pt x="1688696" y="0"/>
              </a:moveTo>
              <a:lnTo>
                <a:pt x="1688696" y="173199"/>
              </a:lnTo>
              <a:lnTo>
                <a:pt x="0" y="173199"/>
              </a:lnTo>
              <a:lnTo>
                <a:pt x="0" y="3463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C7C8D6-8083-4C5B-8849-4524C3E7309C}">
      <dsp:nvSpPr>
        <dsp:cNvPr id="0" name=""/>
        <dsp:cNvSpPr/>
      </dsp:nvSpPr>
      <dsp:spPr>
        <a:xfrm>
          <a:off x="2117996" y="1222989"/>
          <a:ext cx="1298997" cy="865998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GSICS Coordination </a:t>
          </a:r>
          <a:r>
            <a:rPr lang="en-GB" sz="1400" b="1" kern="1200" dirty="0" err="1" smtClean="0"/>
            <a:t>Center</a:t>
          </a:r>
          <a:endParaRPr lang="en-GB" sz="1400" b="1" kern="1200" dirty="0"/>
        </a:p>
      </dsp:txBody>
      <dsp:txXfrm>
        <a:off x="2143360" y="1248353"/>
        <a:ext cx="1248269" cy="815270"/>
      </dsp:txXfrm>
    </dsp:sp>
    <dsp:sp modelId="{848E9E0F-C9B3-4EED-8F8C-99C51DB9EA4E}">
      <dsp:nvSpPr>
        <dsp:cNvPr id="0" name=""/>
        <dsp:cNvSpPr/>
      </dsp:nvSpPr>
      <dsp:spPr>
        <a:xfrm>
          <a:off x="4410472" y="876590"/>
          <a:ext cx="91440" cy="3463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63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A5A753-27DD-421F-BC45-07333D70FAE9}">
      <dsp:nvSpPr>
        <dsp:cNvPr id="0" name=""/>
        <dsp:cNvSpPr/>
      </dsp:nvSpPr>
      <dsp:spPr>
        <a:xfrm>
          <a:off x="3806693" y="1222989"/>
          <a:ext cx="1298997" cy="865998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GSICS Research Working Group</a:t>
          </a:r>
          <a:endParaRPr lang="en-GB" sz="1400" b="1" kern="1200" dirty="0"/>
        </a:p>
      </dsp:txBody>
      <dsp:txXfrm>
        <a:off x="3832057" y="1248353"/>
        <a:ext cx="1248269" cy="815270"/>
      </dsp:txXfrm>
    </dsp:sp>
    <dsp:sp modelId="{380322F4-57BE-4816-807F-E12D5241257A}">
      <dsp:nvSpPr>
        <dsp:cNvPr id="0" name=""/>
        <dsp:cNvSpPr/>
      </dsp:nvSpPr>
      <dsp:spPr>
        <a:xfrm>
          <a:off x="1500972" y="2088987"/>
          <a:ext cx="2955219" cy="346399"/>
        </a:xfrm>
        <a:custGeom>
          <a:avLst/>
          <a:gdLst/>
          <a:ahLst/>
          <a:cxnLst/>
          <a:rect l="0" t="0" r="0" b="0"/>
          <a:pathLst>
            <a:path>
              <a:moveTo>
                <a:pt x="2955219" y="0"/>
              </a:moveTo>
              <a:lnTo>
                <a:pt x="2955219" y="173199"/>
              </a:lnTo>
              <a:lnTo>
                <a:pt x="0" y="173199"/>
              </a:lnTo>
              <a:lnTo>
                <a:pt x="0" y="3463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BB0742-3710-46C3-9530-D11D16964A7B}">
      <dsp:nvSpPr>
        <dsp:cNvPr id="0" name=""/>
        <dsp:cNvSpPr/>
      </dsp:nvSpPr>
      <dsp:spPr>
        <a:xfrm>
          <a:off x="851474" y="2435387"/>
          <a:ext cx="1298997" cy="865998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UV </a:t>
          </a:r>
          <a:br>
            <a:rPr lang="en-GB" sz="1400" kern="1200" dirty="0" smtClean="0"/>
          </a:br>
          <a:r>
            <a:rPr lang="en-GB" sz="1400" kern="1200" dirty="0" smtClean="0"/>
            <a:t>Sub-Group</a:t>
          </a:r>
          <a:endParaRPr lang="en-GB" sz="1400" kern="1200" dirty="0"/>
        </a:p>
      </dsp:txBody>
      <dsp:txXfrm>
        <a:off x="876838" y="2460751"/>
        <a:ext cx="1248269" cy="815270"/>
      </dsp:txXfrm>
    </dsp:sp>
    <dsp:sp modelId="{387148A4-927B-448B-98C3-E6E65B2B64F2}">
      <dsp:nvSpPr>
        <dsp:cNvPr id="0" name=""/>
        <dsp:cNvSpPr/>
      </dsp:nvSpPr>
      <dsp:spPr>
        <a:xfrm>
          <a:off x="656624" y="3301385"/>
          <a:ext cx="844348" cy="346399"/>
        </a:xfrm>
        <a:custGeom>
          <a:avLst/>
          <a:gdLst/>
          <a:ahLst/>
          <a:cxnLst/>
          <a:rect l="0" t="0" r="0" b="0"/>
          <a:pathLst>
            <a:path>
              <a:moveTo>
                <a:pt x="844348" y="0"/>
              </a:moveTo>
              <a:lnTo>
                <a:pt x="844348" y="173199"/>
              </a:lnTo>
              <a:lnTo>
                <a:pt x="0" y="173199"/>
              </a:lnTo>
              <a:lnTo>
                <a:pt x="0" y="34639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73C07A-77FD-4F0B-8412-5CAD97B3BACE}">
      <dsp:nvSpPr>
        <dsp:cNvPr id="0" name=""/>
        <dsp:cNvSpPr/>
      </dsp:nvSpPr>
      <dsp:spPr>
        <a:xfrm>
          <a:off x="7125" y="3647784"/>
          <a:ext cx="1298997" cy="865998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6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6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6">
                <a:lumMod val="60000"/>
                <a:lumOff val="40000"/>
                <a:tint val="23500"/>
                <a:satMod val="16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CEOS ACC</a:t>
          </a:r>
        </a:p>
      </dsp:txBody>
      <dsp:txXfrm>
        <a:off x="32489" y="3673148"/>
        <a:ext cx="1248269" cy="815270"/>
      </dsp:txXfrm>
    </dsp:sp>
    <dsp:sp modelId="{5A5E28F9-3D69-436E-9A92-AA6BA7D31450}">
      <dsp:nvSpPr>
        <dsp:cNvPr id="0" name=""/>
        <dsp:cNvSpPr/>
      </dsp:nvSpPr>
      <dsp:spPr>
        <a:xfrm>
          <a:off x="1500972" y="3301385"/>
          <a:ext cx="844348" cy="3463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199"/>
              </a:lnTo>
              <a:lnTo>
                <a:pt x="844348" y="173199"/>
              </a:lnTo>
              <a:lnTo>
                <a:pt x="844348" y="34639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BCD09D-BB5A-493B-B4D3-FAED6B060446}">
      <dsp:nvSpPr>
        <dsp:cNvPr id="0" name=""/>
        <dsp:cNvSpPr/>
      </dsp:nvSpPr>
      <dsp:spPr>
        <a:xfrm>
          <a:off x="1695822" y="3647784"/>
          <a:ext cx="1298997" cy="865998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6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6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6">
                <a:lumMod val="60000"/>
                <a:lumOff val="40000"/>
                <a:tint val="23500"/>
                <a:satMod val="16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WGCV ACSG</a:t>
          </a:r>
          <a:endParaRPr lang="en-GB" sz="1400" kern="1200" dirty="0"/>
        </a:p>
      </dsp:txBody>
      <dsp:txXfrm>
        <a:off x="1721186" y="3673148"/>
        <a:ext cx="1248269" cy="815270"/>
      </dsp:txXfrm>
    </dsp:sp>
    <dsp:sp modelId="{96D513FE-8BF4-4854-BAE2-47D418A0EA24}">
      <dsp:nvSpPr>
        <dsp:cNvPr id="0" name=""/>
        <dsp:cNvSpPr/>
      </dsp:nvSpPr>
      <dsp:spPr>
        <a:xfrm>
          <a:off x="4034017" y="2088987"/>
          <a:ext cx="422174" cy="346399"/>
        </a:xfrm>
        <a:custGeom>
          <a:avLst/>
          <a:gdLst/>
          <a:ahLst/>
          <a:cxnLst/>
          <a:rect l="0" t="0" r="0" b="0"/>
          <a:pathLst>
            <a:path>
              <a:moveTo>
                <a:pt x="422174" y="0"/>
              </a:moveTo>
              <a:lnTo>
                <a:pt x="422174" y="173199"/>
              </a:lnTo>
              <a:lnTo>
                <a:pt x="0" y="173199"/>
              </a:lnTo>
              <a:lnTo>
                <a:pt x="0" y="3463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EA02F6-6E4C-47D7-AE53-9D496D0D1A3D}">
      <dsp:nvSpPr>
        <dsp:cNvPr id="0" name=""/>
        <dsp:cNvSpPr/>
      </dsp:nvSpPr>
      <dsp:spPr>
        <a:xfrm>
          <a:off x="3384519" y="2435387"/>
          <a:ext cx="1298997" cy="865998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VIS/NIR </a:t>
          </a:r>
          <a:br>
            <a:rPr lang="en-GB" sz="1400" kern="1200" dirty="0" smtClean="0"/>
          </a:br>
          <a:r>
            <a:rPr lang="en-GB" sz="1400" kern="1200" dirty="0" smtClean="0"/>
            <a:t>Sub-Group</a:t>
          </a:r>
          <a:endParaRPr lang="en-GB" sz="1400" kern="1200" dirty="0"/>
        </a:p>
      </dsp:txBody>
      <dsp:txXfrm>
        <a:off x="3409883" y="2460751"/>
        <a:ext cx="1248269" cy="815270"/>
      </dsp:txXfrm>
    </dsp:sp>
    <dsp:sp modelId="{A0540E16-FED4-421A-B323-308DA2729327}">
      <dsp:nvSpPr>
        <dsp:cNvPr id="0" name=""/>
        <dsp:cNvSpPr/>
      </dsp:nvSpPr>
      <dsp:spPr>
        <a:xfrm>
          <a:off x="3987596" y="3301385"/>
          <a:ext cx="91440" cy="293582"/>
        </a:xfrm>
        <a:custGeom>
          <a:avLst/>
          <a:gdLst/>
          <a:ahLst/>
          <a:cxnLst/>
          <a:rect l="0" t="0" r="0" b="0"/>
          <a:pathLst>
            <a:path>
              <a:moveTo>
                <a:pt x="46421" y="0"/>
              </a:moveTo>
              <a:lnTo>
                <a:pt x="46421" y="146791"/>
              </a:lnTo>
              <a:lnTo>
                <a:pt x="45720" y="146791"/>
              </a:lnTo>
              <a:lnTo>
                <a:pt x="45720" y="293582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B14F6D-8617-49B8-8BA6-479706863532}">
      <dsp:nvSpPr>
        <dsp:cNvPr id="0" name=""/>
        <dsp:cNvSpPr/>
      </dsp:nvSpPr>
      <dsp:spPr>
        <a:xfrm>
          <a:off x="3383817" y="3594967"/>
          <a:ext cx="1298997" cy="865998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6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6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6">
                <a:lumMod val="60000"/>
                <a:lumOff val="40000"/>
                <a:tint val="23500"/>
                <a:satMod val="16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WGCV IVOS</a:t>
          </a:r>
          <a:endParaRPr lang="en-GB" sz="1400" kern="1200" dirty="0"/>
        </a:p>
      </dsp:txBody>
      <dsp:txXfrm>
        <a:off x="3409181" y="3620331"/>
        <a:ext cx="1248269" cy="815270"/>
      </dsp:txXfrm>
    </dsp:sp>
    <dsp:sp modelId="{E043E564-3957-43F0-B8C0-6B1B470DD2B9}">
      <dsp:nvSpPr>
        <dsp:cNvPr id="0" name=""/>
        <dsp:cNvSpPr/>
      </dsp:nvSpPr>
      <dsp:spPr>
        <a:xfrm>
          <a:off x="4456191" y="2088987"/>
          <a:ext cx="1387588" cy="3463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195"/>
              </a:lnTo>
              <a:lnTo>
                <a:pt x="1387588" y="173195"/>
              </a:lnTo>
              <a:lnTo>
                <a:pt x="1387588" y="34639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2827D9-C3DD-4DE0-A79A-E8B96C207F19}">
      <dsp:nvSpPr>
        <dsp:cNvPr id="0" name=""/>
        <dsp:cNvSpPr/>
      </dsp:nvSpPr>
      <dsp:spPr>
        <a:xfrm>
          <a:off x="5194282" y="2435378"/>
          <a:ext cx="1298997" cy="865998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IR </a:t>
          </a:r>
          <a:br>
            <a:rPr lang="en-GB" sz="1400" kern="1200" dirty="0" smtClean="0"/>
          </a:br>
          <a:r>
            <a:rPr lang="en-GB" sz="1400" kern="1200" dirty="0" smtClean="0"/>
            <a:t>Sub-Group</a:t>
          </a:r>
          <a:endParaRPr lang="en-GB" sz="1400" kern="1200" dirty="0"/>
        </a:p>
      </dsp:txBody>
      <dsp:txXfrm>
        <a:off x="5219646" y="2460742"/>
        <a:ext cx="1248269" cy="815270"/>
      </dsp:txXfrm>
    </dsp:sp>
    <dsp:sp modelId="{5CE182AC-0210-48C5-9C8E-6FE975553AD4}">
      <dsp:nvSpPr>
        <dsp:cNvPr id="0" name=""/>
        <dsp:cNvSpPr/>
      </dsp:nvSpPr>
      <dsp:spPr>
        <a:xfrm>
          <a:off x="4456191" y="2088987"/>
          <a:ext cx="2955219" cy="3463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199"/>
              </a:lnTo>
              <a:lnTo>
                <a:pt x="2955219" y="173199"/>
              </a:lnTo>
              <a:lnTo>
                <a:pt x="2955219" y="3463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1D1463-36DA-4760-8DEB-126908982614}">
      <dsp:nvSpPr>
        <dsp:cNvPr id="0" name=""/>
        <dsp:cNvSpPr/>
      </dsp:nvSpPr>
      <dsp:spPr>
        <a:xfrm>
          <a:off x="6761912" y="2435387"/>
          <a:ext cx="1298997" cy="865998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smtClean="0"/>
            <a:t>Microwave </a:t>
          </a:r>
          <a:r>
            <a:rPr lang="en-GB" sz="1400" kern="1200" dirty="0" smtClean="0"/>
            <a:t>Sub-Group</a:t>
          </a:r>
          <a:endParaRPr lang="en-GB" sz="1400" kern="1200" dirty="0"/>
        </a:p>
      </dsp:txBody>
      <dsp:txXfrm>
        <a:off x="6787276" y="2460751"/>
        <a:ext cx="1248269" cy="815270"/>
      </dsp:txXfrm>
    </dsp:sp>
    <dsp:sp modelId="{1ECA76A4-3769-45B6-9FC9-2F65D7A33A80}">
      <dsp:nvSpPr>
        <dsp:cNvPr id="0" name=""/>
        <dsp:cNvSpPr/>
      </dsp:nvSpPr>
      <dsp:spPr>
        <a:xfrm>
          <a:off x="6845333" y="3301385"/>
          <a:ext cx="566077" cy="332751"/>
        </a:xfrm>
        <a:custGeom>
          <a:avLst/>
          <a:gdLst/>
          <a:ahLst/>
          <a:cxnLst/>
          <a:rect l="0" t="0" r="0" b="0"/>
          <a:pathLst>
            <a:path>
              <a:moveTo>
                <a:pt x="566077" y="0"/>
              </a:moveTo>
              <a:lnTo>
                <a:pt x="566077" y="166375"/>
              </a:lnTo>
              <a:lnTo>
                <a:pt x="0" y="166375"/>
              </a:lnTo>
              <a:lnTo>
                <a:pt x="0" y="332751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490445-FAA9-4DAE-9916-17C19E5B6967}">
      <dsp:nvSpPr>
        <dsp:cNvPr id="0" name=""/>
        <dsp:cNvSpPr/>
      </dsp:nvSpPr>
      <dsp:spPr>
        <a:xfrm>
          <a:off x="6195835" y="3634136"/>
          <a:ext cx="1298997" cy="865998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6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6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6">
                <a:lumMod val="60000"/>
                <a:lumOff val="40000"/>
                <a:tint val="23500"/>
                <a:satMod val="16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WGCV MWSG</a:t>
          </a:r>
          <a:endParaRPr lang="en-GB" sz="1400" kern="1200" dirty="0"/>
        </a:p>
      </dsp:txBody>
      <dsp:txXfrm>
        <a:off x="6221199" y="3659500"/>
        <a:ext cx="1248269" cy="815270"/>
      </dsp:txXfrm>
    </dsp:sp>
    <dsp:sp modelId="{1C2DEEE1-D32B-4856-AABA-718129D8D787}">
      <dsp:nvSpPr>
        <dsp:cNvPr id="0" name=""/>
        <dsp:cNvSpPr/>
      </dsp:nvSpPr>
      <dsp:spPr>
        <a:xfrm>
          <a:off x="7411411" y="3301385"/>
          <a:ext cx="851474" cy="3463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199"/>
              </a:lnTo>
              <a:lnTo>
                <a:pt x="851474" y="173199"/>
              </a:lnTo>
              <a:lnTo>
                <a:pt x="851474" y="346399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418786-886F-4630-B966-1315BFC79BBB}">
      <dsp:nvSpPr>
        <dsp:cNvPr id="0" name=""/>
        <dsp:cNvSpPr/>
      </dsp:nvSpPr>
      <dsp:spPr>
        <a:xfrm>
          <a:off x="7613386" y="3647784"/>
          <a:ext cx="1298997" cy="865998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54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GPM X-CAL</a:t>
          </a:r>
          <a:endParaRPr lang="en-GB" sz="1400" kern="1200" dirty="0"/>
        </a:p>
      </dsp:txBody>
      <dsp:txXfrm>
        <a:off x="7638750" y="3673148"/>
        <a:ext cx="1248269" cy="815270"/>
      </dsp:txXfrm>
    </dsp:sp>
    <dsp:sp modelId="{785E11EE-5A08-41F1-BB0F-024A0F91D569}">
      <dsp:nvSpPr>
        <dsp:cNvPr id="0" name=""/>
        <dsp:cNvSpPr/>
      </dsp:nvSpPr>
      <dsp:spPr>
        <a:xfrm>
          <a:off x="4456192" y="876590"/>
          <a:ext cx="1688696" cy="3463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199"/>
              </a:lnTo>
              <a:lnTo>
                <a:pt x="1688696" y="173199"/>
              </a:lnTo>
              <a:lnTo>
                <a:pt x="1688696" y="3463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ED0F4A-ACB6-4D52-B857-1E2275A94F7D}">
      <dsp:nvSpPr>
        <dsp:cNvPr id="0" name=""/>
        <dsp:cNvSpPr/>
      </dsp:nvSpPr>
      <dsp:spPr>
        <a:xfrm>
          <a:off x="5495389" y="1222989"/>
          <a:ext cx="1298997" cy="865998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GSICS Data Working Group</a:t>
          </a:r>
          <a:endParaRPr lang="en-GB" sz="1400" b="1" kern="1200" dirty="0"/>
        </a:p>
      </dsp:txBody>
      <dsp:txXfrm>
        <a:off x="5520753" y="1248353"/>
        <a:ext cx="1248269" cy="8152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704013" y="0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4EEF07B-51DE-4201-8CCF-20C10C04D12D}" type="datetime4">
              <a:rPr lang="en-GB"/>
              <a:pPr>
                <a:defRPr/>
              </a:pPr>
              <a:t>20 September 2015</a:t>
            </a:fld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36138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515100" y="9736138"/>
            <a:ext cx="1889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BA05D423-9087-49C9-96CB-255EA4FB52C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02096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56B6EBD-0252-48E9-9459-449BC2F074D7}" type="datetime4">
              <a:rPr lang="en-GB"/>
              <a:pPr>
                <a:defRPr/>
              </a:pPr>
              <a:t>20 September 2015</a:t>
            </a:fld>
            <a:endParaRPr lang="de-DE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46113" y="742950"/>
            <a:ext cx="5376862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7413" y="4714875"/>
            <a:ext cx="4894262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31338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6BC23AE-E8F4-48C3-8980-9CBD96E2984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175807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BC7522-87BD-4DAC-97DA-A393404D2F52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3379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2E66FA4-673E-4CDC-B085-D69FA40E3940}" type="datetime4">
              <a:rPr lang="en-GB" smtClean="0"/>
              <a:pPr/>
              <a:t>20 September 2015</a:t>
            </a:fld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23BCC1-3441-476E-9716-EBCE8B9CBF52}" type="slidenum">
              <a:rPr lang="de-DE" smtClean="0"/>
              <a:pPr/>
              <a:t>4</a:t>
            </a:fld>
            <a:endParaRPr lang="de-DE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44538"/>
            <a:ext cx="5375275" cy="37226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  <a:ln/>
        </p:spPr>
        <p:txBody>
          <a:bodyPr/>
          <a:lstStyle/>
          <a:p>
            <a:endParaRPr lang="en-GB" smtClean="0"/>
          </a:p>
          <a:p>
            <a:r>
              <a:rPr lang="en-GB" smtClean="0"/>
              <a:t>Well, what is GSICS?</a:t>
            </a:r>
          </a:p>
          <a:p>
            <a:r>
              <a:rPr lang="en-GB" smtClean="0"/>
              <a:t>The Global Space-based Inter-Calibration System (GSICS) is an initiative of CGMS and WMO, which aims to ensure consistent calibration and inter-calibration of operational meteorological satellite instruments. </a:t>
            </a:r>
          </a:p>
          <a:p>
            <a:r>
              <a:rPr lang="en-GB" smtClean="0"/>
              <a:t>One of the basic strategies of GSICS is to develop an integrated on-orbit cal/val system - initially by LEO-GEO Inter-satellite/inter-sensor calibration.</a:t>
            </a:r>
          </a:p>
          <a:p>
            <a:r>
              <a:rPr lang="en-GB" smtClean="0"/>
              <a:t>This will then allow us to provide corrections to improve the consistency between instruments, produce less biased level 1, and therefore, level 2 data, and ultimately, retrospectively re-calibrate archive data, which is of great interest in the climate monitoring community</a:t>
            </a:r>
          </a:p>
          <a:p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56B6EBD-0252-48E9-9459-449BC2F074D7}" type="datetime4">
              <a:rPr lang="en-GB" smtClean="0"/>
              <a:pPr>
                <a:defRPr/>
              </a:pPr>
              <a:t>20 September 2015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BC23AE-E8F4-48C3-8980-9CBD96E2984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0672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A42F737B-C8E3-45D0-A216-4600EBA8B23D}" type="datetime1">
              <a:rPr lang="en-GB"/>
              <a:pPr/>
              <a:t>20/09/2015</a:t>
            </a:fld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971A935-43A3-4515-8773-7D3F2D3DAA36}" type="slidenum">
              <a:rPr lang="de-DE"/>
              <a:pPr/>
              <a:t>13</a:t>
            </a:fld>
            <a:endParaRPr lang="de-DE"/>
          </a:p>
        </p:txBody>
      </p:sp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3778939" y="9431339"/>
            <a:ext cx="2888563" cy="4968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1800" tIns="46080" rIns="91800" bIns="4608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A36E6ED-6C82-4005-B5A7-D3367B259A0C}" type="slidenum">
              <a:rPr lang="de-DE" sz="12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13</a:t>
            </a:fld>
            <a:endParaRPr lang="de-DE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632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46113" y="742950"/>
            <a:ext cx="5375275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887202" y="4714875"/>
            <a:ext cx="4893098" cy="4470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MY DOCUMENTS\GSICS\logo\GSICS500px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185738"/>
            <a:ext cx="47625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2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45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8" y="274645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2"/>
          <p:cNvGrpSpPr>
            <a:grpSpLocks/>
          </p:cNvGrpSpPr>
          <p:nvPr userDrawn="1"/>
        </p:nvGrpSpPr>
        <p:grpSpPr bwMode="auto">
          <a:xfrm>
            <a:off x="4763" y="1090613"/>
            <a:ext cx="9901237" cy="128587"/>
            <a:chOff x="3" y="2044"/>
            <a:chExt cx="6237" cy="179"/>
          </a:xfrm>
        </p:grpSpPr>
        <p:sp>
          <p:nvSpPr>
            <p:cNvPr id="5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9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9540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6"/>
            <a:ext cx="39719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2"/>
          <p:cNvGrpSpPr>
            <a:grpSpLocks/>
          </p:cNvGrpSpPr>
          <p:nvPr userDrawn="1"/>
        </p:nvGrpSpPr>
        <p:grpSpPr bwMode="auto">
          <a:xfrm>
            <a:off x="4763" y="1090613"/>
            <a:ext cx="9901237" cy="128587"/>
            <a:chOff x="3" y="2044"/>
            <a:chExt cx="6237" cy="179"/>
          </a:xfrm>
        </p:grpSpPr>
        <p:sp>
          <p:nvSpPr>
            <p:cNvPr id="4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 userDrawn="1"/>
        </p:nvGrpSpPr>
        <p:grpSpPr bwMode="auto">
          <a:xfrm>
            <a:off x="4763" y="1090613"/>
            <a:ext cx="9901237" cy="128587"/>
            <a:chOff x="3" y="2044"/>
            <a:chExt cx="6237" cy="179"/>
          </a:xfrm>
        </p:grpSpPr>
        <p:sp>
          <p:nvSpPr>
            <p:cNvPr id="3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4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8" name="TextBox 17"/>
          <p:cNvSpPr txBox="1"/>
          <p:nvPr/>
        </p:nvSpPr>
        <p:spPr>
          <a:xfrm>
            <a:off x="0" y="6488113"/>
            <a:ext cx="627221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85C8A98A-0D5C-476A-ACDA-54820DD7185A}" type="datetime4">
              <a:rPr lang="en-GB">
                <a:solidFill>
                  <a:schemeClr val="tx1"/>
                </a:solidFill>
              </a:rPr>
              <a:pPr>
                <a:defRPr/>
              </a:pPr>
              <a:t>20 September 2015</a:t>
            </a:fld>
            <a:endParaRPr lang="en-GB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Slide: </a:t>
            </a:r>
            <a:fld id="{46609B84-6F9F-42AA-AC09-69CEFB7C0A02}" type="slidenum">
              <a:rPr lang="en-GB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>
            <a:off x="571500" y="1206500"/>
            <a:ext cx="8839200" cy="0"/>
          </a:xfrm>
          <a:prstGeom prst="line">
            <a:avLst/>
          </a:prstGeom>
          <a:noFill/>
          <a:ln w="57150" cmpd="thinThick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/>
          </a:p>
        </p:txBody>
      </p:sp>
      <p:pic>
        <p:nvPicPr>
          <p:cNvPr id="1030" name="Picture 8" descr="H:\MY DOCUMENTS\GSICS\logo\GSICS180px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91500" y="6162675"/>
            <a:ext cx="17145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60" r:id="rId1"/>
    <p:sldLayoutId id="2147484461" r:id="rId2"/>
    <p:sldLayoutId id="2147484452" r:id="rId3"/>
    <p:sldLayoutId id="2147484453" r:id="rId4"/>
    <p:sldLayoutId id="2147484454" r:id="rId5"/>
    <p:sldLayoutId id="2147484462" r:id="rId6"/>
    <p:sldLayoutId id="2147484463" r:id="rId7"/>
    <p:sldLayoutId id="2147484455" r:id="rId8"/>
    <p:sldLayoutId id="2147484456" r:id="rId9"/>
    <p:sldLayoutId id="2147484457" r:id="rId10"/>
    <p:sldLayoutId id="2147484458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733425" y="2225675"/>
            <a:ext cx="8420100" cy="2209847"/>
          </a:xfrm>
        </p:spPr>
        <p:txBody>
          <a:bodyPr/>
          <a:lstStyle/>
          <a:p>
            <a:r>
              <a:rPr lang="en-IE" sz="4000" b="1" dirty="0" smtClean="0"/>
              <a:t>Introduction to GSICS</a:t>
            </a:r>
            <a:endParaRPr lang="en-GB" sz="4000" b="1" dirty="0" smtClean="0"/>
          </a:p>
        </p:txBody>
      </p:sp>
      <p:sp>
        <p:nvSpPr>
          <p:cNvPr id="7171" name="Rectangle 43"/>
          <p:cNvSpPr>
            <a:spLocks noGrp="1" noChangeArrowheads="1"/>
          </p:cNvSpPr>
          <p:nvPr>
            <p:ph type="subTitle" idx="1"/>
          </p:nvPr>
        </p:nvSpPr>
        <p:spPr>
          <a:xfrm>
            <a:off x="447675" y="4735773"/>
            <a:ext cx="9144000" cy="1160530"/>
          </a:xfrm>
        </p:spPr>
        <p:txBody>
          <a:bodyPr/>
          <a:lstStyle/>
          <a:p>
            <a:r>
              <a:rPr lang="en-GB" sz="2400" b="1" dirty="0" err="1" smtClean="0">
                <a:solidFill>
                  <a:schemeClr val="tx1"/>
                </a:solidFill>
              </a:rPr>
              <a:t>Jérôme</a:t>
            </a:r>
            <a:r>
              <a:rPr lang="en-GB" sz="2400" b="1" dirty="0" smtClean="0">
                <a:solidFill>
                  <a:schemeClr val="tx1"/>
                </a:solidFill>
              </a:rPr>
              <a:t> </a:t>
            </a:r>
            <a:r>
              <a:rPr lang="en-GB" sz="2400" b="1" dirty="0" err="1" smtClean="0">
                <a:solidFill>
                  <a:schemeClr val="tx1"/>
                </a:solidFill>
              </a:rPr>
              <a:t>Lafeuille</a:t>
            </a:r>
            <a:endParaRPr lang="en-GB" sz="2400" b="1" dirty="0" smtClean="0">
              <a:solidFill>
                <a:schemeClr val="tx1"/>
              </a:solidFill>
            </a:endParaRPr>
          </a:p>
          <a:p>
            <a:r>
              <a:rPr lang="en-GB" sz="2400" b="1" dirty="0" smtClean="0">
                <a:solidFill>
                  <a:schemeClr val="tx1"/>
                </a:solidFill>
              </a:rPr>
              <a:t>WMO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smtClean="0">
                <a:solidFill>
                  <a:schemeClr val="tx1"/>
                </a:solidFill>
              </a:rPr>
              <a:t>Secretariat</a:t>
            </a:r>
            <a:r>
              <a:rPr lang="en-GB" sz="2400" b="1" dirty="0" smtClean="0">
                <a:solidFill>
                  <a:schemeClr val="tx1"/>
                </a:solidFill>
              </a:rPr>
              <a:t/>
            </a:r>
            <a:br>
              <a:rPr lang="en-GB" sz="2400" b="1" dirty="0" smtClean="0">
                <a:solidFill>
                  <a:schemeClr val="tx1"/>
                </a:solidFill>
              </a:rPr>
            </a:br>
            <a:r>
              <a:rPr lang="en-GB" sz="2400" b="1" dirty="0" smtClean="0">
                <a:solidFill>
                  <a:schemeClr val="tx1"/>
                </a:solidFill>
              </a:rPr>
              <a:t>(Secretary of the GSICS </a:t>
            </a:r>
            <a:r>
              <a:rPr lang="en-GB" sz="2400" b="1" dirty="0" smtClean="0">
                <a:solidFill>
                  <a:schemeClr val="tx1"/>
                </a:solidFill>
              </a:rPr>
              <a:t>Executive </a:t>
            </a:r>
            <a:r>
              <a:rPr lang="en-GB" sz="2400" b="1" dirty="0" smtClean="0">
                <a:solidFill>
                  <a:schemeClr val="tx1"/>
                </a:solidFill>
              </a:rPr>
              <a:t>Panel)</a:t>
            </a:r>
            <a:endParaRPr lang="en-GB" sz="2400" b="1" dirty="0" smtClean="0">
              <a:solidFill>
                <a:schemeClr val="tx1"/>
              </a:solidFill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Special Issue of the IEEE TGRS on </a:t>
            </a:r>
            <a:r>
              <a:rPr lang="en-US" sz="1200" u="sng">
                <a:ea typeface="Times New Roman" pitchFamily="18" charset="0"/>
                <a:cs typeface="Arial" charset="0"/>
              </a:rPr>
              <a:t>“</a:t>
            </a:r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Inter-Calibration of Satellite Instruments</a:t>
            </a:r>
            <a:r>
              <a:rPr lang="en-US" sz="1200" u="sng">
                <a:ea typeface="Times New Roman" pitchFamily="18" charset="0"/>
                <a:cs typeface="Arial" charset="0"/>
              </a:rPr>
              <a:t>”</a:t>
            </a:r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:</a:t>
            </a:r>
            <a:r>
              <a:rPr lang="en-US" sz="1200">
                <a:latin typeface="Arial" charset="0"/>
                <a:ea typeface="Times New Roman" pitchFamily="18" charset="0"/>
                <a:cs typeface="Arial" charset="0"/>
              </a:rPr>
              <a:t> </a:t>
            </a:r>
            <a:endParaRPr lang="en-US">
              <a:ea typeface="Times New Roman" pitchFamily="18" charset="0"/>
              <a:cs typeface="Arial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Special Issue of the IEEE TGRS on </a:t>
            </a:r>
            <a:r>
              <a:rPr lang="en-US" sz="1200" u="sng">
                <a:ea typeface="Times New Roman" pitchFamily="18" charset="0"/>
                <a:cs typeface="Arial" charset="0"/>
              </a:rPr>
              <a:t>“</a:t>
            </a:r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Inter-Calibration of Satellite Instruments</a:t>
            </a:r>
            <a:r>
              <a:rPr lang="en-US" sz="1200" u="sng">
                <a:ea typeface="Times New Roman" pitchFamily="18" charset="0"/>
                <a:cs typeface="Arial" charset="0"/>
              </a:rPr>
              <a:t>”</a:t>
            </a:r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:</a:t>
            </a:r>
            <a:r>
              <a:rPr lang="en-US" sz="1200">
                <a:latin typeface="Arial" charset="0"/>
                <a:ea typeface="Times New Roman" pitchFamily="18" charset="0"/>
                <a:cs typeface="Arial" charset="0"/>
              </a:rPr>
              <a:t> </a:t>
            </a:r>
            <a:endParaRPr lang="en-US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Evolving</a:t>
            </a:r>
            <a:r>
              <a:rPr lang="fr-CH" dirty="0" smtClean="0"/>
              <a:t> scope of GSICS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sz="2800" dirty="0" err="1" smtClean="0"/>
              <a:t>Started</a:t>
            </a:r>
            <a:r>
              <a:rPr lang="fr-CH" sz="2800" dirty="0" smtClean="0"/>
              <a:t> </a:t>
            </a:r>
            <a:r>
              <a:rPr lang="fr-CH" sz="2800" dirty="0" err="1" smtClean="0"/>
              <a:t>with</a:t>
            </a:r>
            <a:r>
              <a:rPr lang="fr-CH" sz="2800" dirty="0" smtClean="0"/>
              <a:t> IR calibration corrections (GEO, LEO)</a:t>
            </a:r>
          </a:p>
          <a:p>
            <a:r>
              <a:rPr lang="fr-CH" sz="2800" dirty="0" err="1" smtClean="0"/>
              <a:t>Continued</a:t>
            </a:r>
            <a:r>
              <a:rPr lang="fr-CH" sz="2800" dirty="0" smtClean="0"/>
              <a:t> </a:t>
            </a:r>
            <a:r>
              <a:rPr lang="fr-CH" sz="2800" dirty="0" err="1" smtClean="0"/>
              <a:t>with</a:t>
            </a:r>
            <a:r>
              <a:rPr lang="fr-CH" sz="2800" dirty="0" smtClean="0"/>
              <a:t> VIS/NIR </a:t>
            </a:r>
            <a:r>
              <a:rPr lang="fr-CH" sz="2800" dirty="0" err="1" smtClean="0"/>
              <a:t>domain</a:t>
            </a:r>
            <a:endParaRPr lang="fr-CH" sz="2800" dirty="0" smtClean="0"/>
          </a:p>
          <a:p>
            <a:r>
              <a:rPr lang="fr-CH" sz="2800" dirty="0" err="1" smtClean="0"/>
              <a:t>Now</a:t>
            </a:r>
            <a:r>
              <a:rPr lang="fr-CH" sz="2800" dirty="0" smtClean="0"/>
              <a:t> </a:t>
            </a:r>
            <a:r>
              <a:rPr lang="fr-CH" sz="2800" dirty="0" err="1" smtClean="0"/>
              <a:t>addressing</a:t>
            </a:r>
            <a:r>
              <a:rPr lang="fr-CH" sz="2800" dirty="0" smtClean="0"/>
              <a:t> </a:t>
            </a:r>
            <a:r>
              <a:rPr lang="fr-CH" sz="2800" dirty="0" err="1" smtClean="0"/>
              <a:t>also</a:t>
            </a:r>
            <a:r>
              <a:rPr lang="fr-CH" sz="2800" dirty="0" smtClean="0"/>
              <a:t> the </a:t>
            </a:r>
            <a:r>
              <a:rPr lang="fr-CH" sz="2800" dirty="0" smtClean="0"/>
              <a:t>UV and MW </a:t>
            </a:r>
            <a:r>
              <a:rPr lang="fr-CH" sz="2800" dirty="0" err="1" smtClean="0"/>
              <a:t>domains</a:t>
            </a:r>
            <a:endParaRPr lang="fr-CH" sz="2800" dirty="0" smtClean="0"/>
          </a:p>
          <a:p>
            <a:endParaRPr lang="fr-CH" sz="2800" dirty="0"/>
          </a:p>
          <a:p>
            <a:r>
              <a:rPr lang="fr-CH" sz="2800" dirty="0" err="1" smtClean="0"/>
              <a:t>Started</a:t>
            </a:r>
            <a:r>
              <a:rPr lang="fr-CH" sz="2800" dirty="0" smtClean="0"/>
              <a:t> </a:t>
            </a:r>
            <a:r>
              <a:rPr lang="fr-CH" sz="2800" dirty="0" err="1" smtClean="0"/>
              <a:t>with</a:t>
            </a:r>
            <a:r>
              <a:rPr lang="fr-CH" sz="2800" dirty="0" smtClean="0"/>
              <a:t> </a:t>
            </a:r>
            <a:r>
              <a:rPr lang="fr-CH" sz="2800" dirty="0" err="1" smtClean="0"/>
              <a:t>Near</a:t>
            </a:r>
            <a:r>
              <a:rPr lang="fr-CH" sz="2800" dirty="0" smtClean="0"/>
              <a:t> Real-Time correction </a:t>
            </a:r>
            <a:r>
              <a:rPr lang="fr-CH" sz="2800" dirty="0" err="1" smtClean="0"/>
              <a:t>functions</a:t>
            </a:r>
            <a:endParaRPr lang="fr-CH" sz="2800" dirty="0" smtClean="0"/>
          </a:p>
          <a:p>
            <a:r>
              <a:rPr lang="fr-CH" sz="2800" dirty="0" err="1" smtClean="0"/>
              <a:t>Added</a:t>
            </a:r>
            <a:r>
              <a:rPr lang="fr-CH" sz="2800" dirty="0" smtClean="0"/>
              <a:t> «a posteriori» corrections for  </a:t>
            </a:r>
            <a:r>
              <a:rPr lang="fr-CH" sz="2800" dirty="0" err="1" smtClean="0"/>
              <a:t>re-processing</a:t>
            </a:r>
            <a:r>
              <a:rPr lang="fr-CH" sz="2800" dirty="0" smtClean="0"/>
              <a:t>)</a:t>
            </a:r>
            <a:endParaRPr lang="fr-CH" sz="2800" dirty="0"/>
          </a:p>
          <a:p>
            <a:r>
              <a:rPr lang="fr-CH" sz="2800" dirty="0" err="1" smtClean="0"/>
              <a:t>Considering</a:t>
            </a:r>
            <a:r>
              <a:rPr lang="fr-CH" sz="2800" dirty="0" smtClean="0"/>
              <a:t> </a:t>
            </a:r>
            <a:r>
              <a:rPr lang="fr-CH" sz="2800" dirty="0" err="1" smtClean="0"/>
              <a:t>now</a:t>
            </a:r>
            <a:r>
              <a:rPr lang="fr-CH" sz="2800" dirty="0" smtClean="0"/>
              <a:t> a </a:t>
            </a:r>
            <a:r>
              <a:rPr lang="fr-CH" sz="2800" dirty="0" err="1" smtClean="0"/>
              <a:t>wider</a:t>
            </a:r>
            <a:r>
              <a:rPr lang="fr-CH" sz="2800" dirty="0" smtClean="0"/>
              <a:t> </a:t>
            </a:r>
            <a:r>
              <a:rPr lang="fr-CH" sz="2800" dirty="0" err="1" smtClean="0"/>
              <a:t>variety</a:t>
            </a:r>
            <a:r>
              <a:rPr lang="fr-CH" sz="2800" dirty="0" smtClean="0"/>
              <a:t> of </a:t>
            </a:r>
            <a:r>
              <a:rPr lang="fr-CH" sz="2800" dirty="0" err="1" smtClean="0"/>
              <a:t>deliverables</a:t>
            </a:r>
            <a:r>
              <a:rPr lang="fr-CH" sz="2800" dirty="0" smtClean="0"/>
              <a:t> </a:t>
            </a:r>
            <a:r>
              <a:rPr lang="fr-CH" sz="2800" dirty="0" err="1" smtClean="0"/>
              <a:t>dpending</a:t>
            </a:r>
            <a:r>
              <a:rPr lang="fr-CH" sz="2800" dirty="0" smtClean="0"/>
              <a:t> on user </a:t>
            </a:r>
            <a:r>
              <a:rPr lang="fr-CH" sz="2800" dirty="0" err="1" smtClean="0"/>
              <a:t>requirements</a:t>
            </a:r>
            <a:endParaRPr lang="fr-CH" sz="2800" dirty="0" smtClean="0"/>
          </a:p>
          <a:p>
            <a:endParaRPr lang="fr-CH" sz="2800" dirty="0" smtClean="0"/>
          </a:p>
          <a:p>
            <a:endParaRPr lang="fr-CH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4227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Definition of GSICS Deliverables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426774"/>
            <a:ext cx="6141983" cy="4863665"/>
          </a:xfrm>
        </p:spPr>
        <p:txBody>
          <a:bodyPr/>
          <a:lstStyle/>
          <a:p>
            <a:r>
              <a:rPr lang="en-GB" sz="2400" dirty="0" smtClean="0"/>
              <a:t>GSICS Products for users of satellite data, including calibration corrections/coefficients</a:t>
            </a:r>
          </a:p>
          <a:p>
            <a:r>
              <a:rPr lang="en-GB" sz="2400" dirty="0" smtClean="0"/>
              <a:t>GSICS </a:t>
            </a:r>
            <a:r>
              <a:rPr lang="en-GB" sz="2400" dirty="0" smtClean="0"/>
              <a:t>Algorithms, which describe inter-calibration processes, (described by ATBD)  </a:t>
            </a:r>
          </a:p>
          <a:p>
            <a:r>
              <a:rPr lang="en-GB" sz="2400" dirty="0"/>
              <a:t>GSICS </a:t>
            </a:r>
            <a:r>
              <a:rPr lang="en-GB" sz="2400" dirty="0" smtClean="0"/>
              <a:t>Monitoring Reports</a:t>
            </a:r>
            <a:r>
              <a:rPr lang="en-GB" sz="2400" dirty="0"/>
              <a:t>, </a:t>
            </a:r>
            <a:r>
              <a:rPr lang="en-GB" sz="2400" dirty="0" smtClean="0"/>
              <a:t>assessments</a:t>
            </a:r>
            <a:r>
              <a:rPr lang="en-GB" sz="2400" dirty="0"/>
              <a:t>  </a:t>
            </a:r>
          </a:p>
          <a:p>
            <a:r>
              <a:rPr lang="en-GB" sz="2400" dirty="0"/>
              <a:t>GSICS Reference datasets, including </a:t>
            </a:r>
            <a:br>
              <a:rPr lang="en-GB" sz="2400" dirty="0"/>
            </a:br>
            <a:r>
              <a:rPr lang="en-GB" sz="2400" dirty="0"/>
              <a:t>Solar spectrum, … </a:t>
            </a:r>
          </a:p>
          <a:p>
            <a:r>
              <a:rPr lang="en-GB" sz="2400" dirty="0" smtClean="0"/>
              <a:t>GSICS Tools for use by inter-calibration developers, (GIRO, SBAF, …)</a:t>
            </a:r>
            <a:r>
              <a:rPr lang="en-GB" sz="2400" dirty="0"/>
              <a:t>  </a:t>
            </a:r>
          </a:p>
          <a:p>
            <a:r>
              <a:rPr lang="en-GB" sz="2400" dirty="0" smtClean="0"/>
              <a:t>GSICS recommended standards,</a:t>
            </a:r>
            <a:br>
              <a:rPr lang="en-GB" sz="2400" dirty="0" smtClean="0"/>
            </a:br>
            <a:r>
              <a:rPr lang="en-GB" sz="2400" dirty="0" smtClean="0"/>
              <a:t>conventions and guidelines, </a:t>
            </a:r>
            <a:endParaRPr lang="en-GB" sz="2400" dirty="0" smtClean="0"/>
          </a:p>
          <a:p>
            <a:r>
              <a:rPr lang="en-GB" sz="2400" dirty="0" smtClean="0"/>
              <a:t>GSICS </a:t>
            </a:r>
            <a:r>
              <a:rPr lang="en-GB" sz="2400" dirty="0" smtClean="0"/>
              <a:t>User </a:t>
            </a:r>
            <a:r>
              <a:rPr lang="en-GB" sz="2400" dirty="0" smtClean="0"/>
              <a:t>Services, information</a:t>
            </a:r>
            <a:r>
              <a:rPr lang="en-GB" sz="2400" dirty="0" smtClean="0"/>
              <a:t> </a:t>
            </a:r>
          </a:p>
          <a:p>
            <a:pPr marL="0" indent="0">
              <a:buNone/>
            </a:pPr>
            <a:endParaRPr lang="en-GB" sz="24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7388854" y="3358048"/>
            <a:ext cx="1313784" cy="1019480"/>
            <a:chOff x="4629804" y="3389580"/>
            <a:chExt cx="1313784" cy="1019480"/>
          </a:xfrm>
        </p:grpSpPr>
        <p:sp>
          <p:nvSpPr>
            <p:cNvPr id="33" name="Rectangle 32"/>
            <p:cNvSpPr/>
            <p:nvPr/>
          </p:nvSpPr>
          <p:spPr>
            <a:xfrm>
              <a:off x="5276210" y="3389580"/>
              <a:ext cx="646386" cy="1019479"/>
            </a:xfrm>
            <a:prstGeom prst="rect">
              <a:avLst/>
            </a:prstGeom>
            <a:solidFill>
              <a:srgbClr val="FFD1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629804" y="3393397"/>
              <a:ext cx="1313784" cy="1015663"/>
            </a:xfrm>
            <a:prstGeom prst="rect">
              <a:avLst/>
            </a:prstGeom>
            <a:noFill/>
            <a:ln w="38100">
              <a:solidFill>
                <a:schemeClr val="accent4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ctr">
                <a:defRPr sz="2000" b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fr-CH" dirty="0"/>
                <a:t>Monitoring </a:t>
              </a:r>
              <a:r>
                <a:rPr lang="fr-CH" dirty="0" err="1"/>
                <a:t>assessmentreports</a:t>
              </a:r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394114" y="2559243"/>
            <a:ext cx="1292772" cy="707886"/>
            <a:chOff x="4635064" y="2590775"/>
            <a:chExt cx="1292772" cy="707886"/>
          </a:xfrm>
        </p:grpSpPr>
        <p:sp>
          <p:nvSpPr>
            <p:cNvPr id="36" name="Rectangle 35"/>
            <p:cNvSpPr/>
            <p:nvPr/>
          </p:nvSpPr>
          <p:spPr>
            <a:xfrm>
              <a:off x="4635064" y="2590775"/>
              <a:ext cx="646386" cy="707886"/>
            </a:xfrm>
            <a:prstGeom prst="rect">
              <a:avLst/>
            </a:prstGeom>
            <a:solidFill>
              <a:srgbClr val="FFD1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635064" y="2590775"/>
              <a:ext cx="1292772" cy="707886"/>
            </a:xfrm>
            <a:prstGeom prst="rect">
              <a:avLst/>
            </a:prstGeom>
            <a:noFill/>
            <a:ln w="38100">
              <a:solidFill>
                <a:schemeClr val="accent4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2000" b="0" dirty="0" err="1" smtClean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Intercalib</a:t>
              </a:r>
              <a:r>
                <a:rPr lang="fr-CH" sz="2000" b="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. </a:t>
              </a:r>
              <a:r>
                <a:rPr lang="fr-CH" sz="2000" b="0" dirty="0" err="1" smtClean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Algorithms</a:t>
              </a:r>
              <a:endParaRPr lang="en-US" sz="2000" b="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409866" y="1447711"/>
            <a:ext cx="1292772" cy="1128709"/>
            <a:chOff x="4650816" y="1479243"/>
            <a:chExt cx="1292772" cy="1128709"/>
          </a:xfrm>
        </p:grpSpPr>
        <p:sp>
          <p:nvSpPr>
            <p:cNvPr id="39" name="Trapezoid 38"/>
            <p:cNvSpPr/>
            <p:nvPr/>
          </p:nvSpPr>
          <p:spPr>
            <a:xfrm>
              <a:off x="4698114" y="1479243"/>
              <a:ext cx="1182414" cy="1056314"/>
            </a:xfrm>
            <a:prstGeom prst="trapezoid">
              <a:avLst>
                <a:gd name="adj" fmla="val 38432"/>
              </a:avLst>
            </a:prstGeom>
            <a:solidFill>
              <a:srgbClr val="FFD1D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650816" y="1592289"/>
              <a:ext cx="1292772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2000" b="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Pro-</a:t>
              </a:r>
              <a:br>
                <a:rPr lang="fr-CH" sz="2000" b="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</a:br>
              <a:r>
                <a:rPr lang="fr-CH" sz="2000" b="0" dirty="0" err="1" smtClean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ducts</a:t>
              </a:r>
              <a:r>
                <a:rPr lang="fr-CH" sz="2000" b="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/>
              </a:r>
              <a:br>
                <a:rPr lang="fr-CH" sz="2000" b="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</a:br>
              <a:r>
                <a:rPr lang="fr-CH" sz="2000" b="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corrections</a:t>
              </a:r>
              <a:endParaRPr lang="en-US" sz="2000" b="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378348" y="4503656"/>
            <a:ext cx="1303278" cy="1517212"/>
            <a:chOff x="4619298" y="4535188"/>
            <a:chExt cx="1303278" cy="1517212"/>
          </a:xfrm>
        </p:grpSpPr>
        <p:sp>
          <p:nvSpPr>
            <p:cNvPr id="42" name="Rectangle 41"/>
            <p:cNvSpPr/>
            <p:nvPr/>
          </p:nvSpPr>
          <p:spPr>
            <a:xfrm>
              <a:off x="5255184" y="5339305"/>
              <a:ext cx="646386" cy="707886"/>
            </a:xfrm>
            <a:prstGeom prst="rect">
              <a:avLst/>
            </a:prstGeom>
            <a:solidFill>
              <a:srgbClr val="FFD1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645570" y="4556265"/>
              <a:ext cx="646386" cy="707886"/>
            </a:xfrm>
            <a:prstGeom prst="rect">
              <a:avLst/>
            </a:prstGeom>
            <a:solidFill>
              <a:srgbClr val="FFD1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619298" y="5344514"/>
              <a:ext cx="1292772" cy="707886"/>
            </a:xfrm>
            <a:prstGeom prst="rect">
              <a:avLst/>
            </a:prstGeom>
            <a:noFill/>
            <a:ln w="38100">
              <a:solidFill>
                <a:schemeClr val="accent4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ctr">
                <a:defRPr sz="2000" b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fr-CH" dirty="0"/>
                <a:t>Calibration </a:t>
              </a:r>
              <a:r>
                <a:rPr lang="fr-CH" dirty="0" err="1"/>
                <a:t>references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629804" y="4535188"/>
              <a:ext cx="1292772" cy="707886"/>
            </a:xfrm>
            <a:prstGeom prst="rect">
              <a:avLst/>
            </a:prstGeom>
            <a:noFill/>
            <a:ln w="38100">
              <a:solidFill>
                <a:schemeClr val="accent4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ctr">
                <a:defRPr sz="2000" b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fr-CH" dirty="0"/>
                <a:t>Calibration </a:t>
              </a:r>
              <a:r>
                <a:rPr lang="fr-CH" dirty="0" err="1"/>
                <a:t>datasets</a:t>
              </a:r>
              <a:endParaRPr lang="en-US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551760" y="6084615"/>
            <a:ext cx="909147" cy="331950"/>
            <a:chOff x="4792710" y="6116147"/>
            <a:chExt cx="909147" cy="331950"/>
          </a:xfrm>
        </p:grpSpPr>
        <p:sp>
          <p:nvSpPr>
            <p:cNvPr id="47" name="Trapezoid 46"/>
            <p:cNvSpPr/>
            <p:nvPr/>
          </p:nvSpPr>
          <p:spPr>
            <a:xfrm>
              <a:off x="4792710" y="6116148"/>
              <a:ext cx="346852" cy="331949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rapezoid 47"/>
            <p:cNvSpPr/>
            <p:nvPr/>
          </p:nvSpPr>
          <p:spPr>
            <a:xfrm>
              <a:off x="5355005" y="6116147"/>
              <a:ext cx="346852" cy="331949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518043" y="4072753"/>
            <a:ext cx="1736761" cy="2091571"/>
            <a:chOff x="2758993" y="4104285"/>
            <a:chExt cx="1736761" cy="2091571"/>
          </a:xfrm>
        </p:grpSpPr>
        <p:sp>
          <p:nvSpPr>
            <p:cNvPr id="50" name="TextBox 49"/>
            <p:cNvSpPr txBox="1"/>
            <p:nvPr/>
          </p:nvSpPr>
          <p:spPr>
            <a:xfrm rot="16200000">
              <a:off x="3380853" y="4990571"/>
              <a:ext cx="1471495" cy="7078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rtlCol="0">
              <a:spAutoFit/>
            </a:bodyPr>
            <a:lstStyle/>
            <a:p>
              <a:r>
                <a:rPr lang="fr-CH" sz="2000" b="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Standards, conventions,</a:t>
              </a:r>
              <a:endParaRPr lang="en-US" sz="2000" b="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Right Triangle 50"/>
            <p:cNvSpPr/>
            <p:nvPr/>
          </p:nvSpPr>
          <p:spPr>
            <a:xfrm flipH="1">
              <a:off x="3029560" y="4104285"/>
              <a:ext cx="1466194" cy="2011863"/>
            </a:xfrm>
            <a:prstGeom prst="rt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758993" y="4508946"/>
              <a:ext cx="788275" cy="16869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3563034" y="5375598"/>
              <a:ext cx="0" cy="7405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8676320" y="4057198"/>
            <a:ext cx="1913090" cy="2243760"/>
            <a:chOff x="5917270" y="4088730"/>
            <a:chExt cx="1913090" cy="2243760"/>
          </a:xfrm>
        </p:grpSpPr>
        <p:sp>
          <p:nvSpPr>
            <p:cNvPr id="55" name="TextBox 54"/>
            <p:cNvSpPr txBox="1"/>
            <p:nvPr/>
          </p:nvSpPr>
          <p:spPr>
            <a:xfrm>
              <a:off x="5917270" y="4713879"/>
              <a:ext cx="1107996" cy="1323439"/>
            </a:xfrm>
            <a:prstGeom prst="rect">
              <a:avLst/>
            </a:prstGeom>
            <a:noFill/>
            <a:ln>
              <a:noFill/>
            </a:ln>
          </p:spPr>
          <p:txBody>
            <a:bodyPr vert="vert270" wrap="square" rtlCol="0">
              <a:spAutoFit/>
            </a:bodyPr>
            <a:lstStyle/>
            <a:p>
              <a:r>
                <a:rPr lang="fr-CH" sz="2000" b="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Software and hardware </a:t>
              </a:r>
              <a:r>
                <a:rPr lang="fr-CH" sz="2000" b="0" dirty="0" err="1" smtClean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tools</a:t>
              </a:r>
              <a:endParaRPr lang="en-US" sz="2000" b="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6040783" y="4088730"/>
              <a:ext cx="1789577" cy="2243760"/>
              <a:chOff x="6040783" y="4088730"/>
              <a:chExt cx="1789577" cy="2243760"/>
            </a:xfrm>
          </p:grpSpPr>
          <p:sp>
            <p:nvSpPr>
              <p:cNvPr id="57" name="Right Triangle 56"/>
              <p:cNvSpPr/>
              <p:nvPr/>
            </p:nvSpPr>
            <p:spPr>
              <a:xfrm>
                <a:off x="6040783" y="4088730"/>
                <a:ext cx="1590581" cy="2011863"/>
              </a:xfrm>
              <a:prstGeom prst="rtTriangl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7042085" y="4645580"/>
                <a:ext cx="788275" cy="16869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9" name="Straight Connector 58"/>
              <p:cNvCxnSpPr/>
              <p:nvPr/>
            </p:nvCxnSpPr>
            <p:spPr>
              <a:xfrm>
                <a:off x="7010528" y="5338806"/>
                <a:ext cx="0" cy="74055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88276" y="1403130"/>
            <a:ext cx="8418786" cy="1355835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80042"/>
            <a:ext cx="8915400" cy="954087"/>
          </a:xfrm>
        </p:spPr>
        <p:txBody>
          <a:bodyPr/>
          <a:lstStyle/>
          <a:p>
            <a:r>
              <a:rPr lang="fr-CH" sz="3600" dirty="0" smtClean="0"/>
              <a:t>New challenges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009" y="1390152"/>
            <a:ext cx="8659410" cy="5010648"/>
          </a:xfrm>
        </p:spPr>
        <p:txBody>
          <a:bodyPr>
            <a:noAutofit/>
          </a:bodyPr>
          <a:lstStyle/>
          <a:p>
            <a:r>
              <a:rPr lang="fr-CH" sz="2400" dirty="0" err="1" smtClean="0"/>
              <a:t>Formalize</a:t>
            </a:r>
            <a:r>
              <a:rPr lang="fr-CH" sz="2400" dirty="0" smtClean="0"/>
              <a:t> GSICS user </a:t>
            </a:r>
            <a:r>
              <a:rPr lang="fr-CH" sz="2400" dirty="0" err="1" smtClean="0"/>
              <a:t>requirements</a:t>
            </a:r>
            <a:r>
              <a:rPr lang="fr-CH" sz="2400" dirty="0" smtClean="0"/>
              <a:t>  for </a:t>
            </a:r>
            <a:r>
              <a:rPr lang="fr-CH" sz="2400" dirty="0" err="1" smtClean="0"/>
              <a:t>products</a:t>
            </a:r>
            <a:r>
              <a:rPr lang="fr-CH" sz="2400" dirty="0" smtClean="0"/>
              <a:t>/</a:t>
            </a:r>
            <a:r>
              <a:rPr lang="fr-CH" sz="2400" dirty="0" err="1" smtClean="0"/>
              <a:t>deliverables</a:t>
            </a:r>
            <a:r>
              <a:rPr lang="fr-CH" sz="2400" dirty="0" smtClean="0"/>
              <a:t> </a:t>
            </a:r>
          </a:p>
          <a:p>
            <a:r>
              <a:rPr lang="fr-CH" sz="2400" dirty="0" smtClean="0"/>
              <a:t>User </a:t>
            </a:r>
            <a:r>
              <a:rPr lang="fr-CH" sz="2400" dirty="0" err="1" smtClean="0"/>
              <a:t>requirements</a:t>
            </a:r>
            <a:r>
              <a:rPr lang="fr-CH" sz="2400" dirty="0" smtClean="0"/>
              <a:t> for </a:t>
            </a:r>
            <a:r>
              <a:rPr lang="fr-CH" sz="2400" dirty="0" err="1" smtClean="0"/>
              <a:t>pre-launch</a:t>
            </a:r>
            <a:r>
              <a:rPr lang="fr-CH" sz="2400" dirty="0" smtClean="0"/>
              <a:t> </a:t>
            </a:r>
            <a:r>
              <a:rPr lang="fr-CH" sz="2400" dirty="0" err="1" smtClean="0"/>
              <a:t>characterization</a:t>
            </a:r>
            <a:r>
              <a:rPr lang="fr-CH" sz="2400" dirty="0" smtClean="0"/>
              <a:t> </a:t>
            </a:r>
            <a:r>
              <a:rPr lang="fr-CH" sz="2400" dirty="0" smtClean="0"/>
              <a:t>data ?</a:t>
            </a:r>
            <a:endParaRPr lang="fr-CH" sz="1200" dirty="0" smtClean="0"/>
          </a:p>
          <a:p>
            <a:r>
              <a:rPr lang="fr-CH" sz="2400" dirty="0" err="1" smtClean="0"/>
              <a:t>Review</a:t>
            </a:r>
            <a:r>
              <a:rPr lang="fr-CH" sz="2400" dirty="0" smtClean="0"/>
              <a:t> the </a:t>
            </a:r>
            <a:r>
              <a:rPr lang="fr-CH" sz="2400" dirty="0" err="1" smtClean="0"/>
              <a:t>products</a:t>
            </a:r>
            <a:r>
              <a:rPr lang="fr-CH" sz="2400" dirty="0" smtClean="0"/>
              <a:t> and services to </a:t>
            </a:r>
            <a:r>
              <a:rPr lang="fr-CH" sz="2400" dirty="0" err="1" smtClean="0"/>
              <a:t>be</a:t>
            </a:r>
            <a:r>
              <a:rPr lang="fr-CH" sz="2400" dirty="0" smtClean="0"/>
              <a:t> </a:t>
            </a:r>
            <a:r>
              <a:rPr lang="fr-CH" sz="2400" dirty="0" err="1" smtClean="0"/>
              <a:t>delivered</a:t>
            </a:r>
            <a:r>
              <a:rPr lang="fr-CH" sz="2400" dirty="0" smtClean="0"/>
              <a:t> by </a:t>
            </a:r>
            <a:r>
              <a:rPr lang="fr-CH" sz="2400" dirty="0" smtClean="0"/>
              <a:t>GSICS</a:t>
            </a:r>
          </a:p>
          <a:p>
            <a:r>
              <a:rPr lang="fr-CH" sz="2400" dirty="0" err="1" smtClean="0"/>
              <a:t>Maintain</a:t>
            </a:r>
            <a:r>
              <a:rPr lang="fr-CH" sz="2400" dirty="0" smtClean="0"/>
              <a:t> </a:t>
            </a:r>
            <a:r>
              <a:rPr lang="fr-CH" sz="2400" dirty="0" err="1" smtClean="0"/>
              <a:t>requirements</a:t>
            </a:r>
            <a:r>
              <a:rPr lang="fr-CH" sz="2400" dirty="0" smtClean="0"/>
              <a:t> for calibration </a:t>
            </a:r>
            <a:r>
              <a:rPr lang="fr-CH" sz="2400" dirty="0" err="1" smtClean="0"/>
              <a:t>references</a:t>
            </a:r>
            <a:r>
              <a:rPr lang="fr-CH" sz="2400" dirty="0" smtClean="0"/>
              <a:t>: in-</a:t>
            </a:r>
            <a:r>
              <a:rPr lang="fr-CH" sz="2400" dirty="0" err="1" smtClean="0"/>
              <a:t>orbit</a:t>
            </a:r>
            <a:r>
              <a:rPr lang="fr-CH" sz="2400" dirty="0" smtClean="0"/>
              <a:t>, </a:t>
            </a:r>
            <a:r>
              <a:rPr lang="fr-CH" sz="2400" dirty="0" err="1" smtClean="0"/>
              <a:t>ground</a:t>
            </a:r>
            <a:r>
              <a:rPr lang="fr-CH" sz="2400" dirty="0" smtClean="0"/>
              <a:t> </a:t>
            </a:r>
            <a:r>
              <a:rPr lang="fr-CH" sz="2400" dirty="0" err="1" smtClean="0"/>
              <a:t>targets</a:t>
            </a:r>
            <a:r>
              <a:rPr lang="fr-CH" sz="2400" dirty="0" smtClean="0"/>
              <a:t>, Moon </a:t>
            </a:r>
            <a:r>
              <a:rPr lang="fr-CH" sz="2400" dirty="0" err="1" smtClean="0"/>
              <a:t>observatories</a:t>
            </a:r>
            <a:endParaRPr lang="fr-CH" sz="2400" dirty="0" smtClean="0"/>
          </a:p>
          <a:p>
            <a:endParaRPr lang="fr-CH" sz="2400" dirty="0" smtClean="0"/>
          </a:p>
          <a:p>
            <a:r>
              <a:rPr lang="fr-CH" sz="2400" dirty="0" err="1" smtClean="0"/>
              <a:t>Recognize</a:t>
            </a:r>
            <a:r>
              <a:rPr lang="fr-CH" sz="2400" dirty="0" smtClean="0"/>
              <a:t> </a:t>
            </a:r>
            <a:r>
              <a:rPr lang="fr-CH" sz="2400" dirty="0" smtClean="0"/>
              <a:t>GSICS as an </a:t>
            </a:r>
            <a:r>
              <a:rPr lang="fr-CH" sz="2400" dirty="0" err="1" smtClean="0"/>
              <a:t>element</a:t>
            </a:r>
            <a:r>
              <a:rPr lang="fr-CH" sz="2400" dirty="0" smtClean="0"/>
              <a:t> of the </a:t>
            </a:r>
            <a:r>
              <a:rPr lang="fr-CH" sz="2400" dirty="0"/>
              <a:t>WMO </a:t>
            </a:r>
            <a:r>
              <a:rPr lang="fr-CH" sz="2400" dirty="0" err="1"/>
              <a:t>Integrated</a:t>
            </a:r>
            <a:r>
              <a:rPr lang="fr-CH" sz="2400" dirty="0" smtClean="0"/>
              <a:t/>
            </a:r>
            <a:br>
              <a:rPr lang="fr-CH" sz="2400" dirty="0" smtClean="0"/>
            </a:br>
            <a:r>
              <a:rPr lang="fr-CH" sz="2400" dirty="0" smtClean="0"/>
              <a:t>Global </a:t>
            </a:r>
            <a:r>
              <a:rPr lang="fr-CH" sz="2400" dirty="0" err="1" smtClean="0"/>
              <a:t>Observing</a:t>
            </a:r>
            <a:r>
              <a:rPr lang="fr-CH" sz="2400" dirty="0" smtClean="0"/>
              <a:t> System (WIGOS)</a:t>
            </a:r>
          </a:p>
          <a:p>
            <a:r>
              <a:rPr lang="fr-CH" sz="2400" dirty="0" err="1" smtClean="0"/>
              <a:t>Highlight</a:t>
            </a:r>
            <a:r>
              <a:rPr lang="fr-CH" sz="2400" dirty="0" smtClean="0"/>
              <a:t> GSICS’ contribution to the</a:t>
            </a:r>
            <a:br>
              <a:rPr lang="fr-CH" sz="2400" dirty="0" smtClean="0"/>
            </a:br>
            <a:r>
              <a:rPr lang="fr-CH" sz="2400" dirty="0" smtClean="0"/>
              <a:t>Architecture for </a:t>
            </a:r>
            <a:r>
              <a:rPr lang="fr-CH" sz="2400" dirty="0" err="1" smtClean="0"/>
              <a:t>climate</a:t>
            </a:r>
            <a:r>
              <a:rPr lang="fr-CH" sz="2400" dirty="0" smtClean="0"/>
              <a:t>  </a:t>
            </a:r>
            <a:r>
              <a:rPr lang="fr-CH" sz="2400" dirty="0" smtClean="0"/>
              <a:t>monitoring</a:t>
            </a:r>
          </a:p>
          <a:p>
            <a:r>
              <a:rPr lang="fr-CH" sz="2400" dirty="0"/>
              <a:t>Complete Reference Documentation</a:t>
            </a:r>
          </a:p>
          <a:p>
            <a:pPr marL="0" indent="0">
              <a:buNone/>
            </a:pPr>
            <a:endParaRPr lang="fr-CH" sz="2400" dirty="0"/>
          </a:p>
          <a:p>
            <a:pPr lvl="1"/>
            <a:endParaRPr lang="fr-CH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384550" y="6356363"/>
            <a:ext cx="31369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GSICS User Workshop, Toulouse, September 2015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99300" y="6356363"/>
            <a:ext cx="2311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912A9D5-BB68-4CBF-AC39-42D45F52C8D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932" y="4546994"/>
            <a:ext cx="4199830" cy="2273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384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742831" y="2693989"/>
            <a:ext cx="8418750" cy="1470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>
                <a:solidFill>
                  <a:srgbClr val="000000"/>
                </a:solidFill>
                <a:latin typeface="Calibri" pitchFamily="32" charset="0"/>
              </a:rPr>
              <a:t>Thank You</a:t>
            </a:r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485662" y="4473575"/>
            <a:ext cx="6933089" cy="1752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6" y="165100"/>
            <a:ext cx="8318352" cy="792162"/>
          </a:xfrm>
        </p:spPr>
        <p:txBody>
          <a:bodyPr/>
          <a:lstStyle/>
          <a:p>
            <a:r>
              <a:rPr lang="fr-CH" sz="3600" dirty="0" err="1" smtClean="0"/>
              <a:t>Variety</a:t>
            </a:r>
            <a:r>
              <a:rPr lang="fr-CH" sz="3600" dirty="0" smtClean="0"/>
              <a:t> of GSICS holdings and </a:t>
            </a:r>
            <a:r>
              <a:rPr lang="fr-CH" sz="3600" dirty="0" err="1" smtClean="0"/>
              <a:t>deliverables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384550" y="6356363"/>
            <a:ext cx="31369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GSICS User Workshop, Toulouse, September 2015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99300" y="6356363"/>
            <a:ext cx="2311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912A9D5-BB68-4CBF-AC39-42D45F52C8D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1057441"/>
              </p:ext>
            </p:extLst>
          </p:nvPr>
        </p:nvGraphicFramePr>
        <p:xfrm>
          <a:off x="330206" y="990603"/>
          <a:ext cx="9410702" cy="54486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6474"/>
                <a:gridCol w="4478039"/>
                <a:gridCol w="4296189"/>
              </a:tblGrid>
              <a:tr h="3230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34" marR="5443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Holdings or Deliverables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34" marR="5443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Examples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34" marR="54434" marT="0" marB="0"/>
                </a:tc>
              </a:tr>
              <a:tr h="689456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Products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34" marR="54434" marT="0" marB="0" vert="vert27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Analysis, monitoring results, assessments</a:t>
                      </a:r>
                      <a:endParaRPr lang="en-US" sz="2000" dirty="0">
                        <a:effectLst/>
                      </a:endParaRPr>
                    </a:p>
                  </a:txBody>
                  <a:tcPr marL="54434" marR="54434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Updated SRF; assessment of bias, of non-linearity, polarization sensitivity,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434" marR="54434" marT="0" marB="0"/>
                </a:tc>
              </a:tr>
              <a:tr h="689456">
                <a:tc vMerge="1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47" marR="50247" marT="0" marB="0" vert="vert27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Calibration methodologies/algorithms </a:t>
                      </a:r>
                    </a:p>
                  </a:txBody>
                  <a:tcPr marL="54434" marR="54434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ATBD for NRT correction or re-calibration </a:t>
                      </a:r>
                    </a:p>
                  </a:txBody>
                  <a:tcPr marL="54434" marR="54434" marT="0" marB="0"/>
                </a:tc>
              </a:tr>
              <a:tr h="6894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Routine</a:t>
                      </a:r>
                      <a:r>
                        <a:rPr lang="en-US" sz="2000" baseline="0" dirty="0" smtClean="0">
                          <a:effectLst/>
                        </a:rPr>
                        <a:t> o</a:t>
                      </a:r>
                      <a:r>
                        <a:rPr lang="en-US" sz="2000" dirty="0" smtClean="0">
                          <a:effectLst/>
                        </a:rPr>
                        <a:t>perational corrections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34" marR="5443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Near Real Time or delayed corrections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34" marR="54434" marT="0" marB="0"/>
                </a:tc>
              </a:tr>
              <a:tr h="689456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Resources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34" marR="54434" marT="0" marB="0" vert="vert27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Calibration references  and </a:t>
                      </a:r>
                      <a:r>
                        <a:rPr lang="en-US" sz="2000" dirty="0" smtClean="0">
                          <a:effectLst/>
                        </a:rPr>
                        <a:t>databases</a:t>
                      </a:r>
                      <a:endParaRPr lang="en-US" sz="2000" dirty="0">
                        <a:effectLst/>
                      </a:endParaRPr>
                    </a:p>
                  </a:txBody>
                  <a:tcPr marL="54434" marR="5443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GIRO lunar model, ground sites</a:t>
                      </a:r>
                      <a:br>
                        <a:rPr lang="en-US" sz="1800" dirty="0" smtClean="0">
                          <a:effectLst/>
                        </a:rPr>
                      </a:br>
                      <a:r>
                        <a:rPr lang="en-US" sz="1800" dirty="0" smtClean="0">
                          <a:effectLst/>
                        </a:rPr>
                        <a:t>Solar </a:t>
                      </a:r>
                      <a:r>
                        <a:rPr lang="en-US" sz="1800" dirty="0">
                          <a:effectLst/>
                        </a:rPr>
                        <a:t>irradiance </a:t>
                      </a:r>
                      <a:r>
                        <a:rPr lang="en-US" sz="1800" dirty="0" smtClean="0">
                          <a:effectLst/>
                        </a:rPr>
                        <a:t>spectrum</a:t>
                      </a:r>
                      <a:endParaRPr lang="en-US" sz="1800" dirty="0">
                        <a:effectLst/>
                      </a:endParaRPr>
                    </a:p>
                  </a:txBody>
                  <a:tcPr marL="54434" marR="54434" marT="0" marB="0"/>
                </a:tc>
              </a:tr>
              <a:tr h="6461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Software </a:t>
                      </a:r>
                      <a:r>
                        <a:rPr lang="en-US" sz="2000" dirty="0" smtClean="0">
                          <a:effectLst/>
                        </a:rPr>
                        <a:t>and hardware tools</a:t>
                      </a:r>
                      <a:endParaRPr lang="en-US" sz="2000" dirty="0">
                        <a:effectLst/>
                      </a:endParaRPr>
                    </a:p>
                  </a:txBody>
                  <a:tcPr marL="54434" marR="5443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Plotting </a:t>
                      </a:r>
                      <a:r>
                        <a:rPr lang="en-US" sz="1800" dirty="0" smtClean="0">
                          <a:effectLst/>
                        </a:rPr>
                        <a:t>tool, THREDDS servers, product generation</a:t>
                      </a:r>
                      <a:r>
                        <a:rPr lang="en-US" sz="1800" baseline="0" dirty="0" smtClean="0">
                          <a:effectLst/>
                        </a:rPr>
                        <a:t> environment, wiki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34" marR="54434" marT="0" marB="0"/>
                </a:tc>
              </a:tr>
              <a:tr h="4749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H" sz="2000" dirty="0" smtClean="0">
                          <a:effectLst/>
                        </a:rPr>
                        <a:t>Standards, conventions, guidelines  </a:t>
                      </a:r>
                      <a:endParaRPr lang="en-US" sz="2000" dirty="0">
                        <a:effectLst/>
                      </a:endParaRPr>
                    </a:p>
                  </a:txBody>
                  <a:tcPr marL="54434" marR="5443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H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Formats, etc.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34" marR="54434" marT="0" marB="0"/>
                </a:tc>
              </a:tr>
              <a:tr h="351890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Services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34" marR="54434" marT="0" marB="0" vert="vert27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Information on GSICS </a:t>
                      </a:r>
                      <a:r>
                        <a:rPr lang="en-US" sz="2000" dirty="0" smtClean="0">
                          <a:effectLst/>
                        </a:rPr>
                        <a:t>&amp;calibration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34" marR="54434" marT="0" marB="0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Science publications, GSICS Quarterly, Outreach material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34" marR="54434" marT="0" marB="0"/>
                </a:tc>
              </a:tr>
              <a:tr h="3901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User</a:t>
                      </a:r>
                      <a:r>
                        <a:rPr lang="en-US" sz="2000" baseline="0" dirty="0" smtClean="0">
                          <a:effectLst/>
                        </a:rPr>
                        <a:t> r</a:t>
                      </a:r>
                      <a:r>
                        <a:rPr lang="en-US" sz="2000" dirty="0" smtClean="0">
                          <a:effectLst/>
                        </a:rPr>
                        <a:t>egistration,</a:t>
                      </a:r>
                      <a:r>
                        <a:rPr lang="en-US" sz="2000" baseline="0" dirty="0" smtClean="0">
                          <a:effectLst/>
                        </a:rPr>
                        <a:t> product </a:t>
                      </a:r>
                      <a:r>
                        <a:rPr lang="en-US" sz="2000" dirty="0" smtClean="0">
                          <a:effectLst/>
                        </a:rPr>
                        <a:t>subscription</a:t>
                      </a:r>
                      <a:r>
                        <a:rPr lang="en-US" sz="2000" baseline="0" dirty="0" smtClean="0">
                          <a:effectLst/>
                        </a:rPr>
                        <a:t>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34" marR="54434" marT="0" marB="0"/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47" marR="50247" marT="0" marB="0"/>
                </a:tc>
              </a:tr>
              <a:tr h="4771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Web services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34" marR="5443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34" marR="5443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146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741" y="195808"/>
            <a:ext cx="9085289" cy="954087"/>
          </a:xfrm>
        </p:spPr>
        <p:txBody>
          <a:bodyPr/>
          <a:lstStyle/>
          <a:p>
            <a:r>
              <a:rPr lang="en-US" sz="4000" dirty="0"/>
              <a:t>Why </a:t>
            </a:r>
            <a:r>
              <a:rPr lang="en-US" sz="4000" dirty="0" smtClean="0"/>
              <a:t>a Global Space-based Inter-Calibration System  (GSICS)?</a:t>
            </a:r>
            <a:r>
              <a:rPr lang="en-US" sz="4000" dirty="0"/>
              <a:t> 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492" y="1791279"/>
            <a:ext cx="4162566" cy="1647960"/>
          </a:xfrm>
        </p:spPr>
        <p:txBody>
          <a:bodyPr>
            <a:noAutofit/>
          </a:bodyPr>
          <a:lstStyle/>
          <a:p>
            <a:r>
              <a:rPr lang="en-US" sz="2400" dirty="0" smtClean="0"/>
              <a:t>Space-based observations are provided by multiple satellite missions operated over decades by different agencies around the world</a:t>
            </a:r>
          </a:p>
          <a:p>
            <a:endParaRPr lang="fr-CH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31369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GSICS User Workshop, Toulouse, September 2015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5946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912A9D5-BB68-4CBF-AC39-42D45F52C8D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364" y="1492549"/>
            <a:ext cx="4518427" cy="2964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13741" y="4531056"/>
            <a:ext cx="9085290" cy="1214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 smtClean="0"/>
              <a:t>These data </a:t>
            </a:r>
            <a:r>
              <a:rPr lang="en-US" sz="2400" b="0" dirty="0"/>
              <a:t>sources must be </a:t>
            </a:r>
            <a:r>
              <a:rPr lang="en-US" sz="2400" b="0" u="sng" dirty="0" smtClean="0"/>
              <a:t>carefully calibrated </a:t>
            </a:r>
            <a:r>
              <a:rPr lang="en-US" sz="2400" b="0" dirty="0" smtClean="0"/>
              <a:t>with </a:t>
            </a:r>
            <a:r>
              <a:rPr lang="en-US" sz="2400" b="0" u="sng" dirty="0"/>
              <a:t>similar methods </a:t>
            </a:r>
            <a:r>
              <a:rPr lang="en-US" sz="2400" b="0" dirty="0"/>
              <a:t>and </a:t>
            </a:r>
            <a:r>
              <a:rPr lang="en-US" sz="2400" b="0" u="sng" dirty="0"/>
              <a:t>common </a:t>
            </a:r>
            <a:r>
              <a:rPr lang="en-US" sz="2400" b="0" u="sng" dirty="0" smtClean="0"/>
              <a:t>references </a:t>
            </a:r>
            <a:r>
              <a:rPr lang="en-US" sz="2400" b="0" dirty="0"/>
              <a:t>i</a:t>
            </a:r>
            <a:r>
              <a:rPr lang="en-US" sz="2400" b="0" dirty="0" smtClean="0"/>
              <a:t>n </a:t>
            </a:r>
            <a:r>
              <a:rPr lang="en-US" sz="2400" b="0" dirty="0" smtClean="0"/>
              <a:t>order to be </a:t>
            </a:r>
            <a:r>
              <a:rPr lang="en-US" sz="2400" b="0" u="sng" dirty="0" smtClean="0"/>
              <a:t>reliable </a:t>
            </a:r>
            <a:r>
              <a:rPr lang="en-US" sz="2400" b="0" dirty="0" smtClean="0"/>
              <a:t>and </a:t>
            </a:r>
            <a:r>
              <a:rPr lang="en-US" sz="2400" b="0" u="sng" dirty="0" smtClean="0"/>
              <a:t>interoperable</a:t>
            </a:r>
            <a:r>
              <a:rPr lang="en-US" sz="2400" b="0" dirty="0" smtClean="0"/>
              <a:t> for weather and climate </a:t>
            </a:r>
            <a:r>
              <a:rPr lang="en-US" sz="2400" b="0" dirty="0" smtClean="0"/>
              <a:t>applications</a:t>
            </a:r>
            <a:r>
              <a:rPr lang="en-US" sz="2400" b="0" dirty="0" smtClean="0"/>
              <a:t>  </a:t>
            </a:r>
            <a:r>
              <a:rPr lang="en-US" sz="2400" b="1" dirty="0" smtClean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4667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Our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076" y="1600200"/>
            <a:ext cx="8752938" cy="4525963"/>
          </a:xfrm>
        </p:spPr>
        <p:txBody>
          <a:bodyPr/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GSICS was established by WMO </a:t>
            </a:r>
            <a:r>
              <a:rPr lang="en-US" sz="2400" dirty="0">
                <a:solidFill>
                  <a:prstClr val="black"/>
                </a:solidFill>
              </a:rPr>
              <a:t>and CGMS </a:t>
            </a:r>
            <a:r>
              <a:rPr lang="en-US" sz="2400" dirty="0" smtClean="0">
                <a:solidFill>
                  <a:prstClr val="black"/>
                </a:solidFill>
              </a:rPr>
              <a:t>in </a:t>
            </a:r>
            <a:r>
              <a:rPr lang="en-US" sz="2400" dirty="0" smtClean="0">
                <a:solidFill>
                  <a:prstClr val="black"/>
                </a:solidFill>
              </a:rPr>
              <a:t>2005  to </a:t>
            </a:r>
            <a:r>
              <a:rPr lang="en-US" sz="2400" dirty="0">
                <a:solidFill>
                  <a:prstClr val="black"/>
                </a:solidFill>
              </a:rPr>
              <a:t>foster collaboration among satellite operators </a:t>
            </a:r>
            <a:r>
              <a:rPr lang="en-US" sz="2400" dirty="0" smtClean="0">
                <a:solidFill>
                  <a:prstClr val="black"/>
                </a:solidFill>
              </a:rPr>
              <a:t>on best practices </a:t>
            </a:r>
            <a:r>
              <a:rPr lang="en-US" sz="2400" dirty="0">
                <a:solidFill>
                  <a:prstClr val="black"/>
                </a:solidFill>
              </a:rPr>
              <a:t>for </a:t>
            </a:r>
            <a:r>
              <a:rPr lang="en-US" sz="2400" dirty="0" smtClean="0">
                <a:solidFill>
                  <a:prstClr val="black"/>
                </a:solidFill>
              </a:rPr>
              <a:t>accurate &amp; consistent calibration </a:t>
            </a:r>
            <a:r>
              <a:rPr lang="en-US" sz="2400" dirty="0" smtClean="0">
                <a:solidFill>
                  <a:prstClr val="black"/>
                </a:solidFill>
              </a:rPr>
              <a:t>throughout the global constellation</a:t>
            </a:r>
          </a:p>
          <a:p>
            <a:pPr lvl="0"/>
            <a:r>
              <a:rPr lang="fr-CH" sz="2400" dirty="0" smtClean="0">
                <a:solidFill>
                  <a:prstClr val="black"/>
                </a:solidFill>
              </a:rPr>
              <a:t>The </a:t>
            </a:r>
            <a:r>
              <a:rPr lang="fr-CH" sz="2400" dirty="0" err="1" smtClean="0">
                <a:solidFill>
                  <a:prstClr val="black"/>
                </a:solidFill>
              </a:rPr>
              <a:t>outcome</a:t>
            </a:r>
            <a:r>
              <a:rPr lang="fr-CH" sz="2400" dirty="0" smtClean="0">
                <a:solidFill>
                  <a:prstClr val="black"/>
                </a:solidFill>
              </a:rPr>
              <a:t> </a:t>
            </a:r>
            <a:r>
              <a:rPr lang="fr-CH" sz="2400" dirty="0" err="1" smtClean="0">
                <a:solidFill>
                  <a:prstClr val="black"/>
                </a:solidFill>
              </a:rPr>
              <a:t>is</a:t>
            </a:r>
            <a:r>
              <a:rPr lang="fr-CH" sz="2400" dirty="0" smtClean="0">
                <a:solidFill>
                  <a:prstClr val="black"/>
                </a:solidFill>
              </a:rPr>
              <a:t> an </a:t>
            </a:r>
            <a:r>
              <a:rPr lang="fr-CH" sz="2400" dirty="0" err="1" smtClean="0">
                <a:solidFill>
                  <a:prstClr val="black"/>
                </a:solidFill>
              </a:rPr>
              <a:t>integrated</a:t>
            </a:r>
            <a:r>
              <a:rPr lang="fr-CH" sz="2400" dirty="0" smtClean="0">
                <a:solidFill>
                  <a:prstClr val="black"/>
                </a:solidFill>
              </a:rPr>
              <a:t> inter-calibration system </a:t>
            </a:r>
            <a:r>
              <a:rPr lang="fr-CH" sz="2400" dirty="0" err="1" smtClean="0">
                <a:solidFill>
                  <a:prstClr val="black"/>
                </a:solidFill>
              </a:rPr>
              <a:t>enabling</a:t>
            </a:r>
            <a:r>
              <a:rPr lang="fr-CH" sz="2400" dirty="0" smtClean="0">
                <a:solidFill>
                  <a:prstClr val="black"/>
                </a:solidFill>
              </a:rPr>
              <a:t>:</a:t>
            </a:r>
            <a:endParaRPr lang="en-US" sz="2400" dirty="0">
              <a:solidFill>
                <a:prstClr val="black"/>
              </a:solidFill>
            </a:endParaRPr>
          </a:p>
          <a:p>
            <a:pPr marL="847725" lvl="2" indent="-266700">
              <a:lnSpc>
                <a:spcPct val="80000"/>
              </a:lnSpc>
              <a:buFontTx/>
              <a:buChar char="–"/>
              <a:defRPr/>
            </a:pPr>
            <a:r>
              <a:rPr lang="en-GB" dirty="0" smtClean="0">
                <a:solidFill>
                  <a:prstClr val="black"/>
                </a:solidFill>
              </a:rPr>
              <a:t>Better consistency </a:t>
            </a:r>
            <a:r>
              <a:rPr lang="en-GB" dirty="0">
                <a:solidFill>
                  <a:prstClr val="black"/>
                </a:solidFill>
              </a:rPr>
              <a:t>between </a:t>
            </a:r>
            <a:r>
              <a:rPr lang="en-GB" dirty="0" smtClean="0">
                <a:solidFill>
                  <a:prstClr val="black"/>
                </a:solidFill>
              </a:rPr>
              <a:t>instrument data</a:t>
            </a:r>
            <a:endParaRPr lang="en-GB" dirty="0">
              <a:solidFill>
                <a:prstClr val="black"/>
              </a:solidFill>
            </a:endParaRPr>
          </a:p>
          <a:p>
            <a:pPr marL="847725" lvl="2" indent="-266700">
              <a:lnSpc>
                <a:spcPct val="80000"/>
              </a:lnSpc>
              <a:buFontTx/>
              <a:buChar char="–"/>
              <a:defRPr/>
            </a:pPr>
            <a:r>
              <a:rPr lang="en-GB" dirty="0" smtClean="0">
                <a:solidFill>
                  <a:prstClr val="black"/>
                </a:solidFill>
              </a:rPr>
              <a:t>Lower </a:t>
            </a:r>
            <a:r>
              <a:rPr lang="en-GB" dirty="0">
                <a:solidFill>
                  <a:prstClr val="black"/>
                </a:solidFill>
              </a:rPr>
              <a:t>bias in </a:t>
            </a:r>
            <a:r>
              <a:rPr lang="en-GB" dirty="0" smtClean="0">
                <a:solidFill>
                  <a:prstClr val="black"/>
                </a:solidFill>
              </a:rPr>
              <a:t>derived products</a:t>
            </a:r>
            <a:endParaRPr lang="en-GB" dirty="0">
              <a:solidFill>
                <a:prstClr val="black"/>
              </a:solidFill>
            </a:endParaRPr>
          </a:p>
          <a:p>
            <a:pPr marL="847725" lvl="2" indent="-266700">
              <a:lnSpc>
                <a:spcPct val="80000"/>
              </a:lnSpc>
              <a:buFontTx/>
              <a:buChar char="–"/>
              <a:defRPr/>
            </a:pPr>
            <a:r>
              <a:rPr lang="en-GB" dirty="0" smtClean="0">
                <a:solidFill>
                  <a:prstClr val="black"/>
                </a:solidFill>
              </a:rPr>
              <a:t>Traceability </a:t>
            </a:r>
            <a:r>
              <a:rPr lang="en-GB" dirty="0">
                <a:solidFill>
                  <a:prstClr val="black"/>
                </a:solidFill>
              </a:rPr>
              <a:t>of measurements</a:t>
            </a:r>
          </a:p>
          <a:p>
            <a:pPr marL="847725" lvl="2" indent="-266700">
              <a:lnSpc>
                <a:spcPct val="80000"/>
              </a:lnSpc>
              <a:buFontTx/>
              <a:buChar char="–"/>
              <a:defRPr/>
            </a:pPr>
            <a:r>
              <a:rPr lang="en-GB" dirty="0" smtClean="0">
                <a:solidFill>
                  <a:prstClr val="black"/>
                </a:solidFill>
              </a:rPr>
              <a:t>Re-calibration </a:t>
            </a:r>
            <a:r>
              <a:rPr lang="en-GB" dirty="0" smtClean="0">
                <a:solidFill>
                  <a:prstClr val="black"/>
                </a:solidFill>
              </a:rPr>
              <a:t>of </a:t>
            </a:r>
            <a:r>
              <a:rPr lang="en-GB" dirty="0">
                <a:solidFill>
                  <a:prstClr val="black"/>
                </a:solidFill>
              </a:rPr>
              <a:t>archive data</a:t>
            </a:r>
          </a:p>
          <a:p>
            <a:pPr marL="847725" lvl="2" indent="-266700">
              <a:lnSpc>
                <a:spcPct val="80000"/>
              </a:lnSpc>
              <a:buFontTx/>
              <a:buChar char="–"/>
              <a:defRPr/>
            </a:pPr>
            <a:r>
              <a:rPr lang="en-GB" dirty="0">
                <a:solidFill>
                  <a:prstClr val="black"/>
                </a:solidFill>
              </a:rPr>
              <a:t>B</a:t>
            </a:r>
            <a:r>
              <a:rPr lang="en-GB" dirty="0" smtClean="0">
                <a:solidFill>
                  <a:prstClr val="black"/>
                </a:solidFill>
              </a:rPr>
              <a:t>etter </a:t>
            </a:r>
            <a:r>
              <a:rPr lang="en-GB" dirty="0" smtClean="0">
                <a:solidFill>
                  <a:prstClr val="black"/>
                </a:solidFill>
              </a:rPr>
              <a:t>specification of </a:t>
            </a:r>
            <a:r>
              <a:rPr lang="en-GB" dirty="0">
                <a:solidFill>
                  <a:prstClr val="black"/>
                </a:solidFill>
              </a:rPr>
              <a:t>future instruments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71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962525" y="1227515"/>
            <a:ext cx="4943475" cy="5558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dirty="0" smtClean="0"/>
              <a:t>GSICS Members and observers</a:t>
            </a:r>
          </a:p>
        </p:txBody>
      </p:sp>
      <p:pic>
        <p:nvPicPr>
          <p:cNvPr id="8197" name="Content Placeholder 5" descr="GSICS500px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54429" y="1940473"/>
            <a:ext cx="3758871" cy="1526385"/>
          </a:xfrm>
        </p:spPr>
      </p:pic>
      <p:sp>
        <p:nvSpPr>
          <p:cNvPr id="8198" name="Rectangle 1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8215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6313" y="1665549"/>
            <a:ext cx="481012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6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29488" y="1560774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7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29488" y="3216536"/>
            <a:ext cx="5429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8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32500" y="2424374"/>
            <a:ext cx="4857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9" name="Picture 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24888" y="2429136"/>
            <a:ext cx="4000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0" name="Picture 2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53450" y="1451236"/>
            <a:ext cx="6858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1" name="Picture 2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53450" y="3178436"/>
            <a:ext cx="517525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2" name="Picture 22"/>
          <p:cNvPicPr>
            <a:picLocks noChangeAspect="1" noChangeArrowheads="1"/>
          </p:cNvPicPr>
          <p:nvPr/>
        </p:nvPicPr>
        <p:blipFill>
          <a:blip r:embed="rId11" cstate="print"/>
          <a:srcRect r="74075"/>
          <a:stretch>
            <a:fillRect/>
          </a:stretch>
        </p:blipFill>
        <p:spPr bwMode="auto">
          <a:xfrm>
            <a:off x="8453438" y="4043624"/>
            <a:ext cx="7747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3" name="Picture 2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85025" y="4140461"/>
            <a:ext cx="9525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4" name="Picture 2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32500" y="3213361"/>
            <a:ext cx="58578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5" name="Picture 2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94563" y="2424374"/>
            <a:ext cx="53816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6" name="Picture 30"/>
          <p:cNvPicPr>
            <a:picLocks noChangeAspect="1" noChangeArrowheads="1"/>
          </p:cNvPicPr>
          <p:nvPr/>
        </p:nvPicPr>
        <p:blipFill>
          <a:blip r:embed="rId15" cstate="print"/>
          <a:srcRect r="75246" b="29263"/>
          <a:stretch>
            <a:fillRect/>
          </a:stretch>
        </p:blipFill>
        <p:spPr bwMode="auto">
          <a:xfrm>
            <a:off x="6075363" y="3995999"/>
            <a:ext cx="51276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7" name="Picture 3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056313" y="4757999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8" name="Picture 3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351713" y="4757999"/>
            <a:ext cx="4349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977900" y="3774238"/>
            <a:ext cx="43053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3200" b="0" dirty="0" smtClean="0">
                <a:solidFill>
                  <a:srgbClr val="002060"/>
                </a:solidFill>
              </a:rPr>
              <a:t>http://gsics.wmo.int</a:t>
            </a:r>
            <a:endParaRPr lang="en-US" sz="3200" b="0" dirty="0">
              <a:solidFill>
                <a:srgbClr val="002060"/>
              </a:solidFill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80934"/>
              </p:ext>
            </p:extLst>
          </p:nvPr>
        </p:nvGraphicFramePr>
        <p:xfrm>
          <a:off x="5705475" y="1638221"/>
          <a:ext cx="3749673" cy="48673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6825"/>
                <a:gridCol w="1232957"/>
                <a:gridCol w="1249891"/>
              </a:tblGrid>
              <a:tr h="695587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EUMETSAT</a:t>
                      </a:r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CNES</a:t>
                      </a:r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JMA</a:t>
                      </a:r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17812">
                <a:tc>
                  <a:txBody>
                    <a:bodyPr/>
                    <a:lstStyle/>
                    <a:p>
                      <a:pPr algn="ctr"/>
                      <a:endParaRPr lang="en-GB" sz="1200" dirty="0" smtClean="0"/>
                    </a:p>
                    <a:p>
                      <a:pPr algn="ctr"/>
                      <a:endParaRPr lang="en-GB" sz="1200" dirty="0" smtClean="0"/>
                    </a:p>
                    <a:p>
                      <a:pPr algn="ctr"/>
                      <a:endParaRPr lang="en-GB" sz="1200" dirty="0" smtClean="0"/>
                    </a:p>
                    <a:p>
                      <a:pPr algn="ctr"/>
                      <a:r>
                        <a:rPr lang="en-GB" sz="1200" dirty="0" smtClean="0"/>
                        <a:t>NOAA</a:t>
                      </a:r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CMA</a:t>
                      </a:r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KMA</a:t>
                      </a:r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7315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ISRO</a:t>
                      </a:r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NASA</a:t>
                      </a:r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WMO</a:t>
                      </a:r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56128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USGS</a:t>
                      </a:r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NIST</a:t>
                      </a:r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JAXA</a:t>
                      </a:r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72510">
                <a:tc>
                  <a:txBody>
                    <a:bodyPr/>
                    <a:lstStyle/>
                    <a:p>
                      <a:pPr algn="ctr"/>
                      <a:endParaRPr lang="en-GB" sz="1200" dirty="0" smtClean="0"/>
                    </a:p>
                    <a:p>
                      <a:pPr algn="ctr"/>
                      <a:r>
                        <a:rPr lang="en-GB" sz="1200" dirty="0" smtClean="0"/>
                        <a:t>ROSHYDROMET</a:t>
                      </a:r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IMD</a:t>
                      </a:r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82869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ROSCOSMOS</a:t>
                      </a:r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CNSA</a:t>
                      </a:r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ESA</a:t>
                      </a:r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7" name="Picture 3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508016" y="5612518"/>
            <a:ext cx="53975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14"/>
          <a:stretch/>
        </p:blipFill>
        <p:spPr bwMode="auto">
          <a:xfrm>
            <a:off x="6095565" y="5644050"/>
            <a:ext cx="537010" cy="59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562" y="5580986"/>
            <a:ext cx="8667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6743" y="4871545"/>
            <a:ext cx="46823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15 satellite </a:t>
            </a:r>
            <a:r>
              <a:rPr lang="fr-CH" sz="2400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operators</a:t>
            </a:r>
            <a:r>
              <a:rPr lang="fr-CH" sz="24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 (3 </a:t>
            </a:r>
            <a:r>
              <a:rPr lang="fr-CH" sz="2400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observers</a:t>
            </a:r>
            <a:r>
              <a:rPr lang="fr-CH" sz="24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)</a:t>
            </a:r>
          </a:p>
          <a:p>
            <a:r>
              <a:rPr lang="fr-CH" sz="24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+ NIST and WMO</a:t>
            </a:r>
            <a:endParaRPr lang="en-US" sz="24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0481998"/>
              </p:ext>
            </p:extLst>
          </p:nvPr>
        </p:nvGraphicFramePr>
        <p:xfrm>
          <a:off x="495221" y="1600201"/>
          <a:ext cx="8912384" cy="4524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2" name="Straight Arrow Connector 11"/>
          <p:cNvCxnSpPr/>
          <p:nvPr/>
        </p:nvCxnSpPr>
        <p:spPr bwMode="auto">
          <a:xfrm>
            <a:off x="3218787" y="1369862"/>
            <a:ext cx="952693" cy="25265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stCxn id="9" idx="1"/>
          </p:cNvCxnSpPr>
          <p:nvPr/>
        </p:nvCxnSpPr>
        <p:spPr bwMode="auto">
          <a:xfrm flipH="1">
            <a:off x="5723042" y="1370623"/>
            <a:ext cx="791664" cy="40770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25" name="Straight Connector 24"/>
          <p:cNvCxnSpPr/>
          <p:nvPr/>
        </p:nvCxnSpPr>
        <p:spPr>
          <a:xfrm>
            <a:off x="2825087" y="5063319"/>
            <a:ext cx="1228298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053385" y="5063319"/>
            <a:ext cx="0" cy="12283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942764" y="5051946"/>
            <a:ext cx="1228298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6168788" y="4899546"/>
            <a:ext cx="2274" cy="15240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4895850" y="5048250"/>
            <a:ext cx="9525" cy="13335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508000" y="1045262"/>
            <a:ext cx="9105900" cy="32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4"/>
          <p:cNvGrpSpPr/>
          <p:nvPr/>
        </p:nvGrpSpPr>
        <p:grpSpPr>
          <a:xfrm>
            <a:off x="5431537" y="398885"/>
            <a:ext cx="1298997" cy="866137"/>
            <a:chOff x="429368" y="1222822"/>
            <a:chExt cx="1299205" cy="866137"/>
          </a:xfrm>
          <a:scene3d>
            <a:camera prst="orthographicFront"/>
            <a:lightRig rig="flat" dir="t"/>
          </a:scene3d>
        </p:grpSpPr>
        <p:sp>
          <p:nvSpPr>
            <p:cNvPr id="31" name="Rounded Rectangle 30"/>
            <p:cNvSpPr/>
            <p:nvPr/>
          </p:nvSpPr>
          <p:spPr>
            <a:xfrm>
              <a:off x="429368" y="1222822"/>
              <a:ext cx="1299205" cy="866137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5" name="Rounded Rectangle 4"/>
            <p:cNvSpPr/>
            <p:nvPr/>
          </p:nvSpPr>
          <p:spPr>
            <a:xfrm>
              <a:off x="454736" y="1248190"/>
              <a:ext cx="1248469" cy="8154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kern="1200" dirty="0" smtClean="0"/>
                <a:t>CGMS satellite operators</a:t>
              </a:r>
              <a:endParaRPr lang="en-GB" sz="1400" kern="1200" dirty="0"/>
            </a:p>
          </p:txBody>
        </p:sp>
      </p:grpSp>
      <p:grpSp>
        <p:nvGrpSpPr>
          <p:cNvPr id="23" name="Group 4"/>
          <p:cNvGrpSpPr/>
          <p:nvPr/>
        </p:nvGrpSpPr>
        <p:grpSpPr>
          <a:xfrm>
            <a:off x="4235016" y="119456"/>
            <a:ext cx="1298997" cy="866137"/>
            <a:chOff x="429368" y="1222822"/>
            <a:chExt cx="1299205" cy="866137"/>
          </a:xfrm>
          <a:scene3d>
            <a:camera prst="orthographicFront"/>
            <a:lightRig rig="flat" dir="t"/>
          </a:scene3d>
        </p:grpSpPr>
        <p:sp>
          <p:nvSpPr>
            <p:cNvPr id="24" name="Rounded Rectangle 23"/>
            <p:cNvSpPr/>
            <p:nvPr/>
          </p:nvSpPr>
          <p:spPr>
            <a:xfrm>
              <a:off x="429368" y="1222822"/>
              <a:ext cx="1299205" cy="866137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6" name="Rounded Rectangle 4"/>
            <p:cNvSpPr/>
            <p:nvPr/>
          </p:nvSpPr>
          <p:spPr>
            <a:xfrm>
              <a:off x="454736" y="1248190"/>
              <a:ext cx="1248469" cy="8154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kern="1200" dirty="0" smtClean="0"/>
                <a:t>CGMS satellite operators</a:t>
              </a:r>
              <a:endParaRPr lang="en-GB" sz="1400" kern="1200" dirty="0"/>
            </a:p>
          </p:txBody>
        </p:sp>
      </p:grpSp>
      <p:grpSp>
        <p:nvGrpSpPr>
          <p:cNvPr id="20" name="Group 4"/>
          <p:cNvGrpSpPr/>
          <p:nvPr/>
        </p:nvGrpSpPr>
        <p:grpSpPr>
          <a:xfrm>
            <a:off x="3019761" y="363435"/>
            <a:ext cx="1298997" cy="866137"/>
            <a:chOff x="429368" y="1222822"/>
            <a:chExt cx="1299205" cy="866137"/>
          </a:xfrm>
          <a:scene3d>
            <a:camera prst="orthographicFront"/>
            <a:lightRig rig="flat" dir="t"/>
          </a:scene3d>
        </p:grpSpPr>
        <p:sp>
          <p:nvSpPr>
            <p:cNvPr id="21" name="Rounded Rectangle 20"/>
            <p:cNvSpPr/>
            <p:nvPr/>
          </p:nvSpPr>
          <p:spPr>
            <a:xfrm>
              <a:off x="429368" y="1222822"/>
              <a:ext cx="1299205" cy="866137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454736" y="1248190"/>
              <a:ext cx="1248469" cy="8154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kern="1200" dirty="0" smtClean="0"/>
                <a:t>CGMS satellite operators</a:t>
              </a:r>
              <a:endParaRPr lang="en-GB" sz="1400" kern="1200" dirty="0"/>
            </a:p>
          </p:txBody>
        </p:sp>
      </p:grpSp>
      <p:grpSp>
        <p:nvGrpSpPr>
          <p:cNvPr id="3" name="Group 4"/>
          <p:cNvGrpSpPr/>
          <p:nvPr/>
        </p:nvGrpSpPr>
        <p:grpSpPr>
          <a:xfrm>
            <a:off x="1945190" y="904525"/>
            <a:ext cx="1298997" cy="866137"/>
            <a:chOff x="429368" y="1222822"/>
            <a:chExt cx="1299205" cy="866137"/>
          </a:xfrm>
          <a:scene3d>
            <a:camera prst="orthographicFront"/>
            <a:lightRig rig="fla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429368" y="1222822"/>
              <a:ext cx="1299205" cy="866137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454736" y="1248190"/>
              <a:ext cx="1248469" cy="8154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kern="1200" dirty="0" smtClean="0"/>
                <a:t>CGMS satellite operators</a:t>
              </a:r>
              <a:endParaRPr lang="en-GB" sz="1400" kern="1200" dirty="0"/>
            </a:p>
          </p:txBody>
        </p:sp>
      </p:grpSp>
      <p:grpSp>
        <p:nvGrpSpPr>
          <p:cNvPr id="5" name="Group 7"/>
          <p:cNvGrpSpPr/>
          <p:nvPr/>
        </p:nvGrpSpPr>
        <p:grpSpPr>
          <a:xfrm>
            <a:off x="6514706" y="937554"/>
            <a:ext cx="1298997" cy="866137"/>
            <a:chOff x="429368" y="1222822"/>
            <a:chExt cx="1299205" cy="866137"/>
          </a:xfrm>
          <a:scene3d>
            <a:camera prst="orthographicFront"/>
            <a:lightRig rig="flat" dir="t"/>
          </a:scene3d>
        </p:grpSpPr>
        <p:sp>
          <p:nvSpPr>
            <p:cNvPr id="9" name="Rounded Rectangle 8"/>
            <p:cNvSpPr/>
            <p:nvPr/>
          </p:nvSpPr>
          <p:spPr>
            <a:xfrm>
              <a:off x="429368" y="1222822"/>
              <a:ext cx="1299205" cy="866137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454736" y="1248190"/>
              <a:ext cx="1248469" cy="8154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kern="1200" dirty="0" smtClean="0"/>
                <a:t>WMO</a:t>
              </a:r>
              <a:endParaRPr lang="en-GB" sz="1400" kern="1200" dirty="0"/>
            </a:p>
          </p:txBody>
        </p:sp>
      </p:grpSp>
      <p:cxnSp>
        <p:nvCxnSpPr>
          <p:cNvPr id="27" name="Straight Arrow Connector 26"/>
          <p:cNvCxnSpPr/>
          <p:nvPr/>
        </p:nvCxnSpPr>
        <p:spPr bwMode="auto">
          <a:xfrm>
            <a:off x="3945853" y="1229572"/>
            <a:ext cx="664247" cy="28058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4942764" y="1045262"/>
            <a:ext cx="0" cy="46489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flipH="1">
            <a:off x="5445113" y="1265022"/>
            <a:ext cx="454603" cy="35749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"/>
          <p:cNvSpPr>
            <a:spLocks noGrp="1"/>
          </p:cNvSpPr>
          <p:nvPr>
            <p:ph type="title" idx="4294967295"/>
          </p:nvPr>
        </p:nvSpPr>
        <p:spPr>
          <a:xfrm>
            <a:off x="495300" y="0"/>
            <a:ext cx="8915400" cy="1143000"/>
          </a:xfrm>
        </p:spPr>
        <p:txBody>
          <a:bodyPr/>
          <a:lstStyle/>
          <a:p>
            <a:pPr eaLnBrk="1" hangingPunct="1"/>
            <a:r>
              <a:rPr lang="en-GB" sz="3600" dirty="0"/>
              <a:t>Who are the targeted users?</a:t>
            </a:r>
            <a:endParaRPr lang="en-US" sz="2400" dirty="0" smtClean="0">
              <a:ea typeface="ＭＳ Ｐゴシック"/>
              <a:cs typeface="ＭＳ Ｐゴシック"/>
            </a:endParaRPr>
          </a:p>
        </p:txBody>
      </p:sp>
      <p:sp>
        <p:nvSpPr>
          <p:cNvPr id="11267" name="Content Placeholder 3"/>
          <p:cNvSpPr>
            <a:spLocks noGrp="1"/>
          </p:cNvSpPr>
          <p:nvPr>
            <p:ph idx="4294967295"/>
          </p:nvPr>
        </p:nvSpPr>
        <p:spPr>
          <a:xfrm>
            <a:off x="577850" y="1276786"/>
            <a:ext cx="8915400" cy="4883150"/>
          </a:xfrm>
        </p:spPr>
        <p:txBody>
          <a:bodyPr/>
          <a:lstStyle/>
          <a:p>
            <a:pPr eaLnBrk="1" hangingPunct="1"/>
            <a:r>
              <a:rPr lang="en-GB" sz="2400" dirty="0" smtClean="0">
                <a:ea typeface="ＭＳ Ｐゴシック"/>
                <a:cs typeface="ＭＳ Ｐゴシック"/>
              </a:rPr>
              <a:t>Satellite </a:t>
            </a:r>
            <a:r>
              <a:rPr lang="en-GB" sz="2400" dirty="0">
                <a:ea typeface="ＭＳ Ｐゴシック"/>
                <a:cs typeface="ＭＳ Ｐゴシック"/>
              </a:rPr>
              <a:t>users interested </a:t>
            </a:r>
            <a:r>
              <a:rPr lang="en-GB" sz="2400" dirty="0">
                <a:ea typeface="ＭＳ Ｐゴシック"/>
                <a:cs typeface="ＭＳ Ｐゴシック"/>
              </a:rPr>
              <a:t>in accurate/consistent calibration</a:t>
            </a:r>
          </a:p>
          <a:p>
            <a:pPr lvl="1" eaLnBrk="1" hangingPunct="1"/>
            <a:r>
              <a:rPr lang="en-GB" sz="2000" dirty="0" smtClean="0">
                <a:ea typeface="ＭＳ Ｐゴシック"/>
                <a:cs typeface="ＭＳ Ｐゴシック"/>
              </a:rPr>
              <a:t>Stable Level 2 product generation, Level 3 multi-satellite products</a:t>
            </a:r>
          </a:p>
          <a:p>
            <a:pPr lvl="1" eaLnBrk="1" hangingPunct="1"/>
            <a:r>
              <a:rPr lang="en-GB" sz="2000" dirty="0" smtClean="0">
                <a:ea typeface="ＭＳ Ｐゴシック"/>
                <a:cs typeface="ＭＳ Ｐゴシック"/>
              </a:rPr>
              <a:t>Climate Data Record generation (e.g. </a:t>
            </a:r>
            <a:r>
              <a:rPr lang="en-US" sz="2000" dirty="0" smtClean="0"/>
              <a:t>“</a:t>
            </a:r>
            <a:r>
              <a:rPr lang="en-GB" sz="2000" dirty="0" smtClean="0">
                <a:ea typeface="ＭＳ Ｐゴシック"/>
                <a:cs typeface="ＭＳ Ｐゴシック"/>
              </a:rPr>
              <a:t>SCOPE-CM”, WCRP/ISCCP )</a:t>
            </a:r>
          </a:p>
          <a:p>
            <a:pPr lvl="1" eaLnBrk="1" hangingPunct="1"/>
            <a:r>
              <a:rPr lang="en-GB" sz="2000" dirty="0" smtClean="0">
                <a:ea typeface="ＭＳ Ｐゴシック"/>
                <a:cs typeface="ＭＳ Ｐゴシック"/>
              </a:rPr>
              <a:t>Reanalysis </a:t>
            </a:r>
          </a:p>
          <a:p>
            <a:pPr lvl="1" eaLnBrk="1" hangingPunct="1"/>
            <a:r>
              <a:rPr lang="en-GB" sz="2000" dirty="0" smtClean="0">
                <a:ea typeface="ＭＳ Ｐゴシック"/>
                <a:cs typeface="ＭＳ Ｐゴシック"/>
              </a:rPr>
              <a:t>Assimilation in NWP models:  bias characterization of radiances</a:t>
            </a:r>
          </a:p>
          <a:p>
            <a:pPr eaLnBrk="1" hangingPunct="1"/>
            <a:r>
              <a:rPr lang="en-GB" sz="2400" dirty="0" smtClean="0">
                <a:ea typeface="ＭＳ Ｐゴシック"/>
                <a:cs typeface="ＭＳ Ｐゴシック"/>
              </a:rPr>
              <a:t>Satellite </a:t>
            </a:r>
            <a:r>
              <a:rPr lang="en-GB" sz="2400" dirty="0" smtClean="0">
                <a:ea typeface="ＭＳ Ｐゴシック"/>
                <a:cs typeface="ＭＳ Ｐゴシック"/>
              </a:rPr>
              <a:t>operators sharing</a:t>
            </a:r>
            <a:r>
              <a:rPr lang="en-GB" sz="2400" dirty="0" smtClean="0">
                <a:ea typeface="ＭＳ Ｐゴシック"/>
                <a:cs typeface="ＭＳ Ｐゴシック"/>
              </a:rPr>
              <a:t> </a:t>
            </a:r>
            <a:r>
              <a:rPr lang="en-GB" sz="2400" dirty="0">
                <a:ea typeface="ＭＳ Ｐゴシック"/>
                <a:cs typeface="ＭＳ Ｐゴシック"/>
              </a:rPr>
              <a:t>developments, best practices, </a:t>
            </a:r>
            <a:r>
              <a:rPr lang="en-GB" sz="2400" dirty="0" smtClean="0">
                <a:ea typeface="ＭＳ Ｐゴシック"/>
                <a:cs typeface="ＭＳ Ｐゴシック"/>
              </a:rPr>
              <a:t>and </a:t>
            </a:r>
            <a:r>
              <a:rPr lang="en-GB" sz="2400" dirty="0">
                <a:ea typeface="ＭＳ Ｐゴシック"/>
                <a:cs typeface="ＭＳ Ｐゴシック"/>
              </a:rPr>
              <a:t>tools</a:t>
            </a:r>
          </a:p>
          <a:p>
            <a:pPr lvl="1" eaLnBrk="1" hangingPunct="1"/>
            <a:r>
              <a:rPr lang="en-GB" sz="2000" dirty="0" smtClean="0">
                <a:ea typeface="ＭＳ Ｐゴシック"/>
                <a:cs typeface="ＭＳ Ｐゴシック"/>
              </a:rPr>
              <a:t>Prelaunch </a:t>
            </a:r>
            <a:r>
              <a:rPr lang="en-GB" sz="2000" dirty="0">
                <a:ea typeface="ＭＳ Ｐゴシック"/>
                <a:cs typeface="ＭＳ Ｐゴシック"/>
              </a:rPr>
              <a:t>instrument characterization</a:t>
            </a:r>
          </a:p>
          <a:p>
            <a:pPr lvl="1" eaLnBrk="1" hangingPunct="1"/>
            <a:r>
              <a:rPr lang="en-GB" sz="2000" dirty="0" smtClean="0">
                <a:ea typeface="ＭＳ Ｐゴシック"/>
                <a:cs typeface="ＭＳ Ｐゴシック"/>
              </a:rPr>
              <a:t>In-orbit commissioning and Cal/Val plans </a:t>
            </a:r>
          </a:p>
          <a:p>
            <a:pPr lvl="1" eaLnBrk="1" hangingPunct="1"/>
            <a:r>
              <a:rPr lang="en-GB" sz="2000" dirty="0" smtClean="0">
                <a:ea typeface="ＭＳ Ｐゴシック"/>
                <a:cs typeface="ＭＳ Ｐゴシック"/>
              </a:rPr>
              <a:t>Instrument monitoring, detection/analysis of anomalies</a:t>
            </a:r>
          </a:p>
          <a:p>
            <a:pPr lvl="1" eaLnBrk="1" hangingPunct="1"/>
            <a:r>
              <a:rPr lang="en-GB" sz="2000" dirty="0" smtClean="0">
                <a:ea typeface="ＭＳ Ｐゴシック"/>
                <a:cs typeface="ＭＳ Ｐゴシック"/>
              </a:rPr>
              <a:t>Improved calibration</a:t>
            </a:r>
          </a:p>
          <a:p>
            <a:pPr eaLnBrk="1" hangingPunct="1"/>
            <a:r>
              <a:rPr lang="en-GB" sz="2400" dirty="0" smtClean="0">
                <a:ea typeface="ＭＳ Ｐゴシック"/>
                <a:cs typeface="ＭＳ Ｐゴシック"/>
              </a:rPr>
              <a:t>Partner programmes:  </a:t>
            </a:r>
            <a:r>
              <a:rPr lang="en-GB" sz="2000" dirty="0" smtClean="0"/>
              <a:t>CEOS WGCV, GPM X-</a:t>
            </a:r>
            <a:r>
              <a:rPr lang="en-GB" sz="2000" dirty="0" err="1" smtClean="0"/>
              <a:t>cal</a:t>
            </a:r>
            <a:r>
              <a:rPr lang="en-GB" sz="2000" dirty="0" smtClean="0"/>
              <a:t>, GHRSST, GRUAN, etc...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GSICS Principles for GSICS “products”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half" idx="1"/>
          </p:nvPr>
        </p:nvSpPr>
        <p:spPr>
          <a:xfrm>
            <a:off x="133349" y="1434228"/>
            <a:ext cx="9591675" cy="5219700"/>
          </a:xfrm>
        </p:spPr>
        <p:txBody>
          <a:bodyPr/>
          <a:lstStyle/>
          <a:p>
            <a:pPr marL="268288" indent="-268288">
              <a:buFontTx/>
              <a:buChar char="•"/>
            </a:pPr>
            <a:r>
              <a:rPr lang="en-GB" b="1" dirty="0" smtClean="0">
                <a:solidFill>
                  <a:srgbClr val="FF0000"/>
                </a:solidFill>
              </a:rPr>
              <a:t>Systematic</a:t>
            </a:r>
            <a:r>
              <a:rPr lang="en-GB" dirty="0" smtClean="0">
                <a:solidFill>
                  <a:srgbClr val="FF0000"/>
                </a:solidFill>
              </a:rPr>
              <a:t> generation of </a:t>
            </a:r>
            <a:r>
              <a:rPr lang="en-GB" b="1" dirty="0" smtClean="0">
                <a:solidFill>
                  <a:srgbClr val="FF0000"/>
                </a:solidFill>
              </a:rPr>
              <a:t>inter-calibration</a:t>
            </a:r>
            <a:r>
              <a:rPr lang="en-GB" dirty="0" smtClean="0">
                <a:solidFill>
                  <a:srgbClr val="FF0000"/>
                </a:solidFill>
              </a:rPr>
              <a:t> products through</a:t>
            </a:r>
          </a:p>
          <a:p>
            <a:pPr marL="447675" lvl="1" indent="-180975">
              <a:buFont typeface="Arial" pitchFamily="34" charset="0"/>
              <a:buChar char="•"/>
            </a:pPr>
            <a:r>
              <a:rPr lang="en-GB" sz="2000" b="1" dirty="0" smtClean="0"/>
              <a:t>monitoring </a:t>
            </a:r>
            <a:r>
              <a:rPr lang="en-GB" sz="2000" dirty="0" smtClean="0"/>
              <a:t>Level 1 data from satellite sensors</a:t>
            </a:r>
          </a:p>
          <a:p>
            <a:pPr marL="447675" lvl="1" indent="-180975">
              <a:buFont typeface="Arial" pitchFamily="34" charset="0"/>
              <a:buChar char="•"/>
            </a:pPr>
            <a:r>
              <a:rPr lang="en-GB" sz="2000" b="1" dirty="0" smtClean="0"/>
              <a:t>comparing  </a:t>
            </a:r>
            <a:r>
              <a:rPr lang="en-GB" sz="2000" dirty="0"/>
              <a:t>with</a:t>
            </a:r>
            <a:r>
              <a:rPr lang="en-GB" sz="2000" b="1" dirty="0"/>
              <a:t> </a:t>
            </a:r>
            <a:r>
              <a:rPr lang="en-GB" sz="2000" dirty="0"/>
              <a:t> community references</a:t>
            </a:r>
          </a:p>
          <a:p>
            <a:pPr marL="447675" lvl="1" indent="-180975">
              <a:buFont typeface="Arial" pitchFamily="34" charset="0"/>
              <a:buChar char="•"/>
            </a:pPr>
            <a:r>
              <a:rPr lang="en-GB" sz="2000" b="1" dirty="0"/>
              <a:t>c</a:t>
            </a:r>
            <a:r>
              <a:rPr lang="en-GB" sz="2000" b="1" dirty="0" smtClean="0"/>
              <a:t>alculating correction functions </a:t>
            </a:r>
            <a:r>
              <a:rPr lang="en-GB" sz="2000" dirty="0" smtClean="0"/>
              <a:t>for the </a:t>
            </a:r>
            <a:r>
              <a:rPr lang="en-GB" sz="2000" dirty="0" smtClean="0"/>
              <a:t>calibration of </a:t>
            </a:r>
            <a:r>
              <a:rPr lang="en-GB" sz="2000" i="1" dirty="0" smtClean="0"/>
              <a:t>monitored</a:t>
            </a:r>
            <a:r>
              <a:rPr lang="en-GB" sz="2000" dirty="0" smtClean="0"/>
              <a:t> instruments </a:t>
            </a:r>
          </a:p>
          <a:p>
            <a:pPr marL="447675" lvl="1" indent="-180975">
              <a:buFont typeface="Arial" pitchFamily="34" charset="0"/>
              <a:buChar char="•"/>
            </a:pPr>
            <a:r>
              <a:rPr lang="en-GB" sz="2000" dirty="0" smtClean="0"/>
              <a:t>with </a:t>
            </a:r>
            <a:r>
              <a:rPr lang="en-GB" sz="2000" dirty="0" smtClean="0"/>
              <a:t>specified </a:t>
            </a:r>
            <a:r>
              <a:rPr lang="en-GB" sz="2000" b="1" dirty="0" smtClean="0"/>
              <a:t>uncertainties and traceability</a:t>
            </a:r>
            <a:r>
              <a:rPr lang="en-GB" sz="2000" dirty="0" smtClean="0"/>
              <a:t> (unbroken chain of comparisons)</a:t>
            </a:r>
            <a:endParaRPr lang="en-GB" sz="2000" b="1" dirty="0" smtClean="0"/>
          </a:p>
          <a:p>
            <a:pPr marL="447675" lvl="1" indent="-180975">
              <a:buFont typeface="Arial" pitchFamily="34" charset="0"/>
              <a:buChar char="•"/>
            </a:pPr>
            <a:r>
              <a:rPr lang="en-GB" sz="2000" dirty="0" smtClean="0"/>
              <a:t>through well-documented, peer-reviewed procedures</a:t>
            </a:r>
          </a:p>
          <a:p>
            <a:pPr marL="447675" lvl="1" indent="-180975">
              <a:buFont typeface="Arial" pitchFamily="34" charset="0"/>
              <a:buChar char="•"/>
            </a:pPr>
            <a:r>
              <a:rPr lang="en-GB" sz="2000" dirty="0" smtClean="0"/>
              <a:t>based on various techniques to ensure consistent and robust results</a:t>
            </a:r>
          </a:p>
          <a:p>
            <a:pPr marL="268288" indent="-268288">
              <a:buFontTx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Delivery to users</a:t>
            </a:r>
          </a:p>
          <a:p>
            <a:pPr marL="447675" lvl="1" indent="-180975">
              <a:buFont typeface="Arial" pitchFamily="34" charset="0"/>
              <a:buChar char="•"/>
            </a:pPr>
            <a:r>
              <a:rPr lang="en-GB" sz="2000" dirty="0" smtClean="0"/>
              <a:t>Free and open access</a:t>
            </a:r>
          </a:p>
          <a:p>
            <a:pPr marL="447675" lvl="1" indent="-180975">
              <a:buFont typeface="Arial" pitchFamily="34" charset="0"/>
              <a:buChar char="•"/>
            </a:pPr>
            <a:r>
              <a:rPr lang="en-GB" sz="2000" dirty="0" smtClean="0"/>
              <a:t>Adopting community </a:t>
            </a:r>
            <a:r>
              <a:rPr lang="en-GB" sz="2000" dirty="0" smtClean="0"/>
              <a:t>standards</a:t>
            </a:r>
            <a:endParaRPr lang="en-GB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898525" y="274638"/>
            <a:ext cx="8915400" cy="1143000"/>
          </a:xfrm>
        </p:spPr>
        <p:txBody>
          <a:bodyPr/>
          <a:lstStyle/>
          <a:p>
            <a:pPr eaLnBrk="1" hangingPunct="1"/>
            <a:r>
              <a:rPr lang="en-GB" sz="4000" smtClean="0"/>
              <a:t>GSICS Procedure for Product Acceptance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22263" y="2284659"/>
            <a:ext cx="5033962" cy="350128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GB" sz="2800" dirty="0" smtClean="0"/>
              <a:t>Products progress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GB" sz="2400" dirty="0" smtClean="0"/>
              <a:t>From Demonstration Mode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GB" sz="2400" dirty="0" smtClean="0"/>
              <a:t>To Pre-Operational Mode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GB" sz="2400" dirty="0" smtClean="0"/>
              <a:t>To Operational Mode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GB" sz="2800" dirty="0" smtClean="0"/>
              <a:t>By a series of reviews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GB" sz="2800" dirty="0" smtClean="0"/>
              <a:t>Subject to acceptance criteria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GB" sz="2800" dirty="0"/>
              <a:t>Over period of ~1.5yr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sz="2800" dirty="0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print"/>
          <a:srcRect l="28468" t="17603" r="22551" b="9216"/>
          <a:stretch>
            <a:fillRect/>
          </a:stretch>
        </p:blipFill>
        <p:spPr bwMode="auto">
          <a:xfrm>
            <a:off x="5691357" y="1877170"/>
            <a:ext cx="3767958" cy="4503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sz="3600" dirty="0" smtClean="0"/>
              <a:t>User services </a:t>
            </a:r>
            <a:r>
              <a:rPr lang="fr-CH" sz="3600" dirty="0" err="1" smtClean="0"/>
              <a:t>provided</a:t>
            </a:r>
            <a:r>
              <a:rPr lang="fr-CH" sz="3600" dirty="0" smtClean="0"/>
              <a:t>/</a:t>
            </a:r>
            <a:r>
              <a:rPr lang="fr-CH" sz="3600" dirty="0" err="1" smtClean="0"/>
              <a:t>coordinated</a:t>
            </a:r>
            <a:r>
              <a:rPr lang="fr-CH" sz="3600" dirty="0" smtClean="0"/>
              <a:t> by the GCC </a:t>
            </a:r>
            <a:endParaRPr lang="en-US" sz="3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82778356"/>
              </p:ext>
            </p:extLst>
          </p:nvPr>
        </p:nvGraphicFramePr>
        <p:xfrm>
          <a:off x="412750" y="1295411"/>
          <a:ext cx="437515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870450" y="1600207"/>
            <a:ext cx="4375150" cy="1142994"/>
          </a:xfrm>
        </p:spPr>
        <p:txBody>
          <a:bodyPr>
            <a:normAutofit/>
          </a:bodyPr>
          <a:lstStyle/>
          <a:p>
            <a:r>
              <a:rPr lang="fr-CH" sz="2400" dirty="0" err="1" smtClean="0"/>
              <a:t>Growing</a:t>
            </a:r>
            <a:r>
              <a:rPr lang="fr-CH" sz="2400" dirty="0" smtClean="0"/>
              <a:t> audience of GSICS user messaging service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384550" y="6356363"/>
            <a:ext cx="31369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GSICS User Workshop, Toulouse, September 2015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99300" y="6356363"/>
            <a:ext cx="2311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912A9D5-BB68-4CBF-AC39-42D45F52C8D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3124200"/>
            <a:ext cx="3821376" cy="3278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6"/>
          <p:cNvSpPr txBox="1">
            <a:spLocks/>
          </p:cNvSpPr>
          <p:nvPr/>
        </p:nvSpPr>
        <p:spPr>
          <a:xfrm>
            <a:off x="825500" y="4067515"/>
            <a:ext cx="4375150" cy="18603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2400" dirty="0" err="1" smtClean="0"/>
              <a:t>Widely</a:t>
            </a:r>
            <a:r>
              <a:rPr lang="fr-CH" sz="2400" dirty="0" smtClean="0"/>
              <a:t> </a:t>
            </a:r>
            <a:r>
              <a:rPr lang="fr-CH" sz="2400" dirty="0" err="1" smtClean="0"/>
              <a:t>disseminated</a:t>
            </a:r>
            <a:r>
              <a:rPr lang="fr-CH" sz="2400" dirty="0" smtClean="0"/>
              <a:t> GSICS </a:t>
            </a:r>
            <a:r>
              <a:rPr lang="fr-CH" sz="2400" dirty="0" err="1" smtClean="0"/>
              <a:t>Quarterly</a:t>
            </a:r>
            <a:endParaRPr lang="fr-CH" sz="2400" dirty="0" smtClean="0"/>
          </a:p>
          <a:p>
            <a:endParaRPr lang="fr-CH" sz="2400" dirty="0"/>
          </a:p>
          <a:p>
            <a:endParaRPr lang="fr-CH" sz="2400" dirty="0" smtClean="0"/>
          </a:p>
          <a:p>
            <a:r>
              <a:rPr lang="fr-CH" sz="2400" dirty="0" smtClean="0"/>
              <a:t>GSICS User Workshops</a:t>
            </a:r>
          </a:p>
        </p:txBody>
      </p:sp>
    </p:spTree>
    <p:extLst>
      <p:ext uri="{BB962C8B-B14F-4D97-AF65-F5344CB8AC3E}">
        <p14:creationId xmlns:p14="http://schemas.microsoft.com/office/powerpoint/2010/main" val="145893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27491</TotalTime>
  <Words>805</Words>
  <Application>Microsoft Office PowerPoint</Application>
  <PresentationFormat>A4 Paper (210x297 mm)</PresentationFormat>
  <Paragraphs>178</Paragraphs>
  <Slides>14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Introduction to GSICS</vt:lpstr>
      <vt:lpstr>Why a Global Space-based Inter-Calibration System  (GSICS)?  </vt:lpstr>
      <vt:lpstr>Our goals</vt:lpstr>
      <vt:lpstr>GSICS Members and observers</vt:lpstr>
      <vt:lpstr>PowerPoint Presentation</vt:lpstr>
      <vt:lpstr>Who are the targeted users?</vt:lpstr>
      <vt:lpstr>GSICS Principles for GSICS “products”</vt:lpstr>
      <vt:lpstr>GSICS Procedure for Product Acceptance</vt:lpstr>
      <vt:lpstr>User services provided/coordinated by the GCC </vt:lpstr>
      <vt:lpstr>Evolving scope of GSICS</vt:lpstr>
      <vt:lpstr>Definition of GSICS Deliverables</vt:lpstr>
      <vt:lpstr>New challenges</vt:lpstr>
      <vt:lpstr>PowerPoint Presentation</vt:lpstr>
      <vt:lpstr>Variety of GSICS holdings and deliverables</vt:lpstr>
    </vt:vector>
  </TitlesOfParts>
  <Company>Eumetsat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Thomas Staudte</dc:creator>
  <cp:lastModifiedBy>WMO</cp:lastModifiedBy>
  <cp:revision>1136</cp:revision>
  <cp:lastPrinted>2006-03-06T14:11:17Z</cp:lastPrinted>
  <dcterms:created xsi:type="dcterms:W3CDTF">1997-07-23T08:21:02Z</dcterms:created>
  <dcterms:modified xsi:type="dcterms:W3CDTF">2015-09-20T21:20:44Z</dcterms:modified>
</cp:coreProperties>
</file>