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15"/>
  </p:notesMasterIdLst>
  <p:handoutMasterIdLst>
    <p:handoutMasterId r:id="rId16"/>
  </p:handoutMasterIdLst>
  <p:sldIdLst>
    <p:sldId id="256" r:id="rId2"/>
    <p:sldId id="419" r:id="rId3"/>
    <p:sldId id="383" r:id="rId4"/>
    <p:sldId id="423" r:id="rId5"/>
    <p:sldId id="422" r:id="rId6"/>
    <p:sldId id="421" r:id="rId7"/>
    <p:sldId id="424" r:id="rId8"/>
    <p:sldId id="425" r:id="rId9"/>
    <p:sldId id="426" r:id="rId10"/>
    <p:sldId id="428" r:id="rId11"/>
    <p:sldId id="429" r:id="rId12"/>
    <p:sldId id="427" r:id="rId13"/>
    <p:sldId id="407" r:id="rId14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im Hewison" initials="RSP/TJ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DADE"/>
    <a:srgbClr val="3333FF"/>
    <a:srgbClr val="4E0B55"/>
    <a:srgbClr val="EE2D24"/>
    <a:srgbClr val="C7A775"/>
    <a:srgbClr val="00B5EF"/>
    <a:srgbClr val="CDE3A0"/>
    <a:srgbClr val="EFC8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73" autoAdjust="0"/>
    <p:restoredTop sz="88511" autoAdjust="0"/>
  </p:normalViewPr>
  <p:slideViewPr>
    <p:cSldViewPr snapToGrid="0">
      <p:cViewPr varScale="1">
        <p:scale>
          <a:sx n="133" d="100"/>
          <a:sy n="133" d="100"/>
        </p:scale>
        <p:origin x="-1168" y="-96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commentAuthors" Target="commentAuthors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E4EEF07B-51DE-4201-8CCF-20C10C04D12D}" type="datetime4">
              <a:rPr lang="en-GB"/>
              <a:pPr>
                <a:defRPr/>
              </a:pPr>
              <a:t>September 18, 2015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BA05D423-9087-49C9-96CB-255EA4FB52C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775096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56B6EBD-0252-48E9-9459-449BC2F074D7}" type="datetime4">
              <a:rPr lang="en-GB"/>
              <a:pPr>
                <a:defRPr/>
              </a:pPr>
              <a:t>September 18, 2015</a:t>
            </a:fld>
            <a:endParaRPr lang="de-DE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6BC23AE-E8F4-48C3-8980-9CBD96E2984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016266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BC7522-87BD-4DAC-97DA-A393404D2F52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379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2E66FA4-673E-4CDC-B085-D69FA40E3940}" type="datetime4">
              <a:rPr lang="en-GB" smtClean="0"/>
              <a:pPr/>
              <a:t>September 18, 2015</a:t>
            </a:fld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42F737B-C8E3-45D0-A216-4600EBA8B23D}" type="datetime1">
              <a:rPr lang="en-GB"/>
              <a:pPr/>
              <a:t>9/18/15</a:t>
            </a:fld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71A935-43A3-4515-8773-7D3F2D3DAA36}" type="slidenum">
              <a:rPr lang="de-DE"/>
              <a:pPr/>
              <a:t>13</a:t>
            </a:fld>
            <a:endParaRPr lang="de-DE"/>
          </a:p>
        </p:txBody>
      </p:sp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3778939" y="9431339"/>
            <a:ext cx="2888563" cy="4968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1800" tIns="46080" rIns="91800" bIns="4608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A36E6ED-6C82-4005-B5A7-D3367B259A0C}" type="slidenum">
              <a:rPr lang="de-DE" sz="12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13</a:t>
            </a:fld>
            <a:endParaRPr lang="de-DE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632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6113" y="742950"/>
            <a:ext cx="5375275" cy="3722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887202" y="4714875"/>
            <a:ext cx="4893098" cy="4470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8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0" y="6488113"/>
            <a:ext cx="62722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85C8A98A-0D5C-476A-ACDA-54820DD7185A}" type="datetime4">
              <a:rPr lang="en-GB">
                <a:solidFill>
                  <a:schemeClr val="tx1"/>
                </a:solidFill>
              </a:rPr>
              <a:pPr>
                <a:defRPr/>
              </a:pPr>
              <a:t>September 18, 2015</a:t>
            </a:fld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dirty="0">
                <a:solidFill>
                  <a:schemeClr val="tx1"/>
                </a:solidFill>
              </a:rPr>
              <a:t>Slide: </a:t>
            </a:r>
            <a:fld id="{46609B84-6F9F-42AA-AC09-69CEFB7C0A02}" type="slidenum">
              <a:rPr lang="en-GB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71500" y="1206500"/>
            <a:ext cx="8839200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1030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91500" y="6162675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60" r:id="rId1"/>
    <p:sldLayoutId id="2147484461" r:id="rId2"/>
    <p:sldLayoutId id="2147484452" r:id="rId3"/>
    <p:sldLayoutId id="2147484453" r:id="rId4"/>
    <p:sldLayoutId id="2147484454" r:id="rId5"/>
    <p:sldLayoutId id="2147484462" r:id="rId6"/>
    <p:sldLayoutId id="2147484463" r:id="rId7"/>
    <p:sldLayoutId id="2147484455" r:id="rId8"/>
    <p:sldLayoutId id="2147484456" r:id="rId9"/>
    <p:sldLayoutId id="2147484457" r:id="rId10"/>
    <p:sldLayoutId id="214748445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-angler.larc.nasa.gov/cgi-bin/site/showdoc?docid=223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33425" y="2225675"/>
            <a:ext cx="8420100" cy="2892425"/>
          </a:xfrm>
        </p:spPr>
        <p:txBody>
          <a:bodyPr/>
          <a:lstStyle/>
          <a:p>
            <a:r>
              <a:rPr lang="en-IE" sz="4000" b="1" dirty="0" smtClean="0"/>
              <a:t>Vis/NIR Inter-Calibration Product Announcements</a:t>
            </a:r>
            <a:endParaRPr lang="en-GB" sz="4000" b="1" dirty="0" smtClean="0"/>
          </a:p>
        </p:txBody>
      </p:sp>
      <p:sp>
        <p:nvSpPr>
          <p:cNvPr id="7171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447675" y="4735773"/>
            <a:ext cx="9144000" cy="998277"/>
          </a:xfrm>
        </p:spPr>
        <p:txBody>
          <a:bodyPr/>
          <a:lstStyle/>
          <a:p>
            <a:r>
              <a:rPr lang="en-GB" sz="2400" b="1" dirty="0" smtClean="0">
                <a:solidFill>
                  <a:schemeClr val="tx1"/>
                </a:solidFill>
              </a:rPr>
              <a:t>David Doelling</a:t>
            </a:r>
          </a:p>
          <a:p>
            <a:r>
              <a:rPr lang="en-GB" sz="2400" b="1" dirty="0" smtClean="0">
                <a:solidFill>
                  <a:schemeClr val="tx1"/>
                </a:solidFill>
              </a:rPr>
              <a:t>(NASA)</a:t>
            </a:r>
            <a:br>
              <a:rPr lang="en-GB" sz="2400" b="1" dirty="0" smtClean="0">
                <a:solidFill>
                  <a:schemeClr val="tx1"/>
                </a:solidFill>
              </a:rPr>
            </a:br>
            <a:r>
              <a:rPr lang="en-GB" sz="2400" b="1" dirty="0" smtClean="0">
                <a:solidFill>
                  <a:schemeClr val="tx1"/>
                </a:solidFill>
              </a:rPr>
              <a:t>(GRWG Vis/NIR Sub-Group Chair)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DCC Calibration Status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</p:spPr>
        <p:txBody>
          <a:bodyPr/>
          <a:lstStyle/>
          <a:p>
            <a:r>
              <a:rPr lang="en-US" dirty="0" smtClean="0"/>
              <a:t>NASA DCC calibration algorithm implementation is underway across GEO calibration centers</a:t>
            </a:r>
          </a:p>
          <a:p>
            <a:pPr lvl="1"/>
            <a:r>
              <a:rPr lang="en-US" dirty="0" smtClean="0"/>
              <a:t>NASA provided test datasets for uniform implementation</a:t>
            </a:r>
          </a:p>
          <a:p>
            <a:pPr lvl="1"/>
            <a:r>
              <a:rPr lang="en-US" dirty="0" smtClean="0"/>
              <a:t>EUMETSAT has written the DCC calibration ATBD</a:t>
            </a:r>
          </a:p>
          <a:p>
            <a:pPr lvl="1"/>
            <a:r>
              <a:rPr lang="en-US" dirty="0" smtClean="0"/>
              <a:t>Visible calibration file format and plotting discussed</a:t>
            </a:r>
          </a:p>
          <a:p>
            <a:r>
              <a:rPr lang="en-US" dirty="0" smtClean="0"/>
              <a:t>Preparing for Demo product in 2016</a:t>
            </a:r>
          </a:p>
        </p:txBody>
      </p:sp>
    </p:spTree>
    <p:extLst>
      <p:ext uri="{BB962C8B-B14F-4D97-AF65-F5344CB8AC3E}">
        <p14:creationId xmlns:p14="http://schemas.microsoft.com/office/powerpoint/2010/main" val="4015230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DCC Calibration Plans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</p:spPr>
        <p:txBody>
          <a:bodyPr/>
          <a:lstStyle/>
          <a:p>
            <a:r>
              <a:rPr lang="en-US" dirty="0" smtClean="0"/>
              <a:t>DCC observed </a:t>
            </a:r>
            <a:r>
              <a:rPr lang="en-US" dirty="0" err="1" smtClean="0"/>
              <a:t>reflectances</a:t>
            </a:r>
            <a:r>
              <a:rPr lang="en-US" dirty="0" smtClean="0"/>
              <a:t> have GEO domain specific seasonal cycle that needs to be removed</a:t>
            </a:r>
          </a:p>
          <a:p>
            <a:r>
              <a:rPr lang="en-US" dirty="0" smtClean="0"/>
              <a:t>Apply algorithm to other GEO visible channels</a:t>
            </a:r>
          </a:p>
          <a:p>
            <a:r>
              <a:rPr lang="en-US" dirty="0" smtClean="0"/>
              <a:t>Estimate the DCC calibration uncertainty</a:t>
            </a:r>
          </a:p>
          <a:p>
            <a:pPr lvl="1"/>
            <a:r>
              <a:rPr lang="en-US" dirty="0" smtClean="0"/>
              <a:t>Need to estimate the GEO domain DCC reflectance inter-annual variability</a:t>
            </a:r>
          </a:p>
          <a:p>
            <a:pPr lvl="1"/>
            <a:r>
              <a:rPr lang="en-US" dirty="0" smtClean="0"/>
              <a:t>Need to estimate the reference sensor calibration transfer error to tie GEO </a:t>
            </a:r>
            <a:r>
              <a:rPr lang="en-US" dirty="0"/>
              <a:t>domain </a:t>
            </a:r>
            <a:r>
              <a:rPr lang="en-US" dirty="0" smtClean="0"/>
              <a:t>DCC reflectance</a:t>
            </a:r>
          </a:p>
        </p:txBody>
      </p:sp>
    </p:spTree>
    <p:extLst>
      <p:ext uri="{BB962C8B-B14F-4D97-AF65-F5344CB8AC3E}">
        <p14:creationId xmlns:p14="http://schemas.microsoft.com/office/powerpoint/2010/main" val="129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dirty="0" smtClean="0"/>
              <a:t>Spectral Band Adjustment Factor (SBAF)</a:t>
            </a:r>
            <a:endParaRPr lang="en-GB" sz="40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</p:spPr>
        <p:txBody>
          <a:bodyPr/>
          <a:lstStyle/>
          <a:p>
            <a:r>
              <a:rPr lang="en-GB" dirty="0" smtClean="0"/>
              <a:t>Web site available for SBAF over many SCIAMACHY based Earth reflected spectra</a:t>
            </a:r>
          </a:p>
          <a:p>
            <a:pPr lvl="1"/>
            <a:r>
              <a:rPr lang="en-GB" dirty="0">
                <a:hlinkClick r:id="rId2"/>
              </a:rPr>
              <a:t>http://www-angler.larc.nasa.gov/cgi-bin/site/showdoc?docid=</a:t>
            </a:r>
            <a:r>
              <a:rPr lang="en-GB" dirty="0" smtClean="0">
                <a:hlinkClick r:id="rId2"/>
              </a:rPr>
              <a:t>223</a:t>
            </a:r>
            <a:endParaRPr lang="en-GB" dirty="0" smtClean="0"/>
          </a:p>
          <a:p>
            <a:pPr lvl="1"/>
            <a:r>
              <a:rPr lang="en-GB" dirty="0" smtClean="0"/>
              <a:t>Maybe down due to scheduled maintenance</a:t>
            </a:r>
          </a:p>
          <a:p>
            <a:r>
              <a:rPr lang="en-GB" dirty="0" smtClean="0"/>
              <a:t>Future Plans	</a:t>
            </a:r>
          </a:p>
          <a:p>
            <a:pPr lvl="1"/>
            <a:r>
              <a:rPr lang="en-GB" dirty="0" smtClean="0"/>
              <a:t>Incorporate Hyperion, and GOME-2 observations</a:t>
            </a:r>
          </a:p>
          <a:p>
            <a:pPr lvl="1"/>
            <a:r>
              <a:rPr lang="en-GB" dirty="0" smtClean="0"/>
              <a:t>Incorporate ROLO model observations</a:t>
            </a:r>
            <a:endParaRPr lang="en-GB" dirty="0"/>
          </a:p>
          <a:p>
            <a:endParaRPr lang="en-GB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093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742831" y="2693989"/>
            <a:ext cx="8418750" cy="1470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000000"/>
                </a:solidFill>
                <a:latin typeface="Calibri" pitchFamily="32" charset="0"/>
              </a:rPr>
              <a:t>Thank </a:t>
            </a:r>
            <a:r>
              <a:rPr lang="en-GB" sz="4400" dirty="0" smtClean="0">
                <a:solidFill>
                  <a:srgbClr val="000000"/>
                </a:solidFill>
                <a:latin typeface="Calibri" pitchFamily="32" charset="0"/>
              </a:rPr>
              <a:t>You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 smtClean="0">
                <a:solidFill>
                  <a:srgbClr val="000000"/>
                </a:solidFill>
                <a:latin typeface="Calibri" pitchFamily="32" charset="0"/>
              </a:rPr>
              <a:t>Any thoughts for Discussion</a:t>
            </a:r>
            <a:endParaRPr lang="en-GB" sz="4400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485662" y="4473575"/>
            <a:ext cx="6933089" cy="1752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GSICS VIS/NIR calibration strategy</a:t>
            </a:r>
            <a:endParaRPr lang="en-GB" dirty="0" smtClean="0"/>
          </a:p>
          <a:p>
            <a:r>
              <a:rPr lang="en-GB" dirty="0" smtClean="0"/>
              <a:t>Lunar Calibration status</a:t>
            </a:r>
            <a:endParaRPr lang="en-GB" dirty="0" smtClean="0"/>
          </a:p>
          <a:p>
            <a:r>
              <a:rPr lang="en-GB" dirty="0" smtClean="0"/>
              <a:t>DCC Calibration status</a:t>
            </a:r>
          </a:p>
          <a:p>
            <a:r>
              <a:rPr lang="en-GB" dirty="0" smtClean="0"/>
              <a:t>Discussion</a:t>
            </a:r>
            <a:endParaRPr lang="en-GB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GSICS VIS/NIR calibration strategy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</p:spPr>
        <p:txBody>
          <a:bodyPr/>
          <a:lstStyle/>
          <a:p>
            <a:r>
              <a:rPr lang="en-GB" dirty="0" smtClean="0"/>
              <a:t>Use lunar and Deep Convective Clouds (DCC) calibration to determine the stability of the sensor and to tie the calibration to an absolute reference</a:t>
            </a:r>
          </a:p>
          <a:p>
            <a:pPr lvl="1"/>
            <a:r>
              <a:rPr lang="en-GB" dirty="0" smtClean="0"/>
              <a:t>All GEOs can observe moon and DCC without special operations and with the same earth viewing optics, therefor all GEO calibration </a:t>
            </a:r>
            <a:r>
              <a:rPr lang="en-GB" dirty="0" err="1" smtClean="0"/>
              <a:t>centers</a:t>
            </a:r>
            <a:r>
              <a:rPr lang="en-GB" dirty="0" smtClean="0"/>
              <a:t> can uniformly apply the same calibration techniques</a:t>
            </a:r>
          </a:p>
          <a:p>
            <a:pPr lvl="1"/>
            <a:r>
              <a:rPr lang="en-GB" dirty="0" smtClean="0"/>
              <a:t>All 1</a:t>
            </a:r>
            <a:r>
              <a:rPr lang="en-GB" baseline="30000" dirty="0" smtClean="0"/>
              <a:t>st</a:t>
            </a:r>
            <a:r>
              <a:rPr lang="en-GB" dirty="0" smtClean="0"/>
              <a:t> and 2</a:t>
            </a:r>
            <a:r>
              <a:rPr lang="en-GB" baseline="30000" dirty="0" smtClean="0"/>
              <a:t>nd</a:t>
            </a:r>
            <a:r>
              <a:rPr lang="en-GB" dirty="0" smtClean="0"/>
              <a:t> generation GEOs lack un-board calibration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GSICS VIS/NIR calibration strategy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</p:spPr>
        <p:txBody>
          <a:bodyPr/>
          <a:lstStyle/>
          <a:p>
            <a:r>
              <a:rPr lang="en-GB" dirty="0" smtClean="0"/>
              <a:t>Combine lunar and DCC visible calibration gains as the final GSICS calibration</a:t>
            </a:r>
          </a:p>
          <a:p>
            <a:pPr lvl="1"/>
            <a:r>
              <a:rPr lang="en-GB" dirty="0" smtClean="0"/>
              <a:t>Consistent multiple calibration results validates all techniques</a:t>
            </a:r>
          </a:p>
          <a:p>
            <a:pPr lvl="1"/>
            <a:r>
              <a:rPr lang="en-GB" dirty="0" smtClean="0"/>
              <a:t>The combined gain will have a smaller uncertainty than any individual method gain</a:t>
            </a:r>
          </a:p>
          <a:p>
            <a:pPr lvl="1"/>
            <a:r>
              <a:rPr lang="en-GB" dirty="0" smtClean="0"/>
              <a:t>Individual method gains will be made available so that the user may determine calibration method best suited for the application</a:t>
            </a:r>
          </a:p>
        </p:txBody>
      </p:sp>
    </p:spTree>
    <p:extLst>
      <p:ext uri="{BB962C8B-B14F-4D97-AF65-F5344CB8AC3E}">
        <p14:creationId xmlns:p14="http://schemas.microsoft.com/office/powerpoint/2010/main" val="104436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GSICS VIS/NIR calibration strategy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</p:spPr>
        <p:txBody>
          <a:bodyPr/>
          <a:lstStyle/>
          <a:p>
            <a:r>
              <a:rPr lang="en-GB" dirty="0" smtClean="0"/>
              <a:t>Use Aqua-MODIS Band 1 Collection 6 radiances as the absolute reference</a:t>
            </a:r>
          </a:p>
          <a:p>
            <a:pPr lvl="1"/>
            <a:r>
              <a:rPr lang="en-GB" dirty="0" smtClean="0"/>
              <a:t>Migrate to NPP-VIIRS</a:t>
            </a:r>
          </a:p>
          <a:p>
            <a:pPr lvl="1"/>
            <a:r>
              <a:rPr lang="en-GB" dirty="0" smtClean="0"/>
              <a:t>Have an unbroken chain of traceable calibration reference records </a:t>
            </a:r>
          </a:p>
          <a:p>
            <a:pPr lvl="1"/>
            <a:r>
              <a:rPr lang="en-GB" dirty="0" smtClean="0"/>
              <a:t>The reference record chain is then tied to an </a:t>
            </a:r>
            <a:r>
              <a:rPr lang="en-US" dirty="0" smtClean="0"/>
              <a:t>SI</a:t>
            </a:r>
            <a:r>
              <a:rPr lang="en-US" dirty="0"/>
              <a:t>-</a:t>
            </a:r>
            <a:r>
              <a:rPr lang="en-US" b="1" dirty="0"/>
              <a:t>traceable</a:t>
            </a:r>
            <a:r>
              <a:rPr lang="en-US" dirty="0"/>
              <a:t> </a:t>
            </a:r>
            <a:r>
              <a:rPr lang="en-US" dirty="0" smtClean="0"/>
              <a:t>on</a:t>
            </a:r>
            <a:r>
              <a:rPr lang="en-US" dirty="0"/>
              <a:t>-</a:t>
            </a:r>
            <a:r>
              <a:rPr lang="en-US" dirty="0" smtClean="0"/>
              <a:t>orbit calibration system sensor, such as CLARREO or TRUTHS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1649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GSICS VIS/NIR calibration strategy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</p:spPr>
        <p:txBody>
          <a:bodyPr/>
          <a:lstStyle/>
          <a:p>
            <a:r>
              <a:rPr lang="en-GB" dirty="0" smtClean="0"/>
              <a:t>Use SCIAMACHY based spectral band adjustment factors (SBAF) to take into account spectral differences between the reference and target instrument</a:t>
            </a:r>
          </a:p>
          <a:p>
            <a:pPr lvl="1"/>
            <a:r>
              <a:rPr lang="en-GB" dirty="0" smtClean="0"/>
              <a:t>If there were a well-calibrated hyper-spectral  sensor there would be no need for SBAF</a:t>
            </a:r>
          </a:p>
          <a:p>
            <a:pPr lvl="1"/>
            <a:r>
              <a:rPr lang="en-GB" dirty="0" smtClean="0"/>
              <a:t>The SBAF need to be unique to the spectra used over the GEO and reference sensor </a:t>
            </a:r>
            <a:r>
              <a:rPr lang="en-GB" dirty="0" err="1" smtClean="0"/>
              <a:t>intercalibration</a:t>
            </a:r>
            <a:r>
              <a:rPr lang="en-GB" dirty="0" smtClean="0"/>
              <a:t> 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980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Lunar Calibration Status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</p:spPr>
        <p:txBody>
          <a:bodyPr/>
          <a:lstStyle/>
          <a:p>
            <a:r>
              <a:rPr lang="en-GB" dirty="0" smtClean="0"/>
              <a:t>GIRO algorithm and GLOD dataset</a:t>
            </a:r>
          </a:p>
          <a:p>
            <a:pPr lvl="1"/>
            <a:r>
              <a:rPr lang="en-GB" dirty="0" smtClean="0"/>
              <a:t>Initiated at the GSICS lunar calibration workshop at EUMETSAT, Dec 1-4 , 2014</a:t>
            </a:r>
          </a:p>
          <a:p>
            <a:pPr lvl="1"/>
            <a:r>
              <a:rPr lang="en-GB" dirty="0" smtClean="0"/>
              <a:t>Have a follow on GSICS lunar workshop before May 2016</a:t>
            </a:r>
          </a:p>
          <a:p>
            <a:pPr lvl="1"/>
            <a:r>
              <a:rPr lang="en-GB" dirty="0" smtClean="0"/>
              <a:t>GIRO is the GSICS implementation of the USGS ROLO model provides uniform implementation across GEO calibration </a:t>
            </a:r>
            <a:r>
              <a:rPr lang="en-GB" dirty="0" err="1" smtClean="0"/>
              <a:t>centers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63142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Lunar Calibration Status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</p:spPr>
        <p:txBody>
          <a:bodyPr/>
          <a:lstStyle/>
          <a:p>
            <a:r>
              <a:rPr lang="en-GB" dirty="0" smtClean="0"/>
              <a:t>GLOD dataset</a:t>
            </a:r>
          </a:p>
          <a:p>
            <a:pPr lvl="1"/>
            <a:r>
              <a:rPr lang="en-GB" dirty="0" smtClean="0"/>
              <a:t>GLOD is the GISCS Lunar Observation dataset designed to improve the ROLO model</a:t>
            </a:r>
          </a:p>
          <a:p>
            <a:pPr lvl="1"/>
            <a:r>
              <a:rPr lang="en-GB" dirty="0" smtClean="0"/>
              <a:t>EUMETSAT, CNES, NOAA, JMA, KMA, NASA have provided many lunar images</a:t>
            </a:r>
          </a:p>
          <a:p>
            <a:pPr lvl="1"/>
            <a:r>
              <a:rPr lang="en-GB" dirty="0" smtClean="0"/>
              <a:t>Recently ISRO</a:t>
            </a:r>
            <a:r>
              <a:rPr lang="en-GB" dirty="0"/>
              <a:t>, JMA and KMA presented updated results using GIRO.</a:t>
            </a:r>
          </a:p>
          <a:p>
            <a:pPr lvl="1"/>
            <a:r>
              <a:rPr lang="en-GB" dirty="0"/>
              <a:t>Very large amount of Himawari-8 </a:t>
            </a:r>
            <a:r>
              <a:rPr lang="en-GB" dirty="0" smtClean="0"/>
              <a:t>acquisitions</a:t>
            </a:r>
          </a:p>
          <a:p>
            <a:pPr lvl="2"/>
            <a:r>
              <a:rPr lang="en-GB" dirty="0" smtClean="0"/>
              <a:t>Useful </a:t>
            </a:r>
            <a:r>
              <a:rPr lang="en-GB" dirty="0"/>
              <a:t>for preparing MTG/FCI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631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Lunar Calibration Next Steps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</p:spPr>
        <p:txBody>
          <a:bodyPr/>
          <a:lstStyle/>
          <a:p>
            <a:r>
              <a:rPr lang="en-GB" dirty="0" smtClean="0"/>
              <a:t>Uncertainty Estimation</a:t>
            </a:r>
          </a:p>
          <a:p>
            <a:pPr lvl="1"/>
            <a:r>
              <a:rPr lang="en-GB" dirty="0" smtClean="0"/>
              <a:t>Accurate estimation of </a:t>
            </a:r>
            <a:r>
              <a:rPr lang="en-GB" dirty="0"/>
              <a:t>the over-sampling factor</a:t>
            </a:r>
          </a:p>
          <a:p>
            <a:pPr lvl="1"/>
            <a:r>
              <a:rPr lang="en-GB" dirty="0" smtClean="0"/>
              <a:t>Benchmarks to access improvements of GIRO</a:t>
            </a:r>
            <a:endParaRPr lang="en-GB" dirty="0"/>
          </a:p>
          <a:p>
            <a:r>
              <a:rPr lang="en-GB" dirty="0"/>
              <a:t>Accounting for spectral differences between </a:t>
            </a:r>
            <a:r>
              <a:rPr lang="en-GB" dirty="0" smtClean="0"/>
              <a:t>instruments</a:t>
            </a:r>
          </a:p>
          <a:p>
            <a:pPr lvl="1"/>
            <a:r>
              <a:rPr lang="en-GB" dirty="0" smtClean="0"/>
              <a:t>using </a:t>
            </a:r>
            <a:r>
              <a:rPr lang="en-GB" dirty="0"/>
              <a:t>hyper-spectral instruments with Moon observations (GOME-2, Hyperion, SCIAMACHY</a:t>
            </a:r>
          </a:p>
          <a:p>
            <a:r>
              <a:rPr lang="en-GB" dirty="0"/>
              <a:t>Establishing an absolute scale for lunar </a:t>
            </a:r>
            <a:r>
              <a:rPr lang="en-GB" dirty="0" smtClean="0"/>
              <a:t>calibration</a:t>
            </a:r>
          </a:p>
          <a:p>
            <a:pPr lvl="1"/>
            <a:r>
              <a:rPr lang="en-GB" dirty="0" smtClean="0"/>
              <a:t>using </a:t>
            </a:r>
            <a:r>
              <a:rPr lang="en-GB" dirty="0"/>
              <a:t>Aqua MODIS / NPP VIIRS as references)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243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27161</TotalTime>
  <Words>634</Words>
  <Application>Microsoft Macintosh PowerPoint</Application>
  <PresentationFormat>A4 Paper (210x297 mm)</PresentationFormat>
  <Paragraphs>74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Vis/NIR Inter-Calibration Product Announcements</vt:lpstr>
      <vt:lpstr>Overview</vt:lpstr>
      <vt:lpstr>GSICS VIS/NIR calibration strategy</vt:lpstr>
      <vt:lpstr>GSICS VIS/NIR calibration strategy</vt:lpstr>
      <vt:lpstr>GSICS VIS/NIR calibration strategy</vt:lpstr>
      <vt:lpstr>GSICS VIS/NIR calibration strategy</vt:lpstr>
      <vt:lpstr>Lunar Calibration Status</vt:lpstr>
      <vt:lpstr>Lunar Calibration Status</vt:lpstr>
      <vt:lpstr>Lunar Calibration Next Steps</vt:lpstr>
      <vt:lpstr>DCC Calibration Status</vt:lpstr>
      <vt:lpstr>DCC Calibration Plans</vt:lpstr>
      <vt:lpstr>Spectral Band Adjustment Factor (SBAF)</vt:lpstr>
      <vt:lpstr>PowerPoint Presentation</vt:lpstr>
    </vt:vector>
  </TitlesOfParts>
  <Company>Eumetsat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David Doelling</cp:lastModifiedBy>
  <cp:revision>1128</cp:revision>
  <cp:lastPrinted>2006-03-06T14:11:17Z</cp:lastPrinted>
  <dcterms:created xsi:type="dcterms:W3CDTF">1997-07-23T08:21:02Z</dcterms:created>
  <dcterms:modified xsi:type="dcterms:W3CDTF">2015-09-18T23:30:07Z</dcterms:modified>
</cp:coreProperties>
</file>