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4"/>
  </p:notesMasterIdLst>
  <p:handoutMasterIdLst>
    <p:handoutMasterId r:id="rId15"/>
  </p:handoutMasterIdLst>
  <p:sldIdLst>
    <p:sldId id="943" r:id="rId2"/>
    <p:sldId id="942" r:id="rId3"/>
    <p:sldId id="932" r:id="rId4"/>
    <p:sldId id="877" r:id="rId5"/>
    <p:sldId id="946" r:id="rId6"/>
    <p:sldId id="947" r:id="rId7"/>
    <p:sldId id="948" r:id="rId8"/>
    <p:sldId id="949" r:id="rId9"/>
    <p:sldId id="951" r:id="rId10"/>
    <p:sldId id="952" r:id="rId11"/>
    <p:sldId id="950" r:id="rId12"/>
    <p:sldId id="953" r:id="rId13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E2D24"/>
    <a:srgbClr val="009900"/>
    <a:srgbClr val="A2DADE"/>
    <a:srgbClr val="4E0B55"/>
    <a:srgbClr val="3333FF"/>
    <a:srgbClr val="FF9900"/>
    <a:srgbClr val="C7A775"/>
    <a:srgbClr val="00B5EF"/>
    <a:srgbClr val="CDE3A0"/>
    <a:srgbClr val="EFC8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90" autoAdjust="0"/>
    <p:restoredTop sz="85323" autoAdjust="0"/>
  </p:normalViewPr>
  <p:slideViewPr>
    <p:cSldViewPr snapToGrid="0">
      <p:cViewPr varScale="1">
        <p:scale>
          <a:sx n="81" d="100"/>
          <a:sy n="81" d="100"/>
        </p:scale>
        <p:origin x="-336" y="-90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21 September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21 September 2015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21 September 2015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3551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21 September 2015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star.nesdis.noaa.gov/smcd/GCC/ProductCatalog.php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tools.eumetsat.int/plotter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metsat.i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940658" y="2558079"/>
            <a:ext cx="8420100" cy="1470025"/>
          </a:xfrm>
          <a:solidFill>
            <a:srgbClr val="0099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How to access GSICS data products? 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0" dirty="0" smtClean="0">
                <a:latin typeface="Arial" pitchFamily="34" charset="0"/>
                <a:cs typeface="Arial" pitchFamily="34" charset="0"/>
              </a:rPr>
            </a:b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Servers, Catalogs, and Tools </a:t>
            </a:r>
            <a:br>
              <a:rPr lang="en-US" sz="3600" b="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99213" y="4429125"/>
            <a:ext cx="7555043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Manik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Bali, Tim </a:t>
            </a:r>
            <a:r>
              <a:rPr lang="en-US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Hewison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Lawrence.E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Flynn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GSICS Users Workshop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Sept 22, 2015, Toulouse, France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265" y="695349"/>
            <a:ext cx="8464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Step 2.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Apply the formula  to get the corrected radiances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13254" y="1889206"/>
            <a:ext cx="8180173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pitchFamily="34" charset="0"/>
              </a:rPr>
              <a:t>   L(LEO)=-offset/slope+(1/slope)*(L(GEO))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20871" y="4215769"/>
            <a:ext cx="3865781" cy="1785501"/>
          </a:xfrm>
          <a:prstGeom prst="rect">
            <a:avLst/>
          </a:prstGeom>
          <a:solidFill>
            <a:srgbClr val="CCFF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pic>
        <p:nvPicPr>
          <p:cNvPr id="8" name="Picture 4" descr="FY2E_VISSR_VS_IASI_2010_2013_0"/>
          <p:cNvPicPr>
            <a:picLocks noChangeAspect="1" noChangeArrowheads="1"/>
          </p:cNvPicPr>
          <p:nvPr/>
        </p:nvPicPr>
        <p:blipFill>
          <a:blip r:embed="rId2" cstate="print"/>
          <a:srcRect l="4800" r="4000"/>
          <a:stretch>
            <a:fillRect/>
          </a:stretch>
        </p:blipFill>
        <p:spPr bwMode="auto">
          <a:xfrm>
            <a:off x="0" y="3635829"/>
            <a:ext cx="9509760" cy="325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061295" y="4069905"/>
            <a:ext cx="4250877" cy="2227302"/>
          </a:xfrm>
          <a:prstGeom prst="rect">
            <a:avLst/>
          </a:prstGeom>
          <a:solidFill>
            <a:srgbClr val="CCFF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001337" y="3940629"/>
            <a:ext cx="292094" cy="2300386"/>
          </a:xfrm>
          <a:prstGeom prst="rect">
            <a:avLst/>
          </a:prstGeom>
          <a:solidFill>
            <a:schemeClr val="accent1">
              <a:alpha val="34117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838910" y="4008907"/>
            <a:ext cx="368919" cy="2210336"/>
          </a:xfrm>
          <a:prstGeom prst="rect">
            <a:avLst/>
          </a:prstGeom>
          <a:solidFill>
            <a:schemeClr val="accent1">
              <a:alpha val="34117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6161317" y="3984171"/>
            <a:ext cx="87086" cy="2286000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8425997" y="4105275"/>
            <a:ext cx="739774" cy="26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r>
              <a:rPr lang="en-US" altLang="zh-CN" sz="1200" dirty="0">
                <a:solidFill>
                  <a:srgbClr val="0033CC"/>
                </a:solidFill>
                <a:latin typeface="Gungsuh" pitchFamily="18" charset="-127"/>
                <a:ea typeface="Gungsuh" pitchFamily="18" charset="-127"/>
              </a:rPr>
              <a:t>GSICS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9200" y="0"/>
            <a:ext cx="7532914" cy="555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Apply correction in two easy steps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GSICS Product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081" y="0"/>
            <a:ext cx="5671752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Upcoming Products Deliverables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25" y="1073573"/>
            <a:ext cx="89154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VIS – Lunar Calibration Products submitted for GPPA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ISRO product in GPPA ( </a:t>
            </a:r>
            <a:r>
              <a:rPr lang="en-US" dirty="0" err="1" smtClean="0">
                <a:solidFill>
                  <a:srgbClr val="0070C0"/>
                </a:solidFill>
              </a:rPr>
              <a:t>Kalpana</a:t>
            </a:r>
            <a:r>
              <a:rPr lang="en-US" dirty="0" smtClean="0">
                <a:solidFill>
                  <a:srgbClr val="0070C0"/>
                </a:solidFill>
              </a:rPr>
              <a:t> IASI ) cross calibration.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Primary reference product in GPPA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User  guides for these  products to be available soon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via the product catalog  soon.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GSICS is working on  making available SNO algorithms , reference data sets and components of FCDR as deliverables.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      Take the Survey  and help us frame our future</a:t>
            </a: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5238" y="0"/>
            <a:ext cx="2570205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87" y="982368"/>
            <a:ext cx="9044116" cy="4998302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37  GSICS Inter-Calibration  Products</a:t>
            </a:r>
          </a:p>
          <a:p>
            <a:pPr lvl="1" algn="just">
              <a:lnSpc>
                <a:spcPct val="200000"/>
              </a:lnSpc>
            </a:pPr>
            <a:r>
              <a:rPr lang="en-U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Available online free via the product catalog</a:t>
            </a:r>
          </a:p>
          <a:p>
            <a:pPr lvl="1" algn="just">
              <a:lnSpc>
                <a:spcPct val="200000"/>
              </a:lnSpc>
            </a:pPr>
            <a:r>
              <a:rPr lang="en-U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Easy to use  ( two simple steps)  </a:t>
            </a:r>
          </a:p>
          <a:p>
            <a:pPr lvl="1" algn="just">
              <a:lnSpc>
                <a:spcPct val="200000"/>
              </a:lnSpc>
            </a:pPr>
            <a:r>
              <a:rPr lang="en-U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Matured User guides available for each product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Products Undergo Stringent/Efficient  maturity  process.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Easy to Visualize via online plotting tool.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Calibration 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coeff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also available in L1data file ( EUMETSAT) 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616" y="0"/>
            <a:ext cx="3435178" cy="59475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95300" y="6400800"/>
            <a:ext cx="29718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r>
              <a:rPr lang="en-US" dirty="0" smtClean="0"/>
              <a:t>04/08//2013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400800"/>
            <a:ext cx="19812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fld id="{E8869016-7DEB-43E2-B220-9D5667D88CC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5811" y="785385"/>
            <a:ext cx="82409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Introduction-GSICS Products.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How do we access GSICS products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GSICS Products Types.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How is it hosted (servers, mirroring etc).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GSICS  Product standards and maturity.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Tools- Plot a Product.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Apply GSICS correction in two easy steps.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Glimpse into the future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006" y="704310"/>
            <a:ext cx="8915400" cy="10132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GSICS has 37 Inter-calibration products spanning IR and VIS wavelengths.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Products have bias, offset and uncertainty estimates.</a:t>
            </a: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48929" y="0"/>
            <a:ext cx="4559643" cy="57311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Introduction- GSICS Products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14" descr="sea265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511" y="2211237"/>
            <a:ext cx="3451225" cy="311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sea265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7558" y="2270703"/>
            <a:ext cx="3240314" cy="299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360499" y="1948494"/>
            <a:ext cx="312136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Before </a:t>
            </a:r>
            <a:r>
              <a:rPr lang="en-US" sz="18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 Correction </a:t>
            </a:r>
            <a:r>
              <a:rPr lang="en-US" sz="1800" dirty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3K Bias</a:t>
            </a:r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4842645" y="1978717"/>
            <a:ext cx="3127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After Correction  </a:t>
            </a:r>
            <a:r>
              <a:rPr lang="en-US" sz="1800" dirty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~ 0K Bias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28375" y="5346549"/>
            <a:ext cx="7386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Example of application of GSICS Correction on GOES-12 ( Goldberg et. al., 2012)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5634682"/>
            <a:ext cx="9551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 Products helpful in reducing bias  </a:t>
            </a:r>
            <a:r>
              <a:rPr lang="en-US" sz="1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w.r.t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stable reference </a:t>
            </a:r>
          </a:p>
          <a:p>
            <a:pPr algn="ctr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Applied on GEO( AHI,  GOES,  MTSAT, SEVIRI,  FY-3, INSAT) and LEO (AVHRR) </a:t>
            </a:r>
            <a:endParaRPr lang="en-US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022" y="0"/>
            <a:ext cx="5832389" cy="49426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 do we access the  GSICS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108" y="672914"/>
            <a:ext cx="7352270" cy="90875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GSICS Products are accessed via the GSICS Product Catalog  go to  </a:t>
            </a:r>
            <a:r>
              <a:rPr lang="en-US" sz="6400" i="1" dirty="0" smtClean="0">
                <a:latin typeface="Arial" pitchFamily="34" charset="0"/>
                <a:cs typeface="Arial" pitchFamily="34" charset="0"/>
                <a:hlinkClick r:id="rId2"/>
              </a:rPr>
              <a:t>http://www.star.nesdis.noaa.gov/smcd/GCC/ProductCatalog.php</a:t>
            </a:r>
            <a:endParaRPr lang="en-US" sz="64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4500" dirty="0" smtClean="0"/>
          </a:p>
          <a:p>
            <a:pPr marL="0" indent="0">
              <a:buNone/>
            </a:pPr>
            <a:r>
              <a:rPr lang="en-US" sz="4500" dirty="0" smtClean="0"/>
              <a:t>                 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8674" name="Picture 2" descr="http://www.southmountaincrossfit.com/wp-content/uploads/2013/09/goa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4641273"/>
            <a:ext cx="1607127" cy="159327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2155372"/>
            <a:ext cx="9906001" cy="4702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6450" y="3383417"/>
            <a:ext cx="78295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1643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114" y="0"/>
            <a:ext cx="4002999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GSICS Product 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25" y="834087"/>
            <a:ext cx="7017607" cy="5690281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endParaRPr lang="en-U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NRT ( Near Real Time) Corrections</a:t>
            </a:r>
          </a:p>
          <a:p>
            <a:pPr algn="just">
              <a:lnSpc>
                <a:spcPct val="20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Re-Analysis Correction (Archive Recalibration Products).</a:t>
            </a:r>
          </a:p>
          <a:p>
            <a:pPr algn="just">
              <a:lnSpc>
                <a:spcPct val="200000"/>
              </a:lnSpc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300" i="1" dirty="0" smtClean="0">
                <a:latin typeface="Arial" pitchFamily="34" charset="0"/>
                <a:cs typeface="Arial" pitchFamily="34" charset="0"/>
              </a:rPr>
              <a:t>GSICS Correction is computed for every day. To reduce the random component of uncertainty, correction is derived from data over 29- and 15-day time periods for Re-Analysis Correction (RAC) and Near Real Time Correction (NRTC), respectively. The smoothing period for RAC is t - 14 days to t + 14 days, and that for NRTC is t - 14 days to t + 0 days (where t is the date of valid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ity).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87" y="0"/>
            <a:ext cx="6901542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GSICS Product  Maturity and Standards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9" y="889685"/>
            <a:ext cx="9292281" cy="32992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GSICS Products are presented in </a:t>
            </a:r>
            <a:r>
              <a:rPr lang="en-US" sz="1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NetCDF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format.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Easy to read by any high level language ( IDL, FORTRAN, MATLAB)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contents of data file are mainly bias and offset, </a:t>
            </a:r>
            <a:r>
              <a:rPr lang="en-US" sz="1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Uncertainity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file contents follow CF 1.6 metadata standards.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493" y="2693776"/>
            <a:ext cx="9477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Some agencies (</a:t>
            </a: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EUMETSAT) have included GSICS </a:t>
            </a: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Coeff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 ( bias, offset  and uncertainty )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in their L1B data file.</a:t>
            </a:r>
          </a:p>
          <a:p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6272" y="3503655"/>
            <a:ext cx="69437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1276" y="6236840"/>
            <a:ext cx="8476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GSICS Procedure for Product Acceptance is a scale used to assign maturity to GSICS Products</a:t>
            </a:r>
          </a:p>
          <a:p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691283"/>
            <a:ext cx="9906000" cy="616671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:Conventions = "CF-1.6"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: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Metadata_Conventions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"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Unidata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Dataset Discovery v1.0"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: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standard_name_vocabulary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"CF Standard Name Table (Version 19, 22 March 2012)"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: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project = "Global Space-based Inter-Calibration System &lt;http://gsics.wmo.int&gt;"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:title = "MSG2+SEVIRI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vs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MetOpA+IASI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GSICS Near Real-Time Correction"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:summary = "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Coefficients of the GSICS Correction for the infrared channels of a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GEOstationary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imager using a LEO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hyperspectral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reference instrument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:institution = "EUMETSAT"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: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date_created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"2015-01-09T13:16:55Z"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: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date_modified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"2015-01-09T13:16:55Z"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:license = "Calibration information delivered as a GSICS operational product  is generated in accordance with GSICS principles and practices.;\n",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"GSICS operational and demonstration products may be used and redistributed freely. Scientific publications using GSICS operational or demonstration products should however acknowledge both GSICS and the relevant producer organization.;\n",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"There is no warranty on the data express or implied, including warranties of merchantability and fitness for a particular purpose, or any assumed legal liability for the accuracy, completeness, or usefulness, of this information. The user of the data do so at their own risk."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:</a:t>
            </a:r>
            <a:r>
              <a:rPr lang="en-US" sz="1200" dirty="0" err="1" smtClean="0"/>
              <a:t>naming_authority</a:t>
            </a:r>
            <a:r>
              <a:rPr lang="en-US" sz="1200" dirty="0" smtClean="0"/>
              <a:t> = "</a:t>
            </a:r>
            <a:r>
              <a:rPr lang="en-US" sz="1200" dirty="0" err="1" smtClean="0"/>
              <a:t>int.eumetsat.gsics</a:t>
            </a:r>
            <a:r>
              <a:rPr lang="en-US" sz="1200" dirty="0" smtClean="0"/>
              <a:t>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</a:t>
            </a:r>
            <a:r>
              <a:rPr lang="en-US" sz="1200" dirty="0" err="1" smtClean="0"/>
              <a:t>creator_name</a:t>
            </a:r>
            <a:r>
              <a:rPr lang="en-US" sz="1200" dirty="0" smtClean="0"/>
              <a:t> = "EUMETSAT - European Organization for the Exploitation of Meteorological Satellites"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</a:t>
            </a:r>
            <a:r>
              <a:rPr lang="en-US" sz="1200" dirty="0" err="1" smtClean="0"/>
              <a:t>creator_email</a:t>
            </a:r>
            <a:r>
              <a:rPr lang="en-US" sz="1200" dirty="0" smtClean="0"/>
              <a:t> = "ops@eumetsat.int"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</a:t>
            </a:r>
            <a:r>
              <a:rPr lang="en-US" sz="1200" dirty="0" err="1" smtClean="0"/>
              <a:t>creator_url</a:t>
            </a:r>
            <a:r>
              <a:rPr lang="en-US" sz="1200" dirty="0" smtClean="0"/>
              <a:t> = "http://www.eumetsat.int"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:references = "ATBD, </a:t>
            </a:r>
            <a:r>
              <a:rPr lang="en-US" sz="1200" dirty="0" err="1" smtClean="0"/>
              <a:t>Unidata</a:t>
            </a:r>
            <a:r>
              <a:rPr lang="en-US" sz="1200" dirty="0" smtClean="0"/>
              <a:t> </a:t>
            </a:r>
            <a:r>
              <a:rPr lang="en-US" sz="1200" dirty="0" err="1" smtClean="0"/>
              <a:t>NetCDF</a:t>
            </a:r>
            <a:r>
              <a:rPr lang="en-US" sz="1200" dirty="0" smtClean="0"/>
              <a:t>, Climate Format Conventions, EUMETSAT IASI 1C Native Format Guide"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</a:t>
            </a:r>
            <a:endParaRPr lang="en-US" sz="1400" dirty="0" smtClean="0">
              <a:latin typeface="+mn-lt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1400" dirty="0" smtClean="0">
              <a:latin typeface="+mn-lt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45382"/>
            <a:ext cx="8989454" cy="61555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Meta data aims to answer the 6W’s about the data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en-US" sz="1800" b="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Who  What  Where When Why How</a:t>
            </a:r>
            <a:endParaRPr lang="en-US" sz="1800" b="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5771" y="2242768"/>
            <a:ext cx="4550229" cy="461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34530" y="0"/>
            <a:ext cx="8402594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GSICS IR METADATA STANDARD: Global Attributes: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7276" y="0"/>
            <a:ext cx="3756454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Plot a GSICS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081" y="2226282"/>
            <a:ext cx="8915400" cy="221508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Plotting tool has been developed at EUMETSAT. The tool enables on to get a measure of bias and offset computed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Go To:    </a:t>
            </a:r>
            <a:r>
              <a:rPr lang="en-US" dirty="0" smtClean="0">
                <a:hlinkClick r:id="rId2"/>
              </a:rPr>
              <a:t>http://gsics.tools.eumetsat.int/plotter/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877331" y="1914264"/>
            <a:ext cx="853851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Meteosat-7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clear sky water vapor radiances in </a:t>
            </a:r>
            <a:r>
              <a:rPr lang="en-US" sz="1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bufr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format, from EUMETSAT (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www.eumetsat.int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)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IN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I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IN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METEOSAT7-MVIRI-MTPCSKR-NA-1-20140731030259.000000000Z-1145972.bfr</a:t>
            </a:r>
            <a:endParaRPr lang="en-IN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IN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025611" y="2964367"/>
            <a:ext cx="824195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GSICS correction  coefficients  in </a:t>
            </a:r>
            <a:r>
              <a:rPr lang="en-US" sz="1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netcdf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format,  from EUMETSAT (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www.eumetsat.int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050324" y="3175687"/>
            <a:ext cx="8855676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IN" sz="18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en-IN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IN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W_XX-EUMETSAT-Darmstadt,SATCAL+NRTC+GEOLEOIR,MET7+MVIRI MetOpA+IASI_C_EUMG_20140703000000_demo_03       </a:t>
            </a:r>
          </a:p>
          <a:p>
            <a:pPr>
              <a:lnSpc>
                <a:spcPct val="150000"/>
              </a:lnSpc>
            </a:pPr>
            <a:r>
              <a:rPr lang="en-I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</a:t>
            </a:r>
          </a:p>
          <a:p>
            <a:pPr>
              <a:lnSpc>
                <a:spcPct val="150000"/>
              </a:lnSpc>
            </a:pPr>
            <a:r>
              <a:rPr lang="en-IN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</a:t>
            </a:r>
            <a:r>
              <a:rPr lang="en-IN" sz="1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Courtsey</a:t>
            </a:r>
            <a:r>
              <a:rPr lang="en-IN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IN" sz="1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Randhir</a:t>
            </a:r>
            <a:r>
              <a:rPr lang="en-IN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Singh, ISRO</a:t>
            </a:r>
            <a:endParaRPr lang="en-IN" sz="1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017348" y="1507524"/>
            <a:ext cx="75705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Meteosat-7 Water vapor radiances and GSICS coefficients  </a:t>
            </a:r>
            <a:endParaRPr lang="en-IN" sz="14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0"/>
            <a:ext cx="7532914" cy="555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Apply correction in two easy steps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GSICS Product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2616" y="753761"/>
            <a:ext cx="8538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Step 1</a:t>
            </a:r>
            <a:r>
              <a:rPr lang="en-US" sz="20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Select the correct  combination of GSICS Product data file and  L1 data   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168709</TotalTime>
  <Words>918</Words>
  <Application>Microsoft Office PowerPoint</Application>
  <PresentationFormat>A4 Paper (210x297 mm)</PresentationFormat>
  <Paragraphs>109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How to access GSICS data products?  Servers, Catalogs, and Tools    </vt:lpstr>
      <vt:lpstr>Outline </vt:lpstr>
      <vt:lpstr>Slide 3</vt:lpstr>
      <vt:lpstr>How do we access the  GSICS product</vt:lpstr>
      <vt:lpstr>GSICS Product  Types</vt:lpstr>
      <vt:lpstr>GSICS Product  Maturity and Standards </vt:lpstr>
      <vt:lpstr> GSICS IR METADATA STANDARD: Global Attributes: </vt:lpstr>
      <vt:lpstr>Plot a GSICS Product</vt:lpstr>
      <vt:lpstr>Slide 9</vt:lpstr>
      <vt:lpstr>Slide 10</vt:lpstr>
      <vt:lpstr>Upcoming Products Deliverables </vt:lpstr>
      <vt:lpstr>Summary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HewisonT</cp:lastModifiedBy>
  <cp:revision>5482</cp:revision>
  <cp:lastPrinted>2006-03-06T14:11:17Z</cp:lastPrinted>
  <dcterms:created xsi:type="dcterms:W3CDTF">2010-09-10T00:53:07Z</dcterms:created>
  <dcterms:modified xsi:type="dcterms:W3CDTF">2015-09-21T09:07:12Z</dcterms:modified>
</cp:coreProperties>
</file>