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347" r:id="rId4"/>
    <p:sldId id="281" r:id="rId5"/>
    <p:sldId id="355" r:id="rId6"/>
    <p:sldId id="260" r:id="rId7"/>
    <p:sldId id="336" r:id="rId8"/>
    <p:sldId id="349" r:id="rId9"/>
    <p:sldId id="337" r:id="rId10"/>
    <p:sldId id="339" r:id="rId11"/>
    <p:sldId id="340" r:id="rId12"/>
    <p:sldId id="356" r:id="rId13"/>
    <p:sldId id="345" r:id="rId14"/>
    <p:sldId id="331" r:id="rId15"/>
    <p:sldId id="352" r:id="rId16"/>
    <p:sldId id="346" r:id="rId17"/>
    <p:sldId id="271" r:id="rId18"/>
    <p:sldId id="304" r:id="rId19"/>
    <p:sldId id="306" r:id="rId20"/>
    <p:sldId id="307" r:id="rId21"/>
    <p:sldId id="342" r:id="rId22"/>
    <p:sldId id="343" r:id="rId23"/>
    <p:sldId id="344" r:id="rId24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EBB0AB"/>
    <a:srgbClr val="D488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388" autoAdjust="0"/>
  </p:normalViewPr>
  <p:slideViewPr>
    <p:cSldViewPr>
      <p:cViewPr>
        <p:scale>
          <a:sx n="90" d="100"/>
          <a:sy n="90" d="100"/>
        </p:scale>
        <p:origin x="-2244" y="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C90B0-2015-4FFA-AE1D-7F4608373EEB}" type="datetimeFigureOut">
              <a:rPr lang="ko-KR" altLang="en-US" smtClean="0"/>
              <a:t>2015-09-22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97C98-82FA-4DB8-B509-A072279D0E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3357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2937E-6172-462F-8396-BF7EB6B4F312}" type="datetimeFigureOut">
              <a:rPr lang="ko-KR" altLang="en-US" smtClean="0"/>
              <a:t>2015-09-22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B2CF0-3DC4-41C6-B74E-6AC1B45943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5420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Good Afternoon</a:t>
            </a:r>
            <a:r>
              <a:rPr lang="en-US" altLang="ko-KR" baseline="0" dirty="0" smtClean="0"/>
              <a:t> everyone. </a:t>
            </a:r>
          </a:p>
          <a:p>
            <a:r>
              <a:rPr lang="en-US" altLang="ko-KR" baseline="0" dirty="0" smtClean="0"/>
              <a:t>I’m Chang Suk Lee from </a:t>
            </a:r>
            <a:r>
              <a:rPr lang="en-US" altLang="ko-KR" baseline="0" dirty="0" err="1" smtClean="0"/>
              <a:t>Pukyong</a:t>
            </a:r>
            <a:r>
              <a:rPr lang="en-US" altLang="ko-KR" baseline="0" dirty="0" smtClean="0"/>
              <a:t> National University.</a:t>
            </a:r>
          </a:p>
          <a:p>
            <a:r>
              <a:rPr lang="en-US" altLang="ko-KR" baseline="0" dirty="0" smtClean="0"/>
              <a:t>Today I am going to cover the current status and preliminary results on GSICS-based FCDR of COMS.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2CF0-3DC4-41C6-B74E-6AC1B459430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2505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Next is result of INS.</a:t>
            </a:r>
          </a:p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two scatter plots show each accuracy of INS. Corrected INS showed decreasing RMSE and bias. Particularly, bias is remarkable improved. </a:t>
            </a:r>
          </a:p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you can see, corrected INS improved in lower INS area.</a:t>
            </a:r>
          </a:p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result show the GSICS correction effects attenuation of INS under cloudy condition.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2CF0-3DC4-41C6-B74E-6AC1B459430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2365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this</a:t>
            </a:r>
            <a:r>
              <a:rPr lang="en-US" altLang="ko-KR" baseline="0" dirty="0" smtClean="0"/>
              <a:t> two graphs represent monthly bias trends.</a:t>
            </a:r>
          </a:p>
          <a:p>
            <a:r>
              <a:rPr lang="en-US" altLang="ko-KR" dirty="0" smtClean="0"/>
              <a:t>Noticeable</a:t>
            </a:r>
            <a:r>
              <a:rPr lang="en-US" altLang="ko-KR" baseline="0" dirty="0" smtClean="0"/>
              <a:t> improvement showed in summer season.</a:t>
            </a:r>
          </a:p>
          <a:p>
            <a:r>
              <a:rPr lang="en-US" altLang="ko-KR" baseline="0" dirty="0" smtClean="0"/>
              <a:t>In south Korea, rainy season appear during the summer. </a:t>
            </a:r>
          </a:p>
          <a:p>
            <a:r>
              <a:rPr lang="en-US" altLang="ko-KR" baseline="0" dirty="0" smtClean="0"/>
              <a:t>This period have high rate of cloudiness. This bias trends mean GSICS correction improves INS under cloudy condition.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2CF0-3DC4-41C6-B74E-6AC1B459430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1275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This slide show the result of OLR tuning.</a:t>
            </a:r>
          </a:p>
          <a:p>
            <a:r>
              <a:rPr lang="en-US" altLang="ko-KR" baseline="0" dirty="0" smtClean="0"/>
              <a:t>The OLR using new match-up method showed better accuracy both RMSE and bias. </a:t>
            </a:r>
          </a:p>
          <a:p>
            <a:r>
              <a:rPr lang="en-US" altLang="ko-KR" baseline="0" dirty="0" smtClean="0"/>
              <a:t>Homogeneity test reduce RMSE 6.741 Wm-2 and bias 8.431 Wm-2. furthermore, abnormal scatter form of high OLR area is removed. </a:t>
            </a:r>
          </a:p>
          <a:p>
            <a:r>
              <a:rPr lang="en-US" altLang="ko-KR" dirty="0" smtClean="0"/>
              <a:t>Right line plot show comparison</a:t>
            </a:r>
            <a:r>
              <a:rPr lang="en-US" altLang="ko-KR" baseline="0" dirty="0" smtClean="0"/>
              <a:t> new and original OLR for sample location. Overall, new OLR showed a lot of cold bias were removed.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2CF0-3DC4-41C6-B74E-6AC1B459430E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1353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Lastly, the progress of estimation albedo.</a:t>
            </a:r>
          </a:p>
          <a:p>
            <a:r>
              <a:rPr lang="en-US" altLang="ko-KR" baseline="0" dirty="0" smtClean="0"/>
              <a:t>This flow chart is procedure of surface albedo estimation based on COMS data. </a:t>
            </a:r>
          </a:p>
          <a:p>
            <a:r>
              <a:rPr lang="en-US" altLang="ko-KR" baseline="0" dirty="0" smtClean="0"/>
              <a:t>We will estimate albedo using 6S and semi-empirical BRDF model over Northeast Asia area.</a:t>
            </a:r>
          </a:p>
          <a:p>
            <a:r>
              <a:rPr lang="en-US" altLang="ko-KR" baseline="0" dirty="0" smtClean="0"/>
              <a:t>Naturally, Geostationary satellite has fixed viewing zenith angle. </a:t>
            </a:r>
          </a:p>
          <a:p>
            <a:r>
              <a:rPr lang="en-US" altLang="ko-KR" baseline="0" dirty="0" smtClean="0"/>
              <a:t>In BRDF normalized process, viewing zenith angle is modulated to nadir but modulation of viewing angle with limited angle information, normalized reflectance are unphysically retrieve. </a:t>
            </a:r>
          </a:p>
          <a:p>
            <a:r>
              <a:rPr lang="en-US" altLang="ko-KR" baseline="0" dirty="0" smtClean="0"/>
              <a:t>So we modulate solar zenith and relative azimuth angle except viewing angle.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2CF0-3DC4-41C6-B74E-6AC1B459430E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5533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This</a:t>
            </a:r>
            <a:r>
              <a:rPr lang="en-US" altLang="ko-KR" baseline="0" dirty="0" smtClean="0"/>
              <a:t> graphs are spectral albedo and broadband albedo of black sky using BRDF with fixed viewing angle.</a:t>
            </a:r>
          </a:p>
          <a:p>
            <a:r>
              <a:rPr lang="en-US" altLang="ko-KR" baseline="0" dirty="0" smtClean="0"/>
              <a:t>Estimated broadband albedo is compared with SPOT/VGT albedo product.</a:t>
            </a:r>
          </a:p>
          <a:p>
            <a:r>
              <a:rPr lang="en-US" altLang="ko-KR" baseline="0" dirty="0" smtClean="0"/>
              <a:t>Both types albedos have high correlation coefficients and low error value.</a:t>
            </a:r>
          </a:p>
          <a:p>
            <a:endParaRPr lang="en-US" altLang="ko-KR" baseline="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2CF0-3DC4-41C6-B74E-6AC1B459430E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3612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We examined influence of GSICS correction by comparing L2 products</a:t>
            </a:r>
            <a:r>
              <a:rPr lang="en-US" altLang="ko-KR" baseline="0" dirty="0" smtClean="0"/>
              <a:t> with before and after the corrections.</a:t>
            </a:r>
          </a:p>
          <a:p>
            <a:r>
              <a:rPr lang="en-US" altLang="ko-KR" baseline="0" dirty="0" smtClean="0"/>
              <a:t>All products show improvements.</a:t>
            </a:r>
          </a:p>
          <a:p>
            <a:r>
              <a:rPr lang="en-US" altLang="ko-KR" baseline="0" dirty="0" smtClean="0"/>
              <a:t>Especially, SST have significantly improvement in day time.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As the results of analysis, GSICS correction have positive effect on L2 product.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Currently we tuned OLR product </a:t>
            </a:r>
            <a:r>
              <a:rPr lang="en-US" altLang="ko-KR" baseline="0" smtClean="0"/>
              <a:t>and have </a:t>
            </a:r>
            <a:r>
              <a:rPr lang="en-US" altLang="ko-KR" baseline="0" dirty="0" smtClean="0"/>
              <a:t>developed retrieval method of albedo.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2CF0-3DC4-41C6-B74E-6AC1B459430E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1528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2CF0-3DC4-41C6-B74E-6AC1B459430E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246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2CF0-3DC4-41C6-B74E-6AC1B459430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8678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2CF0-3DC4-41C6-B74E-6AC1B459430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5843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2CF0-3DC4-41C6-B74E-6AC1B459430E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2813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now a day, unusual weather conditions are occurred all over the world. To handle abnormal climatic situation, we need to understand and predict such conditions.</a:t>
            </a:r>
          </a:p>
          <a:p>
            <a:r>
              <a:rPr lang="en-US" altLang="ko-KR" baseline="0" dirty="0" smtClean="0"/>
              <a:t>For accurate climate research, corrections is essential between with the difference types and generations of satellite.</a:t>
            </a:r>
          </a:p>
          <a:p>
            <a:r>
              <a:rPr lang="en-US" altLang="ko-KR" baseline="0" dirty="0" smtClean="0"/>
              <a:t>The SCOPE-CM is one of the campaign to integrate observations from satellite, its main object is continuously produce of the essential climate variables in global scale with high quality.</a:t>
            </a:r>
          </a:p>
          <a:p>
            <a:r>
              <a:rPr lang="en-US" altLang="ko-KR" baseline="0" dirty="0" smtClean="0"/>
              <a:t>The GSICS is pre-process for the SCOPE-CM, that is correction of L1B data by referencing observations.</a:t>
            </a:r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2CF0-3DC4-41C6-B74E-6AC1B459430E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0348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Korea Meteorological</a:t>
            </a:r>
            <a:r>
              <a:rPr lang="en-US" altLang="ko-KR" baseline="0" dirty="0" smtClean="0"/>
              <a:t> Agency also has selected several ECVs to apply GSICS among the 16 types of products from COMS/MI.</a:t>
            </a:r>
          </a:p>
          <a:p>
            <a:r>
              <a:rPr lang="en-US" altLang="ko-KR" baseline="0" dirty="0" smtClean="0"/>
              <a:t>These ECVs are separated into two categories by a few criteria. </a:t>
            </a:r>
          </a:p>
          <a:p>
            <a:r>
              <a:rPr lang="en-US" altLang="ko-KR" baseline="0" dirty="0" smtClean="0"/>
              <a:t>Primary ECVs are able to apply GSICS correction.</a:t>
            </a:r>
          </a:p>
          <a:p>
            <a:r>
              <a:rPr lang="en-US" altLang="ko-KR" baseline="0" dirty="0" smtClean="0"/>
              <a:t>Today, I tell you preliminary result of SST and INS and current progress of OLR and Albedo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2CF0-3DC4-41C6-B74E-6AC1B459430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8215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This table show current status of selected ECV.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Primary ECVs are ongoing to retrieval L3 product.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Between the secondary ECVs, surface albedo is under research for the estimation.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2CF0-3DC4-41C6-B74E-6AC1B459430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7360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First</a:t>
            </a:r>
            <a:r>
              <a:rPr lang="en-US" altLang="ko-KR" baseline="0" dirty="0" smtClean="0"/>
              <a:t> part is analysis of GSICS effect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2CF0-3DC4-41C6-B74E-6AC1B459430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4830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This slide denoted</a:t>
            </a:r>
            <a:r>
              <a:rPr lang="en-US" altLang="ko-KR" baseline="0" dirty="0" smtClean="0"/>
              <a:t> our outline to examine the GSICS effect.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We compared Level 2 products using original COMS data and GSICS corrected data to examine the effects of GSICS. </a:t>
            </a:r>
          </a:p>
          <a:p>
            <a:r>
              <a:rPr lang="en-US" altLang="ko-KR" baseline="0" dirty="0" smtClean="0"/>
              <a:t>SST only use IR channel data.</a:t>
            </a:r>
            <a:endParaRPr lang="en-US" altLang="ko-KR" baseline="0" dirty="0" smtClean="0">
              <a:latin typeface="맑은 고딕" panose="020B0503020000020004" pitchFamily="50" charset="-127"/>
              <a:ea typeface="+mn-ea"/>
            </a:endParaRPr>
          </a:p>
          <a:p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Insolation use IR and visible channel too. But IR and visible channels are completely separated during the calculation, so we determined INS to examine the effect of visible channel.</a:t>
            </a:r>
          </a:p>
          <a:p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All of the products are validated using comparison with in-situ data and their accuracies were also compared with before and after the correction. </a:t>
            </a:r>
          </a:p>
          <a:p>
            <a:endParaRPr lang="en-US" altLang="ko-KR" baseline="0" dirty="0" smtClean="0">
              <a:latin typeface="맑은 고딕" panose="020B0503020000020004" pitchFamily="50" charset="-127"/>
              <a:ea typeface="+mn-ea"/>
            </a:endParaRPr>
          </a:p>
          <a:p>
            <a:endParaRPr lang="en-US" altLang="ko-KR" baseline="0" dirty="0" smtClean="0">
              <a:latin typeface="맑은 고딕" panose="020B0503020000020004" pitchFamily="50" charset="-127"/>
              <a:ea typeface="+mn-ea"/>
            </a:endParaRPr>
          </a:p>
          <a:p>
            <a:endParaRPr lang="en-US" altLang="ko-KR" baseline="0" dirty="0" smtClean="0">
              <a:latin typeface="맑은 고딕" panose="020B0503020000020004" pitchFamily="50" charset="-127"/>
              <a:ea typeface="+mn-ea"/>
            </a:endParaRPr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2CF0-3DC4-41C6-B74E-6AC1B459430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1694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First</a:t>
            </a:r>
            <a:r>
              <a:rPr lang="en-US" altLang="ko-KR" baseline="0" dirty="0" smtClean="0"/>
              <a:t> is result of SST.</a:t>
            </a:r>
            <a:endParaRPr lang="en-US" altLang="ko-KR" dirty="0" smtClean="0"/>
          </a:p>
          <a:p>
            <a:r>
              <a:rPr lang="en-US" altLang="ko-KR" dirty="0" smtClean="0"/>
              <a:t>This slide</a:t>
            </a:r>
            <a:r>
              <a:rPr lang="en-US" altLang="ko-KR" baseline="0" dirty="0" smtClean="0"/>
              <a:t> shows comparison of each SST accuracy before and after the GSICS correction in day time.</a:t>
            </a:r>
          </a:p>
          <a:p>
            <a:r>
              <a:rPr lang="en-US" altLang="ko-KR" dirty="0" smtClean="0"/>
              <a:t>Left scatter</a:t>
            </a:r>
            <a:r>
              <a:rPr lang="en-US" altLang="ko-KR" baseline="0" dirty="0" smtClean="0"/>
              <a:t> plot(black dots) is SST using uncorrected IR data, and right (blue dots) is SST using GSICS corrected IR data.</a:t>
            </a:r>
          </a:p>
          <a:p>
            <a:r>
              <a:rPr lang="en-US" altLang="ko-KR" baseline="0" dirty="0" smtClean="0"/>
              <a:t>Both plots show similar scatter pattern and high determination coefficients with in-situ SST.</a:t>
            </a:r>
            <a:r>
              <a:rPr lang="ko-KR" altLang="en-US" baseline="0" dirty="0" smtClean="0"/>
              <a:t> </a:t>
            </a:r>
            <a:endParaRPr lang="en-US" altLang="ko-KR" baseline="0" dirty="0" smtClean="0"/>
          </a:p>
          <a:p>
            <a:r>
              <a:rPr lang="en-US" altLang="ko-KR" baseline="0" dirty="0" smtClean="0"/>
              <a:t>After the correction, RMSE and bias decrease about 0.2 and 0.3 K respectively. In addition, trend line by regression analysis is more close to one-to-one line.</a:t>
            </a:r>
          </a:p>
          <a:p>
            <a:endParaRPr lang="en-US" altLang="ko-KR" baseline="0" dirty="0" smtClean="0"/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2CF0-3DC4-41C6-B74E-6AC1B459430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2187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We</a:t>
            </a:r>
            <a:r>
              <a:rPr lang="en-US" altLang="ko-KR" baseline="0" dirty="0" smtClean="0"/>
              <a:t> examined accuracy of SST according to season.</a:t>
            </a:r>
          </a:p>
          <a:p>
            <a:r>
              <a:rPr lang="en-US" altLang="ko-KR" dirty="0" smtClean="0"/>
              <a:t>All of the </a:t>
            </a:r>
            <a:r>
              <a:rPr lang="en-US" altLang="ko-KR" baseline="0" dirty="0" smtClean="0"/>
              <a:t>graphs show improvement of GSICS correction.</a:t>
            </a:r>
          </a:p>
          <a:p>
            <a:r>
              <a:rPr lang="en-US" altLang="ko-KR" baseline="0" dirty="0" smtClean="0"/>
              <a:t>During the summer season, most improved result is shown.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2CF0-3DC4-41C6-B74E-6AC1B459430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3107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GSICS</a:t>
            </a:r>
            <a:r>
              <a:rPr lang="en-US" altLang="ko-KR" baseline="0" dirty="0" smtClean="0"/>
              <a:t> coefficients were retrieved monthly and annual. So we checked variation of each RMSE and bias (to find out which coefficient is the most effective). </a:t>
            </a:r>
          </a:p>
          <a:p>
            <a:r>
              <a:rPr lang="en-US" altLang="ko-KR" baseline="0" dirty="0" smtClean="0"/>
              <a:t>Left two plots show variation of RMSE, and right plots show bias during the Apr. 2011 to Mar. 2014.</a:t>
            </a:r>
          </a:p>
          <a:p>
            <a:r>
              <a:rPr lang="en-US" altLang="ko-KR" baseline="0" dirty="0" smtClean="0"/>
              <a:t>According to the analysis, GSICS corrections have more accurate SST than the original’s. they show remarkable improvement in day time. In night-time SST, show little increased accuracy.</a:t>
            </a:r>
          </a:p>
          <a:p>
            <a:r>
              <a:rPr lang="en-US" altLang="ko-KR" baseline="0" dirty="0" smtClean="0"/>
              <a:t>Between the GSICS coefficients, annual correction show more stable change trends than the monthly correction in bias.</a:t>
            </a:r>
          </a:p>
          <a:p>
            <a:endParaRPr lang="en-US" altLang="ko-KR" baseline="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2CF0-3DC4-41C6-B74E-6AC1B459430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5157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 descr="Light horizontal"/>
          <p:cNvSpPr>
            <a:spLocks noChangeArrowheads="1"/>
          </p:cNvSpPr>
          <p:nvPr userDrawn="1"/>
        </p:nvSpPr>
        <p:spPr bwMode="gray">
          <a:xfrm>
            <a:off x="-3714" y="17224"/>
            <a:ext cx="1623938" cy="6830616"/>
          </a:xfrm>
          <a:prstGeom prst="rect">
            <a:avLst/>
          </a:prstGeom>
          <a:pattFill prst="ltHorz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" name="Rectangle 16"/>
          <p:cNvSpPr>
            <a:spLocks noChangeArrowheads="1"/>
          </p:cNvSpPr>
          <p:nvPr userDrawn="1"/>
        </p:nvSpPr>
        <p:spPr bwMode="invGray">
          <a:xfrm>
            <a:off x="0" y="1595896"/>
            <a:ext cx="9144000" cy="13955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595896"/>
            <a:ext cx="9144000" cy="1395537"/>
          </a:xfrm>
        </p:spPr>
        <p:txBody>
          <a:bodyPr>
            <a:normAutofit/>
          </a:bodyPr>
          <a:lstStyle>
            <a:lvl1pPr>
              <a:defRPr lang="ko-KR" altLang="en-US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7489-3C96-4BE0-AD61-9C7C4A6E448E}" type="datetimeFigureOut">
              <a:rPr lang="ko-KR" altLang="en-US" smtClean="0"/>
              <a:t>2015-09-22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6431-75AF-491F-81D2-326967D145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2860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7489-3C96-4BE0-AD61-9C7C4A6E448E}" type="datetimeFigureOut">
              <a:rPr lang="ko-KR" altLang="en-US" smtClean="0"/>
              <a:t>2015-09-22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6431-75AF-491F-81D2-326967D145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092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7489-3C96-4BE0-AD61-9C7C4A6E448E}" type="datetimeFigureOut">
              <a:rPr lang="ko-KR" altLang="en-US" smtClean="0"/>
              <a:t>2015-09-22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6431-75AF-491F-81D2-326967D145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7537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3"/>
          <p:cNvCxnSpPr>
            <a:cxnSpLocks noChangeShapeType="1"/>
          </p:cNvCxnSpPr>
          <p:nvPr userDrawn="1"/>
        </p:nvCxnSpPr>
        <p:spPr bwMode="auto">
          <a:xfrm>
            <a:off x="433754" y="6545264"/>
            <a:ext cx="8324850" cy="1587"/>
          </a:xfrm>
          <a:prstGeom prst="line">
            <a:avLst/>
          </a:prstGeom>
          <a:noFill/>
          <a:ln w="127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52884" y="361908"/>
            <a:ext cx="6182869" cy="438156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11247"/>
            <a:ext cx="8229600" cy="5075307"/>
          </a:xfrm>
          <a:prstGeom prst="rect">
            <a:avLst/>
          </a:prstGeom>
        </p:spPr>
        <p:txBody>
          <a:bodyPr/>
          <a:lstStyle>
            <a:lvl1pPr>
              <a:defRPr sz="1300" b="0">
                <a:latin typeface="맑은 고딕" pitchFamily="50" charset="-127"/>
                <a:ea typeface="맑은 고딕" pitchFamily="50" charset="-127"/>
              </a:defRPr>
            </a:lvl1pPr>
            <a:lvl2pPr>
              <a:defRPr sz="1200" b="0">
                <a:latin typeface="맑은 고딕" pitchFamily="50" charset="-127"/>
                <a:ea typeface="맑은 고딕" pitchFamily="50" charset="-127"/>
              </a:defRPr>
            </a:lvl2pPr>
            <a:lvl3pPr>
              <a:defRPr sz="1100" b="0">
                <a:latin typeface="맑은 고딕" pitchFamily="50" charset="-127"/>
                <a:ea typeface="맑은 고딕" pitchFamily="50" charset="-127"/>
              </a:defRPr>
            </a:lvl3pPr>
            <a:lvl4pPr>
              <a:defRPr sz="1000" b="0">
                <a:latin typeface="맑은 고딕" pitchFamily="50" charset="-127"/>
                <a:ea typeface="맑은 고딕" pitchFamily="50" charset="-127"/>
              </a:defRPr>
            </a:lvl4pPr>
            <a:lvl5pPr>
              <a:defRPr sz="900" b="0"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8" name="텍스트 개체 틀 8"/>
          <p:cNvSpPr>
            <a:spLocks noGrp="1"/>
          </p:cNvSpPr>
          <p:nvPr>
            <p:ph type="body" sz="quarter" idx="11"/>
          </p:nvPr>
        </p:nvSpPr>
        <p:spPr>
          <a:xfrm>
            <a:off x="426370" y="6557772"/>
            <a:ext cx="2258189" cy="249894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1000">
                <a:solidFill>
                  <a:srgbClr val="0070C0"/>
                </a:solidFill>
                <a:latin typeface="가는둥근제목체" pitchFamily="18" charset="-127"/>
                <a:ea typeface="가는둥근제목체" pitchFamily="18" charset="-127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007069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3"/>
          <p:cNvCxnSpPr>
            <a:cxnSpLocks noChangeShapeType="1"/>
          </p:cNvCxnSpPr>
          <p:nvPr userDrawn="1"/>
        </p:nvCxnSpPr>
        <p:spPr bwMode="auto">
          <a:xfrm>
            <a:off x="433754" y="6545264"/>
            <a:ext cx="8324850" cy="1587"/>
          </a:xfrm>
          <a:prstGeom prst="line">
            <a:avLst/>
          </a:prstGeom>
          <a:noFill/>
          <a:ln w="127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52884" y="361908"/>
            <a:ext cx="6182869" cy="438156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11247"/>
            <a:ext cx="8229600" cy="5075307"/>
          </a:xfrm>
          <a:prstGeom prst="rect">
            <a:avLst/>
          </a:prstGeom>
        </p:spPr>
        <p:txBody>
          <a:bodyPr/>
          <a:lstStyle>
            <a:lvl1pPr>
              <a:defRPr sz="1300" b="0">
                <a:latin typeface="맑은 고딕" pitchFamily="50" charset="-127"/>
                <a:ea typeface="맑은 고딕" pitchFamily="50" charset="-127"/>
              </a:defRPr>
            </a:lvl1pPr>
            <a:lvl2pPr>
              <a:defRPr sz="1200" b="0">
                <a:latin typeface="맑은 고딕" pitchFamily="50" charset="-127"/>
                <a:ea typeface="맑은 고딕" pitchFamily="50" charset="-127"/>
              </a:defRPr>
            </a:lvl2pPr>
            <a:lvl3pPr>
              <a:defRPr sz="1100" b="0">
                <a:latin typeface="맑은 고딕" pitchFamily="50" charset="-127"/>
                <a:ea typeface="맑은 고딕" pitchFamily="50" charset="-127"/>
              </a:defRPr>
            </a:lvl3pPr>
            <a:lvl4pPr>
              <a:defRPr sz="1000" b="0">
                <a:latin typeface="맑은 고딕" pitchFamily="50" charset="-127"/>
                <a:ea typeface="맑은 고딕" pitchFamily="50" charset="-127"/>
              </a:defRPr>
            </a:lvl4pPr>
            <a:lvl5pPr>
              <a:defRPr sz="900" b="0"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8" name="텍스트 개체 틀 8"/>
          <p:cNvSpPr>
            <a:spLocks noGrp="1"/>
          </p:cNvSpPr>
          <p:nvPr>
            <p:ph type="body" sz="quarter" idx="11"/>
          </p:nvPr>
        </p:nvSpPr>
        <p:spPr>
          <a:xfrm>
            <a:off x="426370" y="6557772"/>
            <a:ext cx="2258189" cy="249894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1000">
                <a:solidFill>
                  <a:srgbClr val="0070C0"/>
                </a:solidFill>
                <a:latin typeface="가는둥근제목체" pitchFamily="18" charset="-127"/>
                <a:ea typeface="가는둥근제목체" pitchFamily="18" charset="-127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61590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 descr="Light horizontal"/>
          <p:cNvSpPr>
            <a:spLocks noChangeArrowheads="1"/>
          </p:cNvSpPr>
          <p:nvPr userDrawn="1"/>
        </p:nvSpPr>
        <p:spPr bwMode="gray">
          <a:xfrm>
            <a:off x="8671973" y="27384"/>
            <a:ext cx="468313" cy="6858000"/>
          </a:xfrm>
          <a:prstGeom prst="rect">
            <a:avLst/>
          </a:prstGeom>
          <a:pattFill prst="ltHorz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" name="Rectangle 16"/>
          <p:cNvSpPr>
            <a:spLocks noChangeArrowheads="1"/>
          </p:cNvSpPr>
          <p:nvPr userDrawn="1"/>
        </p:nvSpPr>
        <p:spPr bwMode="invGray">
          <a:xfrm>
            <a:off x="-3714" y="432593"/>
            <a:ext cx="9144000" cy="76415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7489-3C96-4BE0-AD61-9C7C4A6E448E}" type="datetimeFigureOut">
              <a:rPr lang="ko-KR" altLang="en-US" smtClean="0"/>
              <a:t>2015-09-22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6431-75AF-491F-81D2-326967D1455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457200" y="482091"/>
            <a:ext cx="8229600" cy="665163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0" name="슬라이드 번호 개체 틀 5"/>
          <p:cNvSpPr txBox="1">
            <a:spLocks/>
          </p:cNvSpPr>
          <p:nvPr userDrawn="1"/>
        </p:nvSpPr>
        <p:spPr>
          <a:xfrm>
            <a:off x="7006686" y="674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ko-KR"/>
            </a:defPPr>
            <a:lvl1pPr marL="0" algn="r" defTabSz="914400" rtl="0" eaLnBrk="1" latinLnBrk="1" hangingPunct="1">
              <a:defRPr sz="2400" b="1" i="1" kern="1200" cap="none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함초롬바탕" pitchFamily="18" charset="-127"/>
                <a:ea typeface="함초롬바탕" pitchFamily="18" charset="-127"/>
                <a:cs typeface="함초롬바탕" pitchFamily="18" charset="-127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BC0033-26DF-424D-BE9C-9FE9658E813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2760" r="1827" b="2398"/>
          <a:stretch/>
        </p:blipFill>
        <p:spPr>
          <a:xfrm>
            <a:off x="8034" y="6412329"/>
            <a:ext cx="858998" cy="46503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32" y="6453336"/>
            <a:ext cx="1113672" cy="36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내용 개체 틀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84576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v"/>
              <a:defRPr sz="1800" b="1" baseline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함초롬바탕" pitchFamily="18" charset="-127"/>
              </a:defRPr>
            </a:lvl1pPr>
            <a:lvl2pPr marL="742950" indent="-285750">
              <a:buFont typeface="Wingdings" pitchFamily="2" charset="2"/>
              <a:buChar char="§"/>
              <a:defRPr sz="1600" b="0" baseline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함초롬바탕" pitchFamily="18" charset="-127"/>
              </a:defRPr>
            </a:lvl2pPr>
            <a:lvl3pPr>
              <a:defRPr sz="1400" b="0" baseline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함초롬바탕" pitchFamily="18" charset="-127"/>
              </a:defRPr>
            </a:lvl3pPr>
            <a:lvl4pPr>
              <a:defRPr sz="1200" b="0" baseline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함초롬바탕" pitchFamily="18" charset="-127"/>
              </a:defRPr>
            </a:lvl4pPr>
            <a:lvl5pPr>
              <a:defRPr sz="1200" b="0" baseline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함초롬바탕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780484" y="61842"/>
            <a:ext cx="35830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100" b="0" kern="12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[GSICS user Workshop 2015, 22, Sep., </a:t>
            </a:r>
            <a:r>
              <a:rPr lang="en-US" altLang="ko-KR" sz="1100" b="0" kern="1200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Meteo</a:t>
            </a:r>
            <a:r>
              <a:rPr lang="en-US" altLang="ko-KR" sz="1100" b="0" kern="12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-France]</a:t>
            </a:r>
            <a:endParaRPr lang="ko-KR" altLang="en-US" sz="900" b="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" y="27384"/>
            <a:ext cx="1290256" cy="33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69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 descr="Light horizontal"/>
          <p:cNvSpPr>
            <a:spLocks noChangeArrowheads="1"/>
          </p:cNvSpPr>
          <p:nvPr userDrawn="1"/>
        </p:nvSpPr>
        <p:spPr bwMode="gray">
          <a:xfrm>
            <a:off x="-3714" y="17224"/>
            <a:ext cx="1623938" cy="6830616"/>
          </a:xfrm>
          <a:prstGeom prst="rect">
            <a:avLst/>
          </a:prstGeom>
          <a:pattFill prst="ltHorz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20224" y="2319338"/>
            <a:ext cx="6768200" cy="1500187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7489-3C96-4BE0-AD61-9C7C4A6E448E}" type="datetimeFigureOut">
              <a:rPr lang="ko-KR" altLang="en-US" smtClean="0"/>
              <a:t>2015-09-22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6431-75AF-491F-81D2-326967D1455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invGray">
          <a:xfrm>
            <a:off x="-3714" y="2768716"/>
            <a:ext cx="9144000" cy="76415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5416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7489-3C96-4BE0-AD61-9C7C4A6E448E}" type="datetimeFigureOut">
              <a:rPr lang="ko-KR" altLang="en-US" smtClean="0"/>
              <a:t>2015-09-22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6431-75AF-491F-81D2-326967D145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3022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7489-3C96-4BE0-AD61-9C7C4A6E448E}" type="datetimeFigureOut">
              <a:rPr lang="ko-KR" altLang="en-US" smtClean="0"/>
              <a:t>2015-09-22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6431-75AF-491F-81D2-326967D145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280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7489-3C96-4BE0-AD61-9C7C4A6E448E}" type="datetimeFigureOut">
              <a:rPr lang="ko-KR" altLang="en-US" smtClean="0"/>
              <a:t>2015-09-22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6431-75AF-491F-81D2-326967D145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0999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7489-3C96-4BE0-AD61-9C7C4A6E448E}" type="datetimeFigureOut">
              <a:rPr lang="ko-KR" altLang="en-US" smtClean="0"/>
              <a:t>2015-09-22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6431-75AF-491F-81D2-326967D145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5686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7489-3C96-4BE0-AD61-9C7C4A6E448E}" type="datetimeFigureOut">
              <a:rPr lang="ko-KR" altLang="en-US" smtClean="0"/>
              <a:t>2015-09-22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6431-75AF-491F-81D2-326967D145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59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7489-3C96-4BE0-AD61-9C7C4A6E448E}" type="datetimeFigureOut">
              <a:rPr lang="ko-KR" altLang="en-US" smtClean="0"/>
              <a:t>2015-09-22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6431-75AF-491F-81D2-326967D145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417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17489-3C96-4BE0-AD61-9C7C4A6E448E}" type="datetimeFigureOut">
              <a:rPr lang="ko-KR" altLang="en-US" smtClean="0"/>
              <a:t>2015-09-22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B6431-75AF-491F-81D2-326967D145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91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jpe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tiff"/><Relationship Id="rId4" Type="http://schemas.openxmlformats.org/officeDocument/2006/relationships/image" Target="../media/image25.tif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30.wmf"/><Relationship Id="rId4" Type="http://schemas.openxmlformats.org/officeDocument/2006/relationships/image" Target="../media/image31.png"/><Relationship Id="rId9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Current status and preliminary results on GSICS-based FCDR of COMS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72808" cy="766936"/>
          </a:xfrm>
        </p:spPr>
        <p:txBody>
          <a:bodyPr>
            <a:normAutofit/>
          </a:bodyPr>
          <a:lstStyle/>
          <a:p>
            <a:r>
              <a:rPr lang="en-US" altLang="ko-K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Chang-Suk </a:t>
            </a:r>
            <a:r>
              <a:rPr lang="en-US" altLang="ko-KR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Lee</a:t>
            </a:r>
            <a:r>
              <a:rPr lang="en-US" altLang="ko-KR" sz="1800" b="1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altLang="ko-K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Kyung-Soo Han</a:t>
            </a:r>
            <a:r>
              <a:rPr lang="en-US" altLang="ko-KR" sz="18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a†</a:t>
            </a:r>
            <a:r>
              <a:rPr lang="en-US" altLang="ko-K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ko-KR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Hyunji</a:t>
            </a:r>
            <a:r>
              <a:rPr lang="en-US" altLang="ko-K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Kim</a:t>
            </a:r>
            <a:r>
              <a:rPr lang="en-US" altLang="ko-KR" sz="1800" b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altLang="ko-K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Min-Ji </a:t>
            </a:r>
            <a:r>
              <a:rPr lang="en-US" altLang="ko-KR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Seo</a:t>
            </a:r>
            <a:r>
              <a:rPr lang="en-US" altLang="ko-KR" sz="1800" b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altLang="ko-K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ko-KR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Kyeong</a:t>
            </a:r>
            <a:r>
              <a:rPr lang="en-US" altLang="ko-K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-Sang </a:t>
            </a:r>
            <a:r>
              <a:rPr lang="en-US" altLang="ko-KR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Lee</a:t>
            </a:r>
            <a:r>
              <a:rPr lang="en-US" altLang="ko-KR" sz="1800" b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altLang="ko-K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Do-</a:t>
            </a:r>
            <a:r>
              <a:rPr lang="en-US" altLang="ko-KR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Hyeong</a:t>
            </a:r>
            <a:r>
              <a:rPr lang="en-US" altLang="ko-K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Kim</a:t>
            </a:r>
            <a:r>
              <a:rPr lang="en-US" altLang="ko-KR" sz="1800" b="1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r>
              <a:rPr lang="en-US" altLang="ko-KR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,In-Chul</a:t>
            </a:r>
            <a:r>
              <a:rPr lang="en-US" altLang="ko-K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Shin</a:t>
            </a:r>
            <a:r>
              <a:rPr lang="en-US" altLang="ko-KR" sz="1800" b="1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endParaRPr lang="en-US" altLang="ko-KR" sz="1800" b="1" baseline="30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altLang="ko-KR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2760" r="1827" b="2398"/>
          <a:stretch/>
        </p:blipFill>
        <p:spPr>
          <a:xfrm>
            <a:off x="7901381" y="8795"/>
            <a:ext cx="1242619" cy="6727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622" y="105257"/>
            <a:ext cx="1445146" cy="47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87510" y="6596390"/>
            <a:ext cx="37689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[GSICS user Workshop 2015, 22, Sep., </a:t>
            </a:r>
            <a:r>
              <a:rPr lang="en-US" altLang="ko-KR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Meteo</a:t>
            </a:r>
            <a:r>
              <a:rPr lang="en-US" altLang="ko-K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-France]</a:t>
            </a:r>
            <a:endParaRPr lang="ko-KR" altLang="en-US" sz="9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37169" y="5013176"/>
            <a:ext cx="7007239" cy="87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altLang="ko-KR" sz="1400" b="1" baseline="300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a</a:t>
            </a:r>
            <a:r>
              <a:rPr lang="en-US" altLang="ko-KR" sz="14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Dept</a:t>
            </a:r>
            <a:r>
              <a:rPr lang="en-US" altLang="ko-KR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. of Spatial Information System Engineering, </a:t>
            </a:r>
            <a:r>
              <a:rPr lang="en-US" altLang="ko-KR" sz="14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Pukyong</a:t>
            </a:r>
            <a:r>
              <a:rPr lang="en-US" altLang="ko-KR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National University</a:t>
            </a:r>
          </a:p>
          <a:p>
            <a:pPr lvl="0" algn="ctr">
              <a:spcBef>
                <a:spcPct val="20000"/>
              </a:spcBef>
            </a:pPr>
            <a:r>
              <a:rPr lang="en-US" altLang="ko-KR" sz="1400" b="1" baseline="300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b</a:t>
            </a:r>
            <a:r>
              <a:rPr lang="en-US" altLang="ko-KR" sz="14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National</a:t>
            </a:r>
            <a:r>
              <a:rPr lang="en-US" altLang="ko-KR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Meteorological Satellite Center, KMA</a:t>
            </a:r>
          </a:p>
          <a:p>
            <a:endParaRPr lang="ko-KR" altLang="en-US" sz="20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887261"/>
            <a:ext cx="964802" cy="9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8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개체 7"/>
          <p:cNvGraphicFramePr>
            <a:graphicFrameLocks noChangeAspect="1"/>
          </p:cNvGraphicFramePr>
          <p:nvPr>
            <p:extLst/>
          </p:nvPr>
        </p:nvGraphicFramePr>
        <p:xfrm>
          <a:off x="4578169" y="1570785"/>
          <a:ext cx="3979869" cy="392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0" name="SPW 10.0 Graph" r:id="rId4" imgW="5630760" imgH="5546520" progId="SigmaPlotGraphicObject.9">
                  <p:embed/>
                </p:oleObj>
              </mc:Choice>
              <mc:Fallback>
                <p:oleObj name="SPW 10.0 Graph" r:id="rId4" imgW="5630760" imgH="5546520" progId="SigmaPlotGraphicObject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8169" y="1570785"/>
                        <a:ext cx="3979869" cy="392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개체 8"/>
          <p:cNvGraphicFramePr>
            <a:graphicFrameLocks noChangeAspect="1"/>
          </p:cNvGraphicFramePr>
          <p:nvPr>
            <p:extLst/>
          </p:nvPr>
        </p:nvGraphicFramePr>
        <p:xfrm>
          <a:off x="251520" y="1603923"/>
          <a:ext cx="3978659" cy="3919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1" name="SPW 10.0 Graph" r:id="rId6" imgW="5630760" imgH="5546520" progId="SigmaPlotGraphicObject.9">
                  <p:embed/>
                </p:oleObj>
              </mc:Choice>
              <mc:Fallback>
                <p:oleObj name="SPW 10.0 Graph" r:id="rId6" imgW="5630760" imgH="5546520" progId="SigmaPlotGraphicObject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1520" y="1603923"/>
                        <a:ext cx="3978659" cy="39192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en-US" altLang="ko-KR" dirty="0"/>
              <a:t>Analysis of GSICS effect </a:t>
            </a:r>
            <a:r>
              <a:rPr lang="en-US" altLang="ko-KR" sz="1800" dirty="0"/>
              <a:t>(INS)</a:t>
            </a:r>
            <a:endParaRPr lang="ko-KR" altLang="en-US" sz="1800" dirty="0"/>
          </a:p>
        </p:txBody>
      </p:sp>
      <p:sp>
        <p:nvSpPr>
          <p:cNvPr id="40" name="내용 개체 틀 2"/>
          <p:cNvSpPr>
            <a:spLocks noGrp="1"/>
          </p:cNvSpPr>
          <p:nvPr>
            <p:ph idx="4294967295"/>
          </p:nvPr>
        </p:nvSpPr>
        <p:spPr>
          <a:xfrm>
            <a:off x="457200" y="1412776"/>
            <a:ext cx="7787208" cy="4320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 sz="1800" b="1" dirty="0"/>
              <a:t>Analysis effect to VIS channel, (Insolation)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3364" y="5473461"/>
            <a:ext cx="778104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GSICS correction Result:</a:t>
            </a:r>
          </a:p>
          <a:p>
            <a:pPr marL="450850" lvl="1" indent="-184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RMSE is similar but bias is remarkably improved</a:t>
            </a:r>
          </a:p>
          <a:p>
            <a:pPr marL="450850" lvl="1" indent="-184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Particularly,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improvement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in low insolation value area</a:t>
            </a:r>
            <a:endPara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4626" y="1955659"/>
            <a:ext cx="1433406" cy="2616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1100" b="1">
                <a:latin typeface="+mn-ea"/>
                <a:cs typeface="함초롬돋움" pitchFamily="18" charset="-127"/>
              </a:defRPr>
            </a:lvl1pPr>
          </a:lstStyle>
          <a:p>
            <a:r>
              <a:rPr lang="en-US" altLang="ko-KR" dirty="0" smtClean="0"/>
              <a:t>Original Insolation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09964" y="1927084"/>
            <a:ext cx="1556836" cy="26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1100" b="1">
                <a:latin typeface="+mn-ea"/>
                <a:cs typeface="함초롬돋움" pitchFamily="18" charset="-127"/>
              </a:defRPr>
            </a:lvl1pPr>
          </a:lstStyle>
          <a:p>
            <a:r>
              <a:rPr lang="en-US" altLang="ko-KR" dirty="0" smtClean="0"/>
              <a:t>Corrected Insolation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55576" y="218924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RMSE = 91.83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BIAS = -21.98</a:t>
            </a:r>
            <a:endParaRPr kumimoji="1" lang="ko-KR" altLang="en-US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76056" y="218924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RMSE = 89.68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BIAS = 2.10</a:t>
            </a:r>
            <a:endParaRPr kumimoji="1" lang="ko-KR" altLang="en-US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20" name="직선 연결선 19"/>
          <p:cNvCxnSpPr/>
          <p:nvPr/>
        </p:nvCxnSpPr>
        <p:spPr bwMode="auto">
          <a:xfrm flipV="1">
            <a:off x="791580" y="1926621"/>
            <a:ext cx="3172532" cy="3172556"/>
          </a:xfrm>
          <a:prstGeom prst="line">
            <a:avLst/>
          </a:prstGeom>
          <a:solidFill>
            <a:srgbClr val="CFE7F5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직선 연결선 20"/>
          <p:cNvCxnSpPr/>
          <p:nvPr/>
        </p:nvCxnSpPr>
        <p:spPr bwMode="auto">
          <a:xfrm flipV="1">
            <a:off x="5076056" y="1894821"/>
            <a:ext cx="3208536" cy="3204356"/>
          </a:xfrm>
          <a:prstGeom prst="line">
            <a:avLst/>
          </a:prstGeom>
          <a:solidFill>
            <a:srgbClr val="CFE7F5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타원 14"/>
          <p:cNvSpPr/>
          <p:nvPr/>
        </p:nvSpPr>
        <p:spPr bwMode="auto">
          <a:xfrm>
            <a:off x="774626" y="4231035"/>
            <a:ext cx="1133783" cy="1080120"/>
          </a:xfrm>
          <a:prstGeom prst="ellipse">
            <a:avLst/>
          </a:prstGeom>
          <a:solidFill>
            <a:sysClr val="window" lastClr="FFFFFF">
              <a:alpha val="44000"/>
            </a:sys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2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" name="타원 15"/>
          <p:cNvSpPr/>
          <p:nvPr/>
        </p:nvSpPr>
        <p:spPr bwMode="auto">
          <a:xfrm>
            <a:off x="5148064" y="4231035"/>
            <a:ext cx="1133783" cy="1080120"/>
          </a:xfrm>
          <a:prstGeom prst="ellipse">
            <a:avLst/>
          </a:prstGeom>
          <a:solidFill>
            <a:sysClr val="window" lastClr="FFFFFF">
              <a:alpha val="44000"/>
            </a:sys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2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063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개체 23"/>
          <p:cNvGraphicFramePr>
            <a:graphicFrameLocks noChangeAspect="1"/>
          </p:cNvGraphicFramePr>
          <p:nvPr>
            <p:extLst/>
          </p:nvPr>
        </p:nvGraphicFramePr>
        <p:xfrm>
          <a:off x="15342" y="1633240"/>
          <a:ext cx="5075052" cy="3439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0" name="SPW 10.0 Graph" r:id="rId4" imgW="6350400" imgH="4303800" progId="SigmaPlotGraphicObject.9">
                  <p:embed/>
                </p:oleObj>
              </mc:Choice>
              <mc:Fallback>
                <p:oleObj name="SPW 10.0 Graph" r:id="rId4" imgW="6350400" imgH="4303800" progId="SigmaPlotGraphicObject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342" y="1633240"/>
                        <a:ext cx="5075052" cy="3439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en-US" altLang="ko-KR" dirty="0"/>
              <a:t>Analysis of GSICS effect </a:t>
            </a:r>
            <a:r>
              <a:rPr lang="en-US" altLang="ko-KR" sz="1800" dirty="0"/>
              <a:t>(INS)</a:t>
            </a:r>
            <a:endParaRPr lang="ko-KR" altLang="en-US" sz="1800" dirty="0"/>
          </a:p>
        </p:txBody>
      </p:sp>
      <p:sp>
        <p:nvSpPr>
          <p:cNvPr id="40" name="내용 개체 틀 2"/>
          <p:cNvSpPr>
            <a:spLocks noGrp="1"/>
          </p:cNvSpPr>
          <p:nvPr>
            <p:ph idx="4294967295"/>
          </p:nvPr>
        </p:nvSpPr>
        <p:spPr>
          <a:xfrm>
            <a:off x="457200" y="1412776"/>
            <a:ext cx="7787208" cy="4320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 sz="1800" b="1" dirty="0"/>
              <a:t>Analysis effect to VIS channel, (Insolation)</a:t>
            </a:r>
          </a:p>
        </p:txBody>
      </p:sp>
      <p:pic>
        <p:nvPicPr>
          <p:cNvPr id="25" name="Picture 80" descr="H:\Image\Bias_Mont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148" y="1732868"/>
            <a:ext cx="424185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1560" y="4869160"/>
            <a:ext cx="778104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Difference before correction and after:</a:t>
            </a:r>
          </a:p>
          <a:p>
            <a:pPr marL="450850" lvl="1" indent="-184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맑은 고딕" panose="020B0503020000020004" pitchFamily="50" charset="-127"/>
              </a:rPr>
              <a:t>After corrected:  winter 5~10W/m</a:t>
            </a:r>
            <a:r>
              <a:rPr lang="en-US" altLang="ko-KR" sz="1400" baseline="30000" dirty="0">
                <a:latin typeface="맑은 고딕" panose="020B0503020000020004" pitchFamily="50" charset="-127"/>
              </a:rPr>
              <a:t>2</a:t>
            </a:r>
            <a:r>
              <a:rPr lang="en-US" altLang="ko-KR" sz="1400" dirty="0">
                <a:latin typeface="맑은 고딕" panose="020B0503020000020004" pitchFamily="50" charset="-127"/>
              </a:rPr>
              <a:t>, summer 25~30W/m</a:t>
            </a:r>
            <a:r>
              <a:rPr lang="en-US" altLang="ko-KR" sz="1400" baseline="30000" dirty="0">
                <a:latin typeface="맑은 고딕" panose="020B0503020000020004" pitchFamily="50" charset="-127"/>
              </a:rPr>
              <a:t>2</a:t>
            </a:r>
            <a:r>
              <a:rPr lang="en-US" altLang="ko-KR" sz="1400" dirty="0">
                <a:latin typeface="맑은 고딕" panose="020B0503020000020004" pitchFamily="50" charset="-127"/>
              </a:rPr>
              <a:t> </a:t>
            </a:r>
          </a:p>
          <a:p>
            <a:pPr marL="450850" lvl="1" indent="-184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400" kern="0" dirty="0">
                <a:solidFill>
                  <a:prstClr val="black"/>
                </a:solidFill>
              </a:rPr>
              <a:t>Bias noticeably improved during the </a:t>
            </a:r>
            <a:r>
              <a:rPr kumimoji="1" lang="en-US" altLang="ko-KR" sz="1400" kern="0" dirty="0" smtClean="0">
                <a:solidFill>
                  <a:prstClr val="black"/>
                </a:solidFill>
              </a:rPr>
              <a:t>summer (Approx. 30W/m</a:t>
            </a:r>
            <a:r>
              <a:rPr kumimoji="1" lang="en-US" altLang="ko-KR" sz="1400" kern="0" baseline="30000" dirty="0" smtClean="0">
                <a:solidFill>
                  <a:prstClr val="black"/>
                </a:solidFill>
              </a:rPr>
              <a:t>2</a:t>
            </a:r>
            <a:r>
              <a:rPr kumimoji="1" lang="en-US" altLang="ko-KR" sz="1400" kern="0" dirty="0" smtClean="0">
                <a:solidFill>
                  <a:prstClr val="black"/>
                </a:solidFill>
              </a:rPr>
              <a:t>)</a:t>
            </a:r>
            <a:endParaRPr kumimoji="1" lang="ko-KR" altLang="en-US" sz="1400" kern="0" dirty="0">
              <a:solidFill>
                <a:prstClr val="black"/>
              </a:solidFill>
            </a:endParaRPr>
          </a:p>
          <a:p>
            <a:pPr marL="450850" lvl="1" indent="-184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In South Korea, rainy monsoon season appear during the summer</a:t>
            </a:r>
          </a:p>
          <a:p>
            <a:pPr marL="450850" lvl="1" indent="-184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Naturally, insolation is attenuate by high rate cloud</a:t>
            </a:r>
            <a:endPara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5364088" y="2884686"/>
            <a:ext cx="3474000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/>
          <p:cNvSpPr/>
          <p:nvPr/>
        </p:nvSpPr>
        <p:spPr>
          <a:xfrm>
            <a:off x="5099635" y="1722294"/>
            <a:ext cx="38556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Temporal </a:t>
            </a:r>
            <a:r>
              <a:rPr lang="en-US" altLang="ko-KR" sz="800" dirty="0">
                <a:latin typeface="Arial" panose="020B0604020202020204" pitchFamily="34" charset="0"/>
                <a:cs typeface="Arial" panose="020B0604020202020204" pitchFamily="34" charset="0"/>
              </a:rPr>
              <a:t>comparison of biases between CMDPS original insolation </a:t>
            </a:r>
            <a:r>
              <a:rPr lang="en-US" altLang="ko-K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and corrected insolation </a:t>
            </a:r>
            <a:r>
              <a:rPr lang="en-US" altLang="ko-KR" sz="800" dirty="0">
                <a:latin typeface="Arial" panose="020B0604020202020204" pitchFamily="34" charset="0"/>
                <a:cs typeface="Arial" panose="020B0604020202020204" pitchFamily="34" charset="0"/>
              </a:rPr>
              <a:t>for each month of the </a:t>
            </a:r>
            <a:r>
              <a:rPr lang="en-US" altLang="ko-K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year (</a:t>
            </a:r>
            <a:r>
              <a:rPr lang="en-US" altLang="ko-KR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Yeom</a:t>
            </a:r>
            <a:r>
              <a:rPr lang="en-US" altLang="ko-K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altLang="ko-K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., 2015)</a:t>
            </a:r>
            <a:endParaRPr lang="ko-KR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16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>
          <a:xfrm>
            <a:off x="107504" y="2564904"/>
            <a:ext cx="6768200" cy="1860227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status other ECVs </a:t>
            </a:r>
          </a:p>
          <a:p>
            <a:r>
              <a:rPr lang="en-US" altLang="ko-K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OLR, Albedo</a:t>
            </a:r>
            <a:endParaRPr lang="ko-KR" alt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699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62" y="1451465"/>
            <a:ext cx="2880000" cy="2880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L2 product tuning </a:t>
            </a:r>
            <a:r>
              <a:rPr lang="en-US" altLang="ko-KR" sz="1800" dirty="0" smtClean="0"/>
              <a:t>(OLR)</a:t>
            </a:r>
            <a:endParaRPr lang="ko-KR" altLang="en-US" sz="2400" dirty="0"/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457200" y="1320602"/>
            <a:ext cx="8229600" cy="5184576"/>
          </a:xfrm>
        </p:spPr>
        <p:txBody>
          <a:bodyPr/>
          <a:lstStyle/>
          <a:p>
            <a:r>
              <a:rPr lang="en-US" altLang="ko-KR" dirty="0" smtClean="0"/>
              <a:t>New OLR method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575556" y="2507740"/>
            <a:ext cx="1214797" cy="3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ko-KR" sz="1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OLR</a:t>
            </a:r>
            <a:r>
              <a:rPr lang="en-US" altLang="ko-KR" sz="1600" kern="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COMS</a:t>
            </a:r>
            <a:endParaRPr lang="en-US" altLang="ko-KR" sz="1600" kern="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647564" y="4916535"/>
            <a:ext cx="1070770" cy="3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ko-KR" sz="1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OLR</a:t>
            </a:r>
            <a:r>
              <a:rPr lang="en-US" altLang="ko-KR" sz="1600" kern="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new</a:t>
            </a:r>
            <a:endParaRPr lang="ko-KR" altLang="en-US" sz="1600" kern="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93" t="30975"/>
          <a:stretch/>
        </p:blipFill>
        <p:spPr>
          <a:xfrm>
            <a:off x="4680012" y="2144447"/>
            <a:ext cx="4391476" cy="19800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6" t="31715" r="1820"/>
          <a:stretch/>
        </p:blipFill>
        <p:spPr>
          <a:xfrm>
            <a:off x="4752020" y="4572022"/>
            <a:ext cx="4290477" cy="1980000"/>
          </a:xfrm>
          <a:prstGeom prst="rect">
            <a:avLst/>
          </a:prstGeom>
        </p:spPr>
      </p:pic>
      <p:grpSp>
        <p:nvGrpSpPr>
          <p:cNvPr id="10" name="그룹 9"/>
          <p:cNvGrpSpPr/>
          <p:nvPr/>
        </p:nvGrpSpPr>
        <p:grpSpPr>
          <a:xfrm>
            <a:off x="5293865" y="1820191"/>
            <a:ext cx="3382005" cy="339563"/>
            <a:chOff x="5345093" y="3403739"/>
            <a:chExt cx="3382005" cy="339563"/>
          </a:xfrm>
        </p:grpSpPr>
        <p:sp>
          <p:nvSpPr>
            <p:cNvPr id="11" name="직사각형 10"/>
            <p:cNvSpPr/>
            <p:nvPr/>
          </p:nvSpPr>
          <p:spPr>
            <a:xfrm>
              <a:off x="5906289" y="3404748"/>
              <a:ext cx="9821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600" b="1" dirty="0" smtClean="0"/>
                <a:t>OLR</a:t>
              </a:r>
              <a:r>
                <a:rPr lang="en-US" altLang="ko-KR" sz="1600" b="1" baseline="-25000" dirty="0" smtClean="0"/>
                <a:t>CERES</a:t>
              </a:r>
              <a:endParaRPr lang="ko-KR" altLang="en-US" sz="1600" b="1" baseline="-25000" dirty="0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7699253" y="3403739"/>
              <a:ext cx="102784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0066FF"/>
                  </a:solidFill>
                </a:rPr>
                <a:t>OLR</a:t>
              </a:r>
              <a:r>
                <a:rPr lang="en-US" altLang="ko-KR" sz="1600" b="1" baseline="-25000" dirty="0" smtClean="0">
                  <a:solidFill>
                    <a:srgbClr val="0066FF"/>
                  </a:solidFill>
                </a:rPr>
                <a:t>COMS</a:t>
              </a:r>
              <a:endParaRPr lang="ko-KR" altLang="en-US" sz="1600" b="1" baseline="-25000" dirty="0">
                <a:solidFill>
                  <a:srgbClr val="0066FF"/>
                </a:solidFill>
              </a:endParaRPr>
            </a:p>
          </p:txBody>
        </p:sp>
        <p:cxnSp>
          <p:nvCxnSpPr>
            <p:cNvPr id="13" name="직선 연결선 12"/>
            <p:cNvCxnSpPr/>
            <p:nvPr/>
          </p:nvCxnSpPr>
          <p:spPr>
            <a:xfrm flipH="1">
              <a:off x="5345093" y="3619166"/>
              <a:ext cx="5760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/>
            <p:nvPr/>
          </p:nvCxnSpPr>
          <p:spPr>
            <a:xfrm flipH="1">
              <a:off x="7201552" y="3597532"/>
              <a:ext cx="576064" cy="0"/>
            </a:xfrm>
            <a:prstGeom prst="line">
              <a:avLst/>
            </a:prstGeom>
            <a:ln w="381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그룹 14"/>
          <p:cNvGrpSpPr/>
          <p:nvPr/>
        </p:nvGrpSpPr>
        <p:grpSpPr>
          <a:xfrm>
            <a:off x="5347592" y="4268463"/>
            <a:ext cx="3287660" cy="339563"/>
            <a:chOff x="5544108" y="5969757"/>
            <a:chExt cx="3287660" cy="339563"/>
          </a:xfrm>
        </p:grpSpPr>
        <p:sp>
          <p:nvSpPr>
            <p:cNvPr id="16" name="직사각형 15"/>
            <p:cNvSpPr/>
            <p:nvPr/>
          </p:nvSpPr>
          <p:spPr>
            <a:xfrm>
              <a:off x="7980253" y="5970766"/>
              <a:ext cx="8515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600" b="1" dirty="0" err="1" smtClean="0">
                  <a:solidFill>
                    <a:srgbClr val="FF0000"/>
                  </a:solidFill>
                </a:rPr>
                <a:t>OLR</a:t>
              </a:r>
              <a:r>
                <a:rPr lang="en-US" altLang="ko-KR" sz="1600" b="1" baseline="-25000" dirty="0" err="1" smtClean="0">
                  <a:solidFill>
                    <a:srgbClr val="FF0000"/>
                  </a:solidFill>
                </a:rPr>
                <a:t>new</a:t>
              </a:r>
              <a:endParaRPr lang="ko-KR" altLang="en-US" sz="16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6105304" y="5969757"/>
              <a:ext cx="9821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600" b="1" dirty="0" smtClean="0"/>
                <a:t>OLR</a:t>
              </a:r>
              <a:r>
                <a:rPr lang="en-US" altLang="ko-KR" sz="1600" b="1" baseline="-25000" dirty="0" smtClean="0"/>
                <a:t>CERES</a:t>
              </a:r>
              <a:endParaRPr lang="ko-KR" altLang="en-US" sz="1600" b="1" baseline="-25000" dirty="0"/>
            </a:p>
          </p:txBody>
        </p:sp>
        <p:cxnSp>
          <p:nvCxnSpPr>
            <p:cNvPr id="18" name="직선 연결선 17"/>
            <p:cNvCxnSpPr/>
            <p:nvPr/>
          </p:nvCxnSpPr>
          <p:spPr>
            <a:xfrm flipH="1">
              <a:off x="5544108" y="6163550"/>
              <a:ext cx="5760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 flipH="1">
              <a:off x="7404189" y="6162969"/>
              <a:ext cx="57606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 bwMode="auto">
          <a:xfrm>
            <a:off x="143508" y="3573016"/>
            <a:ext cx="1494166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ko-KR" sz="14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Homogeneity Test applied</a:t>
            </a:r>
            <a:endParaRPr lang="ko-KR" altLang="en-US" sz="1400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7"/>
          <a:stretch/>
        </p:blipFill>
        <p:spPr>
          <a:xfrm>
            <a:off x="1564529" y="4054986"/>
            <a:ext cx="2880000" cy="2665507"/>
          </a:xfrm>
          <a:prstGeom prst="rect">
            <a:avLst/>
          </a:prstGeom>
        </p:spPr>
      </p:pic>
      <p:grpSp>
        <p:nvGrpSpPr>
          <p:cNvPr id="22" name="그룹 32"/>
          <p:cNvGrpSpPr>
            <a:grpSpLocks/>
          </p:cNvGrpSpPr>
          <p:nvPr/>
        </p:nvGrpSpPr>
        <p:grpSpPr bwMode="auto">
          <a:xfrm>
            <a:off x="6613085" y="1424544"/>
            <a:ext cx="1986519" cy="307130"/>
            <a:chOff x="7092280" y="3699664"/>
            <a:chExt cx="1985298" cy="307913"/>
          </a:xfrm>
        </p:grpSpPr>
        <p:sp>
          <p:nvSpPr>
            <p:cNvPr id="23" name="이등변 삼각형 22"/>
            <p:cNvSpPr/>
            <p:nvPr/>
          </p:nvSpPr>
          <p:spPr>
            <a:xfrm>
              <a:off x="7160501" y="3787199"/>
              <a:ext cx="144373" cy="117774"/>
            </a:xfrm>
            <a:prstGeom prst="triangl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24" name="직사각형 28"/>
            <p:cNvSpPr>
              <a:spLocks noChangeArrowheads="1"/>
            </p:cNvSpPr>
            <p:nvPr/>
          </p:nvSpPr>
          <p:spPr bwMode="auto">
            <a:xfrm>
              <a:off x="7305169" y="3714444"/>
              <a:ext cx="1772409" cy="293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300" b="1" dirty="0">
                  <a:latin typeface="맑은 고딕" pitchFamily="50" charset="-127"/>
                  <a:ea typeface="맑은 고딕" pitchFamily="50" charset="-127"/>
                </a:rPr>
                <a:t>Homogeneous </a:t>
              </a:r>
              <a:r>
                <a:rPr kumimoji="0" lang="en-US" altLang="ko-KR" sz="1300" b="1" dirty="0" smtClean="0">
                  <a:latin typeface="맑은 고딕" pitchFamily="50" charset="-127"/>
                  <a:ea typeface="맑은 고딕" pitchFamily="50" charset="-127"/>
                </a:rPr>
                <a:t>Pixel</a:t>
              </a:r>
              <a:endParaRPr kumimoji="0" lang="ko-KR" altLang="en-US" sz="1300" b="1" baseline="-250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7092280" y="3699664"/>
              <a:ext cx="1949839" cy="292845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905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prstClr val="white"/>
                </a:solidFill>
              </a:rPr>
              <a:t>L2 product estimation </a:t>
            </a:r>
            <a:r>
              <a:rPr lang="en-US" altLang="ko-KR" sz="1800" dirty="0" smtClean="0">
                <a:solidFill>
                  <a:prstClr val="white"/>
                </a:solidFill>
              </a:rPr>
              <a:t>(Albedo</a:t>
            </a:r>
            <a:r>
              <a:rPr lang="en-US" altLang="ko-KR" sz="1800" dirty="0">
                <a:solidFill>
                  <a:prstClr val="white"/>
                </a:solidFill>
              </a:rPr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52940"/>
            <a:ext cx="8229600" cy="375860"/>
          </a:xfrm>
        </p:spPr>
        <p:txBody>
          <a:bodyPr/>
          <a:lstStyle/>
          <a:p>
            <a:r>
              <a:rPr lang="en-US" altLang="ko-KR" dirty="0" smtClean="0"/>
              <a:t>Surface albedo</a:t>
            </a:r>
            <a:endParaRPr lang="ko-KR" altLang="en-US" dirty="0"/>
          </a:p>
        </p:txBody>
      </p:sp>
      <p:grpSp>
        <p:nvGrpSpPr>
          <p:cNvPr id="20" name="그룹 19"/>
          <p:cNvGrpSpPr/>
          <p:nvPr/>
        </p:nvGrpSpPr>
        <p:grpSpPr>
          <a:xfrm>
            <a:off x="971600" y="1780737"/>
            <a:ext cx="6530719" cy="1386096"/>
            <a:chOff x="793990" y="4580577"/>
            <a:chExt cx="7966535" cy="1772598"/>
          </a:xfrm>
        </p:grpSpPr>
        <p:sp>
          <p:nvSpPr>
            <p:cNvPr id="21" name="줄무늬가 있는 오른쪽 화살표 20"/>
            <p:cNvSpPr/>
            <p:nvPr/>
          </p:nvSpPr>
          <p:spPr>
            <a:xfrm>
              <a:off x="793990" y="5024560"/>
              <a:ext cx="7966535" cy="1328615"/>
            </a:xfrm>
            <a:prstGeom prst="stripedRightArrow">
              <a:avLst>
                <a:gd name="adj1" fmla="val 50000"/>
                <a:gd name="adj2" fmla="val 196387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79000"/>
                  </a:schemeClr>
                </a:gs>
                <a:gs pos="74000">
                  <a:schemeClr val="accent1">
                    <a:lumMod val="45000"/>
                    <a:lumOff val="55000"/>
                    <a:alpha val="83000"/>
                  </a:schemeClr>
                </a:gs>
                <a:gs pos="83000">
                  <a:schemeClr val="accent1">
                    <a:lumMod val="45000"/>
                    <a:lumOff val="55000"/>
                    <a:alpha val="83000"/>
                  </a:schemeClr>
                </a:gs>
                <a:gs pos="100000">
                  <a:schemeClr val="accent1">
                    <a:lumMod val="30000"/>
                    <a:lumOff val="70000"/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2" name="왼쪽으로 구부러진 화살표 21"/>
            <p:cNvSpPr/>
            <p:nvPr/>
          </p:nvSpPr>
          <p:spPr>
            <a:xfrm rot="16200000">
              <a:off x="6714945" y="4685665"/>
              <a:ext cx="361432" cy="910770"/>
            </a:xfrm>
            <a:prstGeom prst="curvedLeftArrow">
              <a:avLst/>
            </a:prstGeom>
            <a:solidFill>
              <a:srgbClr val="AEDF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23" name="왼쪽으로 구부러진 화살표 22"/>
            <p:cNvSpPr/>
            <p:nvPr/>
          </p:nvSpPr>
          <p:spPr>
            <a:xfrm rot="16200000">
              <a:off x="5118373" y="4685665"/>
              <a:ext cx="361432" cy="910770"/>
            </a:xfrm>
            <a:prstGeom prst="curvedLeftArrow">
              <a:avLst/>
            </a:prstGeom>
            <a:solidFill>
              <a:srgbClr val="AEDF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24" name="왼쪽으로 구부러진 화살표 23"/>
            <p:cNvSpPr/>
            <p:nvPr/>
          </p:nvSpPr>
          <p:spPr>
            <a:xfrm rot="16200000">
              <a:off x="3584237" y="4685665"/>
              <a:ext cx="361432" cy="910770"/>
            </a:xfrm>
            <a:prstGeom prst="curvedLeftArrow">
              <a:avLst/>
            </a:prstGeom>
            <a:solidFill>
              <a:srgbClr val="AEDF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25" name="왼쪽으로 구부러진 화살표 24"/>
            <p:cNvSpPr/>
            <p:nvPr/>
          </p:nvSpPr>
          <p:spPr>
            <a:xfrm rot="16200000">
              <a:off x="2114142" y="4685665"/>
              <a:ext cx="361432" cy="910770"/>
            </a:xfrm>
            <a:prstGeom prst="curvedLeftArrow">
              <a:avLst/>
            </a:prstGeom>
            <a:solidFill>
              <a:srgbClr val="AEDF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934616" y="5308405"/>
              <a:ext cx="1176008" cy="75869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b="1" dirty="0" smtClean="0">
                  <a:solidFill>
                    <a:schemeClr val="tx1"/>
                  </a:solidFill>
                </a:rPr>
                <a:t>COMS VIS</a:t>
              </a:r>
            </a:p>
            <a:p>
              <a:pPr algn="ctr"/>
              <a:r>
                <a:rPr lang="en-US" altLang="ko-KR" sz="1050" b="1" dirty="0" smtClean="0">
                  <a:solidFill>
                    <a:schemeClr val="tx1"/>
                  </a:solidFill>
                </a:rPr>
                <a:t>(L1B)</a:t>
              </a:r>
              <a:endParaRPr lang="ko-KR" alt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직사각형 26"/>
            <p:cNvSpPr/>
            <p:nvPr/>
          </p:nvSpPr>
          <p:spPr bwMode="auto">
            <a:xfrm>
              <a:off x="1618749" y="4580577"/>
              <a:ext cx="1224136" cy="468052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GSICS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Correction</a:t>
              </a:r>
              <a:endParaRPr kumimoji="1" lang="ko-KR" alt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2474247" y="5308405"/>
              <a:ext cx="1176008" cy="75869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b="1" dirty="0" smtClean="0">
                  <a:solidFill>
                    <a:schemeClr val="tx1"/>
                  </a:solidFill>
                </a:rPr>
                <a:t>GSICS corrected</a:t>
              </a:r>
              <a:r>
                <a:rPr lang="ko-KR" altLang="en-US" sz="1050" b="1" dirty="0" smtClean="0">
                  <a:solidFill>
                    <a:schemeClr val="tx1"/>
                  </a:solidFill>
                </a:rPr>
                <a:t> </a:t>
              </a:r>
              <a:r>
                <a:rPr lang="en-US" altLang="ko-KR" sz="1050" b="1" dirty="0" smtClean="0">
                  <a:solidFill>
                    <a:schemeClr val="tx1"/>
                  </a:solidFill>
                </a:rPr>
                <a:t>VIS (L1B’)</a:t>
              </a:r>
              <a:endParaRPr lang="ko-KR" alt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4013878" y="5308405"/>
              <a:ext cx="1176008" cy="7586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b="1" dirty="0" smtClean="0">
                  <a:solidFill>
                    <a:schemeClr val="tx1"/>
                  </a:solidFill>
                </a:rPr>
                <a:t>COMS surface reflectance</a:t>
              </a:r>
              <a:endParaRPr lang="ko-KR" alt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5553509" y="5308405"/>
              <a:ext cx="1176008" cy="758694"/>
            </a:xfrm>
            <a:prstGeom prst="rect">
              <a:avLst/>
            </a:prstGeom>
            <a:solidFill>
              <a:srgbClr val="F19B6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b="1" dirty="0" smtClean="0">
                  <a:solidFill>
                    <a:schemeClr val="tx1"/>
                  </a:solidFill>
                </a:rPr>
                <a:t>Spectral albedo</a:t>
              </a:r>
              <a:endParaRPr lang="ko-KR" alt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7093140" y="5308405"/>
              <a:ext cx="1176008" cy="758694"/>
            </a:xfrm>
            <a:prstGeom prst="rect">
              <a:avLst/>
            </a:prstGeom>
            <a:solidFill>
              <a:srgbClr val="EE894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b="1" dirty="0" smtClean="0">
                  <a:solidFill>
                    <a:schemeClr val="tx1"/>
                  </a:solidFill>
                </a:rPr>
                <a:t>Broadband albedo</a:t>
              </a:r>
              <a:endParaRPr lang="ko-KR" alt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직사각형 31"/>
            <p:cNvSpPr/>
            <p:nvPr/>
          </p:nvSpPr>
          <p:spPr bwMode="auto">
            <a:xfrm>
              <a:off x="3152885" y="4580577"/>
              <a:ext cx="1224136" cy="468052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Atmospheric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050" b="1" kern="0" dirty="0" smtClean="0">
                  <a:solidFill>
                    <a:prstClr val="black"/>
                  </a:solidFill>
                </a:rPr>
                <a:t>correction</a:t>
              </a:r>
              <a:endParaRPr kumimoji="1" lang="ko-KR" alt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직사각형 32"/>
            <p:cNvSpPr/>
            <p:nvPr/>
          </p:nvSpPr>
          <p:spPr bwMode="auto">
            <a:xfrm>
              <a:off x="4687021" y="4580577"/>
              <a:ext cx="1224136" cy="468052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BRDF </a:t>
              </a:r>
              <a:r>
                <a:rPr kumimoji="1" lang="en-US" altLang="ko-KR" sz="1050" b="1" kern="0" dirty="0" smtClean="0">
                  <a:solidFill>
                    <a:prstClr val="black"/>
                  </a:solidFill>
                </a:rPr>
                <a:t>modeling</a:t>
              </a:r>
              <a:endParaRPr kumimoji="1" lang="ko-KR" alt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직사각형 33"/>
            <p:cNvSpPr/>
            <p:nvPr/>
          </p:nvSpPr>
          <p:spPr bwMode="auto">
            <a:xfrm>
              <a:off x="6221157" y="4580577"/>
              <a:ext cx="1224136" cy="468052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050" b="1" kern="0" dirty="0" err="1" smtClean="0">
                  <a:solidFill>
                    <a:prstClr val="black"/>
                  </a:solidFill>
                </a:rPr>
                <a:t>Narrow</a:t>
              </a:r>
              <a:r>
                <a:rPr kumimoji="1" lang="en-US" altLang="ko-KR" sz="1050" b="1" kern="0" dirty="0" err="1" smtClean="0">
                  <a:solidFill>
                    <a:prstClr val="black"/>
                  </a:solidFill>
                  <a:sym typeface="Wingdings" panose="05000000000000000000" pitchFamily="2" charset="2"/>
                </a:rPr>
                <a:t>Broad</a:t>
              </a:r>
              <a:endParaRPr kumimoji="1" lang="en-US" altLang="ko-KR" sz="1050" b="1" kern="0" dirty="0" smtClean="0">
                <a:solidFill>
                  <a:prstClr val="black"/>
                </a:solidFill>
                <a:sym typeface="Wingdings" panose="05000000000000000000" pitchFamily="2" charset="2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050" b="1" kern="0" dirty="0" smtClean="0">
                  <a:solidFill>
                    <a:prstClr val="black"/>
                  </a:solidFill>
                  <a:sym typeface="Wingdings" panose="05000000000000000000" pitchFamily="2" charset="2"/>
                </a:rPr>
                <a:t>conversion</a:t>
              </a:r>
              <a:endParaRPr kumimoji="1" lang="ko-KR" alt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5" name="내용 개체 틀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4033808"/>
            <a:ext cx="2341478" cy="2451407"/>
          </a:xfrm>
          <a:prstGeom prst="rect">
            <a:avLst/>
          </a:prstGeom>
        </p:spPr>
      </p:pic>
      <p:graphicFrame>
        <p:nvGraphicFramePr>
          <p:cNvPr id="36" name="개체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448225"/>
              </p:ext>
            </p:extLst>
          </p:nvPr>
        </p:nvGraphicFramePr>
        <p:xfrm>
          <a:off x="1382315" y="3620562"/>
          <a:ext cx="4328864" cy="29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2" name="수식" r:id="rId5" imgW="2958840" imgH="241200" progId="Equation.3">
                  <p:embed/>
                </p:oleObj>
              </mc:Choice>
              <mc:Fallback>
                <p:oleObj name="수식" r:id="rId5" imgW="29588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2315" y="3620562"/>
                        <a:ext cx="4328864" cy="292208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내용 개체 틀 2"/>
          <p:cNvSpPr txBox="1">
            <a:spLocks/>
          </p:cNvSpPr>
          <p:nvPr/>
        </p:nvSpPr>
        <p:spPr>
          <a:xfrm>
            <a:off x="457200" y="3169073"/>
            <a:ext cx="8229600" cy="375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Wingdings" pitchFamily="2" charset="2"/>
              <a:buChar char="v"/>
              <a:defRPr sz="1800" b="1" kern="1200" baseline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함초롬바탕" pitchFamily="18" charset="-127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Wingdings" pitchFamily="2" charset="2"/>
              <a:buChar char="§"/>
              <a:defRPr sz="1600" b="0" kern="1200" baseline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함초롬바탕" pitchFamily="18" charset="-127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kern="1200" baseline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함초롬바탕" pitchFamily="18" charset="-127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0" kern="1200" baseline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함초롬바탕" pitchFamily="18" charset="-127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b="0" kern="1200" baseline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함초롬바탕" pitchFamily="18" charset="-127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Bi-directional Reflectance Distribution Function(BRDF) modeling</a:t>
            </a:r>
            <a:endParaRPr lang="ko-KR" altLang="en-US" dirty="0"/>
          </a:p>
        </p:txBody>
      </p:sp>
      <p:sp>
        <p:nvSpPr>
          <p:cNvPr id="43" name="직사각형 42"/>
          <p:cNvSpPr/>
          <p:nvPr/>
        </p:nvSpPr>
        <p:spPr>
          <a:xfrm>
            <a:off x="3646240" y="4080832"/>
            <a:ext cx="50405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Roujean’s</a:t>
            </a:r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BRDF model</a:t>
            </a:r>
          </a:p>
          <a:p>
            <a:pPr marL="358775" lvl="1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 polar orbit</a:t>
            </a:r>
          </a:p>
          <a:p>
            <a:pPr marL="358775" lvl="1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1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Geostationary orbit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altLang="ko-K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altLang="ko-K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696810"/>
              </p:ext>
            </p:extLst>
          </p:nvPr>
        </p:nvGraphicFramePr>
        <p:xfrm>
          <a:off x="3987661" y="4798187"/>
          <a:ext cx="4357718" cy="278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3" name="Equation" r:id="rId7" imgW="3568680" imgH="228600" progId="Equation.3">
                  <p:embed/>
                </p:oleObj>
              </mc:Choice>
              <mc:Fallback>
                <p:oleObj name="Equation" r:id="rId7" imgW="3568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661" y="4798187"/>
                        <a:ext cx="4357718" cy="2788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개체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381226"/>
              </p:ext>
            </p:extLst>
          </p:nvPr>
        </p:nvGraphicFramePr>
        <p:xfrm>
          <a:off x="4007591" y="5425990"/>
          <a:ext cx="4868862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4" name="수식" r:id="rId9" imgW="3987720" imgH="228600" progId="Equation.3">
                  <p:embed/>
                </p:oleObj>
              </mc:Choice>
              <mc:Fallback>
                <p:oleObj name="수식" r:id="rId9" imgW="3987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7591" y="5425990"/>
                        <a:ext cx="4868862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516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그림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095687"/>
            <a:ext cx="3312368" cy="2762313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prstClr val="white"/>
                </a:solidFill>
              </a:rPr>
              <a:t>L2 estimation </a:t>
            </a:r>
            <a:r>
              <a:rPr lang="en-US" altLang="ko-KR" sz="1800" dirty="0">
                <a:solidFill>
                  <a:prstClr val="white"/>
                </a:solidFill>
              </a:rPr>
              <a:t>(Albedo)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52940"/>
            <a:ext cx="8229600" cy="375860"/>
          </a:xfrm>
        </p:spPr>
        <p:txBody>
          <a:bodyPr/>
          <a:lstStyle/>
          <a:p>
            <a:r>
              <a:rPr lang="en-US" altLang="ko-KR" dirty="0" smtClean="0"/>
              <a:t>Preliminary result</a:t>
            </a:r>
            <a:endParaRPr lang="ko-KR" altLang="en-US" dirty="0"/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556792"/>
            <a:ext cx="3312368" cy="2762313"/>
          </a:xfrm>
          <a:prstGeom prst="rect">
            <a:avLst/>
          </a:prstGeom>
        </p:spPr>
      </p:pic>
      <p:grpSp>
        <p:nvGrpSpPr>
          <p:cNvPr id="14" name="그룹 13"/>
          <p:cNvGrpSpPr/>
          <p:nvPr/>
        </p:nvGrpSpPr>
        <p:grpSpPr>
          <a:xfrm>
            <a:off x="107504" y="2564904"/>
            <a:ext cx="5234455" cy="4217123"/>
            <a:chOff x="100083" y="2308221"/>
            <a:chExt cx="5234455" cy="4217123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83" y="2335180"/>
              <a:ext cx="2723381" cy="1815587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719733"/>
              <a:ext cx="2706754" cy="1805611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84" y="2345156"/>
              <a:ext cx="2706754" cy="1805611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84" y="4719733"/>
              <a:ext cx="2706754" cy="180561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60822" y="4307411"/>
              <a:ext cx="1600118" cy="27699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Spectral albedo (BS)</a:t>
              </a:r>
              <a:endParaRPr lang="ko-KR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04267" y="4296750"/>
              <a:ext cx="1786066" cy="27699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Broadband albedo (BS)</a:t>
              </a:r>
              <a:endParaRPr lang="ko-KR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2644" y="2308221"/>
              <a:ext cx="8670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Mar. 2012</a:t>
              </a:r>
              <a:endParaRPr lang="ko-KR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61248" y="4682023"/>
              <a:ext cx="8835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Aug. 2012</a:t>
              </a:r>
              <a:endParaRPr lang="ko-KR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67293" y="1570305"/>
                <a:ext cx="4303742" cy="4235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𝑏𝑠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𝑤𝑠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ko-KR" altLang="en-US" sz="16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𝑏𝑠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𝑤𝑠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ko-KR" sz="1600" b="0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ko-KR" altLang="en-US" sz="16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𝑏𝑠</m:t>
                            </m:r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𝑤𝑠</m:t>
                            </m:r>
                          </m:sub>
                        </m:sSub>
                      </m:e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altLang="ko-KR" sz="16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altLang="ko-KR" sz="16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ko-KR" altLang="en-US" sz="16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</m:e>
                        </m:d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</m:oMath>
                </a14:m>
                <a:r>
                  <a:rPr lang="ko-KR" altLang="en-US" sz="1600" dirty="0" smtClean="0"/>
                  <a:t> </a:t>
                </a:r>
                <a:endParaRPr lang="en-US" altLang="ko-KR" sz="1600" dirty="0" smtClean="0"/>
              </a:p>
              <a:p>
                <a:r>
                  <a:rPr lang="en-US" altLang="ko-KR" sz="1050" dirty="0" smtClean="0"/>
                  <a:t>                                                              (</a:t>
                </a:r>
                <a:r>
                  <a:rPr lang="en-US" altLang="ko-KR" sz="1050" dirty="0" err="1" smtClean="0"/>
                  <a:t>Doelling</a:t>
                </a:r>
                <a:r>
                  <a:rPr lang="en-US" altLang="ko-KR" sz="1050" dirty="0" smtClean="0"/>
                  <a:t> </a:t>
                </a:r>
                <a:r>
                  <a:rPr lang="en-US" altLang="ko-KR" sz="1050" i="1" dirty="0" smtClean="0"/>
                  <a:t>et al</a:t>
                </a:r>
                <a:r>
                  <a:rPr lang="en-US" altLang="ko-KR" sz="1050" dirty="0" smtClean="0"/>
                  <a:t>., 1998)</a:t>
                </a:r>
                <a:endParaRPr lang="ko-KR" altLang="en-US" sz="105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93" y="1570305"/>
                <a:ext cx="4303742" cy="423514"/>
              </a:xfrm>
              <a:prstGeom prst="rect">
                <a:avLst/>
              </a:prstGeom>
              <a:blipFill rotWithShape="1">
                <a:blip r:embed="rId9"/>
                <a:stretch>
                  <a:fillRect l="-1700" r="-708" b="-173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827584" y="1988840"/>
                <a:ext cx="4802020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1300" dirty="0" smtClean="0"/>
                  <a:t>Black Sky: </a:t>
                </a:r>
                <a14:m>
                  <m:oMath xmlns:m="http://schemas.openxmlformats.org/officeDocument/2006/math">
                    <m:r>
                      <a:rPr lang="en-US" altLang="ko-KR" sz="13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ko-KR" sz="1300" dirty="0" smtClean="0"/>
                  <a:t>=0.73496, </a:t>
                </a:r>
                <a14:m>
                  <m:oMath xmlns:m="http://schemas.openxmlformats.org/officeDocument/2006/math">
                    <m:r>
                      <a:rPr lang="en-US" altLang="ko-KR" sz="13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ko-KR" sz="1300" dirty="0" smtClean="0"/>
                  <a:t>=-0.19615, </a:t>
                </a:r>
                <a14:m>
                  <m:oMath xmlns:m="http://schemas.openxmlformats.org/officeDocument/2006/math">
                    <m:r>
                      <a:rPr lang="en-US" altLang="ko-KR" sz="13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ko-KR" sz="1300" dirty="0" smtClean="0"/>
                  <a:t>=0.02658, </a:t>
                </a:r>
                <a14:m>
                  <m:oMath xmlns:m="http://schemas.openxmlformats.org/officeDocument/2006/math">
                    <m:r>
                      <a:rPr lang="en-US" altLang="ko-KR" sz="13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ko-KR" sz="1300" dirty="0" smtClean="0"/>
                  <a:t>=0.06344</a:t>
                </a:r>
                <a:endParaRPr lang="ko-KR" altLang="en-US" sz="13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988840"/>
                <a:ext cx="4802020" cy="292388"/>
              </a:xfrm>
              <a:prstGeom prst="rect">
                <a:avLst/>
              </a:prstGeom>
              <a:blipFill rotWithShape="1">
                <a:blip r:embed="rId10"/>
                <a:stretch>
                  <a:fillRect l="-127" b="-187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827584" y="2288245"/>
                <a:ext cx="4867936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1300" b="0" dirty="0" smtClean="0"/>
                  <a:t>White Sky: </a:t>
                </a:r>
                <a14:m>
                  <m:oMath xmlns:m="http://schemas.openxmlformats.org/officeDocument/2006/math">
                    <m:r>
                      <a:rPr lang="en-US" altLang="ko-KR" sz="13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ko-KR" sz="1300" dirty="0" smtClean="0"/>
                  <a:t>=0.92156, </a:t>
                </a:r>
                <a14:m>
                  <m:oMath xmlns:m="http://schemas.openxmlformats.org/officeDocument/2006/math">
                    <m:r>
                      <a:rPr lang="en-US" altLang="ko-KR" sz="13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ko-KR" sz="1300" dirty="0" smtClean="0"/>
                  <a:t>=-1.18063, </a:t>
                </a:r>
                <a14:m>
                  <m:oMath xmlns:m="http://schemas.openxmlformats.org/officeDocument/2006/math">
                    <m:r>
                      <a:rPr lang="en-US" altLang="ko-KR" sz="13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ko-KR" sz="1300" dirty="0" smtClean="0"/>
                  <a:t>=0.02867, </a:t>
                </a:r>
                <a14:m>
                  <m:oMath xmlns:m="http://schemas.openxmlformats.org/officeDocument/2006/math">
                    <m:r>
                      <a:rPr lang="en-US" altLang="ko-KR" sz="13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ko-KR" sz="1300" dirty="0" smtClean="0"/>
                  <a:t>=0.07480</a:t>
                </a:r>
                <a:endParaRPr lang="ko-KR" altLang="en-US" sz="13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288245"/>
                <a:ext cx="4867936" cy="292388"/>
              </a:xfrm>
              <a:prstGeom prst="rect">
                <a:avLst/>
              </a:prstGeom>
              <a:blipFill rotWithShape="1">
                <a:blip r:embed="rId11"/>
                <a:stretch>
                  <a:fillRect l="-125" b="-187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162502" y="1484784"/>
            <a:ext cx="2801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Est. BB albedo vs SPOT/VGT albedo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19398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 &amp; Future plan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/>
              <a:t>We examined influence of GSICS correction by </a:t>
            </a:r>
            <a:r>
              <a:rPr lang="en-US" altLang="ko-KR" sz="1600" dirty="0"/>
              <a:t>comparing L2 </a:t>
            </a:r>
            <a:r>
              <a:rPr lang="en-US" altLang="ko-KR" sz="1600" dirty="0" smtClean="0"/>
              <a:t>products with before and after the correction</a:t>
            </a:r>
          </a:p>
          <a:p>
            <a:pPr>
              <a:lnSpc>
                <a:spcPct val="150000"/>
              </a:lnSpc>
            </a:pP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GSICS Correction improved accuracy of the L2 products</a:t>
            </a:r>
          </a:p>
          <a:p>
            <a:pPr lvl="1">
              <a:lnSpc>
                <a:spcPct val="150000"/>
              </a:lnSpc>
            </a:pPr>
            <a:r>
              <a:rPr lang="en-US" altLang="ko-KR" sz="1400" dirty="0" smtClean="0"/>
              <a:t>Day time SST show remarkable improvement (RMSE -0.156, bias -0.5)</a:t>
            </a:r>
          </a:p>
          <a:p>
            <a:pPr lvl="1">
              <a:lnSpc>
                <a:spcPct val="150000"/>
              </a:lnSpc>
            </a:pPr>
            <a:r>
              <a:rPr lang="en-US" altLang="ko-KR" sz="1400" dirty="0" smtClean="0"/>
              <a:t>Solar insolation have similar RMSE but reduced bias, especially in summer period</a:t>
            </a:r>
          </a:p>
          <a:p>
            <a:pPr lvl="1">
              <a:lnSpc>
                <a:spcPct val="150000"/>
              </a:lnSpc>
            </a:pP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Improvement of OLR is complete</a:t>
            </a:r>
          </a:p>
          <a:p>
            <a:pPr>
              <a:lnSpc>
                <a:spcPct val="150000"/>
              </a:lnSpc>
            </a:pP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Albedo is under research for estimation</a:t>
            </a:r>
          </a:p>
          <a:p>
            <a:pPr>
              <a:lnSpc>
                <a:spcPct val="150000"/>
              </a:lnSpc>
            </a:pP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ECVs DB and archive under construction </a:t>
            </a:r>
          </a:p>
          <a:p>
            <a:pPr>
              <a:lnSpc>
                <a:spcPct val="150000"/>
              </a:lnSpc>
            </a:pP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3017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smtClean="0"/>
              <a:t> </a:t>
            </a:r>
            <a:r>
              <a:rPr lang="en-US" altLang="ko-KR" sz="3200" dirty="0" smtClean="0"/>
              <a:t>Thank you.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26609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60464"/>
              </p:ext>
            </p:extLst>
          </p:nvPr>
        </p:nvGraphicFramePr>
        <p:xfrm>
          <a:off x="992559" y="1769224"/>
          <a:ext cx="777686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373"/>
                <a:gridCol w="1555373"/>
                <a:gridCol w="1555373"/>
                <a:gridCol w="1555373"/>
                <a:gridCol w="1555373"/>
              </a:tblGrid>
              <a:tr h="37084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2012.04~2013.03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All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Cloudy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Partially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ea"/>
                          <a:ea typeface="+mn-ea"/>
                        </a:rPr>
                        <a:t>Original</a:t>
                      </a:r>
                      <a:endParaRPr lang="ko-KR" altLang="en-US" sz="16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RMSE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95.832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91.182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104.964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Bias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rgbClr val="6666FF"/>
                          </a:solidFill>
                          <a:latin typeface="+mn-ea"/>
                          <a:ea typeface="+mn-ea"/>
                        </a:rPr>
                        <a:t>12.136</a:t>
                      </a:r>
                      <a:endParaRPr lang="ko-KR" altLang="en-US" sz="1600" b="1" dirty="0">
                        <a:solidFill>
                          <a:srgbClr val="6666FF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rgbClr val="6666FF"/>
                          </a:solidFill>
                          <a:latin typeface="+mn-ea"/>
                          <a:ea typeface="+mn-ea"/>
                        </a:rPr>
                        <a:t>21.979</a:t>
                      </a:r>
                      <a:endParaRPr lang="ko-KR" altLang="en-US" sz="1600" b="1" dirty="0">
                        <a:solidFill>
                          <a:srgbClr val="6666FF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rgbClr val="6666FF"/>
                          </a:solidFill>
                          <a:latin typeface="+mn-ea"/>
                          <a:ea typeface="+mn-ea"/>
                        </a:rPr>
                        <a:t>5.308</a:t>
                      </a:r>
                      <a:endParaRPr lang="ko-KR" altLang="en-US" sz="1600" b="1" dirty="0">
                        <a:solidFill>
                          <a:srgbClr val="6666FF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ea"/>
                          <a:ea typeface="+mn-ea"/>
                        </a:rPr>
                        <a:t>GSICS</a:t>
                      </a:r>
                    </a:p>
                    <a:p>
                      <a:pPr algn="ctr" latinLnBrk="1"/>
                      <a:r>
                        <a:rPr lang="en-US" altLang="ko-KR" sz="1600" b="1" dirty="0" smtClean="0">
                          <a:latin typeface="+mn-ea"/>
                          <a:ea typeface="+mn-ea"/>
                        </a:rPr>
                        <a:t>Correction</a:t>
                      </a:r>
                      <a:endParaRPr lang="ko-KR" altLang="en-US" sz="16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RMSE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95.772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89.677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106.137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Bias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2.523</a:t>
                      </a:r>
                      <a:endParaRPr lang="ko-KR" altLang="en-US" sz="16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2.102</a:t>
                      </a:r>
                      <a:endParaRPr lang="ko-KR" altLang="en-US" sz="16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-1.016</a:t>
                      </a:r>
                      <a:endParaRPr lang="ko-KR" altLang="en-US" sz="16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err="1" smtClean="0">
                          <a:latin typeface="+mn-ea"/>
                          <a:ea typeface="+mn-ea"/>
                        </a:rPr>
                        <a:t>New_CF</a:t>
                      </a:r>
                      <a:endParaRPr lang="ko-KR" altLang="en-US" sz="16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RMSE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97.256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91.693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107.661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Bias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2.65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8.59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-4.808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847382"/>
              </p:ext>
            </p:extLst>
          </p:nvPr>
        </p:nvGraphicFramePr>
        <p:xfrm>
          <a:off x="956555" y="4491124"/>
          <a:ext cx="7848875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69775"/>
                <a:gridCol w="1569775"/>
                <a:gridCol w="1569775"/>
                <a:gridCol w="1569775"/>
                <a:gridCol w="1569775"/>
              </a:tblGrid>
              <a:tr h="37084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2011.04~2012.03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All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Cloudy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Partially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ea"/>
                          <a:ea typeface="+mn-ea"/>
                        </a:rPr>
                        <a:t>Original</a:t>
                      </a:r>
                      <a:endParaRPr lang="ko-KR" altLang="en-US" sz="16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>
                          <a:latin typeface="+mn-ea"/>
                          <a:ea typeface="+mn-ea"/>
                        </a:rPr>
                        <a:t>RMSE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95.576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90.806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103.952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Bias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rgbClr val="6666FF"/>
                          </a:solidFill>
                          <a:latin typeface="+mn-ea"/>
                          <a:ea typeface="+mn-ea"/>
                        </a:rPr>
                        <a:t>6.449</a:t>
                      </a:r>
                      <a:endParaRPr lang="ko-KR" altLang="en-US" sz="1600" b="1" dirty="0">
                        <a:solidFill>
                          <a:srgbClr val="6666FF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rgbClr val="6666FF"/>
                          </a:solidFill>
                          <a:latin typeface="+mn-ea"/>
                          <a:ea typeface="+mn-ea"/>
                        </a:rPr>
                        <a:t>16.202</a:t>
                      </a:r>
                      <a:endParaRPr lang="ko-KR" altLang="en-US" sz="1600" b="1" dirty="0">
                        <a:solidFill>
                          <a:srgbClr val="6666FF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rgbClr val="6666FF"/>
                          </a:solidFill>
                          <a:latin typeface="+mn-ea"/>
                          <a:ea typeface="+mn-ea"/>
                        </a:rPr>
                        <a:t>-3.527</a:t>
                      </a:r>
                      <a:endParaRPr lang="ko-KR" altLang="en-US" sz="1600" b="1" dirty="0">
                        <a:solidFill>
                          <a:srgbClr val="6666FF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ea"/>
                          <a:ea typeface="+mn-ea"/>
                        </a:rPr>
                        <a:t>GSICS</a:t>
                      </a:r>
                    </a:p>
                    <a:p>
                      <a:pPr algn="ctr" latinLnBrk="1"/>
                      <a:r>
                        <a:rPr lang="en-US" altLang="ko-KR" sz="1600" b="1" dirty="0" smtClean="0">
                          <a:latin typeface="+mn-ea"/>
                          <a:ea typeface="+mn-ea"/>
                        </a:rPr>
                        <a:t>Correction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RMSE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95.772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89.677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106.137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>
                          <a:latin typeface="+mn-ea"/>
                          <a:ea typeface="+mn-ea"/>
                        </a:rPr>
                        <a:t>Bise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2.523</a:t>
                      </a:r>
                      <a:endParaRPr lang="ko-KR" altLang="en-US" sz="16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2.102</a:t>
                      </a:r>
                      <a:endParaRPr lang="ko-KR" altLang="en-US" sz="16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-1.016</a:t>
                      </a:r>
                      <a:endParaRPr lang="ko-KR" altLang="en-US" sz="16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06825" y="1311275"/>
            <a:ext cx="474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 smtClean="0">
                <a:latin typeface="+mn-ea"/>
                <a:ea typeface="+mn-ea"/>
              </a:rPr>
              <a:t>GSICS Correction </a:t>
            </a:r>
            <a:r>
              <a:rPr lang="ko-KR" altLang="en-US" sz="1800" b="1" dirty="0" smtClean="0">
                <a:latin typeface="+mn-ea"/>
                <a:ea typeface="+mn-ea"/>
              </a:rPr>
              <a:t>결과</a:t>
            </a:r>
            <a:r>
              <a:rPr lang="en-US" altLang="ko-KR" sz="1800" b="1" dirty="0" smtClean="0">
                <a:latin typeface="+mn-ea"/>
                <a:ea typeface="+mn-ea"/>
              </a:rPr>
              <a:t>,</a:t>
            </a:r>
            <a:r>
              <a:rPr lang="ko-KR" altLang="en-US" sz="1800" b="1" dirty="0" smtClean="0">
                <a:latin typeface="+mn-ea"/>
                <a:ea typeface="+mn-ea"/>
              </a:rPr>
              <a:t> </a:t>
            </a:r>
            <a:r>
              <a:rPr lang="en-US" altLang="ko-KR" sz="1800" b="1" dirty="0" smtClean="0">
                <a:latin typeface="+mn-ea"/>
                <a:ea typeface="+mn-ea"/>
              </a:rPr>
              <a:t>Bias</a:t>
            </a:r>
            <a:r>
              <a:rPr lang="ko-KR" altLang="en-US" sz="1800" b="1" dirty="0" smtClean="0">
                <a:latin typeface="+mn-ea"/>
                <a:ea typeface="+mn-ea"/>
              </a:rPr>
              <a:t>의 개선</a:t>
            </a:r>
            <a:endParaRPr lang="ko-KR" altLang="en-US" sz="18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50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Image\cf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9" y="1328876"/>
            <a:ext cx="3350320" cy="35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H:\Image\cf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927" y="1438376"/>
            <a:ext cx="3348926" cy="3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6876256" y="125414"/>
            <a:ext cx="2133600" cy="365125"/>
          </a:xfrm>
          <a:prstGeom prst="rect">
            <a:avLst/>
          </a:prstGeom>
        </p:spPr>
        <p:txBody>
          <a:bodyPr/>
          <a:lstStyle/>
          <a:p>
            <a:fld id="{43A89098-E9CE-44E1-B5EA-384F3A4509EF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5590981"/>
            <a:ext cx="74168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총</a:t>
            </a:r>
            <a:r>
              <a:rPr lang="en-US" altLang="ko-KR" sz="18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92,527</a:t>
            </a: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개 </a:t>
            </a:r>
            <a:r>
              <a:rPr lang="en-US" altLang="ko-KR" sz="1800" b="1" dirty="0" smtClean="0">
                <a:latin typeface="맑은 고딕" pitchFamily="50" charset="-127"/>
                <a:ea typeface="맑은 고딕" pitchFamily="50" charset="-127"/>
              </a:rPr>
              <a:t>Data </a:t>
            </a: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중 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13,218</a:t>
            </a: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개 </a:t>
            </a:r>
            <a:r>
              <a:rPr lang="en-US" altLang="ko-KR" sz="1800" b="1" dirty="0" smtClean="0">
                <a:latin typeface="맑은 고딕" pitchFamily="50" charset="-127"/>
                <a:ea typeface="맑은 고딕" pitchFamily="50" charset="-127"/>
              </a:rPr>
              <a:t>Reference data set </a:t>
            </a: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생성</a:t>
            </a:r>
            <a:endParaRPr lang="en-US" altLang="ko-KR" sz="1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정확도가</a:t>
            </a:r>
            <a:r>
              <a:rPr lang="en-US" altLang="ko-KR" sz="18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높은 </a:t>
            </a:r>
            <a:r>
              <a:rPr lang="en-US" altLang="ko-KR" sz="1800" b="1" dirty="0">
                <a:latin typeface="맑은 고딕" pitchFamily="50" charset="-127"/>
                <a:ea typeface="맑은 고딕" pitchFamily="50" charset="-127"/>
              </a:rPr>
              <a:t>Reference data </a:t>
            </a:r>
            <a:r>
              <a:rPr lang="en-US" altLang="ko-KR" sz="1800" b="1" dirty="0" smtClean="0">
                <a:latin typeface="맑은 고딕" pitchFamily="50" charset="-127"/>
                <a:ea typeface="맑은 고딕" pitchFamily="50" charset="-127"/>
              </a:rPr>
              <a:t>set</a:t>
            </a: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을 이용하여 </a:t>
            </a:r>
            <a:r>
              <a:rPr lang="en-US" altLang="ko-KR" sz="1800" b="1" dirty="0" smtClean="0">
                <a:latin typeface="맑은 고딕" pitchFamily="50" charset="-127"/>
                <a:ea typeface="맑은 고딕" pitchFamily="50" charset="-127"/>
              </a:rPr>
              <a:t>Cloud Factor </a:t>
            </a: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생산</a:t>
            </a:r>
            <a:endParaRPr lang="ko-KR" altLang="en-US" sz="18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5013178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Condition-1 for Reference Data, lx-</a:t>
            </a:r>
            <a:r>
              <a:rPr lang="en-US" altLang="ko-KR" sz="1200" b="1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yl</a:t>
            </a:r>
            <a:r>
              <a:rPr lang="en-US" altLang="ko-KR" sz="12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&lt; 45w/m</a:t>
            </a:r>
            <a:r>
              <a:rPr lang="en-US" altLang="ko-KR" sz="1200" b="1" baseline="300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  <a:p>
            <a:r>
              <a:rPr lang="en-US" altLang="ko-KR" sz="12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Condition-2 </a:t>
            </a:r>
            <a:r>
              <a:rPr lang="en-US" altLang="ko-KR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for Reference Data</a:t>
            </a:r>
            <a:r>
              <a:rPr lang="en-US" altLang="ko-KR" sz="12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, lx-</a:t>
            </a:r>
            <a:r>
              <a:rPr lang="en-US" altLang="ko-KR" sz="1200" b="1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yl</a:t>
            </a:r>
            <a:r>
              <a:rPr lang="en-US" altLang="ko-KR" sz="12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/x &lt; 25%</a:t>
            </a:r>
            <a:endParaRPr lang="ko-KR" altLang="en-US" sz="1200" b="1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2040" y="508518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Condition-3</a:t>
            </a:r>
            <a:r>
              <a:rPr lang="en-US" altLang="ko-KR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for Reference Data</a:t>
            </a:r>
            <a:r>
              <a:rPr lang="en-US" altLang="ko-KR" sz="12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, x/y &lt; 88%</a:t>
            </a:r>
            <a:endParaRPr lang="ko-KR" altLang="en-US" sz="1200" b="1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30" name="직선 연결선 29"/>
          <p:cNvCxnSpPr/>
          <p:nvPr/>
        </p:nvCxnSpPr>
        <p:spPr bwMode="auto">
          <a:xfrm>
            <a:off x="484161" y="5157192"/>
            <a:ext cx="439918" cy="0"/>
          </a:xfrm>
          <a:prstGeom prst="line">
            <a:avLst/>
          </a:prstGeom>
          <a:solidFill>
            <a:srgbClr val="CFE7F5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직선 연결선 31"/>
          <p:cNvCxnSpPr/>
          <p:nvPr/>
        </p:nvCxnSpPr>
        <p:spPr bwMode="auto">
          <a:xfrm>
            <a:off x="484161" y="5337212"/>
            <a:ext cx="457543" cy="0"/>
          </a:xfrm>
          <a:prstGeom prst="line">
            <a:avLst/>
          </a:prstGeom>
          <a:solidFill>
            <a:srgbClr val="CFE7F5"/>
          </a:solidFill>
          <a:ln w="12700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217" name="직선 연결선 9216"/>
          <p:cNvCxnSpPr/>
          <p:nvPr/>
        </p:nvCxnSpPr>
        <p:spPr bwMode="auto">
          <a:xfrm flipV="1">
            <a:off x="5170220" y="1772816"/>
            <a:ext cx="2293178" cy="2880320"/>
          </a:xfrm>
          <a:prstGeom prst="line">
            <a:avLst/>
          </a:prstGeom>
          <a:solidFill>
            <a:srgbClr val="CFE7F5"/>
          </a:solidFill>
          <a:ln w="12700" cap="flat" cmpd="sng" algn="ctr">
            <a:solidFill>
              <a:schemeClr val="accent3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직선 연결선 37"/>
          <p:cNvCxnSpPr/>
          <p:nvPr/>
        </p:nvCxnSpPr>
        <p:spPr bwMode="auto">
          <a:xfrm flipV="1">
            <a:off x="4714733" y="5229201"/>
            <a:ext cx="355784" cy="1"/>
          </a:xfrm>
          <a:prstGeom prst="line">
            <a:avLst/>
          </a:prstGeom>
          <a:solidFill>
            <a:srgbClr val="CFE7F5"/>
          </a:solidFill>
          <a:ln w="12700" cap="flat" cmpd="sng" algn="ctr">
            <a:solidFill>
              <a:schemeClr val="accent3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슬라이드 번호 개체 틀 3"/>
          <p:cNvSpPr txBox="1">
            <a:spLocks/>
          </p:cNvSpPr>
          <p:nvPr/>
        </p:nvSpPr>
        <p:spPr>
          <a:xfrm>
            <a:off x="4306125" y="6561349"/>
            <a:ext cx="531751" cy="278493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fld id="{7410C922-2FCC-4903-BF50-4F7CD90B77B4}" type="slidenum">
              <a:rPr lang="ko-KR" altLang="en-US" smtClean="0">
                <a:latin typeface="맑은 고딕" pitchFamily="50" charset="-127"/>
                <a:ea typeface="맑은 고딕" pitchFamily="50" charset="-127"/>
              </a:rPr>
              <a:pPr/>
              <a:t>19</a:t>
            </a:fld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4690" y="1046628"/>
            <a:ext cx="6182869" cy="43815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Cloud Factor </a:t>
            </a:r>
            <a:r>
              <a:rPr lang="ko-KR" altLang="en-US" dirty="0" smtClean="0">
                <a:solidFill>
                  <a:schemeClr val="tx1"/>
                </a:solidFill>
              </a:rPr>
              <a:t>생산 </a:t>
            </a:r>
            <a:r>
              <a:rPr lang="en-US" altLang="ko-KR" dirty="0" smtClean="0">
                <a:solidFill>
                  <a:schemeClr val="tx1"/>
                </a:solidFill>
              </a:rPr>
              <a:t>: </a:t>
            </a:r>
            <a:r>
              <a:rPr lang="en-US" altLang="ko-KR" sz="2000" dirty="0" smtClean="0">
                <a:solidFill>
                  <a:schemeClr val="tx1"/>
                </a:solidFill>
              </a:rPr>
              <a:t>Reference Data set </a:t>
            </a:r>
            <a:r>
              <a:rPr lang="ko-KR" altLang="en-US" sz="2000" dirty="0" smtClean="0">
                <a:solidFill>
                  <a:schemeClr val="tx1"/>
                </a:solidFill>
              </a:rPr>
              <a:t>추출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15" name="직선 연결선 14"/>
          <p:cNvCxnSpPr/>
          <p:nvPr/>
        </p:nvCxnSpPr>
        <p:spPr bwMode="auto">
          <a:xfrm flipV="1">
            <a:off x="1064757" y="1628800"/>
            <a:ext cx="1978458" cy="2952328"/>
          </a:xfrm>
          <a:prstGeom prst="line">
            <a:avLst/>
          </a:prstGeom>
          <a:solidFill>
            <a:srgbClr val="CFE7F5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직선 연결선 16"/>
          <p:cNvCxnSpPr/>
          <p:nvPr/>
        </p:nvCxnSpPr>
        <p:spPr bwMode="auto">
          <a:xfrm flipV="1">
            <a:off x="1064756" y="2456892"/>
            <a:ext cx="2709617" cy="2124236"/>
          </a:xfrm>
          <a:prstGeom prst="line">
            <a:avLst/>
          </a:prstGeom>
          <a:solidFill>
            <a:srgbClr val="CFE7F5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직선 연결선 19"/>
          <p:cNvCxnSpPr/>
          <p:nvPr/>
        </p:nvCxnSpPr>
        <p:spPr bwMode="auto">
          <a:xfrm flipV="1">
            <a:off x="1064756" y="1628800"/>
            <a:ext cx="2576679" cy="2736304"/>
          </a:xfrm>
          <a:prstGeom prst="line">
            <a:avLst/>
          </a:prstGeom>
          <a:solidFill>
            <a:srgbClr val="CFE7F5"/>
          </a:solidFill>
          <a:ln w="12700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직선 연결선 25"/>
          <p:cNvCxnSpPr/>
          <p:nvPr/>
        </p:nvCxnSpPr>
        <p:spPr bwMode="auto">
          <a:xfrm flipV="1">
            <a:off x="1194895" y="1827011"/>
            <a:ext cx="2576679" cy="2736304"/>
          </a:xfrm>
          <a:prstGeom prst="line">
            <a:avLst/>
          </a:prstGeom>
          <a:solidFill>
            <a:srgbClr val="CFE7F5"/>
          </a:solidFill>
          <a:ln w="12700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8668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en-US" altLang="ko-KR" dirty="0" smtClean="0"/>
              <a:t>Background</a:t>
            </a:r>
            <a:endParaRPr lang="ko-KR" altLang="en-US" dirty="0"/>
          </a:p>
        </p:txBody>
      </p:sp>
      <p:sp>
        <p:nvSpPr>
          <p:cNvPr id="26" name="내용 개체 틀 2"/>
          <p:cNvSpPr>
            <a:spLocks noGrp="1"/>
          </p:cNvSpPr>
          <p:nvPr>
            <p:ph idx="4294967295"/>
          </p:nvPr>
        </p:nvSpPr>
        <p:spPr>
          <a:xfrm>
            <a:off x="323528" y="3356992"/>
            <a:ext cx="8674521" cy="3096344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  <a:buFont typeface="Wingdings" panose="05000000000000000000" pitchFamily="2" charset="2"/>
              <a:buChar char="v"/>
            </a:pPr>
            <a:r>
              <a:rPr lang="en-US" altLang="ko-KR" sz="1400" dirty="0" smtClean="0"/>
              <a:t>Global observations </a:t>
            </a:r>
            <a:r>
              <a:rPr lang="en-US" altLang="ko-KR" sz="1400" dirty="0"/>
              <a:t>for a </a:t>
            </a:r>
            <a:r>
              <a:rPr lang="en-US" altLang="ko-KR" sz="1400" dirty="0" smtClean="0"/>
              <a:t>long-term period are important to analyze the climate and environment change</a:t>
            </a:r>
          </a:p>
          <a:p>
            <a:pPr>
              <a:lnSpc>
                <a:spcPts val="2000"/>
              </a:lnSpc>
              <a:buFont typeface="Wingdings" panose="05000000000000000000" pitchFamily="2" charset="2"/>
              <a:buChar char="v"/>
            </a:pPr>
            <a:r>
              <a:rPr lang="en-US" altLang="ko-KR" sz="1400" dirty="0" smtClean="0"/>
              <a:t>Remote Sensing is an effective way to obtain global observations with consistent quality</a:t>
            </a:r>
          </a:p>
          <a:p>
            <a:pPr>
              <a:lnSpc>
                <a:spcPts val="2000"/>
              </a:lnSpc>
              <a:buFont typeface="Wingdings" panose="05000000000000000000" pitchFamily="2" charset="2"/>
              <a:buChar char="v"/>
            </a:pPr>
            <a:r>
              <a:rPr lang="en-US" altLang="ko-KR" sz="1400" dirty="0" smtClean="0"/>
              <a:t>Corrections between the different </a:t>
            </a:r>
            <a:r>
              <a:rPr lang="en-US" altLang="ko-KR" sz="1400" dirty="0"/>
              <a:t>types and generations of satellites </a:t>
            </a:r>
            <a:r>
              <a:rPr lang="en-US" altLang="ko-KR" sz="1400" dirty="0" smtClean="0"/>
              <a:t>are essential </a:t>
            </a:r>
          </a:p>
        </p:txBody>
      </p:sp>
      <p:pic>
        <p:nvPicPr>
          <p:cNvPr id="19458" name="Picture 2" descr="E:\document\lab project\2014년_국가기상위성센터_ECV\end-to-end-system-1024x2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348042" cy="176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979712" y="3007985"/>
            <a:ext cx="7128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ko-KR" sz="1200" dirty="0" smtClean="0"/>
              <a:t>* FCDRs (Fundamental Climate Data Records) * TCDRs (</a:t>
            </a:r>
            <a:r>
              <a:rPr lang="en-US" altLang="ko-KR" sz="1200" dirty="0" err="1" smtClean="0"/>
              <a:t>Thematical</a:t>
            </a:r>
            <a:r>
              <a:rPr lang="en-US" altLang="ko-KR" sz="1200" dirty="0" smtClean="0"/>
              <a:t> Climate Data Records)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11"/>
          <a:stretch/>
        </p:blipFill>
        <p:spPr>
          <a:xfrm>
            <a:off x="719572" y="5024209"/>
            <a:ext cx="1728192" cy="909694"/>
          </a:xfrm>
          <a:prstGeom prst="rect">
            <a:avLst/>
          </a:prstGeom>
        </p:spPr>
      </p:pic>
      <p:pic>
        <p:nvPicPr>
          <p:cNvPr id="7" name="Picture 8" descr="E:\document\lab project\2014년_국가기상위성센터_ECV\1.발표\2.중간\CORECLIMAXlogo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89"/>
          <a:stretch/>
        </p:blipFill>
        <p:spPr bwMode="auto">
          <a:xfrm>
            <a:off x="3414865" y="4905164"/>
            <a:ext cx="1863066" cy="9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5033" y="4594106"/>
            <a:ext cx="1248212" cy="124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9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D:\문서모음\과제자료\2013, ECV_(국가기상위성센터)\최종보고회\그림\그림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68" y="1880828"/>
            <a:ext cx="3366076" cy="359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타원 4"/>
          <p:cNvSpPr/>
          <p:nvPr/>
        </p:nvSpPr>
        <p:spPr bwMode="auto">
          <a:xfrm rot="19018522">
            <a:off x="144629" y="3582098"/>
            <a:ext cx="3093496" cy="770435"/>
          </a:xfrm>
          <a:prstGeom prst="ellipse">
            <a:avLst/>
          </a:prstGeom>
          <a:solidFill>
            <a:srgbClr val="FF0000">
              <a:alpha val="3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9443" y="2132856"/>
            <a:ext cx="2127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 smtClean="0">
                <a:latin typeface="맑은 고딕" pitchFamily="50" charset="-127"/>
                <a:ea typeface="맑은 고딕" pitchFamily="50" charset="-127"/>
              </a:rPr>
              <a:t>Reference Data</a:t>
            </a:r>
            <a:endParaRPr lang="ko-KR" altLang="en-US" sz="18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오른쪽 화살표 14"/>
          <p:cNvSpPr/>
          <p:nvPr/>
        </p:nvSpPr>
        <p:spPr bwMode="auto">
          <a:xfrm>
            <a:off x="3561744" y="2996952"/>
            <a:ext cx="644677" cy="91276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6331931" y="4126469"/>
            <a:ext cx="2394376" cy="2633719"/>
            <a:chOff x="6859592" y="3911032"/>
            <a:chExt cx="2593908" cy="2633719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9244" y="3911032"/>
              <a:ext cx="2304256" cy="2365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 rot="16200000">
              <a:off x="6233619" y="4969971"/>
              <a:ext cx="155202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>
                  <a:latin typeface="맑은 고딕" pitchFamily="50" charset="-127"/>
                  <a:ea typeface="맑은 고딕" pitchFamily="50" charset="-127"/>
                </a:rPr>
                <a:t>Solar Zenith Angle</a:t>
              </a:r>
              <a:endParaRPr lang="ko-KR" altLang="en-US" sz="12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758849" y="6267752"/>
              <a:ext cx="14240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>
                  <a:latin typeface="맑은 고딕" pitchFamily="50" charset="-127"/>
                  <a:ea typeface="맑은 고딕" pitchFamily="50" charset="-127"/>
                </a:rPr>
                <a:t>VIS Reflectance</a:t>
              </a:r>
              <a:endParaRPr lang="ko-KR" altLang="en-US" sz="12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3905815" y="4082120"/>
            <a:ext cx="2484074" cy="2677741"/>
            <a:chOff x="4231300" y="3866683"/>
            <a:chExt cx="2691080" cy="2677741"/>
          </a:xfrm>
        </p:grpSpPr>
        <p:grpSp>
          <p:nvGrpSpPr>
            <p:cNvPr id="23" name="그룹 22"/>
            <p:cNvGrpSpPr/>
            <p:nvPr/>
          </p:nvGrpSpPr>
          <p:grpSpPr>
            <a:xfrm>
              <a:off x="4231300" y="3866683"/>
              <a:ext cx="2616566" cy="2677741"/>
              <a:chOff x="4231300" y="3866683"/>
              <a:chExt cx="2616566" cy="2677741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9325" y="3866683"/>
                <a:ext cx="2538541" cy="2548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 rot="16200000">
                <a:off x="3605327" y="4946256"/>
                <a:ext cx="1552028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 smtClean="0">
                    <a:latin typeface="맑은 고딕" pitchFamily="50" charset="-127"/>
                    <a:ea typeface="맑은 고딕" pitchFamily="50" charset="-127"/>
                  </a:rPr>
                  <a:t>Solar Zenith Angle</a:t>
                </a:r>
                <a:endParaRPr lang="ko-KR" altLang="en-US" sz="1200" b="1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130556" y="6267425"/>
                <a:ext cx="142400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 smtClean="0">
                    <a:latin typeface="맑은 고딕" pitchFamily="50" charset="-127"/>
                    <a:ea typeface="맑은 고딕" pitchFamily="50" charset="-127"/>
                  </a:rPr>
                  <a:t>VIS Reflectance</a:t>
                </a:r>
                <a:endParaRPr lang="ko-KR" altLang="en-US" sz="1200" b="1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cxnSp>
          <p:nvCxnSpPr>
            <p:cNvPr id="25" name="직선 연결선 24"/>
            <p:cNvCxnSpPr/>
            <p:nvPr/>
          </p:nvCxnSpPr>
          <p:spPr bwMode="auto">
            <a:xfrm>
              <a:off x="4309325" y="3866683"/>
              <a:ext cx="2613055" cy="0"/>
            </a:xfrm>
            <a:prstGeom prst="line">
              <a:avLst/>
            </a:prstGeom>
            <a:solidFill>
              <a:srgbClr val="CFE7F5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4" name="슬라이드 번호 개체 틀 3"/>
          <p:cNvSpPr txBox="1">
            <a:spLocks/>
          </p:cNvSpPr>
          <p:nvPr/>
        </p:nvSpPr>
        <p:spPr>
          <a:xfrm>
            <a:off x="4306125" y="6561349"/>
            <a:ext cx="531751" cy="278493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fld id="{7410C922-2FCC-4903-BF50-4F7CD90B77B4}" type="slidenum">
              <a:rPr lang="ko-KR" altLang="en-US" smtClean="0">
                <a:latin typeface="맑은 고딕" pitchFamily="50" charset="-127"/>
                <a:ea typeface="맑은 고딕" pitchFamily="50" charset="-127"/>
              </a:rPr>
              <a:pPr/>
              <a:t>20</a:t>
            </a:fld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3674670" y="1700808"/>
            <a:ext cx="5470464" cy="2831544"/>
            <a:chOff x="3980892" y="1448780"/>
            <a:chExt cx="5926336" cy="2831544"/>
          </a:xfrm>
        </p:grpSpPr>
        <p:sp>
          <p:nvSpPr>
            <p:cNvPr id="3" name="TextBox 2"/>
            <p:cNvSpPr txBox="1"/>
            <p:nvPr/>
          </p:nvSpPr>
          <p:spPr>
            <a:xfrm>
              <a:off x="3980892" y="1448780"/>
              <a:ext cx="5926336" cy="2831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v"/>
              </a:pP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</a:rPr>
                <a:t>3</a:t>
              </a:r>
              <a:r>
                <a:rPr lang="ko-KR" altLang="en-US" sz="1600" dirty="0" smtClean="0">
                  <a:latin typeface="맑은 고딕" pitchFamily="50" charset="-127"/>
                  <a:ea typeface="맑은 고딕" pitchFamily="50" charset="-127"/>
                </a:rPr>
                <a:t>차원 평면 방정식을 이용한 관계식 산출</a:t>
              </a:r>
              <a:endParaRPr lang="en-US" altLang="ko-KR" sz="16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285750" indent="-285750">
                <a:buFont typeface="Wingdings" pitchFamily="2" charset="2"/>
                <a:buChar char="v"/>
              </a:pP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</a:rPr>
                <a:t>R</a:t>
              </a:r>
              <a:r>
                <a:rPr lang="en-US" altLang="ko-KR" sz="1600" baseline="30000" dirty="0" smtClean="0"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</a:rPr>
                <a:t> =0.9050 , SE=0.0695</a:t>
              </a:r>
            </a:p>
            <a:p>
              <a:pPr marL="285750" indent="-285750">
                <a:buFont typeface="Wingdings" pitchFamily="2" charset="2"/>
                <a:buChar char="v"/>
              </a:pPr>
              <a:endParaRPr lang="en-US" altLang="ko-KR" dirty="0" smtClean="0">
                <a:latin typeface="맑은 고딕" pitchFamily="50" charset="-127"/>
                <a:ea typeface="맑은 고딕" pitchFamily="50" charset="-127"/>
              </a:endParaRPr>
            </a:p>
            <a:p>
              <a:r>
                <a:rPr lang="en-US" altLang="ko-KR" sz="2000" b="1" dirty="0" smtClean="0">
                  <a:latin typeface="맑은 고딕" pitchFamily="50" charset="-127"/>
                  <a:ea typeface="맑은 고딕" pitchFamily="50" charset="-127"/>
                </a:rPr>
                <a:t>Cloud Factor=</a:t>
              </a:r>
            </a:p>
            <a:p>
              <a:endParaRPr lang="en-US" altLang="ko-KR" sz="2000" b="1" dirty="0" smtClean="0">
                <a:latin typeface="맑은 고딕" pitchFamily="50" charset="-127"/>
                <a:ea typeface="맑은 고딕" pitchFamily="50" charset="-127"/>
              </a:endParaRPr>
            </a:p>
            <a:p>
              <a:r>
                <a:rPr lang="en-US" altLang="ko-KR" sz="2000" b="1" dirty="0" smtClean="0">
                  <a:latin typeface="맑은 고딕" pitchFamily="50" charset="-127"/>
                  <a:ea typeface="맑은 고딕" pitchFamily="50" charset="-127"/>
                </a:rPr>
                <a:t>0.9978-0.9937x(          )-0.0699x(</a:t>
              </a:r>
              <a:r>
                <a:rPr lang="en-US" altLang="ko-KR" sz="2000" b="1" dirty="0" err="1" smtClean="0">
                  <a:latin typeface="맑은 고딕" pitchFamily="50" charset="-127"/>
                  <a:ea typeface="맑은 고딕" pitchFamily="50" charset="-127"/>
                </a:rPr>
                <a:t>cosθ</a:t>
              </a:r>
              <a:r>
                <a:rPr lang="en-US" altLang="ko-KR" sz="2000" b="1" dirty="0" smtClean="0">
                  <a:latin typeface="맑은 고딕" pitchFamily="50" charset="-127"/>
                  <a:ea typeface="맑은 고딕" pitchFamily="50" charset="-127"/>
                </a:rPr>
                <a:t>)</a:t>
              </a:r>
            </a:p>
            <a:p>
              <a:endParaRPr lang="en-US" altLang="ko-KR" sz="1600" b="1" dirty="0" smtClean="0">
                <a:latin typeface="맑은 고딕" pitchFamily="50" charset="-127"/>
                <a:ea typeface="맑은 고딕" pitchFamily="50" charset="-127"/>
              </a:endParaRPr>
            </a:p>
            <a:p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θ</a:t>
              </a: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</a:rPr>
                <a:t> = Solar </a:t>
              </a:r>
              <a:r>
                <a:rPr lang="en-US" altLang="ko-KR" sz="1600" dirty="0">
                  <a:latin typeface="맑은 고딕" pitchFamily="50" charset="-127"/>
                  <a:ea typeface="맑은 고딕" pitchFamily="50" charset="-127"/>
                </a:rPr>
                <a:t>Zenith </a:t>
              </a: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</a:rPr>
                <a:t>Angle </a:t>
              </a:r>
            </a:p>
            <a:p>
              <a:pPr algn="ctr"/>
              <a:r>
                <a:rPr lang="en-US" altLang="ko-KR" b="1" dirty="0" smtClean="0">
                  <a:latin typeface="맑은 고딕" pitchFamily="50" charset="-127"/>
                  <a:ea typeface="맑은 고딕" pitchFamily="50" charset="-127"/>
                </a:rPr>
                <a:t>※ </a:t>
              </a:r>
              <a:r>
                <a:rPr lang="ko-KR" altLang="en-US" b="1" dirty="0" smtClean="0">
                  <a:latin typeface="맑은 고딕" pitchFamily="50" charset="-127"/>
                  <a:ea typeface="맑은 고딕" pitchFamily="50" charset="-127"/>
                </a:rPr>
                <a:t>위 관계식을 이용하여 정규화 된 새로운 </a:t>
              </a:r>
              <a:r>
                <a:rPr lang="en-US" altLang="ko-KR" b="1" dirty="0" smtClean="0">
                  <a:latin typeface="맑은 고딕" pitchFamily="50" charset="-127"/>
                  <a:ea typeface="맑은 고딕" pitchFamily="50" charset="-127"/>
                </a:rPr>
                <a:t>Cloud Factor </a:t>
              </a:r>
              <a:r>
                <a:rPr lang="ko-KR" altLang="en-US" b="1" dirty="0" smtClean="0">
                  <a:latin typeface="맑은 고딕" pitchFamily="50" charset="-127"/>
                  <a:ea typeface="맑은 고딕" pitchFamily="50" charset="-127"/>
                </a:rPr>
                <a:t>산출</a:t>
              </a:r>
              <a:endParaRPr lang="ko-KR" altLang="en-US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>
              <a:off x="6501172" y="2384884"/>
              <a:ext cx="807860" cy="1015663"/>
              <a:chOff x="4606268" y="2600908"/>
              <a:chExt cx="807860" cy="1015663"/>
            </a:xfrm>
          </p:grpSpPr>
          <p:sp>
            <p:nvSpPr>
              <p:cNvPr id="28" name="직사각형 27"/>
              <p:cNvSpPr/>
              <p:nvPr/>
            </p:nvSpPr>
            <p:spPr>
              <a:xfrm>
                <a:off x="4606268" y="2600908"/>
                <a:ext cx="807860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2000" b="1" dirty="0" err="1" smtClean="0">
                    <a:latin typeface="맑은 고딕" pitchFamily="50" charset="-127"/>
                    <a:ea typeface="맑은 고딕" pitchFamily="50" charset="-127"/>
                  </a:rPr>
                  <a:t>ρ</a:t>
                </a:r>
                <a:r>
                  <a:rPr lang="en-US" altLang="ko-KR" sz="2000" b="1" baseline="-25000" dirty="0" err="1" smtClean="0">
                    <a:latin typeface="맑은 고딕" pitchFamily="50" charset="-127"/>
                    <a:ea typeface="맑은 고딕" pitchFamily="50" charset="-127"/>
                  </a:rPr>
                  <a:t>vis</a:t>
                </a:r>
                <a:endParaRPr lang="en-US" altLang="ko-KR" sz="2000" b="1" baseline="-25000" dirty="0" smtClean="0">
                  <a:latin typeface="맑은 고딕" pitchFamily="50" charset="-127"/>
                  <a:ea typeface="맑은 고딕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2000" b="1" dirty="0" err="1" smtClean="0">
                    <a:latin typeface="맑은 고딕" pitchFamily="50" charset="-127"/>
                    <a:ea typeface="맑은 고딕" pitchFamily="50" charset="-127"/>
                  </a:rPr>
                  <a:t>cosθ</a:t>
                </a:r>
                <a:endParaRPr lang="ko-KR" altLang="en-US" sz="2000" dirty="0"/>
              </a:p>
            </p:txBody>
          </p:sp>
          <p:cxnSp>
            <p:nvCxnSpPr>
              <p:cNvPr id="30" name="직선 연결선 29"/>
              <p:cNvCxnSpPr/>
              <p:nvPr/>
            </p:nvCxnSpPr>
            <p:spPr bwMode="auto">
              <a:xfrm>
                <a:off x="4606268" y="3176972"/>
                <a:ext cx="745717" cy="0"/>
              </a:xfrm>
              <a:prstGeom prst="line">
                <a:avLst/>
              </a:prstGeom>
              <a:solidFill>
                <a:srgbClr val="CFE7F5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40813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 (OLR)</a:t>
            </a:r>
            <a:endParaRPr lang="ko-KR" altLang="en-US" dirty="0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625426"/>
            <a:ext cx="2903489" cy="2897757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435" y="1603722"/>
            <a:ext cx="2877152" cy="2880000"/>
          </a:xfrm>
          <a:prstGeom prst="rect">
            <a:avLst/>
          </a:prstGeom>
        </p:spPr>
      </p:pic>
      <p:graphicFrame>
        <p:nvGraphicFramePr>
          <p:cNvPr id="20" name="표 19"/>
          <p:cNvGraphicFramePr>
            <a:graphicFrameLocks noGrp="1"/>
          </p:cNvGraphicFramePr>
          <p:nvPr>
            <p:extLst/>
          </p:nvPr>
        </p:nvGraphicFramePr>
        <p:xfrm>
          <a:off x="611560" y="4653136"/>
          <a:ext cx="4889349" cy="18728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60115"/>
                <a:gridCol w="3029234"/>
              </a:tblGrid>
              <a:tr h="374566">
                <a:tc>
                  <a:txBody>
                    <a:bodyPr/>
                    <a:lstStyle/>
                    <a:p>
                      <a:pPr algn="l" latinLnBrk="1">
                        <a:lnSpc>
                          <a:spcPts val="1400"/>
                        </a:lnSpc>
                      </a:pPr>
                      <a:endParaRPr lang="ko-KR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600" dirty="0" err="1" smtClean="0">
                          <a:solidFill>
                            <a:schemeClr val="bg1"/>
                          </a:solidFill>
                        </a:rPr>
                        <a:t>OLR</a:t>
                      </a:r>
                      <a:r>
                        <a:rPr lang="en-US" altLang="ko-KR" sz="1600" baseline="-25000" dirty="0" err="1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ko-KR" altLang="en-US" sz="1600" b="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28282"/>
                    </a:solidFill>
                  </a:tcPr>
                </a:tc>
              </a:tr>
              <a:tr h="3745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</a:rPr>
                        <a:t>RMSE (W m</a:t>
                      </a:r>
                      <a:r>
                        <a:rPr lang="en-US" altLang="ko-KR" sz="1400" b="1" baseline="30000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/>
                        <a:t> 3.8091</a:t>
                      </a:r>
                      <a:endParaRPr lang="ko-KR" altLang="en-US" sz="1400" b="0" dirty="0" smtClean="0"/>
                    </a:p>
                  </a:txBody>
                  <a:tcPr anchor="ctr">
                    <a:solidFill>
                      <a:srgbClr val="F1C9C1"/>
                    </a:solidFill>
                  </a:tcPr>
                </a:tc>
              </a:tr>
              <a:tr h="3745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</a:rPr>
                        <a:t>Bias (W m</a:t>
                      </a:r>
                      <a:r>
                        <a:rPr lang="en-US" altLang="ko-KR" sz="1400" b="1" baseline="30000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/>
                        <a:t>-0.0712</a:t>
                      </a:r>
                      <a:endParaRPr lang="ko-KR" altLang="en-US" sz="1400" b="0" dirty="0" smtClean="0"/>
                    </a:p>
                  </a:txBody>
                  <a:tcPr anchor="ctr">
                    <a:solidFill>
                      <a:srgbClr val="F2DCDB"/>
                    </a:solidFill>
                  </a:tcPr>
                </a:tc>
              </a:tr>
              <a:tr h="374566">
                <a:tc>
                  <a:txBody>
                    <a:bodyPr/>
                    <a:lstStyle/>
                    <a:p>
                      <a:pPr algn="l" latinLnBrk="1">
                        <a:lnSpc>
                          <a:spcPts val="1400"/>
                        </a:lnSpc>
                      </a:pPr>
                      <a:r>
                        <a:rPr lang="en-US" altLang="ko-KR" sz="1400" b="1" baseline="0" dirty="0" smtClean="0">
                          <a:solidFill>
                            <a:schemeClr val="tx1"/>
                          </a:solidFill>
                        </a:rPr>
                        <a:t>R-squared</a:t>
                      </a:r>
                      <a:endParaRPr lang="ko-KR" altLang="en-US" sz="14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b="0" dirty="0" smtClean="0"/>
                        <a:t> 0.99994</a:t>
                      </a:r>
                      <a:endParaRPr lang="ko-KR" altLang="en-US" sz="1400" b="0" dirty="0"/>
                    </a:p>
                  </a:txBody>
                  <a:tcPr anchor="ctr">
                    <a:solidFill>
                      <a:srgbClr val="F1C9C1"/>
                    </a:solidFill>
                  </a:tcPr>
                </a:tc>
              </a:tr>
              <a:tr h="374566">
                <a:tc>
                  <a:txBody>
                    <a:bodyPr/>
                    <a:lstStyle/>
                    <a:p>
                      <a:pPr algn="l" latinLnBrk="1">
                        <a:lnSpc>
                          <a:spcPts val="1400"/>
                        </a:lnSpc>
                      </a:pPr>
                      <a:r>
                        <a:rPr lang="en-US" altLang="ko-KR" sz="1400" b="1" baseline="0" dirty="0" smtClean="0">
                          <a:solidFill>
                            <a:schemeClr val="tx1"/>
                          </a:solidFill>
                        </a:rPr>
                        <a:t>Validation Period</a:t>
                      </a:r>
                      <a:endParaRPr lang="ko-KR" altLang="en-US" sz="14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/>
                        <a:t>2011.04.01~2014.03.31</a:t>
                      </a:r>
                      <a:endParaRPr lang="ko-KR" altLang="en-US" sz="1400" b="1" dirty="0"/>
                    </a:p>
                  </a:txBody>
                  <a:tcPr anchor="ctr">
                    <a:solidFill>
                      <a:srgbClr val="F2DCD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표 20"/>
          <p:cNvGraphicFramePr>
            <a:graphicFrameLocks noGrp="1"/>
          </p:cNvGraphicFramePr>
          <p:nvPr>
            <p:extLst/>
          </p:nvPr>
        </p:nvGraphicFramePr>
        <p:xfrm>
          <a:off x="5591758" y="4653136"/>
          <a:ext cx="3029234" cy="18728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29234"/>
              </a:tblGrid>
              <a:tr h="374566"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</a:rPr>
                        <a:t>OLR</a:t>
                      </a:r>
                      <a:r>
                        <a:rPr lang="en-US" altLang="ko-KR" sz="1600" baseline="-25000" dirty="0" smtClean="0">
                          <a:solidFill>
                            <a:schemeClr val="bg1"/>
                          </a:solidFill>
                        </a:rPr>
                        <a:t>CMDPS</a:t>
                      </a:r>
                      <a:endParaRPr lang="ko-KR" altLang="en-US" sz="16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</a:tr>
              <a:tr h="3745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/>
                        <a:t>10.5432</a:t>
                      </a:r>
                      <a:endParaRPr lang="ko-KR" altLang="en-US" sz="1400" b="0" dirty="0" smtClean="0"/>
                    </a:p>
                  </a:txBody>
                  <a:tcPr anchor="b">
                    <a:solidFill>
                      <a:srgbClr val="B7DEE8"/>
                    </a:solidFill>
                  </a:tcPr>
                </a:tc>
              </a:tr>
              <a:tr h="3745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/>
                        <a:t>-8.4947</a:t>
                      </a:r>
                      <a:endParaRPr lang="ko-KR" altLang="en-US" sz="1400" b="0" dirty="0" smtClean="0"/>
                    </a:p>
                  </a:txBody>
                  <a:tcPr anchor="b">
                    <a:solidFill>
                      <a:srgbClr val="DBEEF4"/>
                    </a:solidFill>
                  </a:tcPr>
                </a:tc>
              </a:tr>
              <a:tr h="374566"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/>
                        <a:t>0.99983</a:t>
                      </a:r>
                      <a:endParaRPr lang="el-GR" altLang="ko-KR" sz="1400" dirty="0" smtClean="0"/>
                    </a:p>
                  </a:txBody>
                  <a:tcPr anchor="b">
                    <a:solidFill>
                      <a:srgbClr val="B7DEE8"/>
                    </a:solidFill>
                  </a:tcPr>
                </a:tc>
              </a:tr>
              <a:tr h="374566"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/>
                        <a:t>2011.04.01~2014.03.31</a:t>
                      </a:r>
                      <a:endParaRPr lang="el-GR" altLang="ko-KR" sz="1400" dirty="0" smtClean="0"/>
                    </a:p>
                  </a:txBody>
                  <a:tcPr anchor="b">
                    <a:solidFill>
                      <a:srgbClr val="DBEEF4"/>
                    </a:solidFill>
                  </a:tcPr>
                </a:tc>
              </a:tr>
            </a:tbl>
          </a:graphicData>
        </a:graphic>
      </p:graphicFrame>
      <p:sp>
        <p:nvSpPr>
          <p:cNvPr id="22" name="타원 21"/>
          <p:cNvSpPr/>
          <p:nvPr/>
        </p:nvSpPr>
        <p:spPr>
          <a:xfrm>
            <a:off x="4356404" y="1933090"/>
            <a:ext cx="936104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타원 22"/>
          <p:cNvSpPr/>
          <p:nvPr/>
        </p:nvSpPr>
        <p:spPr>
          <a:xfrm>
            <a:off x="7305136" y="1933090"/>
            <a:ext cx="936104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모서리가 둥근 직사각형 23"/>
          <p:cNvSpPr/>
          <p:nvPr/>
        </p:nvSpPr>
        <p:spPr bwMode="auto">
          <a:xfrm>
            <a:off x="6254350" y="1409867"/>
            <a:ext cx="1584325" cy="344279"/>
          </a:xfrm>
          <a:prstGeom prst="round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0" lang="en-US" altLang="ko-KR" sz="1600" b="1" dirty="0">
                <a:solidFill>
                  <a:schemeClr val="bg1"/>
                </a:solidFill>
              </a:rPr>
              <a:t>OLR</a:t>
            </a:r>
            <a:r>
              <a:rPr kumimoji="0" lang="en-US" altLang="ko-KR" sz="1600" b="1" baseline="-25000" dirty="0">
                <a:solidFill>
                  <a:schemeClr val="bg1"/>
                </a:solidFill>
              </a:rPr>
              <a:t>CMDPS</a:t>
            </a:r>
          </a:p>
        </p:txBody>
      </p:sp>
      <p:sp>
        <p:nvSpPr>
          <p:cNvPr id="25" name="모서리가 둥근 직사각형 24"/>
          <p:cNvSpPr/>
          <p:nvPr/>
        </p:nvSpPr>
        <p:spPr bwMode="auto">
          <a:xfrm>
            <a:off x="3275856" y="1412776"/>
            <a:ext cx="1692310" cy="366482"/>
          </a:xfrm>
          <a:prstGeom prst="roundRect">
            <a:avLst/>
          </a:prstGeom>
          <a:solidFill>
            <a:srgbClr val="F28282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0" lang="en-US" altLang="ko-KR" sz="1600" b="1" dirty="0" err="1">
                <a:solidFill>
                  <a:schemeClr val="bg1"/>
                </a:solidFill>
              </a:rPr>
              <a:t>OLR</a:t>
            </a:r>
            <a:r>
              <a:rPr kumimoji="0" lang="en-US" altLang="ko-KR" sz="1600" b="1" baseline="-25000" dirty="0" err="1">
                <a:solidFill>
                  <a:schemeClr val="bg1"/>
                </a:solidFill>
              </a:rPr>
              <a:t>New</a:t>
            </a:r>
            <a:endParaRPr kumimoji="0" lang="en-US" altLang="ko-KR" sz="1600" b="1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81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 (OLR)</a:t>
            </a:r>
            <a:endParaRPr lang="ko-KR" altLang="en-US" dirty="0"/>
          </a:p>
        </p:txBody>
      </p:sp>
      <p:pic>
        <p:nvPicPr>
          <p:cNvPr id="41" name="그림 7"/>
          <p:cNvPicPr>
            <a:picLocks noChangeAspect="1"/>
          </p:cNvPicPr>
          <p:nvPr/>
        </p:nvPicPr>
        <p:blipFill>
          <a:blip r:embed="rId2"/>
          <a:srcRect l="41978" t="28085"/>
          <a:stretch>
            <a:fillRect/>
          </a:stretch>
        </p:blipFill>
        <p:spPr bwMode="auto">
          <a:xfrm>
            <a:off x="2184400" y="4271963"/>
            <a:ext cx="4418013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그림 2"/>
          <p:cNvPicPr>
            <a:picLocks noChangeAspect="1"/>
          </p:cNvPicPr>
          <p:nvPr/>
        </p:nvPicPr>
        <p:blipFill>
          <a:blip r:embed="rId3"/>
          <a:srcRect l="42177" t="26065"/>
          <a:stretch>
            <a:fillRect/>
          </a:stretch>
        </p:blipFill>
        <p:spPr bwMode="auto">
          <a:xfrm>
            <a:off x="82550" y="1487488"/>
            <a:ext cx="4402138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그림 3"/>
          <p:cNvPicPr>
            <a:picLocks noChangeAspect="1"/>
          </p:cNvPicPr>
          <p:nvPr/>
        </p:nvPicPr>
        <p:blipFill>
          <a:blip r:embed="rId4"/>
          <a:srcRect l="41440" t="26428"/>
          <a:stretch>
            <a:fillRect/>
          </a:stretch>
        </p:blipFill>
        <p:spPr bwMode="auto">
          <a:xfrm>
            <a:off x="4586288" y="1497013"/>
            <a:ext cx="44577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직사각형 11"/>
          <p:cNvSpPr>
            <a:spLocks noChangeArrowheads="1"/>
          </p:cNvSpPr>
          <p:nvPr/>
        </p:nvSpPr>
        <p:spPr bwMode="auto">
          <a:xfrm>
            <a:off x="1100138" y="1270000"/>
            <a:ext cx="9826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600" b="1">
                <a:latin typeface="맑은 고딕" pitchFamily="50" charset="-127"/>
                <a:ea typeface="맑은 고딕" pitchFamily="50" charset="-127"/>
              </a:rPr>
              <a:t>OLR</a:t>
            </a:r>
            <a:r>
              <a:rPr kumimoji="0" lang="en-US" altLang="ko-KR" sz="1600" b="1" baseline="-25000">
                <a:latin typeface="맑은 고딕" pitchFamily="50" charset="-127"/>
                <a:ea typeface="맑은 고딕" pitchFamily="50" charset="-127"/>
              </a:rPr>
              <a:t>CERES</a:t>
            </a:r>
            <a:endParaRPr kumimoji="0" lang="ko-KR" altLang="en-US" sz="1600" b="1" baseline="-250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" name="직사각형 12"/>
          <p:cNvSpPr>
            <a:spLocks noChangeArrowheads="1"/>
          </p:cNvSpPr>
          <p:nvPr/>
        </p:nvSpPr>
        <p:spPr bwMode="auto">
          <a:xfrm>
            <a:off x="2894013" y="1268413"/>
            <a:ext cx="10620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600" b="1">
                <a:solidFill>
                  <a:srgbClr val="0066FF"/>
                </a:solidFill>
                <a:latin typeface="맑은 고딕" pitchFamily="50" charset="-127"/>
                <a:ea typeface="맑은 고딕" pitchFamily="50" charset="-127"/>
              </a:rPr>
              <a:t>OLR</a:t>
            </a:r>
            <a:r>
              <a:rPr kumimoji="0" lang="en-US" altLang="ko-KR" sz="1600" b="1" baseline="-25000">
                <a:solidFill>
                  <a:srgbClr val="0066FF"/>
                </a:solidFill>
                <a:latin typeface="맑은 고딕" pitchFamily="50" charset="-127"/>
                <a:ea typeface="맑은 고딕" pitchFamily="50" charset="-127"/>
              </a:rPr>
              <a:t>CMDPS</a:t>
            </a:r>
            <a:endParaRPr kumimoji="0" lang="ko-KR" altLang="en-US" sz="1600" b="1" baseline="-25000">
              <a:solidFill>
                <a:srgbClr val="0066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6" name="직사각형 14"/>
          <p:cNvSpPr>
            <a:spLocks noChangeArrowheads="1"/>
          </p:cNvSpPr>
          <p:nvPr/>
        </p:nvSpPr>
        <p:spPr bwMode="auto">
          <a:xfrm>
            <a:off x="7885113" y="1270000"/>
            <a:ext cx="876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600" b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OLR</a:t>
            </a:r>
            <a:r>
              <a:rPr kumimoji="0" lang="en-US" altLang="ko-KR" sz="1600" b="1" baseline="-2500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New</a:t>
            </a:r>
            <a:endParaRPr kumimoji="0" lang="ko-KR" altLang="en-US" sz="1600" b="1" baseline="-2500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47" name="직선 연결선 46"/>
          <p:cNvCxnSpPr/>
          <p:nvPr/>
        </p:nvCxnSpPr>
        <p:spPr>
          <a:xfrm flipH="1">
            <a:off x="539750" y="1484313"/>
            <a:ext cx="5762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47"/>
          <p:cNvCxnSpPr/>
          <p:nvPr/>
        </p:nvCxnSpPr>
        <p:spPr>
          <a:xfrm flipH="1">
            <a:off x="2395538" y="1462088"/>
            <a:ext cx="576262" cy="0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직사각형 24"/>
          <p:cNvSpPr>
            <a:spLocks noChangeArrowheads="1"/>
          </p:cNvSpPr>
          <p:nvPr/>
        </p:nvSpPr>
        <p:spPr bwMode="auto">
          <a:xfrm>
            <a:off x="6008688" y="1268413"/>
            <a:ext cx="9826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600" b="1">
                <a:latin typeface="맑은 고딕" pitchFamily="50" charset="-127"/>
                <a:ea typeface="맑은 고딕" pitchFamily="50" charset="-127"/>
              </a:rPr>
              <a:t>OLR</a:t>
            </a:r>
            <a:r>
              <a:rPr kumimoji="0" lang="en-US" altLang="ko-KR" sz="1600" b="1" baseline="-25000">
                <a:latin typeface="맑은 고딕" pitchFamily="50" charset="-127"/>
                <a:ea typeface="맑은 고딕" pitchFamily="50" charset="-127"/>
              </a:rPr>
              <a:t>CERES</a:t>
            </a:r>
            <a:endParaRPr kumimoji="0" lang="ko-KR" altLang="en-US" sz="1600" b="1" baseline="-2500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50" name="직선 연결선 49"/>
          <p:cNvCxnSpPr/>
          <p:nvPr/>
        </p:nvCxnSpPr>
        <p:spPr>
          <a:xfrm flipH="1">
            <a:off x="5448300" y="1462088"/>
            <a:ext cx="5762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/>
          <p:nvPr/>
        </p:nvCxnSpPr>
        <p:spPr>
          <a:xfrm flipH="1">
            <a:off x="7308850" y="1462088"/>
            <a:ext cx="5762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그룹 32"/>
          <p:cNvGrpSpPr>
            <a:grpSpLocks/>
          </p:cNvGrpSpPr>
          <p:nvPr/>
        </p:nvGrpSpPr>
        <p:grpSpPr bwMode="auto">
          <a:xfrm>
            <a:off x="6908800" y="4335462"/>
            <a:ext cx="1986519" cy="307130"/>
            <a:chOff x="7092280" y="3699664"/>
            <a:chExt cx="1985298" cy="307913"/>
          </a:xfrm>
        </p:grpSpPr>
        <p:sp>
          <p:nvSpPr>
            <p:cNvPr id="53" name="이등변 삼각형 52"/>
            <p:cNvSpPr/>
            <p:nvPr/>
          </p:nvSpPr>
          <p:spPr>
            <a:xfrm>
              <a:off x="7160501" y="3787199"/>
              <a:ext cx="144373" cy="117774"/>
            </a:xfrm>
            <a:prstGeom prst="triangl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54" name="직사각형 28"/>
            <p:cNvSpPr>
              <a:spLocks noChangeArrowheads="1"/>
            </p:cNvSpPr>
            <p:nvPr/>
          </p:nvSpPr>
          <p:spPr bwMode="auto">
            <a:xfrm>
              <a:off x="7305169" y="3714444"/>
              <a:ext cx="1772409" cy="293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300" b="1" dirty="0">
                  <a:latin typeface="맑은 고딕" pitchFamily="50" charset="-127"/>
                  <a:ea typeface="맑은 고딕" pitchFamily="50" charset="-127"/>
                </a:rPr>
                <a:t>Homogeneous </a:t>
              </a:r>
              <a:r>
                <a:rPr kumimoji="0" lang="en-US" altLang="ko-KR" sz="1300" b="1" dirty="0" smtClean="0">
                  <a:latin typeface="맑은 고딕" pitchFamily="50" charset="-127"/>
                  <a:ea typeface="맑은 고딕" pitchFamily="50" charset="-127"/>
                </a:rPr>
                <a:t>Pixel</a:t>
              </a:r>
              <a:endParaRPr kumimoji="0" lang="ko-KR" altLang="en-US" sz="1300" b="1" baseline="-250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7092280" y="3699664"/>
              <a:ext cx="1949839" cy="292845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sp>
        <p:nvSpPr>
          <p:cNvPr id="56" name="AutoShape 135"/>
          <p:cNvSpPr>
            <a:spLocks noChangeArrowheads="1"/>
          </p:cNvSpPr>
          <p:nvPr/>
        </p:nvSpPr>
        <p:spPr bwMode="auto">
          <a:xfrm rot="5400000">
            <a:off x="4008438" y="2552700"/>
            <a:ext cx="1127125" cy="2447925"/>
          </a:xfrm>
          <a:prstGeom prst="rightArrow">
            <a:avLst>
              <a:gd name="adj1" fmla="val 35084"/>
              <a:gd name="adj2" fmla="val 96906"/>
            </a:avLst>
          </a:prstGeom>
          <a:gradFill rotWithShape="1">
            <a:gsLst>
              <a:gs pos="0">
                <a:schemeClr val="bg1">
                  <a:alpha val="46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solidFill>
                <a:schemeClr val="tx2">
                  <a:lumMod val="60000"/>
                  <a:lumOff val="4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7" name="직사각형 43"/>
          <p:cNvSpPr>
            <a:spLocks noChangeArrowheads="1"/>
          </p:cNvSpPr>
          <p:nvPr/>
        </p:nvSpPr>
        <p:spPr bwMode="auto">
          <a:xfrm>
            <a:off x="2163195" y="4070125"/>
            <a:ext cx="45924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400" b="1" dirty="0" smtClean="0">
                <a:latin typeface="맑은 고딕" pitchFamily="50" charset="-127"/>
                <a:ea typeface="맑은 고딕" pitchFamily="50" charset="-127"/>
              </a:rPr>
              <a:t>Comparison with difference of CERES </a:t>
            </a:r>
            <a:r>
              <a:rPr kumimoji="0" lang="en-US" altLang="ko-KR" sz="1400" b="1" dirty="0">
                <a:latin typeface="맑은 고딕" pitchFamily="50" charset="-127"/>
                <a:ea typeface="맑은 고딕" pitchFamily="50" charset="-127"/>
              </a:rPr>
              <a:t>OLR </a:t>
            </a:r>
            <a:r>
              <a:rPr kumimoji="0" lang="en-US" altLang="ko-KR" sz="1400" b="1" dirty="0" smtClean="0">
                <a:latin typeface="맑은 고딕" pitchFamily="50" charset="-127"/>
                <a:ea typeface="맑은 고딕" pitchFamily="50" charset="-127"/>
              </a:rPr>
              <a:t>and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400" b="1" dirty="0" smtClean="0">
                <a:latin typeface="맑은 고딕" pitchFamily="50" charset="-127"/>
                <a:ea typeface="맑은 고딕" pitchFamily="50" charset="-127"/>
              </a:rPr>
              <a:t>OLR</a:t>
            </a:r>
            <a:endParaRPr kumimoji="0" lang="ko-KR" altLang="en-US" sz="1400" b="1" baseline="-25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8" name="직사각형 30"/>
          <p:cNvSpPr>
            <a:spLocks noChangeArrowheads="1"/>
          </p:cNvSpPr>
          <p:nvPr/>
        </p:nvSpPr>
        <p:spPr bwMode="auto">
          <a:xfrm>
            <a:off x="3341688" y="4335463"/>
            <a:ext cx="166904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100" dirty="0">
                <a:solidFill>
                  <a:srgbClr val="0066FF"/>
                </a:solidFill>
                <a:latin typeface="맑은 고딕" pitchFamily="50" charset="-127"/>
                <a:ea typeface="맑은 고딕" pitchFamily="50" charset="-127"/>
              </a:rPr>
              <a:t>CERES </a:t>
            </a:r>
            <a:r>
              <a:rPr kumimoji="0" lang="en-US" altLang="ko-KR" sz="1100" dirty="0" smtClean="0">
                <a:solidFill>
                  <a:srgbClr val="0066FF"/>
                </a:solidFill>
                <a:latin typeface="맑은 고딕" pitchFamily="50" charset="-127"/>
                <a:ea typeface="맑은 고딕" pitchFamily="50" charset="-127"/>
              </a:rPr>
              <a:t>OLR -</a:t>
            </a:r>
            <a:r>
              <a:rPr kumimoji="0" lang="ko-KR" altLang="en-US" sz="1100" dirty="0" smtClean="0">
                <a:solidFill>
                  <a:srgbClr val="0066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100" dirty="0">
                <a:solidFill>
                  <a:srgbClr val="0066FF"/>
                </a:solidFill>
                <a:latin typeface="맑은 고딕" pitchFamily="50" charset="-127"/>
                <a:ea typeface="맑은 고딕" pitchFamily="50" charset="-127"/>
              </a:rPr>
              <a:t>OLR</a:t>
            </a:r>
            <a:r>
              <a:rPr kumimoji="0" lang="en-US" altLang="ko-KR" sz="1100" baseline="-25000" dirty="0">
                <a:solidFill>
                  <a:srgbClr val="0066FF"/>
                </a:solidFill>
                <a:latin typeface="맑은 고딕" pitchFamily="50" charset="-127"/>
                <a:ea typeface="맑은 고딕" pitchFamily="50" charset="-127"/>
              </a:rPr>
              <a:t>CMDPS </a:t>
            </a:r>
            <a:endParaRPr kumimoji="0" lang="ko-KR" altLang="en-US" sz="1100" baseline="-25000" dirty="0">
              <a:solidFill>
                <a:srgbClr val="0066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9" name="직사각형 33"/>
          <p:cNvSpPr>
            <a:spLocks noChangeArrowheads="1"/>
          </p:cNvSpPr>
          <p:nvPr/>
        </p:nvSpPr>
        <p:spPr bwMode="auto">
          <a:xfrm>
            <a:off x="3348038" y="4557713"/>
            <a:ext cx="154241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CERES </a:t>
            </a:r>
            <a:r>
              <a:rPr kumimoji="0" lang="en-US" altLang="ko-KR" sz="1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OLR -</a:t>
            </a:r>
            <a:r>
              <a:rPr kumimoji="0" lang="ko-KR" altLang="en-US" sz="1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1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OLR</a:t>
            </a:r>
            <a:r>
              <a:rPr kumimoji="0" lang="en-US" altLang="ko-KR" sz="1100" baseline="-250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New</a:t>
            </a:r>
            <a:endParaRPr kumimoji="0" lang="ko-KR" altLang="en-US" sz="1100" baseline="-250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60" name="직선 연결선 59"/>
          <p:cNvCxnSpPr/>
          <p:nvPr/>
        </p:nvCxnSpPr>
        <p:spPr>
          <a:xfrm flipH="1">
            <a:off x="2806700" y="4470400"/>
            <a:ext cx="576263" cy="0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/>
          <p:cNvCxnSpPr/>
          <p:nvPr/>
        </p:nvCxnSpPr>
        <p:spPr>
          <a:xfrm flipH="1">
            <a:off x="2806700" y="4652963"/>
            <a:ext cx="5762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직사각형 61"/>
          <p:cNvSpPr/>
          <p:nvPr/>
        </p:nvSpPr>
        <p:spPr>
          <a:xfrm>
            <a:off x="499229" y="4165897"/>
            <a:ext cx="14510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latin typeface="+mn-ea"/>
                <a:ea typeface="+mn-ea"/>
              </a:rPr>
              <a:t>Ocean Pixel</a:t>
            </a:r>
          </a:p>
          <a:p>
            <a:r>
              <a:rPr lang="en-US" altLang="ko-KR" sz="1200" dirty="0" smtClean="0">
                <a:latin typeface="+mn-ea"/>
                <a:ea typeface="+mn-ea"/>
              </a:rPr>
              <a:t>165°E</a:t>
            </a:r>
            <a:r>
              <a:rPr lang="en-US" altLang="ko-KR" sz="1200" dirty="0">
                <a:latin typeface="+mn-ea"/>
                <a:ea typeface="+mn-ea"/>
              </a:rPr>
              <a:t>, 12.5°N </a:t>
            </a:r>
            <a:endParaRPr lang="en-US" altLang="ko-KR" sz="1200" dirty="0" smtClean="0">
              <a:latin typeface="+mn-ea"/>
              <a:ea typeface="+mn-ea"/>
            </a:endParaRPr>
          </a:p>
          <a:p>
            <a:r>
              <a:rPr lang="en-US" altLang="ko-KR" sz="1200" dirty="0" smtClean="0">
                <a:latin typeface="+mn-ea"/>
                <a:ea typeface="+mn-ea"/>
              </a:rPr>
              <a:t>2012.12~2013.02</a:t>
            </a:r>
            <a:endParaRPr lang="en-US" sz="12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6780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 (OLR)</a:t>
            </a:r>
            <a:endParaRPr lang="ko-KR" altLang="en-US" dirty="0"/>
          </a:p>
        </p:txBody>
      </p:sp>
      <p:pic>
        <p:nvPicPr>
          <p:cNvPr id="11" name="그림 5"/>
          <p:cNvPicPr>
            <a:picLocks noChangeAspect="1"/>
          </p:cNvPicPr>
          <p:nvPr/>
        </p:nvPicPr>
        <p:blipFill>
          <a:blip r:embed="rId2"/>
          <a:srcRect l="42209" t="28166"/>
          <a:stretch>
            <a:fillRect/>
          </a:stretch>
        </p:blipFill>
        <p:spPr bwMode="auto">
          <a:xfrm>
            <a:off x="2201863" y="4267200"/>
            <a:ext cx="440055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그림 6"/>
          <p:cNvPicPr>
            <a:picLocks noChangeAspect="1"/>
          </p:cNvPicPr>
          <p:nvPr/>
        </p:nvPicPr>
        <p:blipFill>
          <a:blip r:embed="rId3"/>
          <a:srcRect l="42247" t="26147"/>
          <a:stretch>
            <a:fillRect/>
          </a:stretch>
        </p:blipFill>
        <p:spPr bwMode="auto">
          <a:xfrm>
            <a:off x="4648200" y="1511300"/>
            <a:ext cx="4395788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그림 4"/>
          <p:cNvPicPr>
            <a:picLocks noChangeAspect="1"/>
          </p:cNvPicPr>
          <p:nvPr/>
        </p:nvPicPr>
        <p:blipFill>
          <a:blip r:embed="rId4"/>
          <a:srcRect l="41730" t="27995"/>
          <a:stretch>
            <a:fillRect/>
          </a:stretch>
        </p:blipFill>
        <p:spPr bwMode="auto">
          <a:xfrm>
            <a:off x="100013" y="1543050"/>
            <a:ext cx="44354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11"/>
          <p:cNvSpPr>
            <a:spLocks noChangeArrowheads="1"/>
          </p:cNvSpPr>
          <p:nvPr/>
        </p:nvSpPr>
        <p:spPr bwMode="auto">
          <a:xfrm>
            <a:off x="1100138" y="1270000"/>
            <a:ext cx="9826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600" b="1">
                <a:latin typeface="맑은 고딕" pitchFamily="50" charset="-127"/>
                <a:ea typeface="맑은 고딕" pitchFamily="50" charset="-127"/>
              </a:rPr>
              <a:t>OLR</a:t>
            </a:r>
            <a:r>
              <a:rPr kumimoji="0" lang="en-US" altLang="ko-KR" sz="1600" b="1" baseline="-25000">
                <a:latin typeface="맑은 고딕" pitchFamily="50" charset="-127"/>
                <a:ea typeface="맑은 고딕" pitchFamily="50" charset="-127"/>
              </a:rPr>
              <a:t>CERES</a:t>
            </a:r>
            <a:endParaRPr kumimoji="0" lang="ko-KR" altLang="en-US" sz="1600" b="1" baseline="-250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2"/>
          <p:cNvSpPr>
            <a:spLocks noChangeArrowheads="1"/>
          </p:cNvSpPr>
          <p:nvPr/>
        </p:nvSpPr>
        <p:spPr bwMode="auto">
          <a:xfrm>
            <a:off x="2894013" y="1268413"/>
            <a:ext cx="10620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600" b="1">
                <a:solidFill>
                  <a:srgbClr val="0066FF"/>
                </a:solidFill>
                <a:latin typeface="맑은 고딕" pitchFamily="50" charset="-127"/>
                <a:ea typeface="맑은 고딕" pitchFamily="50" charset="-127"/>
              </a:rPr>
              <a:t>OLR</a:t>
            </a:r>
            <a:r>
              <a:rPr kumimoji="0" lang="en-US" altLang="ko-KR" sz="1600" b="1" baseline="-25000">
                <a:solidFill>
                  <a:srgbClr val="0066FF"/>
                </a:solidFill>
                <a:latin typeface="맑은 고딕" pitchFamily="50" charset="-127"/>
                <a:ea typeface="맑은 고딕" pitchFamily="50" charset="-127"/>
              </a:rPr>
              <a:t>CMDPS</a:t>
            </a:r>
            <a:endParaRPr kumimoji="0" lang="ko-KR" altLang="en-US" sz="1600" b="1" baseline="-25000">
              <a:solidFill>
                <a:srgbClr val="0066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4"/>
          <p:cNvSpPr>
            <a:spLocks noChangeArrowheads="1"/>
          </p:cNvSpPr>
          <p:nvPr/>
        </p:nvSpPr>
        <p:spPr bwMode="auto">
          <a:xfrm>
            <a:off x="7885113" y="1270000"/>
            <a:ext cx="876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600" b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OLR</a:t>
            </a:r>
            <a:r>
              <a:rPr kumimoji="0" lang="en-US" altLang="ko-KR" sz="1600" b="1" baseline="-2500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New</a:t>
            </a:r>
            <a:endParaRPr kumimoji="0" lang="ko-KR" altLang="en-US" sz="1600" b="1" baseline="-2500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 flipH="1">
            <a:off x="539750" y="1484313"/>
            <a:ext cx="5762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 flipH="1">
            <a:off x="2395538" y="1462088"/>
            <a:ext cx="576262" cy="0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4"/>
          <p:cNvSpPr>
            <a:spLocks noChangeArrowheads="1"/>
          </p:cNvSpPr>
          <p:nvPr/>
        </p:nvSpPr>
        <p:spPr bwMode="auto">
          <a:xfrm>
            <a:off x="6008688" y="1268413"/>
            <a:ext cx="9826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600" b="1">
                <a:latin typeface="맑은 고딕" pitchFamily="50" charset="-127"/>
                <a:ea typeface="맑은 고딕" pitchFamily="50" charset="-127"/>
              </a:rPr>
              <a:t>OLR</a:t>
            </a:r>
            <a:r>
              <a:rPr kumimoji="0" lang="en-US" altLang="ko-KR" sz="1600" b="1" baseline="-25000">
                <a:latin typeface="맑은 고딕" pitchFamily="50" charset="-127"/>
                <a:ea typeface="맑은 고딕" pitchFamily="50" charset="-127"/>
              </a:rPr>
              <a:t>CERES</a:t>
            </a:r>
            <a:endParaRPr kumimoji="0" lang="ko-KR" altLang="en-US" sz="1600" b="1" baseline="-2500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8" name="직선 연결선 27"/>
          <p:cNvCxnSpPr/>
          <p:nvPr/>
        </p:nvCxnSpPr>
        <p:spPr>
          <a:xfrm flipH="1">
            <a:off x="5448300" y="1462088"/>
            <a:ext cx="5762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 flipH="1">
            <a:off x="7308850" y="1462088"/>
            <a:ext cx="5762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utoShape 135"/>
          <p:cNvSpPr>
            <a:spLocks noChangeArrowheads="1"/>
          </p:cNvSpPr>
          <p:nvPr/>
        </p:nvSpPr>
        <p:spPr bwMode="auto">
          <a:xfrm rot="5400000">
            <a:off x="4008438" y="2552700"/>
            <a:ext cx="1127125" cy="2447925"/>
          </a:xfrm>
          <a:prstGeom prst="rightArrow">
            <a:avLst>
              <a:gd name="adj1" fmla="val 35084"/>
              <a:gd name="adj2" fmla="val 96906"/>
            </a:avLst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solidFill>
                <a:schemeClr val="tx2">
                  <a:lumMod val="60000"/>
                  <a:lumOff val="4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1" name="직사각형 39"/>
          <p:cNvSpPr>
            <a:spLocks noChangeArrowheads="1"/>
          </p:cNvSpPr>
          <p:nvPr/>
        </p:nvSpPr>
        <p:spPr bwMode="auto">
          <a:xfrm>
            <a:off x="3341688" y="4335463"/>
            <a:ext cx="14205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200" dirty="0">
                <a:solidFill>
                  <a:srgbClr val="0066FF"/>
                </a:solidFill>
                <a:latin typeface="맑은 고딕" pitchFamily="50" charset="-127"/>
                <a:ea typeface="맑은 고딕" pitchFamily="50" charset="-127"/>
              </a:rPr>
              <a:t>CERES </a:t>
            </a:r>
            <a:r>
              <a:rPr kumimoji="0" lang="en-US" altLang="ko-KR" sz="1200" dirty="0" smtClean="0">
                <a:solidFill>
                  <a:srgbClr val="0066FF"/>
                </a:solidFill>
                <a:latin typeface="맑은 고딕" pitchFamily="50" charset="-127"/>
                <a:ea typeface="맑은 고딕" pitchFamily="50" charset="-127"/>
              </a:rPr>
              <a:t>OLR</a:t>
            </a:r>
            <a:r>
              <a:rPr lang="ko-KR" altLang="en-US" sz="1200" dirty="0">
                <a:solidFill>
                  <a:srgbClr val="0066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solidFill>
                  <a:srgbClr val="0066FF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kumimoji="0" lang="ko-KR" altLang="en-US" sz="1200" dirty="0" smtClean="0">
                <a:solidFill>
                  <a:srgbClr val="0066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200" dirty="0" smtClean="0">
                <a:solidFill>
                  <a:srgbClr val="0066FF"/>
                </a:solidFill>
                <a:latin typeface="맑은 고딕" pitchFamily="50" charset="-127"/>
                <a:ea typeface="맑은 고딕" pitchFamily="50" charset="-127"/>
              </a:rPr>
              <a:t>OLR</a:t>
            </a:r>
            <a:endParaRPr kumimoji="0" lang="ko-KR" altLang="en-US" sz="1200" baseline="-25000" dirty="0">
              <a:solidFill>
                <a:srgbClr val="0066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직사각형 40"/>
          <p:cNvSpPr>
            <a:spLocks noChangeArrowheads="1"/>
          </p:cNvSpPr>
          <p:nvPr/>
        </p:nvSpPr>
        <p:spPr bwMode="auto">
          <a:xfrm>
            <a:off x="3348038" y="4557713"/>
            <a:ext cx="16658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2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CERES </a:t>
            </a:r>
            <a:r>
              <a:rPr kumimoji="0" lang="en-US" altLang="ko-KR" sz="12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OLR -</a:t>
            </a:r>
            <a:r>
              <a:rPr kumimoji="0" lang="ko-KR" altLang="en-US" sz="12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2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OLR</a:t>
            </a:r>
            <a:r>
              <a:rPr kumimoji="0" lang="en-US" altLang="ko-KR" sz="1200" baseline="-250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New</a:t>
            </a:r>
            <a:endParaRPr kumimoji="0" lang="ko-KR" altLang="en-US" sz="1200" baseline="-250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33" name="직선 연결선 32"/>
          <p:cNvCxnSpPr/>
          <p:nvPr/>
        </p:nvCxnSpPr>
        <p:spPr>
          <a:xfrm flipH="1">
            <a:off x="2806700" y="4470400"/>
            <a:ext cx="576263" cy="0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flipH="1">
            <a:off x="2806700" y="4652963"/>
            <a:ext cx="5762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그룹 45"/>
          <p:cNvGrpSpPr>
            <a:grpSpLocks/>
          </p:cNvGrpSpPr>
          <p:nvPr/>
        </p:nvGrpSpPr>
        <p:grpSpPr bwMode="auto">
          <a:xfrm>
            <a:off x="6908801" y="4335462"/>
            <a:ext cx="1986519" cy="307130"/>
            <a:chOff x="7092280" y="3699664"/>
            <a:chExt cx="1985298" cy="307913"/>
          </a:xfrm>
        </p:grpSpPr>
        <p:sp>
          <p:nvSpPr>
            <p:cNvPr id="37" name="이등변 삼각형 36"/>
            <p:cNvSpPr/>
            <p:nvPr/>
          </p:nvSpPr>
          <p:spPr>
            <a:xfrm>
              <a:off x="7160501" y="3787199"/>
              <a:ext cx="144373" cy="117774"/>
            </a:xfrm>
            <a:prstGeom prst="triangl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38" name="직사각형 47"/>
            <p:cNvSpPr>
              <a:spLocks noChangeArrowheads="1"/>
            </p:cNvSpPr>
            <p:nvPr/>
          </p:nvSpPr>
          <p:spPr bwMode="auto">
            <a:xfrm>
              <a:off x="7305169" y="3714444"/>
              <a:ext cx="1772409" cy="293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300" b="1">
                  <a:latin typeface="맑은 고딕" pitchFamily="50" charset="-127"/>
                  <a:ea typeface="맑은 고딕" pitchFamily="50" charset="-127"/>
                </a:rPr>
                <a:t>Homogeneous </a:t>
              </a:r>
              <a:r>
                <a:rPr kumimoji="0" lang="en-US" altLang="ko-KR" sz="1300" b="1" smtClean="0">
                  <a:latin typeface="맑은 고딕" pitchFamily="50" charset="-127"/>
                  <a:ea typeface="맑은 고딕" pitchFamily="50" charset="-127"/>
                </a:rPr>
                <a:t>Pixel</a:t>
              </a:r>
              <a:endParaRPr kumimoji="0" lang="ko-KR" altLang="en-US" sz="1300" b="1" baseline="-250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7092280" y="3699664"/>
              <a:ext cx="1949839" cy="292845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sp>
        <p:nvSpPr>
          <p:cNvPr id="40" name="직사각형 39"/>
          <p:cNvSpPr/>
          <p:nvPr/>
        </p:nvSpPr>
        <p:spPr>
          <a:xfrm>
            <a:off x="578767" y="4133850"/>
            <a:ext cx="14510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latin typeface="+mn-ea"/>
                <a:ea typeface="+mn-ea"/>
              </a:rPr>
              <a:t>Land pixel</a:t>
            </a:r>
          </a:p>
          <a:p>
            <a:r>
              <a:rPr lang="en-US" altLang="ko-KR" sz="1200" dirty="0" smtClean="0">
                <a:latin typeface="+mn-ea"/>
                <a:ea typeface="+mn-ea"/>
              </a:rPr>
              <a:t>165°E</a:t>
            </a:r>
            <a:r>
              <a:rPr lang="en-US" altLang="ko-KR" sz="1200" dirty="0">
                <a:latin typeface="+mn-ea"/>
                <a:ea typeface="+mn-ea"/>
              </a:rPr>
              <a:t>, 12.5°N </a:t>
            </a:r>
            <a:endParaRPr lang="en-US" altLang="ko-KR" sz="1200" dirty="0" smtClean="0">
              <a:latin typeface="+mn-ea"/>
              <a:ea typeface="+mn-ea"/>
            </a:endParaRPr>
          </a:p>
          <a:p>
            <a:r>
              <a:rPr lang="en-US" altLang="ko-KR" sz="1200" dirty="0" smtClean="0">
                <a:latin typeface="+mn-ea"/>
                <a:ea typeface="+mn-ea"/>
              </a:rPr>
              <a:t>2012.12~2013.02</a:t>
            </a:r>
            <a:endParaRPr lang="en-US" sz="1200" dirty="0">
              <a:latin typeface="+mn-ea"/>
              <a:ea typeface="+mn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275795" y="4014291"/>
            <a:ext cx="45924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ko-KR" sz="1400" b="1" dirty="0">
                <a:solidFill>
                  <a:prstClr val="black"/>
                </a:solidFill>
                <a:latin typeface="맑은 고딕" pitchFamily="50" charset="-127"/>
              </a:rPr>
              <a:t>Comparison with difference of CERES OLR and</a:t>
            </a:r>
            <a:r>
              <a:rPr lang="ko-KR" altLang="en-US" sz="1400" b="1" dirty="0">
                <a:solidFill>
                  <a:prstClr val="black"/>
                </a:solidFill>
                <a:latin typeface="맑은 고딕" pitchFamily="50" charset="-127"/>
              </a:rPr>
              <a:t> </a:t>
            </a:r>
            <a:r>
              <a:rPr lang="en-US" altLang="ko-KR" sz="1400" b="1" dirty="0">
                <a:solidFill>
                  <a:prstClr val="black"/>
                </a:solidFill>
                <a:latin typeface="맑은 고딕" pitchFamily="50" charset="-127"/>
              </a:rPr>
              <a:t>OLR</a:t>
            </a:r>
            <a:endParaRPr lang="ko-KR" altLang="en-US" sz="1400" b="1" baseline="-25000" dirty="0">
              <a:solidFill>
                <a:prstClr val="black"/>
              </a:solidFill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56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직사각형 78"/>
          <p:cNvSpPr/>
          <p:nvPr/>
        </p:nvSpPr>
        <p:spPr>
          <a:xfrm>
            <a:off x="4355976" y="4200798"/>
            <a:ext cx="2890023" cy="6429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[Albedo · Precipitation · Snow Cover/Sea Ice ]</a:t>
            </a:r>
            <a:endParaRPr lang="ko-KR" alt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en-US" altLang="ko-KR" dirty="0" smtClean="0"/>
              <a:t>Background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457200" y="1268760"/>
            <a:ext cx="7787208" cy="26208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 sz="1800" b="1" dirty="0" smtClean="0"/>
              <a:t>KMA ECV plan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365861" y="3502673"/>
            <a:ext cx="2880138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ECVs 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KMA</a:t>
            </a:r>
            <a:endParaRPr lang="en-US" altLang="ko-K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7202708" y="2128280"/>
            <a:ext cx="19778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 smtClean="0">
                <a:ln w="1587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Available immediately adoption of GSICS</a:t>
            </a:r>
            <a:endParaRPr lang="en-US" altLang="ko-KR" sz="1600" dirty="0">
              <a:ln w="1587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7236114" y="3923595"/>
            <a:ext cx="2002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 smtClean="0">
                <a:ln w="1587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Long term plan is required</a:t>
            </a:r>
            <a:endParaRPr lang="en-US" altLang="ko-KR" sz="1600" dirty="0">
              <a:ln w="1587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8" name="직사각형 77"/>
          <p:cNvSpPr/>
          <p:nvPr/>
        </p:nvSpPr>
        <p:spPr>
          <a:xfrm>
            <a:off x="4355976" y="2492896"/>
            <a:ext cx="289002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[Sea Surface Temperature · Outgoing Longwave Radiation · Insolation]</a:t>
            </a:r>
            <a:endParaRPr lang="ko-KR" alt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355976" y="1804121"/>
            <a:ext cx="2880138" cy="709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ECVs 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KMA</a:t>
            </a:r>
            <a:endParaRPr lang="en-US" altLang="ko-K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0" name="표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438427"/>
              </p:ext>
            </p:extLst>
          </p:nvPr>
        </p:nvGraphicFramePr>
        <p:xfrm>
          <a:off x="81621" y="2169080"/>
          <a:ext cx="4170176" cy="349226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042544"/>
                <a:gridCol w="1042544"/>
                <a:gridCol w="1042544"/>
                <a:gridCol w="1042544"/>
              </a:tblGrid>
              <a:tr h="8730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100" dirty="0" smtClean="0"/>
                        <a:t>Cloud</a:t>
                      </a:r>
                      <a:r>
                        <a:rPr lang="en-US" altLang="ko-KR" sz="1200" b="0" spc="-100" baseline="0" dirty="0" smtClean="0"/>
                        <a:t> Detection</a:t>
                      </a:r>
                    </a:p>
                    <a:p>
                      <a:pPr algn="ctr" latinLnBrk="1"/>
                      <a:r>
                        <a:rPr lang="en-US" altLang="ko-KR" sz="1200" b="0" spc="-100" baseline="0" dirty="0" smtClean="0"/>
                        <a:t>(CLD)</a:t>
                      </a:r>
                      <a:endParaRPr lang="ko-KR" altLang="en-US" sz="1200" b="0" spc="-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100" dirty="0" smtClean="0"/>
                        <a:t>Cloud Analysis</a:t>
                      </a:r>
                    </a:p>
                    <a:p>
                      <a:pPr algn="ctr" latinLnBrk="1"/>
                      <a:r>
                        <a:rPr lang="en-US" altLang="ko-KR" sz="1200" b="0" spc="-100" dirty="0" smtClean="0"/>
                        <a:t>(CA)</a:t>
                      </a:r>
                      <a:endParaRPr lang="ko-KR" altLang="en-US" sz="1200" b="0" spc="-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Outgoing Longwave Radiation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(OLR)</a:t>
                      </a:r>
                      <a:endParaRPr kumimoji="0" lang="ko-KR" altLang="en-US" sz="1200" b="1" i="0" u="none" strike="noStrike" kern="1200" cap="none" spc="-10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Sea Surface Temperature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(SST)</a:t>
                      </a:r>
                      <a:endParaRPr kumimoji="0" lang="ko-KR" altLang="en-US" sz="1200" b="1" i="0" u="none" strike="noStrike" kern="1200" cap="none" spc="-10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730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00" dirty="0" smtClean="0"/>
                        <a:t>Atmospheric Motion Vector</a:t>
                      </a:r>
                    </a:p>
                    <a:p>
                      <a:pPr algn="ctr" latinLnBrk="1"/>
                      <a:r>
                        <a:rPr lang="en-US" altLang="ko-KR" sz="1200" spc="-100" dirty="0" smtClean="0"/>
                        <a:t>(AMV)</a:t>
                      </a:r>
                      <a:endParaRPr lang="ko-KR" altLang="en-US" sz="1200" b="1" spc="-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00" dirty="0" smtClean="0"/>
                        <a:t>Land Surface Temperature</a:t>
                      </a:r>
                    </a:p>
                    <a:p>
                      <a:pPr algn="ctr" latinLnBrk="1"/>
                      <a:r>
                        <a:rPr lang="en-US" altLang="ko-KR" sz="1200" spc="-100" dirty="0" smtClean="0"/>
                        <a:t>(LST)</a:t>
                      </a:r>
                      <a:endParaRPr lang="ko-KR" altLang="en-US" sz="1200" b="1" spc="-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Insolation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(INS)</a:t>
                      </a:r>
                      <a:endParaRPr lang="ko-KR" altLang="en-US" sz="1200" b="1" spc="-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00" dirty="0" smtClean="0"/>
                        <a:t>Fog</a:t>
                      </a:r>
                      <a:endParaRPr lang="ko-KR" altLang="en-US" sz="1200" b="1" spc="-100" dirty="0"/>
                    </a:p>
                  </a:txBody>
                  <a:tcPr anchor="ctr"/>
                </a:tc>
              </a:tr>
              <a:tr h="8730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00" dirty="0" smtClean="0"/>
                        <a:t>Upper Tropospheric Humidity</a:t>
                      </a:r>
                    </a:p>
                    <a:p>
                      <a:pPr algn="ctr" latinLnBrk="1"/>
                      <a:r>
                        <a:rPr lang="en-US" altLang="ko-KR" sz="1200" spc="-100" dirty="0" smtClean="0"/>
                        <a:t>(UTH)</a:t>
                      </a:r>
                      <a:endParaRPr lang="ko-KR" altLang="en-US" sz="1200" b="1" spc="-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00" dirty="0" smtClean="0"/>
                        <a:t>Clear Sky Radiance</a:t>
                      </a:r>
                    </a:p>
                    <a:p>
                      <a:pPr algn="ctr" latinLnBrk="1"/>
                      <a:r>
                        <a:rPr lang="en-US" altLang="ko-KR" sz="1200" spc="-100" dirty="0" smtClean="0"/>
                        <a:t>(CSR)</a:t>
                      </a:r>
                      <a:endParaRPr lang="ko-KR" altLang="en-US" sz="1200" b="1" spc="-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00" baseline="0" dirty="0" smtClean="0"/>
                        <a:t>Snow/Sea Ice</a:t>
                      </a:r>
                    </a:p>
                    <a:p>
                      <a:pPr algn="ctr" latinLnBrk="1"/>
                      <a:r>
                        <a:rPr lang="en-US" altLang="ko-KR" sz="1200" spc="-100" baseline="0" dirty="0" smtClean="0"/>
                        <a:t>(SSI)</a:t>
                      </a:r>
                      <a:endParaRPr lang="ko-KR" altLang="en-US" sz="1200" b="1" spc="-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100" dirty="0" smtClean="0"/>
                        <a:t>Precipitation</a:t>
                      </a:r>
                      <a:endParaRPr lang="ko-KR" altLang="en-US" sz="1200" b="0" spc="-100" dirty="0" smtClean="0"/>
                    </a:p>
                  </a:txBody>
                  <a:tcPr anchor="ctr"/>
                </a:tc>
              </a:tr>
              <a:tr h="8730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00" dirty="0" smtClean="0"/>
                        <a:t>Rain Intensity</a:t>
                      </a:r>
                    </a:p>
                    <a:p>
                      <a:pPr algn="ctr" latinLnBrk="1"/>
                      <a:r>
                        <a:rPr lang="en-US" altLang="ko-KR" sz="1200" spc="-100" dirty="0" smtClean="0"/>
                        <a:t>(RI)</a:t>
                      </a:r>
                      <a:endParaRPr lang="ko-KR" altLang="en-US" sz="1200" b="1" spc="-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00" dirty="0" smtClean="0"/>
                        <a:t>Aerosol Index</a:t>
                      </a:r>
                    </a:p>
                    <a:p>
                      <a:pPr algn="ctr" latinLnBrk="1"/>
                      <a:r>
                        <a:rPr lang="en-US" altLang="ko-KR" sz="1200" spc="-100" dirty="0" smtClean="0"/>
                        <a:t>(AI)</a:t>
                      </a:r>
                      <a:endParaRPr lang="ko-KR" altLang="en-US" sz="1200" b="1" spc="-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00" dirty="0" smtClean="0"/>
                        <a:t>Aerosol</a:t>
                      </a:r>
                      <a:r>
                        <a:rPr lang="en-US" altLang="ko-KR" sz="1200" spc="-100" baseline="0" dirty="0" smtClean="0"/>
                        <a:t> Optical Depth</a:t>
                      </a:r>
                    </a:p>
                    <a:p>
                      <a:pPr algn="ctr" latinLnBrk="1"/>
                      <a:r>
                        <a:rPr lang="en-US" altLang="ko-KR" sz="1200" spc="-100" baseline="0" dirty="0" smtClean="0"/>
                        <a:t>(AOD)</a:t>
                      </a:r>
                      <a:endParaRPr lang="ko-KR" altLang="en-US" sz="1200" b="1" spc="-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100" dirty="0" smtClean="0"/>
                        <a:t>Total </a:t>
                      </a:r>
                      <a:r>
                        <a:rPr lang="en-US" altLang="ko-KR" sz="1200" b="0" spc="-100" dirty="0" err="1" smtClean="0"/>
                        <a:t>Precipitable</a:t>
                      </a:r>
                      <a:r>
                        <a:rPr lang="en-US" altLang="ko-KR" sz="1200" b="0" spc="-100" baseline="0" dirty="0" smtClean="0"/>
                        <a:t> Water</a:t>
                      </a:r>
                    </a:p>
                    <a:p>
                      <a:pPr algn="ctr" latinLnBrk="1"/>
                      <a:r>
                        <a:rPr lang="en-US" altLang="ko-KR" sz="1200" b="0" spc="-100" baseline="0" dirty="0" smtClean="0"/>
                        <a:t>(TPW)</a:t>
                      </a:r>
                      <a:endParaRPr lang="ko-KR" altLang="en-US" sz="1200" b="0" spc="-100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1" name="Freeform 296"/>
          <p:cNvSpPr>
            <a:spLocks/>
          </p:cNvSpPr>
          <p:nvPr/>
        </p:nvSpPr>
        <p:spPr bwMode="auto">
          <a:xfrm rot="16200000" flipV="1">
            <a:off x="6421998" y="2989464"/>
            <a:ext cx="2191723" cy="864096"/>
          </a:xfrm>
          <a:custGeom>
            <a:avLst/>
            <a:gdLst/>
            <a:ahLst/>
            <a:cxnLst>
              <a:cxn ang="0">
                <a:pos x="2502" y="0"/>
              </a:cxn>
              <a:cxn ang="0">
                <a:pos x="1465" y="383"/>
              </a:cxn>
              <a:cxn ang="0">
                <a:pos x="1783" y="383"/>
              </a:cxn>
              <a:cxn ang="0">
                <a:pos x="0" y="1908"/>
              </a:cxn>
              <a:cxn ang="0">
                <a:pos x="5034" y="1908"/>
              </a:cxn>
              <a:cxn ang="0">
                <a:pos x="3229" y="383"/>
              </a:cxn>
              <a:cxn ang="0">
                <a:pos x="3613" y="395"/>
              </a:cxn>
              <a:cxn ang="0">
                <a:pos x="2502" y="0"/>
              </a:cxn>
            </a:cxnLst>
            <a:rect l="0" t="0" r="r" b="b"/>
            <a:pathLst>
              <a:path w="5034" h="1908">
                <a:moveTo>
                  <a:pt x="2502" y="0"/>
                </a:moveTo>
                <a:lnTo>
                  <a:pt x="1465" y="383"/>
                </a:lnTo>
                <a:lnTo>
                  <a:pt x="1783" y="383"/>
                </a:lnTo>
                <a:lnTo>
                  <a:pt x="0" y="1908"/>
                </a:lnTo>
                <a:lnTo>
                  <a:pt x="5034" y="1908"/>
                </a:lnTo>
                <a:lnTo>
                  <a:pt x="3229" y="383"/>
                </a:lnTo>
                <a:lnTo>
                  <a:pt x="3613" y="395"/>
                </a:lnTo>
                <a:lnTo>
                  <a:pt x="2502" y="0"/>
                </a:lnTo>
                <a:close/>
              </a:path>
            </a:pathLst>
          </a:custGeom>
          <a:gradFill rotWithShape="1">
            <a:gsLst>
              <a:gs pos="0">
                <a:srgbClr val="66FFCC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82" name="내용 개체 틀 2"/>
          <p:cNvSpPr>
            <a:spLocks noGrp="1"/>
          </p:cNvSpPr>
          <p:nvPr>
            <p:ph idx="1"/>
          </p:nvPr>
        </p:nvSpPr>
        <p:spPr>
          <a:xfrm>
            <a:off x="4306970" y="4877354"/>
            <a:ext cx="4412195" cy="1936021"/>
          </a:xfrm>
        </p:spPr>
        <p:txBody>
          <a:bodyPr anchor="ctr">
            <a:normAutofit/>
          </a:bodyPr>
          <a:lstStyle/>
          <a:p>
            <a:pPr marL="108000" algn="just"/>
            <a:r>
              <a:rPr lang="en-US" altLang="ko-KR" sz="1500" dirty="0" smtClean="0">
                <a:sym typeface="Wingdings" pitchFamily="2" charset="2"/>
              </a:rPr>
              <a:t>Retrieval system exists ?</a:t>
            </a:r>
          </a:p>
          <a:p>
            <a:pPr marL="108000" algn="just"/>
            <a:r>
              <a:rPr lang="en-US" altLang="ko-KR" sz="1500" dirty="0" smtClean="0">
                <a:sym typeface="Wingdings" pitchFamily="2" charset="2"/>
              </a:rPr>
              <a:t>Mutual algorithm similarity between COMS and other satellites </a:t>
            </a:r>
          </a:p>
          <a:p>
            <a:pPr marL="108000" algn="just"/>
            <a:r>
              <a:rPr lang="en-US" altLang="ko-KR" sz="1500" dirty="0" smtClean="0">
                <a:sym typeface="Wingdings" pitchFamily="2" charset="2"/>
              </a:rPr>
              <a:t>Similarity of input channel characters</a:t>
            </a:r>
          </a:p>
          <a:p>
            <a:pPr marL="108000" algn="just"/>
            <a:r>
              <a:rPr lang="en-US" altLang="ko-KR" sz="1500" dirty="0" smtClean="0">
                <a:sym typeface="Wingdings" pitchFamily="2" charset="2"/>
              </a:rPr>
              <a:t>Convenience of validation</a:t>
            </a:r>
          </a:p>
          <a:p>
            <a:pPr marL="108000" algn="just"/>
            <a:endParaRPr lang="en-US" altLang="ko-KR" sz="1500" dirty="0" smtClean="0">
              <a:sym typeface="Wingdings" pitchFamily="2" charset="2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04901" y="2175906"/>
            <a:ext cx="4179067" cy="3485342"/>
            <a:chOff x="79386" y="1808551"/>
            <a:chExt cx="4179067" cy="3485342"/>
          </a:xfrm>
        </p:grpSpPr>
        <p:sp>
          <p:nvSpPr>
            <p:cNvPr id="83" name="직사각형 82"/>
            <p:cNvSpPr/>
            <p:nvPr/>
          </p:nvSpPr>
          <p:spPr>
            <a:xfrm>
              <a:off x="79386" y="1815808"/>
              <a:ext cx="1033995" cy="8640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31750">
              <a:solidFill>
                <a:schemeClr val="bg1"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직사각형 83"/>
            <p:cNvSpPr/>
            <p:nvPr/>
          </p:nvSpPr>
          <p:spPr>
            <a:xfrm>
              <a:off x="1144073" y="1815808"/>
              <a:ext cx="1033995" cy="8640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31750">
              <a:solidFill>
                <a:schemeClr val="bg1"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직사각형 86"/>
            <p:cNvSpPr/>
            <p:nvPr/>
          </p:nvSpPr>
          <p:spPr>
            <a:xfrm>
              <a:off x="79386" y="2687222"/>
              <a:ext cx="1033995" cy="8640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31750">
              <a:solidFill>
                <a:schemeClr val="bg1"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직사각형 87"/>
            <p:cNvSpPr/>
            <p:nvPr/>
          </p:nvSpPr>
          <p:spPr>
            <a:xfrm>
              <a:off x="1144073" y="2687222"/>
              <a:ext cx="1033995" cy="8640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31750">
              <a:solidFill>
                <a:schemeClr val="bg1"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직사각형 89"/>
            <p:cNvSpPr/>
            <p:nvPr/>
          </p:nvSpPr>
          <p:spPr>
            <a:xfrm>
              <a:off x="3212063" y="2679965"/>
              <a:ext cx="1033995" cy="8640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31750">
              <a:solidFill>
                <a:schemeClr val="bg1"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직사각형 90"/>
            <p:cNvSpPr/>
            <p:nvPr/>
          </p:nvSpPr>
          <p:spPr>
            <a:xfrm>
              <a:off x="79386" y="3551222"/>
              <a:ext cx="1033995" cy="8640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31750">
              <a:solidFill>
                <a:schemeClr val="bg1"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직사각형 91"/>
            <p:cNvSpPr/>
            <p:nvPr/>
          </p:nvSpPr>
          <p:spPr>
            <a:xfrm>
              <a:off x="1122302" y="3551222"/>
              <a:ext cx="1033995" cy="8640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31750">
              <a:solidFill>
                <a:schemeClr val="bg1"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직사각형 93"/>
            <p:cNvSpPr/>
            <p:nvPr/>
          </p:nvSpPr>
          <p:spPr>
            <a:xfrm>
              <a:off x="86643" y="4429893"/>
              <a:ext cx="1033995" cy="8640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31750">
              <a:solidFill>
                <a:schemeClr val="bg1"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직사각형 94"/>
            <p:cNvSpPr/>
            <p:nvPr/>
          </p:nvSpPr>
          <p:spPr>
            <a:xfrm>
              <a:off x="1129559" y="4429893"/>
              <a:ext cx="1033995" cy="8640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31750">
              <a:solidFill>
                <a:schemeClr val="bg1"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직사각형 95"/>
            <p:cNvSpPr/>
            <p:nvPr/>
          </p:nvSpPr>
          <p:spPr>
            <a:xfrm>
              <a:off x="2158048" y="4429893"/>
              <a:ext cx="1033995" cy="8640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31750">
              <a:solidFill>
                <a:schemeClr val="bg1"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직사각형 97"/>
            <p:cNvSpPr/>
            <p:nvPr/>
          </p:nvSpPr>
          <p:spPr>
            <a:xfrm>
              <a:off x="2158048" y="3551222"/>
              <a:ext cx="1033995" cy="864000"/>
            </a:xfrm>
            <a:prstGeom prst="rect">
              <a:avLst/>
            </a:prstGeom>
            <a:noFill/>
            <a:ln w="31750">
              <a:solidFill>
                <a:schemeClr val="accent3">
                  <a:lumMod val="75000"/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직사각형 100"/>
            <p:cNvSpPr/>
            <p:nvPr/>
          </p:nvSpPr>
          <p:spPr>
            <a:xfrm>
              <a:off x="2172562" y="2672551"/>
              <a:ext cx="1033995" cy="864000"/>
            </a:xfrm>
            <a:prstGeom prst="rect">
              <a:avLst/>
            </a:prstGeom>
            <a:noFill/>
            <a:ln w="31750">
              <a:solidFill>
                <a:schemeClr val="accent6">
                  <a:lumMod val="75000"/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직사각형 102"/>
            <p:cNvSpPr/>
            <p:nvPr/>
          </p:nvSpPr>
          <p:spPr>
            <a:xfrm>
              <a:off x="3224458" y="1808935"/>
              <a:ext cx="1033995" cy="864000"/>
            </a:xfrm>
            <a:prstGeom prst="rect">
              <a:avLst/>
            </a:prstGeom>
            <a:noFill/>
            <a:ln w="31750">
              <a:solidFill>
                <a:schemeClr val="accent6">
                  <a:lumMod val="75000"/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2172562" y="1808551"/>
              <a:ext cx="1033995" cy="864000"/>
            </a:xfrm>
            <a:prstGeom prst="rect">
              <a:avLst/>
            </a:prstGeom>
            <a:noFill/>
            <a:ln w="31750">
              <a:solidFill>
                <a:schemeClr val="accent6">
                  <a:lumMod val="75000"/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3212453" y="4429893"/>
              <a:ext cx="1033995" cy="8640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31750">
              <a:solidFill>
                <a:schemeClr val="bg1"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직사각형 98"/>
            <p:cNvSpPr/>
            <p:nvPr/>
          </p:nvSpPr>
          <p:spPr>
            <a:xfrm>
              <a:off x="3220027" y="3551222"/>
              <a:ext cx="1033995" cy="864000"/>
            </a:xfrm>
            <a:prstGeom prst="rect">
              <a:avLst/>
            </a:prstGeom>
            <a:noFill/>
            <a:ln w="31750">
              <a:solidFill>
                <a:schemeClr val="accent3">
                  <a:lumMod val="75000"/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2" name="직사각형 31"/>
          <p:cNvSpPr/>
          <p:nvPr/>
        </p:nvSpPr>
        <p:spPr>
          <a:xfrm>
            <a:off x="3220027" y="5661344"/>
            <a:ext cx="1033995" cy="864000"/>
          </a:xfrm>
          <a:prstGeom prst="rect">
            <a:avLst/>
          </a:prstGeom>
          <a:noFill/>
          <a:ln w="31750">
            <a:solidFill>
              <a:schemeClr val="accent3">
                <a:lumMod val="75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albedo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750534" y="1696771"/>
            <a:ext cx="32168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16 types product from COMS/MI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88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en-US" altLang="ko-KR" dirty="0" smtClean="0"/>
              <a:t>Background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457200" y="1268760"/>
            <a:ext cx="7787208" cy="26208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 sz="1800" b="1" dirty="0" smtClean="0"/>
              <a:t>KMA ECV current status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903734"/>
              </p:ext>
            </p:extLst>
          </p:nvPr>
        </p:nvGraphicFramePr>
        <p:xfrm>
          <a:off x="-3" y="1700808"/>
          <a:ext cx="9144002" cy="3771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286"/>
                <a:gridCol w="1306286"/>
                <a:gridCol w="1455375"/>
                <a:gridCol w="1157197"/>
                <a:gridCol w="1306286"/>
                <a:gridCol w="1306286"/>
                <a:gridCol w="1306286"/>
              </a:tblGrid>
              <a:tr h="4950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</a:t>
                      </a:r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L1B re-processing</a:t>
                      </a:r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Algorithm</a:t>
                      </a:r>
                      <a:r>
                        <a:rPr lang="en-US" altLang="ko-KR" sz="1200" b="1" kern="1200" baseline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Develop/improve</a:t>
                      </a:r>
                      <a:endParaRPr lang="ko-KR" altLang="en-US" sz="12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L2/L3</a:t>
                      </a:r>
                      <a:r>
                        <a:rPr lang="en-US" altLang="ko-K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estimation</a:t>
                      </a:r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Re-analysis</a:t>
                      </a:r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Archiving</a:t>
                      </a:r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Distribution service</a:t>
                      </a:r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950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Sea Surface Temperature</a:t>
                      </a:r>
                      <a:endParaRPr lang="ko-KR" altLang="en-US" sz="1400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950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Insolation</a:t>
                      </a:r>
                      <a:endParaRPr lang="ko-KR" altLang="en-US" sz="1400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950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Outgoing Longwave</a:t>
                      </a:r>
                      <a:r>
                        <a:rPr lang="en-US" altLang="ko-K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Radiation</a:t>
                      </a:r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950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Surface Albedo</a:t>
                      </a:r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950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Precipitation</a:t>
                      </a:r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950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 Ice/Snow</a:t>
                      </a:r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0" name="오른쪽 화살표 29"/>
          <p:cNvSpPr/>
          <p:nvPr/>
        </p:nvSpPr>
        <p:spPr>
          <a:xfrm>
            <a:off x="1331968" y="2334579"/>
            <a:ext cx="3168024" cy="255701"/>
          </a:xfrm>
          <a:prstGeom prst="rightArrow">
            <a:avLst>
              <a:gd name="adj1" fmla="val 50000"/>
              <a:gd name="adj2" fmla="val 1171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줄무늬가 있는 오른쪽 화살표 33"/>
          <p:cNvSpPr/>
          <p:nvPr/>
        </p:nvSpPr>
        <p:spPr>
          <a:xfrm>
            <a:off x="4572001" y="2363180"/>
            <a:ext cx="576064" cy="216024"/>
          </a:xfrm>
          <a:prstGeom prst="stripedRightArrow">
            <a:avLst>
              <a:gd name="adj1" fmla="val 50000"/>
              <a:gd name="adj2" fmla="val 10375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오른쪽 화살표 34"/>
          <p:cNvSpPr/>
          <p:nvPr/>
        </p:nvSpPr>
        <p:spPr>
          <a:xfrm>
            <a:off x="1331968" y="2849763"/>
            <a:ext cx="3168024" cy="255701"/>
          </a:xfrm>
          <a:prstGeom prst="rightArrow">
            <a:avLst>
              <a:gd name="adj1" fmla="val 50000"/>
              <a:gd name="adj2" fmla="val 1171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줄무늬가 있는 오른쪽 화살표 35"/>
          <p:cNvSpPr/>
          <p:nvPr/>
        </p:nvSpPr>
        <p:spPr>
          <a:xfrm>
            <a:off x="4572000" y="2877868"/>
            <a:ext cx="385195" cy="216024"/>
          </a:xfrm>
          <a:prstGeom prst="stripedRightArrow">
            <a:avLst>
              <a:gd name="adj1" fmla="val 50000"/>
              <a:gd name="adj2" fmla="val 10375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오른쪽 화살표 36"/>
          <p:cNvSpPr/>
          <p:nvPr/>
        </p:nvSpPr>
        <p:spPr>
          <a:xfrm>
            <a:off x="1331641" y="3461330"/>
            <a:ext cx="3171639" cy="255701"/>
          </a:xfrm>
          <a:prstGeom prst="rightArrow">
            <a:avLst>
              <a:gd name="adj1" fmla="val 50000"/>
              <a:gd name="adj2" fmla="val 1171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오른쪽 화살표 37"/>
          <p:cNvSpPr/>
          <p:nvPr/>
        </p:nvSpPr>
        <p:spPr>
          <a:xfrm>
            <a:off x="1331641" y="4077072"/>
            <a:ext cx="1368151" cy="216024"/>
          </a:xfrm>
          <a:prstGeom prst="rightArrow">
            <a:avLst>
              <a:gd name="adj1" fmla="val 50000"/>
              <a:gd name="adj2" fmla="val 1171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오른쪽 화살표 38"/>
          <p:cNvSpPr/>
          <p:nvPr/>
        </p:nvSpPr>
        <p:spPr>
          <a:xfrm>
            <a:off x="1331641" y="4581128"/>
            <a:ext cx="1368151" cy="216024"/>
          </a:xfrm>
          <a:prstGeom prst="rightArrow">
            <a:avLst>
              <a:gd name="adj1" fmla="val 50000"/>
              <a:gd name="adj2" fmla="val 1171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오른쪽 화살표 39"/>
          <p:cNvSpPr/>
          <p:nvPr/>
        </p:nvSpPr>
        <p:spPr>
          <a:xfrm>
            <a:off x="1331641" y="5085184"/>
            <a:ext cx="1368151" cy="216024"/>
          </a:xfrm>
          <a:prstGeom prst="rightArrow">
            <a:avLst>
              <a:gd name="adj1" fmla="val 50000"/>
              <a:gd name="adj2" fmla="val 1171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줄무늬가 있는 오른쪽 화살표 40"/>
          <p:cNvSpPr/>
          <p:nvPr/>
        </p:nvSpPr>
        <p:spPr>
          <a:xfrm>
            <a:off x="2771800" y="4105672"/>
            <a:ext cx="677055" cy="216024"/>
          </a:xfrm>
          <a:prstGeom prst="stripedRightArrow">
            <a:avLst>
              <a:gd name="adj1" fmla="val 50000"/>
              <a:gd name="adj2" fmla="val 10375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내용 개체 틀 2"/>
          <p:cNvSpPr>
            <a:spLocks noGrp="1"/>
          </p:cNvSpPr>
          <p:nvPr>
            <p:ph idx="4294967295"/>
          </p:nvPr>
        </p:nvSpPr>
        <p:spPr>
          <a:xfrm>
            <a:off x="323528" y="5543837"/>
            <a:ext cx="8674521" cy="720367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  <a:buFont typeface="Wingdings" panose="05000000000000000000" pitchFamily="2" charset="2"/>
              <a:buChar char="v"/>
            </a:pPr>
            <a:r>
              <a:rPr lang="en-US" altLang="ko-KR" sz="1200" dirty="0" smtClean="0"/>
              <a:t>Consistency of L2 ECV product between COMS and GEO-KOMPSAT 2A is new issue</a:t>
            </a:r>
          </a:p>
        </p:txBody>
      </p:sp>
      <p:sp>
        <p:nvSpPr>
          <p:cNvPr id="15" name="줄무늬가 있는 오른쪽 화살표 14"/>
          <p:cNvSpPr/>
          <p:nvPr/>
        </p:nvSpPr>
        <p:spPr>
          <a:xfrm>
            <a:off x="4572000" y="3488311"/>
            <a:ext cx="385195" cy="216024"/>
          </a:xfrm>
          <a:prstGeom prst="stripedRightArrow">
            <a:avLst>
              <a:gd name="adj1" fmla="val 50000"/>
              <a:gd name="adj2" fmla="val 10375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196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>
          <a:xfrm>
            <a:off x="107504" y="2564904"/>
            <a:ext cx="6768200" cy="1860227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of GSICS effect </a:t>
            </a:r>
          </a:p>
          <a:p>
            <a:r>
              <a:rPr lang="en-US" altLang="ko-K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SST, Insolation</a:t>
            </a:r>
            <a:endParaRPr lang="ko-KR" alt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769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en-US" altLang="ko-KR" dirty="0" smtClean="0"/>
              <a:t>Strategy for analysis of GSICS effect</a:t>
            </a:r>
            <a:endParaRPr lang="ko-KR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09468" y="1349361"/>
            <a:ext cx="2250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b="1" dirty="0" smtClean="0"/>
              <a:t>Synopsis of Test</a:t>
            </a:r>
            <a:endParaRPr lang="ko-KR" altLang="en-US" b="1" dirty="0"/>
          </a:p>
        </p:txBody>
      </p:sp>
      <p:sp>
        <p:nvSpPr>
          <p:cNvPr id="32" name="오른쪽 화살표 31"/>
          <p:cNvSpPr/>
          <p:nvPr/>
        </p:nvSpPr>
        <p:spPr>
          <a:xfrm>
            <a:off x="1602718" y="4707142"/>
            <a:ext cx="3856552" cy="61206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오른쪽 화살표 32"/>
          <p:cNvSpPr/>
          <p:nvPr/>
        </p:nvSpPr>
        <p:spPr>
          <a:xfrm>
            <a:off x="1583668" y="3406234"/>
            <a:ext cx="3877624" cy="61206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287524" y="2816932"/>
            <a:ext cx="1296144" cy="2880320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/>
              <a:t>COMS</a:t>
            </a:r>
          </a:p>
          <a:p>
            <a:pPr algn="ctr"/>
            <a:r>
              <a:rPr lang="en-US" altLang="ko-KR" sz="1600" b="1" dirty="0" smtClean="0"/>
              <a:t>Level 1B</a:t>
            </a:r>
          </a:p>
          <a:p>
            <a:pPr algn="ctr"/>
            <a:endParaRPr lang="ko-KR" altLang="en-US" sz="1400" dirty="0"/>
          </a:p>
        </p:txBody>
      </p:sp>
      <p:sp>
        <p:nvSpPr>
          <p:cNvPr id="35" name="직사각형 34"/>
          <p:cNvSpPr/>
          <p:nvPr/>
        </p:nvSpPr>
        <p:spPr>
          <a:xfrm>
            <a:off x="1835696" y="3732507"/>
            <a:ext cx="1440160" cy="400807"/>
          </a:xfrm>
          <a:prstGeom prst="rect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a</a:t>
            </a:r>
            <a:r>
              <a:rPr lang="en-US" altLang="ko-KR" sz="1400" b="1" dirty="0" smtClean="0"/>
              <a:t>nnual </a:t>
            </a:r>
            <a:r>
              <a:rPr lang="en-US" altLang="ko-KR" sz="1400" b="1" dirty="0" err="1"/>
              <a:t>c</a:t>
            </a:r>
            <a:r>
              <a:rPr lang="en-US" altLang="ko-KR" sz="1400" b="1" dirty="0" err="1" smtClean="0"/>
              <a:t>oeff</a:t>
            </a:r>
            <a:r>
              <a:rPr lang="en-US" altLang="ko-KR" sz="1400" b="1" dirty="0" smtClean="0"/>
              <a:t>.</a:t>
            </a:r>
            <a:endParaRPr lang="ko-KR" altLang="en-US" sz="1400" b="1" dirty="0"/>
          </a:p>
        </p:txBody>
      </p:sp>
      <p:sp>
        <p:nvSpPr>
          <p:cNvPr id="36" name="직사각형 35"/>
          <p:cNvSpPr/>
          <p:nvPr/>
        </p:nvSpPr>
        <p:spPr>
          <a:xfrm>
            <a:off x="287524" y="2816932"/>
            <a:ext cx="1296144" cy="39216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raw data</a:t>
            </a:r>
            <a:endParaRPr lang="ko-KR" altLang="en-US" b="1" dirty="0"/>
          </a:p>
        </p:txBody>
      </p:sp>
      <p:sp>
        <p:nvSpPr>
          <p:cNvPr id="37" name="직사각형 36"/>
          <p:cNvSpPr/>
          <p:nvPr/>
        </p:nvSpPr>
        <p:spPr>
          <a:xfrm>
            <a:off x="1835696" y="2816932"/>
            <a:ext cx="1440160" cy="494531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GSICS</a:t>
            </a:r>
          </a:p>
          <a:p>
            <a:pPr algn="ctr"/>
            <a:r>
              <a:rPr lang="en-US" altLang="ko-KR" b="1" dirty="0" smtClean="0"/>
              <a:t>correction</a:t>
            </a:r>
            <a:endParaRPr lang="ko-KR" altLang="en-US" b="1" dirty="0"/>
          </a:p>
        </p:txBody>
      </p:sp>
      <p:sp>
        <p:nvSpPr>
          <p:cNvPr id="38" name="직사각형 37"/>
          <p:cNvSpPr/>
          <p:nvPr/>
        </p:nvSpPr>
        <p:spPr>
          <a:xfrm>
            <a:off x="5627718" y="3134431"/>
            <a:ext cx="1323332" cy="1332002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SST</a:t>
            </a:r>
          </a:p>
          <a:p>
            <a:pPr algn="ctr"/>
            <a:r>
              <a:rPr lang="en-US" altLang="ko-KR" sz="1600" dirty="0" smtClean="0"/>
              <a:t>(IR1, IR2)</a:t>
            </a:r>
            <a:endParaRPr lang="ko-KR" altLang="en-US" sz="1600" dirty="0"/>
          </a:p>
        </p:txBody>
      </p:sp>
      <p:sp>
        <p:nvSpPr>
          <p:cNvPr id="39" name="직사각형 38"/>
          <p:cNvSpPr/>
          <p:nvPr/>
        </p:nvSpPr>
        <p:spPr>
          <a:xfrm>
            <a:off x="5459270" y="2620850"/>
            <a:ext cx="3433210" cy="39216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Processing   &amp;   Validation</a:t>
            </a:r>
            <a:endParaRPr lang="ko-KR" altLang="en-US" b="1" dirty="0"/>
          </a:p>
        </p:txBody>
      </p:sp>
      <p:sp>
        <p:nvSpPr>
          <p:cNvPr id="40" name="직사각형 39"/>
          <p:cNvSpPr/>
          <p:nvPr/>
        </p:nvSpPr>
        <p:spPr>
          <a:xfrm>
            <a:off x="7344308" y="3134431"/>
            <a:ext cx="1323332" cy="1332001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Buoy</a:t>
            </a:r>
          </a:p>
          <a:p>
            <a:pPr algn="ctr"/>
            <a:r>
              <a:rPr lang="en-US" altLang="ko-KR" sz="1600" b="1" dirty="0" smtClean="0"/>
              <a:t>SST</a:t>
            </a:r>
            <a:endParaRPr lang="ko-KR" altLang="en-US" sz="1600" dirty="0"/>
          </a:p>
        </p:txBody>
      </p:sp>
      <p:cxnSp>
        <p:nvCxnSpPr>
          <p:cNvPr id="41" name="직선 화살표 연결선 40"/>
          <p:cNvCxnSpPr>
            <a:stCxn id="38" idx="3"/>
            <a:endCxn id="40" idx="1"/>
          </p:cNvCxnSpPr>
          <p:nvPr/>
        </p:nvCxnSpPr>
        <p:spPr>
          <a:xfrm>
            <a:off x="6951050" y="3800432"/>
            <a:ext cx="393258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직사각형 41"/>
          <p:cNvSpPr/>
          <p:nvPr/>
        </p:nvSpPr>
        <p:spPr>
          <a:xfrm>
            <a:off x="3671900" y="2816932"/>
            <a:ext cx="1296144" cy="1316382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/>
              <a:t>COMS</a:t>
            </a:r>
          </a:p>
          <a:p>
            <a:pPr algn="ctr"/>
            <a:r>
              <a:rPr lang="en-US" altLang="ko-KR" sz="1600" b="1" dirty="0" smtClean="0"/>
              <a:t>Level 1B’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1840168" y="3320988"/>
            <a:ext cx="1440160" cy="400807"/>
          </a:xfrm>
          <a:prstGeom prst="rect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/>
              <a:t>monthly </a:t>
            </a:r>
            <a:r>
              <a:rPr lang="en-US" altLang="ko-KR" sz="1400" b="1" dirty="0" err="1"/>
              <a:t>c</a:t>
            </a:r>
            <a:r>
              <a:rPr lang="en-US" altLang="ko-KR" sz="1400" b="1" dirty="0" err="1" smtClean="0"/>
              <a:t>oeff</a:t>
            </a:r>
            <a:r>
              <a:rPr lang="en-US" altLang="ko-KR" sz="1400" b="1" dirty="0" smtClean="0"/>
              <a:t>.</a:t>
            </a:r>
            <a:endParaRPr lang="ko-KR" altLang="en-US" sz="1400" b="1" dirty="0"/>
          </a:p>
        </p:txBody>
      </p:sp>
      <p:sp>
        <p:nvSpPr>
          <p:cNvPr id="44" name="직사각형 43"/>
          <p:cNvSpPr/>
          <p:nvPr/>
        </p:nvSpPr>
        <p:spPr>
          <a:xfrm>
            <a:off x="5636534" y="4574737"/>
            <a:ext cx="1323332" cy="1332002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Insolation</a:t>
            </a:r>
          </a:p>
          <a:p>
            <a:pPr algn="ctr"/>
            <a:r>
              <a:rPr lang="en-US" altLang="ko-KR" sz="1600" dirty="0" smtClean="0"/>
              <a:t>(VIS)</a:t>
            </a:r>
            <a:endParaRPr lang="ko-KR" altLang="en-US" sz="1600" dirty="0"/>
          </a:p>
        </p:txBody>
      </p:sp>
      <p:sp>
        <p:nvSpPr>
          <p:cNvPr id="45" name="직사각형 44"/>
          <p:cNvSpPr/>
          <p:nvPr/>
        </p:nvSpPr>
        <p:spPr>
          <a:xfrm>
            <a:off x="7353124" y="4574737"/>
            <a:ext cx="1323332" cy="1332001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b="1" dirty="0" err="1" smtClean="0"/>
              <a:t>Pyranometer</a:t>
            </a:r>
            <a:endParaRPr lang="en-US" altLang="ko-KR" sz="1400" b="1" dirty="0" smtClean="0"/>
          </a:p>
          <a:p>
            <a:pPr algn="ctr"/>
            <a:r>
              <a:rPr lang="en-US" altLang="ko-KR" sz="1400" b="1" dirty="0" smtClean="0"/>
              <a:t>Insolation</a:t>
            </a:r>
            <a:endParaRPr lang="ko-KR" altLang="en-US" sz="1400" dirty="0"/>
          </a:p>
        </p:txBody>
      </p:sp>
      <p:cxnSp>
        <p:nvCxnSpPr>
          <p:cNvPr id="48" name="직선 화살표 연결선 47"/>
          <p:cNvCxnSpPr/>
          <p:nvPr/>
        </p:nvCxnSpPr>
        <p:spPr>
          <a:xfrm>
            <a:off x="6948264" y="5186659"/>
            <a:ext cx="393258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5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ay_correction_blue_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13" y="1990581"/>
            <a:ext cx="5383213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en-US" altLang="ko-KR" dirty="0"/>
              <a:t>Analysis of GSICS effect </a:t>
            </a:r>
            <a:r>
              <a:rPr lang="en-US" altLang="ko-KR" sz="1800" dirty="0"/>
              <a:t>(SST)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395536" y="4942909"/>
            <a:ext cx="5410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kern="100" dirty="0">
                <a:latin typeface="Times New Roman" panose="02020603050405020304" pitchFamily="18" charset="0"/>
              </a:rPr>
              <a:t>Scatter plots of SST and GTS buoy data (as reference data) during the daytime from April 2011–March 2012: original COMS SST (a); GSICS-corrected COMS SST (b) (Park </a:t>
            </a:r>
            <a:r>
              <a:rPr lang="en-US" altLang="ko-KR" sz="1200" i="1" kern="100" dirty="0">
                <a:latin typeface="Times New Roman" panose="02020603050405020304" pitchFamily="18" charset="0"/>
              </a:rPr>
              <a:t>et al</a:t>
            </a:r>
            <a:r>
              <a:rPr lang="en-US" altLang="ko-KR" sz="1200" kern="100" dirty="0">
                <a:latin typeface="Times New Roman" panose="02020603050405020304" pitchFamily="18" charset="0"/>
              </a:rPr>
              <a:t>., 2015).</a:t>
            </a:r>
            <a:endParaRPr lang="ko-KR" altLang="en-US" sz="1200" dirty="0"/>
          </a:p>
        </p:txBody>
      </p:sp>
      <p:sp>
        <p:nvSpPr>
          <p:cNvPr id="27" name="직사각형 26"/>
          <p:cNvSpPr/>
          <p:nvPr/>
        </p:nvSpPr>
        <p:spPr>
          <a:xfrm>
            <a:off x="5603636" y="1945865"/>
            <a:ext cx="3216836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Compared COMS SST(existing SST coefficients) vs. GSICS corrected SST(newly SST coefficients):</a:t>
            </a:r>
          </a:p>
          <a:p>
            <a:pPr marL="358775" lvl="1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RMSE and Bias were remarkably improved</a:t>
            </a:r>
          </a:p>
          <a:p>
            <a:pPr marL="358775" lvl="1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Trends line(red dotted) is more close to one-to-one line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altLang="ko-K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altLang="ko-K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GSICS correction positively affects accuracy of SST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내용 개체 틀 2"/>
          <p:cNvSpPr>
            <a:spLocks noGrp="1"/>
          </p:cNvSpPr>
          <p:nvPr>
            <p:ph idx="4294967295"/>
          </p:nvPr>
        </p:nvSpPr>
        <p:spPr>
          <a:xfrm>
            <a:off x="457200" y="1351215"/>
            <a:ext cx="7787208" cy="4320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 sz="1800" b="1" dirty="0" smtClean="0"/>
              <a:t>IR channels, (SST)</a:t>
            </a:r>
          </a:p>
        </p:txBody>
      </p:sp>
    </p:spTree>
    <p:extLst>
      <p:ext uri="{BB962C8B-B14F-4D97-AF65-F5344CB8AC3E}">
        <p14:creationId xmlns:p14="http://schemas.microsoft.com/office/powerpoint/2010/main" val="13945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 descr="C:\Users\Eunbin\Documents\네이트온 받은 파일\SST_match\cor_day_DJF_dif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521" y="4365384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C:\Users\Eunbin\Documents\네이트온 받은 파일\SST_match\ori_day_DJF_dif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521" y="1773096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Eunbin\Documents\네이트온 받은 파일\SST_match\cor_day_SON_dif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836" y="4365384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Eunbin\Documents\네이트온 받은 파일\SST_match\cor_day_JJA_dif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40" y="4365384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C:\Users\Eunbin\Documents\네이트온 받은 파일\SST_match\cor_day_MAM_dif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1" y="4365384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Eunbin\Documents\네이트온 받은 파일\SST_match\ori_day_SON_diff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836" y="1773096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C:\Users\Eunbin\Documents\네이트온 받은 파일\SST_match\ori_day_JJA_diff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40" y="1773096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3" descr="C:\Users\Eunbin\Documents\네이트온 받은 파일\SST_match\ori_day_MAM_dif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1" y="1773096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Analysis of GSICS effect </a:t>
            </a:r>
            <a:r>
              <a:rPr lang="en-US" altLang="ko-KR" sz="1800" dirty="0"/>
              <a:t>(SST)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457200" y="1351215"/>
            <a:ext cx="778720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ko-KR" sz="1800" b="1" smtClean="0"/>
              <a:t>IR channels, (SST)</a:t>
            </a:r>
            <a:endParaRPr lang="en-US" altLang="ko-KR" sz="18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5496" y="1719279"/>
            <a:ext cx="1071127" cy="2616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b="1" dirty="0" smtClean="0">
                <a:latin typeface="+mn-ea"/>
                <a:ea typeface="+mn-ea"/>
                <a:cs typeface="함초롬돋움" pitchFamily="18" charset="-127"/>
              </a:rPr>
              <a:t>Before GSICS</a:t>
            </a:r>
            <a:endParaRPr lang="ko-KR" altLang="en-US" sz="1100" b="1" dirty="0">
              <a:latin typeface="+mn-ea"/>
              <a:ea typeface="+mn-ea"/>
              <a:cs typeface="함초롬돋움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96" y="4293096"/>
            <a:ext cx="970137" cy="26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b="1" dirty="0" smtClean="0">
                <a:latin typeface="+mn-ea"/>
                <a:ea typeface="+mn-ea"/>
                <a:cs typeface="함초롬돋움" pitchFamily="18" charset="-127"/>
              </a:rPr>
              <a:t>After GSICS</a:t>
            </a:r>
            <a:endParaRPr lang="ko-KR" altLang="en-US" sz="1100" b="1" dirty="0">
              <a:latin typeface="+mn-ea"/>
              <a:ea typeface="+mn-ea"/>
              <a:cs typeface="함초롬돋움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5068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en-US" altLang="ko-KR" dirty="0"/>
              <a:t>Analysis of GSICS effect </a:t>
            </a:r>
            <a:r>
              <a:rPr lang="en-US" altLang="ko-KR" sz="1800" dirty="0"/>
              <a:t>(SST)</a:t>
            </a:r>
            <a:endParaRPr lang="ko-KR" altLang="en-US" sz="1800" dirty="0"/>
          </a:p>
        </p:txBody>
      </p:sp>
      <p:sp>
        <p:nvSpPr>
          <p:cNvPr id="28" name="내용 개체 틀 2"/>
          <p:cNvSpPr>
            <a:spLocks noGrp="1"/>
          </p:cNvSpPr>
          <p:nvPr>
            <p:ph idx="4294967295"/>
          </p:nvPr>
        </p:nvSpPr>
        <p:spPr>
          <a:xfrm>
            <a:off x="457200" y="1351215"/>
            <a:ext cx="7787208" cy="4320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 sz="1800" b="1" dirty="0" smtClean="0"/>
              <a:t>Analysis effect to IR channels, (SST)</a:t>
            </a:r>
          </a:p>
        </p:txBody>
      </p:sp>
      <p:pic>
        <p:nvPicPr>
          <p:cNvPr id="20482" name="Picture 2" descr="슬라이드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4" y="1237670"/>
            <a:ext cx="7560840" cy="42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683568" y="5485633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GSICS correction coefficients have produced by month and yearly. Each accuracy of SST compared with buoy SST during Apr. 2011 ~ Mar. 2014.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 general, RMSE and bias were decreased when compared with COMS SST.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Particularly, day time SST have improved (Approx. RMSE: 0.2 K , Bias: 0.3 K).</a:t>
            </a:r>
          </a:p>
        </p:txBody>
      </p:sp>
    </p:spTree>
    <p:extLst>
      <p:ext uri="{BB962C8B-B14F-4D97-AF65-F5344CB8AC3E}">
        <p14:creationId xmlns:p14="http://schemas.microsoft.com/office/powerpoint/2010/main" val="204179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23856</TotalTime>
  <Words>2137</Words>
  <Application>Microsoft Office PowerPoint</Application>
  <PresentationFormat>화면 슬라이드 쇼(4:3)</PresentationFormat>
  <Paragraphs>390</Paragraphs>
  <Slides>23</Slides>
  <Notes>19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3</vt:i4>
      </vt:variant>
      <vt:variant>
        <vt:lpstr>슬라이드 제목</vt:lpstr>
      </vt:variant>
      <vt:variant>
        <vt:i4>23</vt:i4>
      </vt:variant>
    </vt:vector>
  </HeadingPairs>
  <TitlesOfParts>
    <vt:vector size="27" baseType="lpstr">
      <vt:lpstr>Office 테마</vt:lpstr>
      <vt:lpstr>SPW 10.0 Graph</vt:lpstr>
      <vt:lpstr>수식</vt:lpstr>
      <vt:lpstr>Equation</vt:lpstr>
      <vt:lpstr>Current status and preliminary results on GSICS-based FCDR of COMS</vt:lpstr>
      <vt:lpstr>Background</vt:lpstr>
      <vt:lpstr>Background</vt:lpstr>
      <vt:lpstr>Background</vt:lpstr>
      <vt:lpstr>PowerPoint 프레젠테이션</vt:lpstr>
      <vt:lpstr>Strategy for analysis of GSICS effect</vt:lpstr>
      <vt:lpstr>Analysis of GSICS effect (SST)</vt:lpstr>
      <vt:lpstr>Analysis of GSICS effect (SST)</vt:lpstr>
      <vt:lpstr>Analysis of GSICS effect (SST)</vt:lpstr>
      <vt:lpstr>Analysis of GSICS effect (INS)</vt:lpstr>
      <vt:lpstr>Analysis of GSICS effect (INS)</vt:lpstr>
      <vt:lpstr>PowerPoint 프레젠테이션</vt:lpstr>
      <vt:lpstr>L2 product tuning (OLR)</vt:lpstr>
      <vt:lpstr>L2 product estimation (Albedo)</vt:lpstr>
      <vt:lpstr>L2 estimation (Albedo)</vt:lpstr>
      <vt:lpstr>Summary &amp; Future plan</vt:lpstr>
      <vt:lpstr>PowerPoint 프레젠테이션</vt:lpstr>
      <vt:lpstr>PowerPoint 프레젠테이션</vt:lpstr>
      <vt:lpstr>Cloud Factor 생산 : Reference Data set 추출</vt:lpstr>
      <vt:lpstr>PowerPoint 프레젠테이션</vt:lpstr>
      <vt:lpstr>Result (OLR)</vt:lpstr>
      <vt:lpstr>Result (OLR)</vt:lpstr>
      <vt:lpstr>Result (OLR)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ChangSuk</dc:creator>
  <cp:lastModifiedBy>lee_laptop</cp:lastModifiedBy>
  <cp:revision>567</cp:revision>
  <cp:lastPrinted>2015-09-16T02:11:11Z</cp:lastPrinted>
  <dcterms:created xsi:type="dcterms:W3CDTF">2014-04-08T01:06:17Z</dcterms:created>
  <dcterms:modified xsi:type="dcterms:W3CDTF">2015-09-22T12:11:08Z</dcterms:modified>
</cp:coreProperties>
</file>