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7719" r:id="rId1"/>
  </p:sldMasterIdLst>
  <p:notesMasterIdLst>
    <p:notesMasterId r:id="rId12"/>
  </p:notesMasterIdLst>
  <p:handoutMasterIdLst>
    <p:handoutMasterId r:id="rId13"/>
  </p:handoutMasterIdLst>
  <p:sldIdLst>
    <p:sldId id="647" r:id="rId2"/>
    <p:sldId id="675" r:id="rId3"/>
    <p:sldId id="674" r:id="rId4"/>
    <p:sldId id="679" r:id="rId5"/>
    <p:sldId id="676" r:id="rId6"/>
    <p:sldId id="677" r:id="rId7"/>
    <p:sldId id="678" r:id="rId8"/>
    <p:sldId id="680" r:id="rId9"/>
    <p:sldId id="681" r:id="rId10"/>
    <p:sldId id="682" r:id="rId11"/>
  </p:sldIdLst>
  <p:sldSz cx="9144000" cy="5143500" type="screen16x9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389345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778687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168033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557376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1946721" algn="l" defTabSz="778687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336064" algn="l" defTabSz="778687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2725406" algn="l" defTabSz="778687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114753" algn="l" defTabSz="778687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  <p15:guide id="16" orient="horz" pos="873">
          <p15:clr>
            <a:srgbClr val="A4A3A4"/>
          </p15:clr>
        </p15:guide>
        <p15:guide id="17" orient="horz" pos="1058">
          <p15:clr>
            <a:srgbClr val="A4A3A4"/>
          </p15:clr>
        </p15:guide>
        <p15:guide id="18" orient="horz" pos="2036">
          <p15:clr>
            <a:srgbClr val="A4A3A4"/>
          </p15:clr>
        </p15:guide>
        <p15:guide id="19" orient="horz" pos="1792">
          <p15:clr>
            <a:srgbClr val="A4A3A4"/>
          </p15:clr>
        </p15:guide>
        <p15:guide id="20" orient="horz" pos="1548">
          <p15:clr>
            <a:srgbClr val="A4A3A4"/>
          </p15:clr>
        </p15:guide>
        <p15:guide id="21" orient="horz" pos="1301">
          <p15:clr>
            <a:srgbClr val="A4A3A4"/>
          </p15:clr>
        </p15:guide>
        <p15:guide id="22" orient="horz" pos="2527">
          <p15:clr>
            <a:srgbClr val="A4A3A4"/>
          </p15:clr>
        </p15:guide>
        <p15:guide id="23" orient="horz" pos="2774">
          <p15:clr>
            <a:srgbClr val="A4A3A4"/>
          </p15:clr>
        </p15:guide>
        <p15:guide id="24" pos="3890">
          <p15:clr>
            <a:srgbClr val="A4A3A4"/>
          </p15:clr>
        </p15:guide>
        <p15:guide id="25" pos="181">
          <p15:clr>
            <a:srgbClr val="A4A3A4"/>
          </p15:clr>
        </p15:guide>
        <p15:guide id="26" pos="1433">
          <p15:clr>
            <a:srgbClr val="A4A3A4"/>
          </p15:clr>
        </p15:guide>
        <p15:guide id="27" pos="4504">
          <p15:clr>
            <a:srgbClr val="A4A3A4"/>
          </p15:clr>
        </p15:guide>
        <p15:guide id="28" pos="5129">
          <p15:clr>
            <a:srgbClr val="A4A3A4"/>
          </p15:clr>
        </p15:guide>
        <p15:guide id="29" pos="2063">
          <p15:clr>
            <a:srgbClr val="A4A3A4"/>
          </p15:clr>
        </p15:guide>
        <p15:guide id="30" pos="8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5B"/>
    <a:srgbClr val="FE5000"/>
    <a:srgbClr val="00B5E2"/>
    <a:srgbClr val="C5B9AC"/>
    <a:srgbClr val="CB333B"/>
    <a:srgbClr val="FEDB00"/>
    <a:srgbClr val="968C83"/>
    <a:srgbClr val="99C2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3429" autoAdjust="0"/>
  </p:normalViewPr>
  <p:slideViewPr>
    <p:cSldViewPr snapToGrid="0">
      <p:cViewPr varScale="1">
        <p:scale>
          <a:sx n="146" d="100"/>
          <a:sy n="146" d="100"/>
        </p:scale>
        <p:origin x="-102" y="-28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orient="horz" pos="873"/>
        <p:guide orient="horz" pos="1058"/>
        <p:guide orient="horz" pos="2036"/>
        <p:guide orient="horz" pos="1792"/>
        <p:guide orient="horz" pos="1548"/>
        <p:guide orient="horz" pos="1301"/>
        <p:guide orient="horz" pos="2527"/>
        <p:guide orient="horz" pos="2774"/>
        <p:guide pos="4214"/>
        <p:guide pos="196"/>
        <p:guide pos="1552"/>
        <p:guide pos="4879"/>
        <p:guide pos="5556"/>
        <p:guide pos="2235"/>
        <p:guide pos="874"/>
        <p:guide pos="3890"/>
        <p:guide pos="181"/>
        <p:guide pos="1433"/>
        <p:guide pos="4504"/>
        <p:guide pos="5129"/>
        <p:guide pos="2063"/>
        <p:guide pos="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9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5" y="9739315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5546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2" y="1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4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2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45454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3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868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03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73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6721" algn="l" defTabSz="7786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064" algn="l" defTabSz="7786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406" algn="l" defTabSz="7786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4753" algn="l" defTabSz="7786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>
                <a:solidFill>
                  <a:prstClr val="white"/>
                </a:solidFill>
              </a:rPr>
              <a:pPr defTabSz="917981"/>
              <a:t>1</a:t>
            </a:fld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357841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3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3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3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3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3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AE84-5974-4939-8492-A8EF79818EDC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7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205" y="4892281"/>
            <a:ext cx="35907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700" b="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D86F34A-48C2-4DB4-B44C-33045723FBED}" type="slidenum">
              <a:rPr lang="de-DE" sz="700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sz="700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2433639"/>
            <a:ext cx="9144000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940" tIns="33967" rIns="67940" bIns="33967"/>
          <a:lstStyle/>
          <a:p>
            <a:pPr eaLnBrk="0" hangingPunct="0">
              <a:spcBef>
                <a:spcPct val="50000"/>
              </a:spcBef>
              <a:defRPr/>
            </a:pPr>
            <a:endParaRPr lang="en-GB" sz="700" dirty="0">
              <a:solidFill>
                <a:srgbClr val="FFFFFF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319340"/>
            <a:ext cx="9144000" cy="96441"/>
            <a:chOff x="3" y="2044"/>
            <a:chExt cx="6237" cy="179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53"/>
          <p:cNvGrpSpPr>
            <a:grpSpLocks noChangeAspect="1"/>
          </p:cNvGrpSpPr>
          <p:nvPr userDrawn="1"/>
        </p:nvGrpSpPr>
        <p:grpSpPr bwMode="auto">
          <a:xfrm>
            <a:off x="7142293" y="4730354"/>
            <a:ext cx="1674935" cy="335756"/>
            <a:chOff x="4874" y="3973"/>
            <a:chExt cx="1143" cy="282"/>
          </a:xfrm>
        </p:grpSpPr>
        <p:sp>
          <p:nvSpPr>
            <p:cNvPr id="13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660535" y="500064"/>
            <a:ext cx="5240214" cy="989410"/>
          </a:xfrm>
        </p:spPr>
        <p:txBody>
          <a:bodyPr anchor="b"/>
          <a:lstStyle>
            <a:lvl1pPr>
              <a:defRPr sz="2400" baseline="0"/>
            </a:lvl1pPr>
          </a:lstStyle>
          <a:p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1743" y="1494236"/>
            <a:ext cx="5256335" cy="820340"/>
          </a:xfrm>
        </p:spPr>
        <p:txBody>
          <a:bodyPr/>
          <a:lstStyle>
            <a:lvl1pPr marL="0" indent="0">
              <a:defRPr sz="13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Rectangle 61"/>
          <p:cNvSpPr>
            <a:spLocks noChangeArrowheads="1"/>
          </p:cNvSpPr>
          <p:nvPr userDrawn="1"/>
        </p:nvSpPr>
        <p:spPr bwMode="auto">
          <a:xfrm>
            <a:off x="1287190" y="4892282"/>
            <a:ext cx="40588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79392" eaLnBrk="0" hangingPunct="0">
              <a:defRPr/>
            </a:pPr>
            <a:r>
              <a:rPr lang="en-GB" sz="700" dirty="0" smtClean="0">
                <a:solidFill>
                  <a:srgbClr val="0066FF"/>
                </a:solidFill>
              </a:rPr>
              <a:t>EUMETSAT &amp; 19</a:t>
            </a:r>
            <a:r>
              <a:rPr lang="en-GB" sz="700" baseline="30000" dirty="0" smtClean="0">
                <a:solidFill>
                  <a:srgbClr val="0066FF"/>
                </a:solidFill>
              </a:rPr>
              <a:t>th</a:t>
            </a:r>
            <a:r>
              <a:rPr lang="en-GB" sz="700" dirty="0" smtClean="0">
                <a:solidFill>
                  <a:srgbClr val="0066FF"/>
                </a:solidFill>
              </a:rPr>
              <a:t> AMS Meteorological Conference</a:t>
            </a:r>
            <a:r>
              <a:rPr lang="de-DE" sz="700" b="0" dirty="0" smtClean="0">
                <a:solidFill>
                  <a:srgbClr val="5F758D"/>
                </a:solidFill>
                <a:latin typeface="Century Gothic" pitchFamily="34" charset="0"/>
              </a:rPr>
              <a:t>, </a:t>
            </a:r>
            <a:r>
              <a:rPr lang="en-GB" sz="700" dirty="0" smtClean="0">
                <a:solidFill>
                  <a:srgbClr val="0066FF"/>
                </a:solidFill>
              </a:rPr>
              <a:t>Vienna, Austria, </a:t>
            </a:r>
            <a:r>
              <a:rPr lang="de-DE" sz="700" dirty="0" smtClean="0">
                <a:solidFill>
                  <a:srgbClr val="0066FF"/>
                </a:solidFill>
              </a:rPr>
              <a:t>16-20 september 2013</a:t>
            </a:r>
          </a:p>
          <a:p>
            <a:pPr eaLnBrk="0" hangingPunct="0">
              <a:defRPr/>
            </a:pPr>
            <a:endParaRPr lang="de-DE" sz="700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260" y="178601"/>
            <a:ext cx="2111620" cy="4458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481" y="178601"/>
            <a:ext cx="6197111" cy="4458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08" y="178599"/>
            <a:ext cx="8446478" cy="6298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97480" y="1051326"/>
            <a:ext cx="8445011" cy="35861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341441" y="4978576"/>
            <a:ext cx="6235211" cy="82766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408582" name="Clip" r:id="rId4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408583" name="Clip" r:id="rId5" imgW="2835360" imgH="1920600" progId="">
                <p:embed/>
              </p:oleObj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7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157933" y="1201232"/>
            <a:ext cx="5494362" cy="1086928"/>
          </a:xfrm>
        </p:spPr>
        <p:txBody>
          <a:bodyPr anchor="ctr"/>
          <a:lstStyle>
            <a:lvl1pPr marL="0" indent="0">
              <a:lnSpc>
                <a:spcPts val="2897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6646986" y="4727916"/>
            <a:ext cx="2294792" cy="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41441" y="4978576"/>
            <a:ext cx="6235211" cy="82766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38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39" name="Clip" r:id="rId5" imgW="2835360" imgH="1920600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157933" y="1201232"/>
            <a:ext cx="5494362" cy="1086928"/>
          </a:xfrm>
        </p:spPr>
        <p:txBody>
          <a:bodyPr anchor="ctr"/>
          <a:lstStyle>
            <a:lvl1pPr marL="0" indent="0">
              <a:lnSpc>
                <a:spcPts val="2897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6646986" y="4727916"/>
            <a:ext cx="2294792" cy="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2" y="4953005"/>
            <a:ext cx="745880" cy="1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578830" y="4957769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94304" y="495776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91" y="401130"/>
            <a:ext cx="8632553" cy="1086928"/>
          </a:xfrm>
        </p:spPr>
        <p:txBody>
          <a:bodyPr anchor="ctr"/>
          <a:lstStyle>
            <a:lvl1pPr marL="0" indent="0">
              <a:lnSpc>
                <a:spcPts val="2897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2" y="4953005"/>
            <a:ext cx="745880" cy="1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578830" y="4957769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294304" y="495776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045819" cy="640556"/>
          </a:xfrm>
        </p:spPr>
        <p:txBody>
          <a:bodyPr/>
          <a:lstStyle>
            <a:lvl1pPr marL="153285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0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0" y="2180037"/>
            <a:ext cx="7772400" cy="1125140"/>
          </a:xfrm>
        </p:spPr>
        <p:txBody>
          <a:bodyPr anchor="b"/>
          <a:lstStyle>
            <a:lvl1pPr marL="0" indent="0">
              <a:buNone/>
              <a:defRPr sz="1400"/>
            </a:lvl1pPr>
            <a:lvl2pPr marL="339696" indent="0">
              <a:buNone/>
              <a:defRPr sz="1300"/>
            </a:lvl2pPr>
            <a:lvl3pPr marL="679392" indent="0">
              <a:buNone/>
              <a:defRPr sz="1200"/>
            </a:lvl3pPr>
            <a:lvl4pPr marL="1019088" indent="0">
              <a:buNone/>
              <a:defRPr sz="1000"/>
            </a:lvl4pPr>
            <a:lvl5pPr marL="1358783" indent="0">
              <a:buNone/>
              <a:defRPr sz="1000"/>
            </a:lvl5pPr>
            <a:lvl6pPr marL="1698479" indent="0">
              <a:buNone/>
              <a:defRPr sz="1000"/>
            </a:lvl6pPr>
            <a:lvl7pPr marL="2038174" indent="0">
              <a:buNone/>
              <a:defRPr sz="1000"/>
            </a:lvl7pPr>
            <a:lvl8pPr marL="2377872" indent="0">
              <a:buNone/>
              <a:defRPr sz="1000"/>
            </a:lvl8pPr>
            <a:lvl9pPr marL="27175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475" y="1051326"/>
            <a:ext cx="4151434" cy="358616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9585" y="1051326"/>
            <a:ext cx="4152900" cy="358616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930522" y="4900616"/>
            <a:ext cx="132728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79392" eaLnBrk="0" hangingPunct="0">
              <a:defRPr/>
            </a:pPr>
            <a:r>
              <a:rPr lang="de-DE" sz="700" b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IWW12, Copenhagen ,June 2014</a:t>
            </a:r>
            <a:endParaRPr lang="de-DE" sz="700" b="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06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39696" indent="0">
              <a:buNone/>
              <a:defRPr sz="1400" b="1"/>
            </a:lvl2pPr>
            <a:lvl3pPr marL="679392" indent="0">
              <a:buNone/>
              <a:defRPr sz="1300" b="1"/>
            </a:lvl3pPr>
            <a:lvl4pPr marL="1019088" indent="0">
              <a:buNone/>
              <a:defRPr sz="1200" b="1"/>
            </a:lvl4pPr>
            <a:lvl5pPr marL="1358783" indent="0">
              <a:buNone/>
              <a:defRPr sz="1200" b="1"/>
            </a:lvl5pPr>
            <a:lvl6pPr marL="1698479" indent="0">
              <a:buNone/>
              <a:defRPr sz="1200" b="1"/>
            </a:lvl6pPr>
            <a:lvl7pPr marL="2038174" indent="0">
              <a:buNone/>
              <a:defRPr sz="1200" b="1"/>
            </a:lvl7pPr>
            <a:lvl8pPr marL="2377872" indent="0">
              <a:buNone/>
              <a:defRPr sz="1200" b="1"/>
            </a:lvl8pPr>
            <a:lvl9pPr marL="271756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066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151336"/>
            <a:ext cx="4041531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39696" indent="0">
              <a:buNone/>
              <a:defRPr sz="1400" b="1"/>
            </a:lvl2pPr>
            <a:lvl3pPr marL="679392" indent="0">
              <a:buNone/>
              <a:defRPr sz="1300" b="1"/>
            </a:lvl3pPr>
            <a:lvl4pPr marL="1019088" indent="0">
              <a:buNone/>
              <a:defRPr sz="1200" b="1"/>
            </a:lvl4pPr>
            <a:lvl5pPr marL="1358783" indent="0">
              <a:buNone/>
              <a:defRPr sz="1200" b="1"/>
            </a:lvl5pPr>
            <a:lvl6pPr marL="1698479" indent="0">
              <a:buNone/>
              <a:defRPr sz="1200" b="1"/>
            </a:lvl6pPr>
            <a:lvl7pPr marL="2038174" indent="0">
              <a:buNone/>
              <a:defRPr sz="1200" b="1"/>
            </a:lvl7pPr>
            <a:lvl8pPr marL="2377872" indent="0">
              <a:buNone/>
              <a:defRPr sz="1200" b="1"/>
            </a:lvl8pPr>
            <a:lvl9pPr marL="271756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1631158"/>
            <a:ext cx="4041531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435" cy="8715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7" y="204795"/>
            <a:ext cx="5111262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435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39696" indent="0">
              <a:buNone/>
              <a:defRPr sz="900"/>
            </a:lvl2pPr>
            <a:lvl3pPr marL="679392" indent="0">
              <a:buNone/>
              <a:defRPr sz="800"/>
            </a:lvl3pPr>
            <a:lvl4pPr marL="1019088" indent="0">
              <a:buNone/>
              <a:defRPr sz="700"/>
            </a:lvl4pPr>
            <a:lvl5pPr marL="1358783" indent="0">
              <a:buNone/>
              <a:defRPr sz="700"/>
            </a:lvl5pPr>
            <a:lvl6pPr marL="1698479" indent="0">
              <a:buNone/>
              <a:defRPr sz="700"/>
            </a:lvl6pPr>
            <a:lvl7pPr marL="2038174" indent="0">
              <a:buNone/>
              <a:defRPr sz="700"/>
            </a:lvl7pPr>
            <a:lvl8pPr marL="2377872" indent="0">
              <a:buNone/>
              <a:defRPr sz="700"/>
            </a:lvl8pPr>
            <a:lvl9pPr marL="271756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3600452"/>
            <a:ext cx="5486400" cy="42505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39696" indent="0">
              <a:buNone/>
              <a:defRPr sz="2100"/>
            </a:lvl2pPr>
            <a:lvl3pPr marL="679392" indent="0">
              <a:buNone/>
              <a:defRPr sz="1700"/>
            </a:lvl3pPr>
            <a:lvl4pPr marL="1019088" indent="0">
              <a:buNone/>
              <a:defRPr sz="1400"/>
            </a:lvl4pPr>
            <a:lvl5pPr marL="1358783" indent="0">
              <a:buNone/>
              <a:defRPr sz="1400"/>
            </a:lvl5pPr>
            <a:lvl6pPr marL="1698479" indent="0">
              <a:buNone/>
              <a:defRPr sz="1400"/>
            </a:lvl6pPr>
            <a:lvl7pPr marL="2038174" indent="0">
              <a:buNone/>
              <a:defRPr sz="1400"/>
            </a:lvl7pPr>
            <a:lvl8pPr marL="2377872" indent="0">
              <a:buNone/>
              <a:defRPr sz="1400"/>
            </a:lvl8pPr>
            <a:lvl9pPr marL="2717567" indent="0">
              <a:buNone/>
              <a:defRPr sz="14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4025511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39696" indent="0">
              <a:buNone/>
              <a:defRPr sz="900"/>
            </a:lvl2pPr>
            <a:lvl3pPr marL="679392" indent="0">
              <a:buNone/>
              <a:defRPr sz="800"/>
            </a:lvl3pPr>
            <a:lvl4pPr marL="1019088" indent="0">
              <a:buNone/>
              <a:defRPr sz="700"/>
            </a:lvl4pPr>
            <a:lvl5pPr marL="1358783" indent="0">
              <a:buNone/>
              <a:defRPr sz="700"/>
            </a:lvl5pPr>
            <a:lvl6pPr marL="1698479" indent="0">
              <a:buNone/>
              <a:defRPr sz="700"/>
            </a:lvl6pPr>
            <a:lvl7pPr marL="2038174" indent="0">
              <a:buNone/>
              <a:defRPr sz="700"/>
            </a:lvl7pPr>
            <a:lvl8pPr marL="2377872" indent="0">
              <a:buNone/>
              <a:defRPr sz="700"/>
            </a:lvl8pPr>
            <a:lvl9pPr marL="271756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408" y="178599"/>
            <a:ext cx="8446478" cy="6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40" tIns="33967" rIns="67940" bIns="339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7719" name="Rectangle 39"/>
          <p:cNvSpPr>
            <a:spLocks noChangeArrowheads="1"/>
          </p:cNvSpPr>
          <p:nvPr/>
        </p:nvSpPr>
        <p:spPr bwMode="auto">
          <a:xfrm>
            <a:off x="309205" y="4892281"/>
            <a:ext cx="35907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700" b="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4E3E9C7-698E-42BF-9AF5-FD0E48921D0E}" type="slidenum">
              <a:rPr lang="de-DE" sz="700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sz="700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grpSp>
        <p:nvGrpSpPr>
          <p:cNvPr id="2" name="Group 41"/>
          <p:cNvGrpSpPr>
            <a:grpSpLocks noChangeAspect="1"/>
          </p:cNvGrpSpPr>
          <p:nvPr/>
        </p:nvGrpSpPr>
        <p:grpSpPr bwMode="auto">
          <a:xfrm>
            <a:off x="7142293" y="4730354"/>
            <a:ext cx="1674935" cy="335756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pic>
          <p:nvPicPr>
            <p:cNvPr id="5142" name="Picture 51"/>
            <p:cNvPicPr>
              <a:picLocks noChangeAspect="1" noChangeArrowheads="1"/>
            </p:cNvPicPr>
            <p:nvPr userDrawn="1"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404" y="817962"/>
            <a:ext cx="9139602" cy="96440"/>
            <a:chOff x="3" y="2044"/>
            <a:chExt cx="6237" cy="179"/>
          </a:xfrm>
        </p:grpSpPr>
        <p:sp>
          <p:nvSpPr>
            <p:cNvPr id="32773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3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3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3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  <p:sp>
          <p:nvSpPr>
            <p:cNvPr id="32773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2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480" y="1051326"/>
            <a:ext cx="8445011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40" tIns="33967" rIns="67940" bIns="33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0" r:id="rId1"/>
    <p:sldLayoutId id="2147487721" r:id="rId2"/>
    <p:sldLayoutId id="2147487722" r:id="rId3"/>
    <p:sldLayoutId id="2147487723" r:id="rId4"/>
    <p:sldLayoutId id="2147487724" r:id="rId5"/>
    <p:sldLayoutId id="2147487725" r:id="rId6"/>
    <p:sldLayoutId id="2147487726" r:id="rId7"/>
    <p:sldLayoutId id="2147487727" r:id="rId8"/>
    <p:sldLayoutId id="2147487728" r:id="rId9"/>
    <p:sldLayoutId id="2147487729" r:id="rId10"/>
    <p:sldLayoutId id="2147487730" r:id="rId11"/>
    <p:sldLayoutId id="2147487731" r:id="rId12"/>
    <p:sldLayoutId id="2147487732" r:id="rId13"/>
    <p:sldLayoutId id="2147487742" r:id="rId14"/>
    <p:sldLayoutId id="2147487669" r:id="rId15"/>
    <p:sldLayoutId id="2147487662" r:id="rId16"/>
    <p:sldLayoutId id="2147487670" r:id="rId17"/>
    <p:sldLayoutId id="2147487677" r:id="rId18"/>
    <p:sldLayoutId id="2147487679" r:id="rId19"/>
    <p:sldLayoutId id="2147487680" r:id="rId20"/>
    <p:sldLayoutId id="2147487681" r:id="rId21"/>
    <p:sldLayoutId id="2147487682" r:id="rId22"/>
    <p:sldLayoutId id="2147487692" r:id="rId2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5pPr>
      <a:lvl6pPr marL="33969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6pPr>
      <a:lvl7pPr marL="679392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7pPr>
      <a:lvl8pPr marL="1019088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8pPr>
      <a:lvl9pPr marL="135878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entury Gothic" pitchFamily="34" charset="0"/>
        </a:defRPr>
      </a:lvl9pPr>
    </p:titleStyle>
    <p:bodyStyle>
      <a:lvl1pPr marL="254772" indent="-254772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  <a:ea typeface="+mn-ea"/>
          <a:cs typeface="+mn-cs"/>
        </a:defRPr>
      </a:lvl1pPr>
      <a:lvl2pPr marL="552005" indent="-212311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2pPr>
      <a:lvl3pPr marL="849240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3pPr>
      <a:lvl4pPr marL="1188936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4pPr>
      <a:lvl5pPr marL="1528631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5pPr>
      <a:lvl6pPr marL="1868327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6pPr>
      <a:lvl7pPr marL="2208023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7pPr>
      <a:lvl8pPr marL="2547720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8pPr>
      <a:lvl9pPr marL="2887415" indent="-169848" algn="l" rtl="0" eaLnBrk="1" fontAlgn="base" hangingPunct="1">
        <a:spcBef>
          <a:spcPct val="20000"/>
        </a:spcBef>
        <a:spcAft>
          <a:spcPct val="0"/>
        </a:spcAft>
        <a:defRPr sz="17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96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92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88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83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479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174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872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567" algn="l" defTabSz="6793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95" y="1785938"/>
            <a:ext cx="32091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44345"/>
            <a:ext cx="9144000" cy="1086928"/>
          </a:xfrm>
        </p:spPr>
        <p:txBody>
          <a:bodyPr lIns="1532850" tIns="153285" rIns="613141" bIns="153285"/>
          <a:lstStyle/>
          <a:p>
            <a:pPr algn="r">
              <a:lnSpc>
                <a:spcPts val="3068"/>
              </a:lnSpc>
              <a:spcBef>
                <a:spcPts val="0"/>
              </a:spcBef>
              <a:defRPr/>
            </a:pPr>
            <a:r>
              <a:rPr lang="en-GB" sz="2000" dirty="0" smtClean="0"/>
              <a:t>Impact of GSICS calibration coefficients on Meteosat-7 meteorological products derived at EUMETSAT</a:t>
            </a:r>
            <a:endParaRPr lang="en-GB" sz="2000" cap="none" dirty="0" smtClean="0"/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762254" y="1889529"/>
            <a:ext cx="905608" cy="5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71454" y="1646635"/>
            <a:ext cx="84259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3800477"/>
            <a:ext cx="1333500" cy="10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0268" y="3807622"/>
            <a:ext cx="1333500" cy="10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342" y="3587359"/>
            <a:ext cx="710711" cy="5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86538" y="2409292"/>
            <a:ext cx="84259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3555" y="3807622"/>
            <a:ext cx="1333500" cy="10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27401" y="1681554"/>
            <a:ext cx="4201903" cy="714928"/>
          </a:xfrm>
          <a:prstGeom prst="rect">
            <a:avLst/>
          </a:prstGeom>
        </p:spPr>
        <p:txBody>
          <a:bodyPr wrap="square" lIns="67940" tIns="33967" rIns="67940" bIns="33967">
            <a:spAutoFit/>
          </a:bodyPr>
          <a:lstStyle/>
          <a:p>
            <a:pPr algn="r"/>
            <a:endParaRPr lang="de-DE" sz="2100" b="0" dirty="0" smtClean="0">
              <a:solidFill>
                <a:srgbClr val="FFFFFF"/>
              </a:solidFill>
            </a:endParaRPr>
          </a:p>
          <a:p>
            <a:pPr algn="r"/>
            <a:endParaRPr lang="de-DE" sz="2100" b="0" dirty="0" smtClean="0">
              <a:solidFill>
                <a:srgbClr val="FFFFFF"/>
              </a:solidFill>
            </a:endParaRPr>
          </a:p>
        </p:txBody>
      </p:sp>
      <p:sp>
        <p:nvSpPr>
          <p:cNvPr id="13" name="Rectangle 41"/>
          <p:cNvSpPr txBox="1">
            <a:spLocks noChangeArrowheads="1"/>
          </p:cNvSpPr>
          <p:nvPr/>
        </p:nvSpPr>
        <p:spPr bwMode="auto">
          <a:xfrm>
            <a:off x="3651741" y="1820825"/>
            <a:ext cx="5256335" cy="8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940" tIns="33967" rIns="67940" bIns="3396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 smtClean="0"/>
              <a:t>M. </a:t>
            </a:r>
            <a:r>
              <a:rPr lang="en-GB" sz="1600" b="0" kern="0" dirty="0" smtClean="0"/>
              <a:t>Carranza (</a:t>
            </a:r>
            <a:r>
              <a:rPr lang="en-GB" sz="1600" b="0" dirty="0" smtClean="0"/>
              <a:t>GMV Aerospace and Defence S.A.</a:t>
            </a:r>
            <a:r>
              <a:rPr lang="en-GB" sz="1600" b="0" kern="0" dirty="0" smtClean="0"/>
              <a:t>), R</a:t>
            </a:r>
            <a:r>
              <a:rPr lang="en-GB" sz="1600" b="0" dirty="0" smtClean="0"/>
              <a:t>. </a:t>
            </a:r>
            <a:r>
              <a:rPr lang="en-GB" sz="1600" b="0" kern="0" dirty="0" smtClean="0"/>
              <a:t>Borde</a:t>
            </a:r>
            <a:r>
              <a:rPr lang="en-GB" sz="1600" b="0" dirty="0" smtClean="0"/>
              <a:t> (EUMETSAT) </a:t>
            </a:r>
            <a:r>
              <a:rPr lang="en-GB" sz="1600" b="0" kern="0" dirty="0" smtClean="0"/>
              <a:t>and O. Samain</a:t>
            </a:r>
            <a:r>
              <a:rPr lang="en-GB" sz="1600" b="0" kern="0" baseline="30000" dirty="0" smtClean="0"/>
              <a:t>1,3</a:t>
            </a:r>
            <a:r>
              <a:rPr lang="en-GB" sz="1600" b="0" kern="0" dirty="0" smtClean="0"/>
              <a:t> (</a:t>
            </a:r>
            <a:r>
              <a:rPr lang="en-GB" sz="1600" b="0" kern="0" dirty="0" err="1" smtClean="0"/>
              <a:t>Moltek</a:t>
            </a:r>
            <a:r>
              <a:rPr lang="en-GB" sz="1600" b="0" kern="0" dirty="0" smtClean="0"/>
              <a:t> Consultants Ltd.)</a:t>
            </a:r>
            <a:endParaRPr lang="en-GB" sz="1600" b="0" kern="0" baseline="30000" dirty="0" smtClean="0"/>
          </a:p>
          <a:p>
            <a:pPr marL="0" marR="0" lvl="0" indent="0" algn="r" defTabSz="914400" rtl="0" eaLnBrk="1" fontAlgn="base" latinLnBrk="0" hangingPunct="1">
              <a:lnSpc>
                <a:spcPts val="2897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5141" y="1120379"/>
            <a:ext cx="8291512" cy="31420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smtClean="0"/>
              <a:t>GSICS corrections impact a lot </a:t>
            </a:r>
            <a:r>
              <a:rPr lang="fr-FR" dirty="0" err="1" smtClean="0"/>
              <a:t>some</a:t>
            </a:r>
            <a:r>
              <a:rPr lang="fr-FR" dirty="0" smtClean="0"/>
              <a:t> of the </a:t>
            </a:r>
            <a:r>
              <a:rPr lang="fr-FR" dirty="0" err="1" smtClean="0"/>
              <a:t>meteorological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Meteosat</a:t>
            </a:r>
            <a:r>
              <a:rPr lang="fr-FR" dirty="0" smtClean="0"/>
              <a:t> 7.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important to </a:t>
            </a:r>
            <a:r>
              <a:rPr lang="fr-FR" dirty="0" err="1" smtClean="0"/>
              <a:t>estimate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impact, </a:t>
            </a:r>
            <a:r>
              <a:rPr lang="fr-FR" dirty="0" err="1" smtClean="0"/>
              <a:t>especially</a:t>
            </a:r>
            <a:r>
              <a:rPr lang="fr-FR" dirty="0" smtClean="0"/>
              <a:t> for future </a:t>
            </a:r>
            <a:r>
              <a:rPr lang="fr-FR" dirty="0" err="1" smtClean="0"/>
              <a:t>reprocessing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err="1" smtClean="0"/>
              <a:t>Deeper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are </a:t>
            </a:r>
            <a:r>
              <a:rPr lang="fr-FR" dirty="0" err="1" smtClean="0"/>
              <a:t>needed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on all the Cloud </a:t>
            </a:r>
            <a:r>
              <a:rPr lang="fr-FR" dirty="0" err="1" smtClean="0"/>
              <a:t>Products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compiled</a:t>
            </a:r>
            <a:r>
              <a:rPr lang="fr-FR" dirty="0" smtClean="0"/>
              <a:t> in EUMETSAT </a:t>
            </a:r>
            <a:r>
              <a:rPr lang="fr-FR" dirty="0" err="1" smtClean="0"/>
              <a:t>internal</a:t>
            </a:r>
            <a:r>
              <a:rPr lang="fr-FR" dirty="0" smtClean="0"/>
              <a:t> report: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		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EUM/RSP/REP/14/783586</a:t>
            </a:r>
          </a:p>
          <a:p>
            <a:pPr>
              <a:buClr>
                <a:srgbClr val="FF0000"/>
              </a:buClr>
            </a:pPr>
            <a:endParaRPr lang="en-GB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/>
              <a:t>Please</a:t>
            </a:r>
            <a:r>
              <a:rPr lang="fr-FR" dirty="0" smtClean="0"/>
              <a:t> have a look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Poster 6.3</a:t>
            </a:r>
          </a:p>
          <a:p>
            <a:pPr>
              <a:buClr>
                <a:srgbClr val="FF0000"/>
              </a:buClr>
            </a:pPr>
            <a:r>
              <a:rPr lang="en-GB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M. Carranza, R. Borde and O. Samain; Impact of GSICS calibration coefficients on Meteosat-7 meteorological products derived at EUMETSAT</a:t>
            </a:r>
            <a:endParaRPr lang="fr-FR" sz="14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GB" dirty="0" smtClean="0"/>
              <a:t>	</a:t>
            </a:r>
            <a:endParaRPr lang="fr-FR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GB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Meteosat</a:t>
            </a:r>
            <a:r>
              <a:rPr lang="en-GB" dirty="0" smtClean="0"/>
              <a:t> First Generation 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1400" dirty="0" smtClean="0"/>
              <a:t>Developments on GSICS impact</a:t>
            </a: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22" y="1599448"/>
            <a:ext cx="4522429" cy="21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2545" y="1108217"/>
            <a:ext cx="4019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Calibration update (following GSICS)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4951" y="1746649"/>
            <a:ext cx="3781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Important biases for both the infrared 10.8 µm and the water vapour 6.2 µm channels of ca. –3.2 K and +2.6 K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399" y="3884375"/>
            <a:ext cx="8109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Impact on products needs to be analysed, especially in the scope of reprocessing activities.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52493" y="1120142"/>
            <a:ext cx="7504524" cy="32195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algn="just"/>
            <a:r>
              <a:rPr lang="en-GB" sz="1400" dirty="0" smtClean="0"/>
              <a:t>A Meteosat/MVIRI cross-calibration against IASI radiances has been applied on the VAL MPEF chain, and the results have been compared to the outputs of the OPE chain (period of 6 days 15</a:t>
            </a:r>
            <a:r>
              <a:rPr lang="en-GB" sz="1400" baseline="30000" dirty="0" smtClean="0"/>
              <a:t>-</a:t>
            </a:r>
            <a:r>
              <a:rPr lang="en-GB" sz="1400" dirty="0" smtClean="0"/>
              <a:t>20 October 2014). </a:t>
            </a:r>
          </a:p>
          <a:p>
            <a:pPr marL="0" algn="just"/>
            <a:r>
              <a:rPr lang="en-GB" sz="1400" dirty="0" smtClean="0"/>
              <a:t>Original calibration coefficients for the count to radiance conversion have been modified as follows considering data from 6 August 2014:</a:t>
            </a:r>
          </a:p>
          <a:p>
            <a:pPr marL="0" algn="just"/>
            <a:endParaRPr lang="en-GB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The modified radiance has then been computed as:</a:t>
            </a:r>
          </a:p>
          <a:p>
            <a:pPr algn="ctr"/>
            <a:r>
              <a:rPr lang="en-GB" sz="1400" i="1" dirty="0" err="1" smtClean="0"/>
              <a:t>L</a:t>
            </a:r>
            <a:r>
              <a:rPr lang="en-GB" sz="1400" i="1" baseline="-25000" dirty="0" err="1" smtClean="0"/>
              <a:t>c</a:t>
            </a:r>
            <a:r>
              <a:rPr lang="en-GB" sz="1400" dirty="0" smtClean="0"/>
              <a:t> = </a:t>
            </a:r>
            <a:r>
              <a:rPr lang="en-GB" sz="1400" i="1" dirty="0" err="1" smtClean="0"/>
              <a:t>gain</a:t>
            </a:r>
            <a:r>
              <a:rPr lang="en-GB" sz="1400" i="1" baseline="-25000" dirty="0" err="1" smtClean="0"/>
              <a:t>c</a:t>
            </a:r>
            <a:r>
              <a:rPr lang="en-GB" sz="1400" i="1" dirty="0" smtClean="0"/>
              <a:t> </a:t>
            </a:r>
            <a:r>
              <a:rPr lang="en-GB" sz="1400" dirty="0" smtClean="0"/>
              <a:t>· (</a:t>
            </a:r>
            <a:r>
              <a:rPr lang="en-GB" sz="1400" i="1" dirty="0" err="1" smtClean="0"/>
              <a:t>image_count</a:t>
            </a:r>
            <a:r>
              <a:rPr lang="en-GB" sz="1400" dirty="0" smtClean="0"/>
              <a:t> – </a:t>
            </a:r>
            <a:r>
              <a:rPr lang="en-GB" sz="1400" i="1" dirty="0" err="1" smtClean="0"/>
              <a:t>space_count</a:t>
            </a:r>
            <a:r>
              <a:rPr lang="en-GB" sz="1400" i="1" baseline="-25000" dirty="0" err="1" smtClean="0"/>
              <a:t>c</a:t>
            </a:r>
            <a:r>
              <a:rPr lang="en-GB" sz="1400" dirty="0" smtClean="0"/>
              <a:t>).</a:t>
            </a:r>
            <a:endParaRPr lang="en-GB" sz="1400" i="1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endParaRPr lang="fr-FR" dirty="0" smtClean="0"/>
          </a:p>
          <a:p>
            <a:pPr lvl="0"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</a:t>
            </a:r>
            <a:endParaRPr kumimoji="0" lang="en-GB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1" y="2502234"/>
          <a:ext cx="7058526" cy="94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263"/>
                <a:gridCol w="3529263"/>
              </a:tblGrid>
              <a:tr h="2266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WV </a:t>
                      </a:r>
                      <a:r>
                        <a:rPr lang="fr-FR" dirty="0" err="1" smtClean="0"/>
                        <a:t>channel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IR Channel</a:t>
                      </a:r>
                      <a:endParaRPr lang="en-GB" dirty="0"/>
                    </a:p>
                  </a:txBody>
                  <a:tcPr/>
                </a:tc>
              </a:tr>
              <a:tr h="656024"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err="1" smtClean="0"/>
                        <a:t>gain</a:t>
                      </a:r>
                      <a:r>
                        <a:rPr lang="en-GB" sz="1200" i="1" baseline="-25000" dirty="0" err="1" smtClean="0"/>
                        <a:t>c</a:t>
                      </a:r>
                      <a:r>
                        <a:rPr lang="en-GB" sz="1200" dirty="0" smtClean="0"/>
                        <a:t> = </a:t>
                      </a:r>
                      <a:r>
                        <a:rPr lang="en-GB" sz="1200" i="1" dirty="0" smtClean="0"/>
                        <a:t>gain</a:t>
                      </a:r>
                      <a:r>
                        <a:rPr lang="en-GB" sz="1200" dirty="0" smtClean="0"/>
                        <a:t> / 1.101982</a:t>
                      </a:r>
                    </a:p>
                    <a:p>
                      <a:pPr algn="ctr"/>
                      <a:r>
                        <a:rPr lang="en-GB" sz="1200" i="1" dirty="0" err="1" smtClean="0"/>
                        <a:t>space_count</a:t>
                      </a:r>
                      <a:r>
                        <a:rPr lang="en-GB" sz="1200" i="1" baseline="-25000" dirty="0" err="1" smtClean="0"/>
                        <a:t>c</a:t>
                      </a:r>
                      <a:r>
                        <a:rPr lang="en-GB" sz="1200" dirty="0" smtClean="0"/>
                        <a:t> = </a:t>
                      </a:r>
                      <a:r>
                        <a:rPr lang="en-GB" sz="1200" i="1" dirty="0" err="1" smtClean="0"/>
                        <a:t>space_count</a:t>
                      </a:r>
                      <a:r>
                        <a:rPr lang="en-GB" sz="1200" dirty="0" smtClean="0"/>
                        <a:t> – 0.00539 / </a:t>
                      </a:r>
                      <a:r>
                        <a:rPr lang="en-GB" sz="1200" i="1" dirty="0" smtClean="0"/>
                        <a:t>gain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err="1" smtClean="0"/>
                        <a:t>gain</a:t>
                      </a:r>
                      <a:r>
                        <a:rPr lang="en-GB" sz="1200" i="1" baseline="-25000" dirty="0" err="1" smtClean="0"/>
                        <a:t>c</a:t>
                      </a:r>
                      <a:r>
                        <a:rPr lang="en-GB" sz="1200" dirty="0" smtClean="0"/>
                        <a:t> = </a:t>
                      </a:r>
                      <a:r>
                        <a:rPr lang="en-GB" sz="1200" i="1" dirty="0" smtClean="0"/>
                        <a:t>gain</a:t>
                      </a:r>
                      <a:r>
                        <a:rPr lang="en-GB" sz="1200" dirty="0" smtClean="0"/>
                        <a:t> / 0.9303573</a:t>
                      </a:r>
                    </a:p>
                    <a:p>
                      <a:pPr algn="ctr"/>
                      <a:r>
                        <a:rPr lang="en-GB" sz="1200" i="1" dirty="0" err="1" smtClean="0"/>
                        <a:t>space_count</a:t>
                      </a:r>
                      <a:r>
                        <a:rPr lang="en-GB" sz="1200" i="1" baseline="-25000" dirty="0" err="1" smtClean="0"/>
                        <a:t>c</a:t>
                      </a:r>
                      <a:r>
                        <a:rPr lang="en-GB" sz="1200" dirty="0" smtClean="0"/>
                        <a:t> = </a:t>
                      </a:r>
                      <a:r>
                        <a:rPr lang="en-GB" sz="1200" i="1" dirty="0" err="1" smtClean="0"/>
                        <a:t>space_count</a:t>
                      </a:r>
                      <a:r>
                        <a:rPr lang="en-GB" sz="1200" dirty="0" smtClean="0"/>
                        <a:t> + 0.34396 / </a:t>
                      </a:r>
                      <a:r>
                        <a:rPr lang="en-GB" sz="1200" i="1" dirty="0" smtClean="0"/>
                        <a:t>gain</a:t>
                      </a:r>
                      <a:endParaRPr lang="en-GB" sz="12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935705" y="1900988"/>
            <a:ext cx="6096000" cy="3048000"/>
            <a:chOff x="2935705" y="1900988"/>
            <a:chExt cx="6096000" cy="3048000"/>
          </a:xfrm>
        </p:grpSpPr>
        <p:pic>
          <p:nvPicPr>
            <p:cNvPr id="423938" name="Picture 2" descr="yz8MNOwTyzgALp5wISLvRoWBCYkq2gxPYxT3M_giXGH7wjKHDcKe_-WlcD1zUquMuug0ryUXKCBXPzWW8MKBKhWAwx1kiMkuPOOtALC6zSXTg8nsKKIdc4euAsTjaKqwlk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5705" y="1900988"/>
              <a:ext cx="60960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795066" y="2760806"/>
              <a:ext cx="18196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relatively small changes (&lt;10% of the bias) over this interval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5141" y="1120379"/>
            <a:ext cx="8291512" cy="31420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err="1" smtClean="0"/>
              <a:t>Several</a:t>
            </a:r>
            <a:r>
              <a:rPr lang="fr-FR" dirty="0" smtClean="0"/>
              <a:t> MFG </a:t>
            </a:r>
            <a:r>
              <a:rPr lang="fr-FR" dirty="0" err="1" smtClean="0"/>
              <a:t>products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endParaRPr lang="fr-FR" dirty="0" smtClean="0"/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fr-FR" dirty="0" smtClean="0"/>
              <a:t>Cloud </a:t>
            </a:r>
            <a:r>
              <a:rPr lang="fr-FR" dirty="0" err="1" smtClean="0"/>
              <a:t>Mask</a:t>
            </a:r>
            <a:endParaRPr lang="fr-FR" dirty="0" smtClean="0">
              <a:solidFill>
                <a:srgbClr val="FF0000"/>
              </a:solidFill>
            </a:endParaRP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fr-FR" dirty="0" smtClean="0"/>
              <a:t>Cloud </a:t>
            </a:r>
            <a:r>
              <a:rPr lang="fr-FR" dirty="0" err="1" smtClean="0"/>
              <a:t>Analysis</a:t>
            </a:r>
            <a:r>
              <a:rPr lang="fr-FR" dirty="0" smtClean="0"/>
              <a:t> (Cloud </a:t>
            </a:r>
            <a:r>
              <a:rPr lang="fr-FR" dirty="0" err="1" smtClean="0"/>
              <a:t>amount</a:t>
            </a:r>
            <a:r>
              <a:rPr lang="fr-FR" dirty="0" smtClean="0"/>
              <a:t>, Cloud top </a:t>
            </a:r>
            <a:r>
              <a:rPr lang="fr-FR" dirty="0" err="1" smtClean="0"/>
              <a:t>temperature</a:t>
            </a:r>
            <a:r>
              <a:rPr lang="fr-FR" dirty="0" smtClean="0"/>
              <a:t>, Cloud top Pressure) </a:t>
            </a:r>
            <a:endParaRPr lang="fr-FR" dirty="0" smtClean="0">
              <a:solidFill>
                <a:srgbClr val="FF0000"/>
              </a:solidFill>
            </a:endParaRP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fr-FR" dirty="0" smtClean="0"/>
              <a:t>CSR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fr-FR" dirty="0" smtClean="0"/>
              <a:t>Wind </a:t>
            </a:r>
            <a:r>
              <a:rPr lang="fr-FR" dirty="0" err="1" smtClean="0"/>
              <a:t>vectors</a:t>
            </a:r>
            <a:r>
              <a:rPr lang="fr-FR" dirty="0" smtClean="0"/>
              <a:t> (ELV, HWV, HRV, WVW)</a:t>
            </a:r>
          </a:p>
          <a:p>
            <a:pPr lvl="1"/>
            <a:endParaRPr lang="fr-F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compiled</a:t>
            </a:r>
            <a:r>
              <a:rPr lang="fr-FR" dirty="0" smtClean="0"/>
              <a:t> in EUMETSAT </a:t>
            </a:r>
            <a:r>
              <a:rPr lang="fr-FR" dirty="0" err="1" smtClean="0"/>
              <a:t>internal</a:t>
            </a:r>
            <a:r>
              <a:rPr lang="fr-FR" dirty="0" smtClean="0"/>
              <a:t> report: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		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EUM/RSP/REP/14/783586</a:t>
            </a:r>
            <a:endParaRPr lang="fr-FR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Outputs</a:t>
            </a:r>
            <a:endParaRPr kumimoji="0" lang="en-GB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+mj-lt"/>
                <a:ea typeface="+mj-ea"/>
                <a:cs typeface="+mj-cs"/>
              </a:rPr>
              <a:t>Cloud </a:t>
            </a:r>
            <a:r>
              <a:rPr lang="fr-FR" sz="1600" kern="0" dirty="0" err="1" smtClean="0">
                <a:latin typeface="+mj-lt"/>
                <a:ea typeface="+mj-ea"/>
                <a:cs typeface="+mj-cs"/>
              </a:rPr>
              <a:t>Mask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24962" name="Picture 2" descr="CLMGRIB_20141018123000Z_UMA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21" y="1034716"/>
            <a:ext cx="25050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3" name="Picture 3" descr="CLMGRIB_20141018123000Z_IN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968" y="1026695"/>
            <a:ext cx="25050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4" descr="histo_CLMGRIB_20141015113000Z-20141020153000Z_UMARF-INGATE_rela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246" y="994612"/>
            <a:ext cx="3886754" cy="23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5" name="Picture 5" descr="time_series_CLMGRIB_20141015113000Z-20141020153000Z_UMARF-ING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5916" y="3497179"/>
            <a:ext cx="59975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5790" y="3611039"/>
            <a:ext cx="267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cs typeface="Arial" pitchFamily="34"/>
              </a:rPr>
              <a:t>Amount of cloudy pixels identified is about 20% smaller on VAL than on OPE. 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2647733" y="2953313"/>
            <a:ext cx="580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cs typeface="Arial" pitchFamily="34"/>
              </a:rPr>
              <a:t>VAL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266" y="296133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cs typeface="Arial" pitchFamily="34"/>
              </a:rPr>
              <a:t>OPE</a:t>
            </a:r>
            <a:endParaRPr lang="en-GB" sz="1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8" name="Picture 10" descr="CLABUFR_amount_20141018140202Z_UMA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53" y="954505"/>
            <a:ext cx="2505075" cy="2276475"/>
          </a:xfrm>
          <a:prstGeom prst="rect">
            <a:avLst/>
          </a:prstGeom>
          <a:noFill/>
        </p:spPr>
      </p:pic>
      <p:pic>
        <p:nvPicPr>
          <p:cNvPr id="427017" name="Picture 9" descr="CLABUFR_amount_20141018140202Z_diff_UMARF_IN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926" y="944980"/>
            <a:ext cx="2505075" cy="2276475"/>
          </a:xfrm>
          <a:prstGeom prst="rect">
            <a:avLst/>
          </a:prstGeom>
          <a:noFill/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+mj-lt"/>
                <a:ea typeface="+mj-ea"/>
                <a:cs typeface="+mj-cs"/>
              </a:rPr>
              <a:t>Cloud </a:t>
            </a:r>
            <a:r>
              <a:rPr lang="fr-FR" sz="1600" kern="0" dirty="0" err="1" smtClean="0">
                <a:latin typeface="+mj-lt"/>
                <a:ea typeface="+mj-ea"/>
                <a:cs typeface="+mj-cs"/>
              </a:rPr>
              <a:t>Amount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90" y="3611039"/>
            <a:ext cx="2671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/>
            <a:r>
              <a:rPr lang="en-GB" sz="1400" dirty="0" smtClean="0">
                <a:solidFill>
                  <a:srgbClr val="000000"/>
                </a:solidFill>
                <a:cs typeface="Arial" pitchFamily="34"/>
              </a:rPr>
              <a:t>The average cloud amount is smaller on VAL (30%) than on OPE (41%).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7733" y="295331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cs typeface="Arial" pitchFamily="34"/>
              </a:rPr>
              <a:t>OPE-VAL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266" y="296133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cs typeface="Arial" pitchFamily="34"/>
              </a:rPr>
              <a:t>OPE</a:t>
            </a:r>
            <a:endParaRPr lang="en-GB" sz="1600" dirty="0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270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27020" name="Picture 12" descr="histo_CLABUFR_amount_20141015110000Z-20141020140209Z_UMARF-INGATE_rela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7263" y="970547"/>
            <a:ext cx="3836737" cy="23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21" name="Picture 13" descr="time_series_CLABUFR_amount_20141015110000Z-20141020140000Z_UMARF-ING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5475" y="3537284"/>
            <a:ext cx="59785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3" name="Picture 5" descr="CLABUFR_ctp_20141018140202Z_UMA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37" y="1002631"/>
            <a:ext cx="2505075" cy="2276475"/>
          </a:xfrm>
          <a:prstGeom prst="rect">
            <a:avLst/>
          </a:prstGeom>
          <a:noFill/>
        </p:spPr>
      </p:pic>
      <p:pic>
        <p:nvPicPr>
          <p:cNvPr id="427012" name="Picture 4" descr="CLABUFR_ctp_20141018140202Z_diff_UMARF_IN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906" y="993106"/>
            <a:ext cx="2505075" cy="2276475"/>
          </a:xfrm>
          <a:prstGeom prst="rect">
            <a:avLst/>
          </a:prstGeom>
          <a:noFill/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+mj-lt"/>
                <a:ea typeface="+mj-ea"/>
                <a:cs typeface="+mj-cs"/>
              </a:rPr>
              <a:t>Cloud Top Pressure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90" y="3611039"/>
            <a:ext cx="267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/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The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average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cloud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-top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pressure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is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smaller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on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VAL (564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hPa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)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than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on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 OPE (597 </a:t>
            </a:r>
            <a:r>
              <a:rPr lang="es-ES" sz="1400" dirty="0" err="1" smtClean="0">
                <a:solidFill>
                  <a:srgbClr val="000000"/>
                </a:solidFill>
                <a:cs typeface="Arial" pitchFamily="34"/>
              </a:rPr>
              <a:t>hPa</a:t>
            </a:r>
            <a:r>
              <a:rPr lang="es-ES" sz="1400" dirty="0" smtClean="0">
                <a:solidFill>
                  <a:srgbClr val="000000"/>
                </a:solidFill>
                <a:cs typeface="Arial" pitchFamily="34"/>
              </a:rPr>
              <a:t>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7733" y="295331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cs typeface="Arial" pitchFamily="34"/>
              </a:rPr>
              <a:t>OPE-VAL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266" y="296133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cs typeface="Arial" pitchFamily="34"/>
              </a:rPr>
              <a:t>OPE</a:t>
            </a:r>
            <a:endParaRPr lang="en-GB" sz="1600" dirty="0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27015" name="Picture 7" descr="time_series_CLABUFR_ctp_20141015110000Z-20141020140000Z_UMARF-ING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475" y="3521242"/>
            <a:ext cx="59785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6" name="Picture 8" descr="histo_CLABUFR_ctp_20141015110000Z-20141020140209Z_UMARF-INGATE_relati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4105" y="1002631"/>
            <a:ext cx="3769895" cy="2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CSRBUFR_temp_20141018120222Z_UMA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15" y="970547"/>
            <a:ext cx="2505075" cy="2276475"/>
          </a:xfrm>
          <a:prstGeom prst="rect">
            <a:avLst/>
          </a:prstGeom>
          <a:noFill/>
        </p:spPr>
      </p:pic>
      <p:pic>
        <p:nvPicPr>
          <p:cNvPr id="447489" name="Picture 1" descr="CSRBUFR_temp_20141018120222Z_diff_UMARF_IN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969" y="961022"/>
            <a:ext cx="2505075" cy="2276475"/>
          </a:xfrm>
          <a:prstGeom prst="rect">
            <a:avLst/>
          </a:prstGeom>
          <a:noFill/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+mj-lt"/>
                <a:ea typeface="+mj-ea"/>
                <a:cs typeface="+mj-cs"/>
              </a:rPr>
              <a:t>CSR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90" y="3611039"/>
            <a:ext cx="267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/>
            <a:r>
              <a:rPr lang="en-GB" sz="1400" dirty="0" smtClean="0">
                <a:solidFill>
                  <a:srgbClr val="000000"/>
                </a:solidFill>
                <a:cs typeface="Arial" pitchFamily="34"/>
              </a:rPr>
              <a:t>There is a bias round +2.9 K for the WV 6.2 </a:t>
            </a:r>
            <a:r>
              <a:rPr lang="en-GB" sz="1400" dirty="0" smtClean="0">
                <a:solidFill>
                  <a:srgbClr val="000000"/>
                </a:solidFill>
                <a:latin typeface="Symbol" pitchFamily="18" charset="2"/>
                <a:cs typeface="Arial" pitchFamily="34"/>
              </a:rPr>
              <a:t>m</a:t>
            </a:r>
            <a:r>
              <a:rPr lang="en-GB" sz="1400" dirty="0" smtClean="0">
                <a:solidFill>
                  <a:srgbClr val="000000"/>
                </a:solidFill>
                <a:cs typeface="Arial" pitchFamily="34"/>
              </a:rPr>
              <a:t>m channel and about -1.5 K for IR 10.8 </a:t>
            </a:r>
            <a:r>
              <a:rPr lang="en-GB" sz="1400" dirty="0" smtClean="0">
                <a:solidFill>
                  <a:srgbClr val="000000"/>
                </a:solidFill>
                <a:latin typeface="Symbol" pitchFamily="18" charset="2"/>
                <a:cs typeface="Arial" pitchFamily="34"/>
              </a:rPr>
              <a:t>m</a:t>
            </a:r>
            <a:r>
              <a:rPr lang="en-GB" sz="1400" dirty="0" smtClean="0">
                <a:solidFill>
                  <a:srgbClr val="000000"/>
                </a:solidFill>
                <a:cs typeface="Arial" pitchFamily="34"/>
              </a:rPr>
              <a:t>m channel </a:t>
            </a:r>
            <a:r>
              <a:rPr lang="en-GB" sz="1400" dirty="0" smtClean="0"/>
              <a:t> and</a:t>
            </a:r>
            <a:endParaRPr lang="es-ES" sz="1400" dirty="0" smtClean="0">
              <a:solidFill>
                <a:srgbClr val="000000"/>
              </a:solidFill>
              <a:cs typeface="Arial" pitchFamily="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7733" y="295331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cs typeface="Arial" pitchFamily="34"/>
              </a:rPr>
              <a:t>OPE-VAL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266" y="296133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cs typeface="Arial" pitchFamily="34"/>
              </a:rPr>
              <a:t>OPE</a:t>
            </a:r>
            <a:endParaRPr lang="en-GB" sz="1600" dirty="0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47492" name="Picture 4" descr="histo_temp_20141015000213Z-20141020230258Z_UMARF-INGATE_rela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263" y="938463"/>
            <a:ext cx="4090737" cy="24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7493" name="Picture 5" descr="time_series_CSRBUFR_temp_20141015110000Z-20141020160000Z_UMARF-ING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8012" y="3521242"/>
            <a:ext cx="59959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>
          <a:xfrm>
            <a:off x="360000" y="90000"/>
            <a:ext cx="8446478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+mj-lt"/>
                <a:ea typeface="+mj-ea"/>
                <a:cs typeface="+mj-cs"/>
              </a:rPr>
              <a:t>Wind </a:t>
            </a:r>
            <a:r>
              <a:rPr lang="fr-FR" sz="1600" kern="0" dirty="0" err="1" smtClean="0">
                <a:latin typeface="+mj-lt"/>
                <a:ea typeface="+mj-ea"/>
                <a:cs typeface="+mj-cs"/>
              </a:rPr>
              <a:t>vectors</a:t>
            </a:r>
            <a:r>
              <a:rPr lang="fr-FR" sz="1600" kern="0" dirty="0" smtClean="0">
                <a:latin typeface="+mj-lt"/>
                <a:ea typeface="+mj-ea"/>
                <a:cs typeface="+mj-cs"/>
              </a:rPr>
              <a:t>, ELW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90" y="3611039"/>
            <a:ext cx="2734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/>
            <a:r>
              <a:rPr lang="en-GB" sz="1400" dirty="0" smtClean="0">
                <a:solidFill>
                  <a:srgbClr val="000000"/>
                </a:solidFill>
                <a:cs typeface="Arial" pitchFamily="34"/>
              </a:rPr>
              <a:t>ELW provide less winds when GSICS corrections are applied. The HA is also a bit different.</a:t>
            </a:r>
            <a:r>
              <a:rPr lang="en-GB" sz="1400" dirty="0" smtClean="0"/>
              <a:t>. HA </a:t>
            </a:r>
            <a:r>
              <a:rPr lang="en-GB" sz="1400" dirty="0" err="1" smtClean="0"/>
              <a:t>nd</a:t>
            </a:r>
            <a:endParaRPr lang="es-ES" sz="1400" dirty="0" smtClean="0">
              <a:solidFill>
                <a:srgbClr val="000000"/>
              </a:solidFill>
              <a:cs typeface="Arial" pitchFamily="34"/>
            </a:endParaRP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23938" name="Picture 2" descr="time_series_ELWBUFR_num_20141015110239Z-20141020153200Z_UMARF-ING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863" y="3471954"/>
            <a:ext cx="599757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0" name="Picture 4" descr="ELW_pres_density_UMARF_vs_INGATE_20141015003157Z-20141020230236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290" y="920931"/>
            <a:ext cx="2676525" cy="2676525"/>
          </a:xfrm>
          <a:prstGeom prst="rect">
            <a:avLst/>
          </a:prstGeom>
          <a:noFill/>
        </p:spPr>
      </p:pic>
      <p:pic>
        <p:nvPicPr>
          <p:cNvPr id="423939" name="Picture 3" descr="histo_ELWBUFR_pres_20141015103000Z-20141020153200Z_UMARF-INGATE_rela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1148" y="984886"/>
            <a:ext cx="4036423" cy="2434468"/>
          </a:xfrm>
          <a:prstGeom prst="rect">
            <a:avLst/>
          </a:prstGeom>
          <a:noFill/>
        </p:spPr>
      </p:pic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0" y="4972050"/>
            <a:ext cx="3017838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Viewgraph_Landscape_Template[1]">
  <a:themeElements>
    <a:clrScheme name="1_EUM_template_v03 4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003F80"/>
      </a:accent1>
      <a:accent2>
        <a:srgbClr val="BDD7EE"/>
      </a:accent2>
      <a:accent3>
        <a:srgbClr val="FFFFFF"/>
      </a:accent3>
      <a:accent4>
        <a:srgbClr val="001E59"/>
      </a:accent4>
      <a:accent5>
        <a:srgbClr val="AAAFC0"/>
      </a:accent5>
      <a:accent6>
        <a:srgbClr val="ABC3D8"/>
      </a:accent6>
      <a:hlink>
        <a:srgbClr val="FFD350"/>
      </a:hlink>
      <a:folHlink>
        <a:srgbClr val="EB6F3F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5703</TotalTime>
  <Words>423</Words>
  <Application>Microsoft Office PowerPoint</Application>
  <PresentationFormat>On-screen Show (16:9)</PresentationFormat>
  <Paragraphs>77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2_Viewgraph_Landscape_Template[1]</vt:lpstr>
      <vt:lpstr>Clip</vt:lpstr>
      <vt:lpstr>Slide 1</vt:lpstr>
      <vt:lpstr>Meteosat First Generation  Developments on GSICS impact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Régis Borde</cp:lastModifiedBy>
  <cp:revision>111</cp:revision>
  <cp:lastPrinted>2006-03-06T14:11:17Z</cp:lastPrinted>
  <dcterms:created xsi:type="dcterms:W3CDTF">2014-02-05T10:11:59Z</dcterms:created>
  <dcterms:modified xsi:type="dcterms:W3CDTF">2015-09-18T13:12:43Z</dcterms:modified>
</cp:coreProperties>
</file>