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44" r:id="rId2"/>
    <p:sldId id="600" r:id="rId3"/>
    <p:sldId id="603" r:id="rId4"/>
    <p:sldId id="605" r:id="rId5"/>
    <p:sldId id="610" r:id="rId6"/>
    <p:sldId id="611" r:id="rId7"/>
    <p:sldId id="608" r:id="rId8"/>
    <p:sldId id="612" r:id="rId9"/>
    <p:sldId id="613" r:id="rId10"/>
    <p:sldId id="614" r:id="rId11"/>
    <p:sldId id="615" r:id="rId12"/>
    <p:sldId id="616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E22"/>
    <a:srgbClr val="0000FF"/>
    <a:srgbClr val="FFC71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5" autoAdjust="0"/>
    <p:restoredTop sz="92548" autoAdjust="0"/>
  </p:normalViewPr>
  <p:slideViewPr>
    <p:cSldViewPr showGuides="1">
      <p:cViewPr varScale="1">
        <p:scale>
          <a:sx n="76" d="100"/>
          <a:sy n="76" d="100"/>
        </p:scale>
        <p:origin x="-2056" y="-96"/>
      </p:cViewPr>
      <p:guideLst>
        <p:guide orient="horz" pos="37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22F0CF-5864-48FA-8D4B-9B365F8DBAAC}" type="datetimeFigureOut">
              <a:rPr lang="en-US"/>
              <a:pPr>
                <a:defRPr/>
              </a:pPr>
              <a:t>22/09/15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2E91DB-D180-449A-ADC3-94ECCBECB73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98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E91DB-D180-449A-ADC3-94ECCBECB7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137C-FC16-463C-A4F0-C031E3F1C58B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35F3-BF5A-4490-A532-91E0ED0EACE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98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FD18-A0E8-4B5A-AE7D-5EBC9829A92F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430E-D9AC-4512-AD8E-4A81D735CD2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54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43F7-30F0-4B1A-9A0A-D98F6EA4F3DF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4CEB-FFB5-46BD-940A-C08B9C7AE9C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15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Legami_a_idrogeno_3D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28" y="44624"/>
            <a:ext cx="6356424" cy="630875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1053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 userDrawn="1"/>
        </p:nvGrpSpPr>
        <p:grpSpPr>
          <a:xfrm>
            <a:off x="2628445" y="-35768"/>
            <a:ext cx="3994348" cy="999820"/>
            <a:chOff x="2628445" y="692696"/>
            <a:chExt cx="3994348" cy="999820"/>
          </a:xfrm>
        </p:grpSpPr>
        <p:sp>
          <p:nvSpPr>
            <p:cNvPr id="7" name="Figura a mano libera 6"/>
            <p:cNvSpPr/>
            <p:nvPr/>
          </p:nvSpPr>
          <p:spPr>
            <a:xfrm>
              <a:off x="2704669" y="1565300"/>
              <a:ext cx="3677042" cy="127216"/>
            </a:xfrm>
            <a:custGeom>
              <a:avLst/>
              <a:gdLst>
                <a:gd name="connsiteX0" fmla="*/ 0 w 3612332"/>
                <a:gd name="connsiteY0" fmla="*/ 504078 h 840215"/>
                <a:gd name="connsiteX1" fmla="*/ 878186 w 3612332"/>
                <a:gd name="connsiteY1" fmla="*/ 820949 h 840215"/>
                <a:gd name="connsiteX2" fmla="*/ 2634558 w 3612332"/>
                <a:gd name="connsiteY2" fmla="*/ 6137 h 840215"/>
                <a:gd name="connsiteX3" fmla="*/ 3612332 w 3612332"/>
                <a:gd name="connsiteY3" fmla="*/ 513131 h 84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2332" h="840215">
                  <a:moveTo>
                    <a:pt x="0" y="504078"/>
                  </a:moveTo>
                  <a:cubicBezTo>
                    <a:pt x="219546" y="704008"/>
                    <a:pt x="439093" y="903939"/>
                    <a:pt x="878186" y="820949"/>
                  </a:cubicBezTo>
                  <a:cubicBezTo>
                    <a:pt x="1317279" y="737959"/>
                    <a:pt x="2178867" y="57440"/>
                    <a:pt x="2634558" y="6137"/>
                  </a:cubicBezTo>
                  <a:cubicBezTo>
                    <a:pt x="3090249" y="-45166"/>
                    <a:pt x="3351290" y="233982"/>
                    <a:pt x="3612332" y="5131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376092"/>
                </a:solidFill>
                <a:latin typeface="Euphemia     "/>
                <a:cs typeface="Euphemia     "/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445" y="692696"/>
              <a:ext cx="3860924" cy="548641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3204213" y="1224876"/>
              <a:ext cx="34185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376092"/>
                  </a:solidFill>
                  <a:latin typeface="Euphemia     "/>
                  <a:ea typeface="Batang" pitchFamily="18" charset="-127"/>
                  <a:cs typeface="Euphemia     "/>
                </a:rPr>
                <a:t>Institute of Atmospheric Sciences and Climate</a:t>
              </a:r>
              <a:endParaRPr lang="en-US" sz="1100" b="1" dirty="0">
                <a:solidFill>
                  <a:srgbClr val="376092"/>
                </a:solidFill>
                <a:latin typeface="Euphemia     "/>
                <a:ea typeface="Batang" pitchFamily="18" charset="-127"/>
                <a:cs typeface="Euphemia     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653184" y="1232950"/>
              <a:ext cx="66226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kern="1100" spc="250" dirty="0" smtClean="0">
                  <a:solidFill>
                    <a:srgbClr val="376092"/>
                  </a:solidFill>
                  <a:latin typeface="Euphemia     "/>
                  <a:ea typeface="Batang" pitchFamily="18" charset="-127"/>
                  <a:cs typeface="Euphemia     "/>
                </a:rPr>
                <a:t>ISAC</a:t>
              </a:r>
              <a:endParaRPr lang="it-IT" sz="1100" b="1" kern="1100" spc="250" dirty="0">
                <a:solidFill>
                  <a:srgbClr val="376092"/>
                </a:solidFill>
                <a:latin typeface="Euphemia     "/>
                <a:ea typeface="Batang" pitchFamily="18" charset="-127"/>
                <a:cs typeface="Euphemia     "/>
              </a:endParaRPr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2712492" y="1505992"/>
              <a:ext cx="3677042" cy="127216"/>
            </a:xfrm>
            <a:custGeom>
              <a:avLst/>
              <a:gdLst>
                <a:gd name="connsiteX0" fmla="*/ 0 w 3612332"/>
                <a:gd name="connsiteY0" fmla="*/ 504078 h 840215"/>
                <a:gd name="connsiteX1" fmla="*/ 878186 w 3612332"/>
                <a:gd name="connsiteY1" fmla="*/ 820949 h 840215"/>
                <a:gd name="connsiteX2" fmla="*/ 2634558 w 3612332"/>
                <a:gd name="connsiteY2" fmla="*/ 6137 h 840215"/>
                <a:gd name="connsiteX3" fmla="*/ 3612332 w 3612332"/>
                <a:gd name="connsiteY3" fmla="*/ 513131 h 84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2332" h="840215">
                  <a:moveTo>
                    <a:pt x="0" y="504078"/>
                  </a:moveTo>
                  <a:cubicBezTo>
                    <a:pt x="219546" y="704008"/>
                    <a:pt x="439093" y="903939"/>
                    <a:pt x="878186" y="820949"/>
                  </a:cubicBezTo>
                  <a:cubicBezTo>
                    <a:pt x="1317279" y="737959"/>
                    <a:pt x="2178867" y="57440"/>
                    <a:pt x="2634558" y="6137"/>
                  </a:cubicBezTo>
                  <a:cubicBezTo>
                    <a:pt x="3090249" y="-45166"/>
                    <a:pt x="3351290" y="233982"/>
                    <a:pt x="3612332" y="513131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884006"/>
                </a:solidFill>
                <a:latin typeface="Euphemia     "/>
                <a:cs typeface="Euphemia    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66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DB83-A007-4482-9AF2-DC42ED92583A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47C9-6674-4D55-BC8C-1FB83769E61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2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6758-4999-4014-83CC-6F4BCDEFE1FB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F45C-473B-43C5-BC9F-A21B0310CDE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00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B148-48DA-45F6-979F-432406322571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D479-18BC-4C31-84BB-91ABB4A21EA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07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3BA0-4262-4FAC-AB8F-48671F259430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8F16-13E7-429D-9254-819971446DC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28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E96C-EBBB-419D-9B7C-BACB90494AB5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7AC0-E9CF-4962-805C-CB8106E557E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83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6350"/>
            <a:ext cx="32877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64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D143-90A8-4E64-9693-8759B974AD0D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8D98-1A4F-4502-A9D3-0B899FCE90D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51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52B2-FE38-404C-8E32-DE740667A679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63CC-42EE-4149-8018-9B78B5891F7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77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2A999E-7752-44E9-846E-DE546BCC5B3D}" type="datetimeFigureOut">
              <a:rPr lang="it-IT"/>
              <a:pPr>
                <a:defRPr/>
              </a:pPr>
              <a:t>22/09/15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0B88C5-25E5-45A1-B68F-46C0BAA489E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7.w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g"/><Relationship Id="rId14" Type="http://schemas.openxmlformats.org/officeDocument/2006/relationships/image" Target="../media/image19.jpeg"/><Relationship Id="rId15" Type="http://schemas.openxmlformats.org/officeDocument/2006/relationships/image" Target="../media/image20.jp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11113" y="6546850"/>
            <a:ext cx="9132887" cy="287338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FF"/>
                </a:solidFill>
                <a:latin typeface="+mn-lt"/>
              </a:rPr>
              <a:t>GSICS Users Workshop 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2015 at </a:t>
            </a:r>
            <a:r>
              <a:rPr lang="en-US" sz="1400" b="1" dirty="0">
                <a:solidFill>
                  <a:srgbClr val="0000FF"/>
                </a:solidFill>
                <a:latin typeface="+mn-lt"/>
              </a:rPr>
              <a:t>EUMETSAT Meteorological Satellite 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Conference - Toulouse</a:t>
            </a:r>
            <a:r>
              <a:rPr lang="en-US" sz="1400" b="1" dirty="0">
                <a:solidFill>
                  <a:srgbClr val="0000FF"/>
                </a:solidFill>
                <a:latin typeface="+mn-lt"/>
              </a:rPr>
              <a:t>, France, 22 September 2015</a:t>
            </a:r>
            <a:endParaRPr lang="en-US" sz="1400" b="1" dirty="0" smtClean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107950" y="6499225"/>
            <a:ext cx="89471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288032" y="1124744"/>
            <a:ext cx="8532440" cy="20882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b="1" i="1" dirty="0">
                <a:solidFill>
                  <a:srgbClr val="000090"/>
                </a:solidFill>
                <a:cs typeface="Baskerville Old Face"/>
              </a:rPr>
              <a:t>Requirements for microwave inter-calibration</a:t>
            </a:r>
            <a:endParaRPr lang="en-US" sz="3400" b="1" i="1" dirty="0" smtClean="0">
              <a:solidFill>
                <a:srgbClr val="000090"/>
              </a:solidFill>
              <a:cs typeface="Baskerville Old Face"/>
            </a:endParaRPr>
          </a:p>
        </p:txBody>
      </p:sp>
      <p:pic>
        <p:nvPicPr>
          <p:cNvPr id="15" name="Immagine 14" descr="Logo CNR-2010-ITA-medi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233384"/>
            <a:ext cx="3284159" cy="499872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5775772" y="5805264"/>
            <a:ext cx="3384376" cy="468895"/>
            <a:chOff x="107504" y="5912433"/>
            <a:chExt cx="3384376" cy="468895"/>
          </a:xfrm>
        </p:grpSpPr>
        <p:pic>
          <p:nvPicPr>
            <p:cNvPr id="17" name="Immagin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912433"/>
              <a:ext cx="559580" cy="45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643456" y="6104329"/>
              <a:ext cx="28484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Baskerville Old Face" pitchFamily="18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Baskerville Old Face" pitchFamily="18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Baskerville Old Face" pitchFamily="18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Baskerville Old Face" pitchFamily="18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Baskerville Old Fac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Baskerville Old Fac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Baskerville Old Fac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Baskerville Old Fac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Baskerville Old Face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u="none" cap="small" spc="100" dirty="0" smtClean="0">
                  <a:latin typeface="Avenir Book"/>
                  <a:cs typeface="Avenir Book"/>
                </a:rPr>
                <a:t>Group of Satellite Meteorology</a:t>
              </a:r>
            </a:p>
          </p:txBody>
        </p:sp>
      </p:grpSp>
      <p:pic>
        <p:nvPicPr>
          <p:cNvPr id="2" name="Immagine 1" descr="gsics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4"/>
            <a:ext cx="9144000" cy="1127760"/>
          </a:xfrm>
          <a:prstGeom prst="rect">
            <a:avLst/>
          </a:prstGeom>
        </p:spPr>
      </p:pic>
      <p:sp>
        <p:nvSpPr>
          <p:cNvPr id="20" name="Rectangle 17"/>
          <p:cNvSpPr txBox="1">
            <a:spLocks noChangeArrowheads="1"/>
          </p:cNvSpPr>
          <p:nvPr/>
        </p:nvSpPr>
        <p:spPr>
          <a:xfrm>
            <a:off x="1979712" y="3068960"/>
            <a:ext cx="5184576" cy="129614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 smtClean="0"/>
              <a:t>Sante</a:t>
            </a:r>
            <a:r>
              <a:rPr lang="en-US" sz="2400" b="1" dirty="0" smtClean="0"/>
              <a:t> Laviola</a:t>
            </a:r>
          </a:p>
          <a:p>
            <a:pPr marL="0" indent="0" algn="ctr">
              <a:buNone/>
            </a:pPr>
            <a:r>
              <a:rPr lang="en-US" sz="1600" i="1" dirty="0" smtClean="0"/>
              <a:t>National Research Council of Italy</a:t>
            </a:r>
          </a:p>
          <a:p>
            <a:pPr marL="0" indent="0" algn="ctr">
              <a:buNone/>
            </a:pPr>
            <a:r>
              <a:rPr lang="en-US" sz="1600" i="1" dirty="0" smtClean="0"/>
              <a:t>Institute of Atmospheric Sciences and Climate - </a:t>
            </a:r>
            <a:r>
              <a:rPr lang="en-US" sz="1600" dirty="0" smtClean="0"/>
              <a:t>Bologna </a:t>
            </a:r>
          </a:p>
        </p:txBody>
      </p:sp>
      <p:sp>
        <p:nvSpPr>
          <p:cNvPr id="21" name="Rectangle 17"/>
          <p:cNvSpPr txBox="1">
            <a:spLocks noChangeArrowheads="1"/>
          </p:cNvSpPr>
          <p:nvPr/>
        </p:nvSpPr>
        <p:spPr>
          <a:xfrm>
            <a:off x="179512" y="5373216"/>
            <a:ext cx="5184576" cy="7920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>
                <a:solidFill>
                  <a:srgbClr val="800000"/>
                </a:solidFill>
              </a:rPr>
              <a:t>GSICS Users Workshop 2015 </a:t>
            </a:r>
            <a:endParaRPr lang="en-US" sz="1600" u="sng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3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5"/>
          <p:cNvSpPr txBox="1">
            <a:spLocks noChangeArrowheads="1"/>
          </p:cNvSpPr>
          <p:nvPr/>
        </p:nvSpPr>
        <p:spPr bwMode="auto">
          <a:xfrm>
            <a:off x="8409" y="3114833"/>
            <a:ext cx="4223643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The water </a:t>
            </a:r>
            <a:r>
              <a:rPr lang="en-US" dirty="0" err="1" smtClean="0">
                <a:solidFill>
                  <a:schemeClr val="tx1"/>
                </a:solidFill>
              </a:rPr>
              <a:t>vapour</a:t>
            </a:r>
            <a:r>
              <a:rPr lang="en-US" dirty="0" smtClean="0">
                <a:solidFill>
                  <a:schemeClr val="tx1"/>
                </a:solidFill>
              </a:rPr>
              <a:t> absorption </a:t>
            </a:r>
            <a:r>
              <a:rPr lang="en-US" dirty="0" smtClean="0">
                <a:solidFill>
                  <a:srgbClr val="000000"/>
                </a:solidFill>
              </a:rPr>
              <a:t>band at 183.31 GHz (3 channels) is used through the precipitation retrieval method which estimates the </a:t>
            </a:r>
            <a:r>
              <a:rPr lang="en-US" b="1" dirty="0" smtClean="0">
                <a:solidFill>
                  <a:srgbClr val="000000"/>
                </a:solidFill>
              </a:rPr>
              <a:t>precipitation</a:t>
            </a:r>
            <a:r>
              <a:rPr lang="en-US" dirty="0" smtClean="0">
                <a:solidFill>
                  <a:srgbClr val="000000"/>
                </a:solidFill>
              </a:rPr>
              <a:t> intensity at the ground and classify the rainfall type as convective and </a:t>
            </a:r>
            <a:r>
              <a:rPr lang="en-US" dirty="0" err="1" smtClean="0">
                <a:solidFill>
                  <a:srgbClr val="000000"/>
                </a:solidFill>
              </a:rPr>
              <a:t>stratiform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60325" y="1137518"/>
            <a:ext cx="9083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i="1" dirty="0">
                <a:solidFill>
                  <a:srgbClr val="000000"/>
                </a:solidFill>
              </a:rPr>
              <a:t>Water </a:t>
            </a:r>
            <a:r>
              <a:rPr lang="en-GB" i="1" dirty="0" err="1">
                <a:solidFill>
                  <a:srgbClr val="000000"/>
                </a:solidFill>
              </a:rPr>
              <a:t>vapor</a:t>
            </a:r>
            <a:r>
              <a:rPr lang="en-GB" i="1" dirty="0">
                <a:solidFill>
                  <a:srgbClr val="000000"/>
                </a:solidFill>
              </a:rPr>
              <a:t> Strong Lines 183 GHz </a:t>
            </a:r>
            <a:r>
              <a:rPr lang="en-GB" dirty="0">
                <a:solidFill>
                  <a:srgbClr val="000000"/>
                </a:solidFill>
              </a:rPr>
              <a:t>(</a:t>
            </a:r>
            <a:r>
              <a:rPr lang="en-GB" b="1" dirty="0">
                <a:solidFill>
                  <a:srgbClr val="000000"/>
                </a:solidFill>
              </a:rPr>
              <a:t>183-WSL</a:t>
            </a:r>
            <a:r>
              <a:rPr lang="en-GB" dirty="0">
                <a:solidFill>
                  <a:srgbClr val="000000"/>
                </a:solidFill>
              </a:rPr>
              <a:t>) </a:t>
            </a:r>
            <a:r>
              <a:rPr lang="en-GB" dirty="0" smtClean="0">
                <a:solidFill>
                  <a:srgbClr val="000000"/>
                </a:solidFill>
              </a:rPr>
              <a:t>method </a:t>
            </a:r>
            <a:r>
              <a:rPr lang="en-GB" dirty="0">
                <a:solidFill>
                  <a:srgbClr val="000000"/>
                </a:solidFill>
              </a:rPr>
              <a:t>exploits the complete suite of </a:t>
            </a:r>
            <a:r>
              <a:rPr lang="en-GB" b="1" dirty="0">
                <a:solidFill>
                  <a:srgbClr val="000000"/>
                </a:solidFill>
              </a:rPr>
              <a:t>five channels </a:t>
            </a:r>
            <a:r>
              <a:rPr lang="en-GB" dirty="0">
                <a:solidFill>
                  <a:srgbClr val="000000"/>
                </a:solidFill>
              </a:rPr>
              <a:t>from 90 to 190 GHz of the cross-track scanning radiometer </a:t>
            </a:r>
            <a:r>
              <a:rPr lang="en-GB" b="1" dirty="0">
                <a:solidFill>
                  <a:srgbClr val="000000"/>
                </a:solidFill>
              </a:rPr>
              <a:t>AMSU-B/MHS</a:t>
            </a:r>
            <a:r>
              <a:rPr lang="en-GB" dirty="0">
                <a:solidFill>
                  <a:srgbClr val="000000"/>
                </a:solidFill>
              </a:rPr>
              <a:t> flying on the NOAA and </a:t>
            </a:r>
            <a:r>
              <a:rPr lang="en-GB" dirty="0" err="1">
                <a:solidFill>
                  <a:srgbClr val="000000"/>
                </a:solidFill>
              </a:rPr>
              <a:t>MetOp</a:t>
            </a:r>
            <a:r>
              <a:rPr lang="en-GB" dirty="0">
                <a:solidFill>
                  <a:srgbClr val="000000"/>
                </a:solidFill>
              </a:rPr>
              <a:t> satellites. The nominal field of view at nadir is 1.1° (about </a:t>
            </a:r>
            <a:r>
              <a:rPr lang="en-GB" dirty="0" smtClean="0">
                <a:solidFill>
                  <a:srgbClr val="000000"/>
                </a:solidFill>
              </a:rPr>
              <a:t>16 </a:t>
            </a:r>
            <a:r>
              <a:rPr lang="en-GB" dirty="0">
                <a:solidFill>
                  <a:srgbClr val="000000"/>
                </a:solidFill>
              </a:rPr>
              <a:t>km)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68" y="2132856"/>
            <a:ext cx="4636120" cy="4107222"/>
          </a:xfrm>
          <a:prstGeom prst="rect">
            <a:avLst/>
          </a:prstGeom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27639" y="6348437"/>
            <a:ext cx="9132236" cy="288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100" b="1" dirty="0" smtClean="0">
                <a:latin typeface="+mn-lt"/>
              </a:rPr>
              <a:t>[1] Laviola S., and </a:t>
            </a:r>
            <a:r>
              <a:rPr lang="en-US" sz="1100" b="1" dirty="0" err="1" smtClean="0">
                <a:latin typeface="+mn-lt"/>
              </a:rPr>
              <a:t>Levizzani</a:t>
            </a:r>
            <a:r>
              <a:rPr lang="en-US" sz="1100" b="1" dirty="0" smtClean="0">
                <a:latin typeface="+mn-lt"/>
              </a:rPr>
              <a:t> V.</a:t>
            </a:r>
            <a:r>
              <a:rPr lang="en-US" sz="1100" dirty="0" smtClean="0">
                <a:latin typeface="+mn-lt"/>
              </a:rPr>
              <a:t>, 2011: </a:t>
            </a:r>
            <a:r>
              <a:rPr lang="en-US" sz="1100" i="1" dirty="0">
                <a:latin typeface="+mn-lt"/>
              </a:rPr>
              <a:t>The 183-WSL fast rain rate retrieval algorithm. Part I: Retrieval design”. </a:t>
            </a:r>
            <a:r>
              <a:rPr lang="en-US" sz="1100" dirty="0">
                <a:latin typeface="+mn-lt"/>
              </a:rPr>
              <a:t>Atmos. Res., 99, 443-461</a:t>
            </a:r>
            <a:endParaRPr lang="en-US" sz="1100" dirty="0" smtClean="0">
              <a:latin typeface="+mn-lt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19621" y="6564462"/>
            <a:ext cx="9132236" cy="288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100" b="1" dirty="0" smtClean="0">
                <a:latin typeface="+mn-lt"/>
              </a:rPr>
              <a:t>[2] Laviola S., et al, </a:t>
            </a:r>
            <a:r>
              <a:rPr lang="en-US" sz="1100" dirty="0" smtClean="0">
                <a:latin typeface="+mn-lt"/>
              </a:rPr>
              <a:t>2013: </a:t>
            </a:r>
            <a:r>
              <a:rPr lang="en-US" sz="1100" i="1" dirty="0">
                <a:latin typeface="+mn-lt"/>
              </a:rPr>
              <a:t>The 183-WSL fast </a:t>
            </a:r>
            <a:r>
              <a:rPr lang="en-US" sz="1100" i="1" dirty="0" err="1">
                <a:latin typeface="+mn-lt"/>
              </a:rPr>
              <a:t>rainrate</a:t>
            </a:r>
            <a:r>
              <a:rPr lang="en-US" sz="1100" i="1" dirty="0">
                <a:latin typeface="+mn-lt"/>
              </a:rPr>
              <a:t> retrieval algorithm. Part II: Validation using ground radar measurements. </a:t>
            </a:r>
            <a:r>
              <a:rPr lang="en-US" sz="1100" dirty="0">
                <a:latin typeface="+mn-lt"/>
              </a:rPr>
              <a:t>Atmos. Res., 134, 77-</a:t>
            </a:r>
            <a:r>
              <a:rPr lang="en-US" sz="1100" dirty="0" smtClean="0">
                <a:latin typeface="+mn-lt"/>
              </a:rPr>
              <a:t>86.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0" y="708718"/>
            <a:ext cx="9144000" cy="4141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 smtClean="0">
                <a:solidFill>
                  <a:srgbClr val="800000"/>
                </a:solidFill>
                <a:latin typeface="+mn-lt"/>
              </a:rPr>
              <a:t>The 183-WSL algorithm</a:t>
            </a:r>
            <a:r>
              <a:rPr lang="en-US" sz="2600" baseline="30000" dirty="0" smtClean="0">
                <a:solidFill>
                  <a:srgbClr val="800000"/>
                </a:solidFill>
                <a:latin typeface="+mn-lt"/>
              </a:rPr>
              <a:t>[1,2]</a:t>
            </a:r>
            <a:endParaRPr lang="en-US" sz="2600" baseline="30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1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0" y="819322"/>
            <a:ext cx="9144000" cy="4141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 smtClean="0">
                <a:solidFill>
                  <a:srgbClr val="800000"/>
                </a:solidFill>
                <a:latin typeface="+mn-lt"/>
              </a:rPr>
              <a:t>The </a:t>
            </a:r>
            <a:r>
              <a:rPr lang="en-US" sz="2600" dirty="0" err="1">
                <a:solidFill>
                  <a:srgbClr val="800000"/>
                </a:solidFill>
                <a:latin typeface="+mn-lt"/>
              </a:rPr>
              <a:t>MicroWave</a:t>
            </a:r>
            <a:r>
              <a:rPr lang="en-US" sz="2600" dirty="0">
                <a:solidFill>
                  <a:srgbClr val="800000"/>
                </a:solidFill>
                <a:latin typeface="+mn-lt"/>
              </a:rPr>
              <a:t> Cloud Classification (MWCC) </a:t>
            </a:r>
            <a:r>
              <a:rPr lang="en-US" sz="2600" dirty="0" smtClean="0">
                <a:solidFill>
                  <a:srgbClr val="800000"/>
                </a:solidFill>
                <a:latin typeface="+mn-lt"/>
              </a:rPr>
              <a:t>method</a:t>
            </a:r>
            <a:endParaRPr lang="en-US" sz="2600" baseline="30000" dirty="0">
              <a:solidFill>
                <a:srgbClr val="800000"/>
              </a:solidFill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11764" y="1214599"/>
            <a:ext cx="9132236" cy="16769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600" dirty="0" smtClean="0"/>
              <a:t>The </a:t>
            </a:r>
            <a:r>
              <a:rPr lang="en-US" sz="1600" dirty="0" err="1" smtClean="0"/>
              <a:t>MicroWave</a:t>
            </a:r>
            <a:r>
              <a:rPr lang="en-US" sz="1600" dirty="0" smtClean="0"/>
              <a:t> Cloud Classification (</a:t>
            </a:r>
            <a:r>
              <a:rPr lang="en-US" sz="1600" b="1" dirty="0" smtClean="0"/>
              <a:t>MWCC</a:t>
            </a:r>
            <a:r>
              <a:rPr lang="en-US" sz="1600" dirty="0" smtClean="0"/>
              <a:t>) method is physically based on the impact of clouds (</a:t>
            </a:r>
            <a:r>
              <a:rPr lang="en-US" sz="1600" u="sng" dirty="0" smtClean="0"/>
              <a:t>perturbed signal</a:t>
            </a:r>
            <a:r>
              <a:rPr lang="en-US" sz="1600" dirty="0" smtClean="0"/>
              <a:t>) on the microwave signal at 183.31 GHz respecting to the clear sky condition (</a:t>
            </a:r>
            <a:r>
              <a:rPr lang="en-US" sz="1600" u="sng" dirty="0" smtClean="0"/>
              <a:t>unperturbed signal</a:t>
            </a:r>
            <a:r>
              <a:rPr lang="en-US" sz="1600" dirty="0" smtClean="0"/>
              <a:t>). The perturbation on a certain frequency is evaluated with the ratio between the measurement of radiances and its absolute maximum value (clear sky conditions). All perturbations of different frequencies are combined in a cascade test, which computes the scalar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MWCC</a:t>
            </a:r>
            <a:r>
              <a:rPr lang="en-US" sz="1600" dirty="0" smtClean="0"/>
              <a:t> indicating the type of clouds for each observed pixel.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24128" y="2608163"/>
            <a:ext cx="3393900" cy="2693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C00000"/>
                </a:solidFill>
                <a:latin typeface="+mj-lt"/>
              </a:rPr>
              <a:t>Technical details</a:t>
            </a:r>
          </a:p>
          <a:p>
            <a:pPr algn="ctr"/>
            <a:endParaRPr lang="en-US" sz="1300" b="1" dirty="0" smtClean="0">
              <a:solidFill>
                <a:srgbClr val="C0000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US" sz="1300" dirty="0" smtClean="0">
                <a:latin typeface="+mj-lt"/>
              </a:rPr>
              <a:t>The MWCC method is based on the water vapor frequencies of the AMSU-B/MHS sensors</a:t>
            </a:r>
            <a:r>
              <a:rPr lang="en-US" sz="1300" dirty="0">
                <a:latin typeface="+mj-lt"/>
              </a:rPr>
              <a:t>. An extension to other frequencies </a:t>
            </a:r>
            <a:r>
              <a:rPr lang="en-US" sz="1300" dirty="0" smtClean="0">
                <a:latin typeface="+mj-lt"/>
              </a:rPr>
              <a:t>is considered for the new version.</a:t>
            </a:r>
          </a:p>
          <a:p>
            <a:pPr marL="285750" indent="-285750" algn="just">
              <a:buFontTx/>
              <a:buChar char="-"/>
            </a:pPr>
            <a:r>
              <a:rPr lang="en-US" sz="1300" dirty="0" smtClean="0">
                <a:latin typeface="+mj-lt"/>
              </a:rPr>
              <a:t>The spatial resolution is ≈ 16 km (nadir)</a:t>
            </a:r>
          </a:p>
          <a:p>
            <a:pPr marL="285750" indent="-285750" algn="just">
              <a:buFontTx/>
              <a:buChar char="-"/>
            </a:pPr>
            <a:r>
              <a:rPr lang="en-US" sz="1300" dirty="0" smtClean="0">
                <a:latin typeface="+mj-lt"/>
              </a:rPr>
              <a:t>The sensitivity increases for clouds higher than 2 km. The retrieval of low clouds (&lt; 2 km) is really (obviously) problematic. </a:t>
            </a:r>
          </a:p>
          <a:p>
            <a:pPr marL="285750" indent="-285750" algn="just">
              <a:buFontTx/>
              <a:buChar char="-"/>
            </a:pPr>
            <a:r>
              <a:rPr lang="en-US" sz="1300" dirty="0" smtClean="0">
                <a:latin typeface="+mj-lt"/>
              </a:rPr>
              <a:t>The MWCC method has been tested at mid-latitudes and now it will be applied on the Tropics. </a:t>
            </a:r>
            <a:endParaRPr lang="en-US" sz="1300" baseline="30000" dirty="0" smtClean="0">
              <a:latin typeface="+mj-lt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004048" y="5005840"/>
            <a:ext cx="2005500" cy="1807536"/>
            <a:chOff x="5689467" y="2837566"/>
            <a:chExt cx="2005500" cy="18075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484" y="3209726"/>
              <a:ext cx="831713" cy="1435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5689467" y="2837566"/>
              <a:ext cx="924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 smtClean="0">
                  <a:latin typeface="+mj-lt"/>
                </a:rPr>
                <a:t>P</a:t>
              </a:r>
              <a:r>
                <a:rPr lang="it-IT" i="1" baseline="-25000" dirty="0" smtClean="0">
                  <a:latin typeface="+mj-lt"/>
                </a:rPr>
                <a:t>MWCC</a:t>
              </a:r>
              <a:endParaRPr lang="it-IT" i="1" dirty="0">
                <a:latin typeface="+mj-lt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540106" y="325682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smtClean="0">
                  <a:latin typeface="+mj-lt"/>
                </a:rPr>
                <a:t>No clouds</a:t>
              </a:r>
              <a:endParaRPr lang="en-US" sz="1200" i="1">
                <a:latin typeface="+mj-lt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540106" y="343000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Stratiform-1</a:t>
              </a:r>
              <a:endParaRPr lang="en-US" sz="1200" i="1" dirty="0">
                <a:latin typeface="+mj-lt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540106" y="358240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Stratiform-2</a:t>
              </a:r>
              <a:endParaRPr lang="en-US" sz="1200" i="1" dirty="0">
                <a:latin typeface="+mj-lt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540106" y="3748657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Stratiform-3</a:t>
              </a:r>
              <a:endParaRPr lang="en-US" sz="1200" i="1" dirty="0">
                <a:latin typeface="+mj-lt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540106" y="3928767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Convection-1</a:t>
              </a:r>
              <a:endParaRPr lang="en-US" sz="1200" i="1" dirty="0">
                <a:latin typeface="+mj-lt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540106" y="4108877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Convection-2</a:t>
              </a:r>
              <a:endParaRPr lang="en-US" sz="1200" i="1" dirty="0">
                <a:latin typeface="+mj-lt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542839" y="427870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Convection-3</a:t>
              </a:r>
              <a:endParaRPr lang="en-US" sz="1200" i="1" dirty="0">
                <a:latin typeface="+mj-lt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95250" y="2891532"/>
            <a:ext cx="5164237" cy="3758952"/>
            <a:chOff x="95250" y="2996952"/>
            <a:chExt cx="5164237" cy="3758952"/>
          </a:xfrm>
        </p:grpSpPr>
        <p:pic>
          <p:nvPicPr>
            <p:cNvPr id="16" name="Picture 1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050" y="3403104"/>
              <a:ext cx="2181225" cy="272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Line 105"/>
            <p:cNvSpPr>
              <a:spLocks noChangeShapeType="1"/>
            </p:cNvSpPr>
            <p:nvPr/>
          </p:nvSpPr>
          <p:spPr bwMode="auto">
            <a:xfrm rot="10800000" flipH="1">
              <a:off x="2047874" y="2996952"/>
              <a:ext cx="3845" cy="3073152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8" name="Rectangle 106"/>
            <p:cNvSpPr>
              <a:spLocks noChangeArrowheads="1"/>
            </p:cNvSpPr>
            <p:nvPr/>
          </p:nvSpPr>
          <p:spPr bwMode="auto">
            <a:xfrm>
              <a:off x="342900" y="6527304"/>
              <a:ext cx="3429000" cy="2286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+mj-lt"/>
              </a:endParaRPr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95250" y="4969967"/>
              <a:ext cx="5124822" cy="549275"/>
              <a:chOff x="95250" y="4744740"/>
              <a:chExt cx="5124822" cy="549275"/>
            </a:xfrm>
          </p:grpSpPr>
          <p:sp>
            <p:nvSpPr>
              <p:cNvPr id="29" name="AutoShape 103"/>
              <p:cNvSpPr>
                <a:spLocks noChangeAspect="1" noChangeArrowheads="1"/>
              </p:cNvSpPr>
              <p:nvPr/>
            </p:nvSpPr>
            <p:spPr bwMode="auto">
              <a:xfrm>
                <a:off x="609600" y="4744740"/>
                <a:ext cx="2925763" cy="549275"/>
              </a:xfrm>
              <a:prstGeom prst="cube">
                <a:avLst>
                  <a:gd name="adj" fmla="val 25000"/>
                </a:avLst>
              </a:prstGeom>
              <a:solidFill>
                <a:schemeClr val="accent2">
                  <a:alpha val="30196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latin typeface="+mj-lt"/>
                </a:endParaRPr>
              </a:p>
            </p:txBody>
          </p:sp>
          <p:graphicFrame>
            <p:nvGraphicFramePr>
              <p:cNvPr id="30" name="Object 1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2296547"/>
                  </p:ext>
                </p:extLst>
              </p:nvPr>
            </p:nvGraphicFramePr>
            <p:xfrm>
              <a:off x="95250" y="4882852"/>
              <a:ext cx="3810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1" name="Equazione" r:id="rId6" imgW="253890" imgH="228501" progId="Equation.3">
                      <p:embed/>
                    </p:oleObj>
                  </mc:Choice>
                  <mc:Fallback>
                    <p:oleObj name="Equazione" r:id="rId6" imgW="253890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250" y="4882852"/>
                            <a:ext cx="38100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3524473" y="4800996"/>
                <a:ext cx="169559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 anchorCtr="1"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u="none" dirty="0" smtClean="0">
                    <a:latin typeface="+mj-lt"/>
                  </a:rPr>
                  <a:t>Lower troposphere</a:t>
                </a:r>
                <a:endParaRPr lang="en-US" sz="1400" u="none" dirty="0">
                  <a:latin typeface="+mj-lt"/>
                </a:endParaRPr>
              </a:p>
            </p:txBody>
          </p:sp>
        </p:grpSp>
        <p:grpSp>
          <p:nvGrpSpPr>
            <p:cNvPr id="20" name="Gruppo 19"/>
            <p:cNvGrpSpPr/>
            <p:nvPr/>
          </p:nvGrpSpPr>
          <p:grpSpPr>
            <a:xfrm>
              <a:off x="95250" y="4346079"/>
              <a:ext cx="5164237" cy="549275"/>
              <a:chOff x="95250" y="4120852"/>
              <a:chExt cx="5164237" cy="549275"/>
            </a:xfrm>
          </p:grpSpPr>
          <p:graphicFrame>
            <p:nvGraphicFramePr>
              <p:cNvPr id="26" name="Object 10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5717374"/>
                  </p:ext>
                </p:extLst>
              </p:nvPr>
            </p:nvGraphicFramePr>
            <p:xfrm>
              <a:off x="95250" y="4263727"/>
              <a:ext cx="3810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2" name="Equazione" r:id="rId8" imgW="253890" imgH="228501" progId="Equation.3">
                      <p:embed/>
                    </p:oleObj>
                  </mc:Choice>
                  <mc:Fallback>
                    <p:oleObj name="Equazione" r:id="rId8" imgW="253890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250" y="4263727"/>
                            <a:ext cx="38100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AutoShape 104"/>
              <p:cNvSpPr>
                <a:spLocks noChangeAspect="1" noChangeArrowheads="1"/>
              </p:cNvSpPr>
              <p:nvPr/>
            </p:nvSpPr>
            <p:spPr bwMode="auto">
              <a:xfrm>
                <a:off x="609600" y="4120852"/>
                <a:ext cx="2925763" cy="549275"/>
              </a:xfrm>
              <a:prstGeom prst="cube">
                <a:avLst>
                  <a:gd name="adj" fmla="val 25000"/>
                </a:avLst>
              </a:prstGeom>
              <a:solidFill>
                <a:srgbClr val="FFCC00">
                  <a:alpha val="3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3563888" y="4232969"/>
                <a:ext cx="169559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 anchorCtr="1"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Baskerville Old Face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u="none" dirty="0" smtClean="0">
                    <a:latin typeface="+mj-lt"/>
                  </a:rPr>
                  <a:t>Middle troposphere</a:t>
                </a:r>
                <a:endParaRPr lang="en-US" sz="1400" u="none" dirty="0">
                  <a:latin typeface="+mj-lt"/>
                </a:endParaRPr>
              </a:p>
            </p:txBody>
          </p:sp>
        </p:grpSp>
        <p:grpSp>
          <p:nvGrpSpPr>
            <p:cNvPr id="21" name="Gruppo 20"/>
            <p:cNvGrpSpPr/>
            <p:nvPr/>
          </p:nvGrpSpPr>
          <p:grpSpPr>
            <a:xfrm>
              <a:off x="95250" y="3706317"/>
              <a:ext cx="5134646" cy="549275"/>
              <a:chOff x="95250" y="3481090"/>
              <a:chExt cx="5134646" cy="549275"/>
            </a:xfrm>
          </p:grpSpPr>
          <p:graphicFrame>
            <p:nvGraphicFramePr>
              <p:cNvPr id="22" name="Object 10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7030166"/>
                  </p:ext>
                </p:extLst>
              </p:nvPr>
            </p:nvGraphicFramePr>
            <p:xfrm>
              <a:off x="95250" y="3606502"/>
              <a:ext cx="3810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3" name="Equazione" r:id="rId10" imgW="253890" imgH="228501" progId="Equation.3">
                      <p:embed/>
                    </p:oleObj>
                  </mc:Choice>
                  <mc:Fallback>
                    <p:oleObj name="Equazione" r:id="rId10" imgW="253890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250" y="3606502"/>
                            <a:ext cx="38100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3" name="Gruppo 22"/>
              <p:cNvGrpSpPr/>
              <p:nvPr/>
            </p:nvGrpSpPr>
            <p:grpSpPr>
              <a:xfrm>
                <a:off x="596900" y="3481090"/>
                <a:ext cx="4632996" cy="549275"/>
                <a:chOff x="596900" y="3481090"/>
                <a:chExt cx="4632996" cy="549275"/>
              </a:xfrm>
            </p:grpSpPr>
            <p:sp>
              <p:nvSpPr>
                <p:cNvPr id="24" name="AutoShap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596900" y="3481090"/>
                  <a:ext cx="2925763" cy="549275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>
                    <a:alpha val="30196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+mj-lt"/>
                  </a:endParaRPr>
                </a:p>
              </p:txBody>
            </p:sp>
            <p:sp>
              <p:nvSpPr>
                <p:cNvPr id="2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534297" y="3599416"/>
                  <a:ext cx="1695599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ctr" anchorCtr="1">
                  <a:spAutoFit/>
                </a:bodyPr>
                <a:lstStyle>
                  <a:lvl1pPr eaLnBrk="0" hangingPunct="0">
                    <a:defRPr u="sng">
                      <a:solidFill>
                        <a:schemeClr val="tx1"/>
                      </a:solidFill>
                      <a:latin typeface="Baskerville Old Face" pitchFamily="18" charset="0"/>
                    </a:defRPr>
                  </a:lvl1pPr>
                  <a:lvl2pPr marL="742950" indent="-285750" eaLnBrk="0" hangingPunct="0">
                    <a:defRPr u="sng">
                      <a:solidFill>
                        <a:schemeClr val="tx1"/>
                      </a:solidFill>
                      <a:latin typeface="Baskerville Old Face" pitchFamily="18" charset="0"/>
                    </a:defRPr>
                  </a:lvl2pPr>
                  <a:lvl3pPr marL="1143000" indent="-228600" eaLnBrk="0" hangingPunct="0">
                    <a:defRPr u="sng">
                      <a:solidFill>
                        <a:schemeClr val="tx1"/>
                      </a:solidFill>
                      <a:latin typeface="Baskerville Old Face" pitchFamily="18" charset="0"/>
                    </a:defRPr>
                  </a:lvl3pPr>
                  <a:lvl4pPr marL="1600200" indent="-228600" eaLnBrk="0" hangingPunct="0">
                    <a:defRPr u="sng">
                      <a:solidFill>
                        <a:schemeClr val="tx1"/>
                      </a:solidFill>
                      <a:latin typeface="Baskerville Old Face" pitchFamily="18" charset="0"/>
                    </a:defRPr>
                  </a:lvl4pPr>
                  <a:lvl5pPr marL="2057400" indent="-228600" eaLnBrk="0" hangingPunct="0">
                    <a:defRPr u="sng">
                      <a:solidFill>
                        <a:schemeClr val="tx1"/>
                      </a:solidFill>
                      <a:latin typeface="Baskerville Old Face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Baskerville Old Face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Baskerville Old Face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Baskerville Old Face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Baskerville Old Face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u="none" dirty="0" smtClean="0">
                      <a:latin typeface="+mj-lt"/>
                    </a:rPr>
                    <a:t>Higher troposphere</a:t>
                  </a:r>
                  <a:endParaRPr lang="en-US" sz="1400" u="none" dirty="0">
                    <a:latin typeface="+mj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3423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496" y="135354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Recently, the computational scheme of the MWCC was improved with a probability-based prototype algorithm for hail detection. </a:t>
            </a:r>
            <a:endParaRPr lang="en-GB" dirty="0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0" y="819322"/>
            <a:ext cx="9144000" cy="4141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 smtClean="0">
                <a:solidFill>
                  <a:srgbClr val="800000"/>
                </a:solidFill>
                <a:latin typeface="+mn-lt"/>
              </a:rPr>
              <a:t>The </a:t>
            </a:r>
            <a:r>
              <a:rPr lang="en-US" sz="2600" dirty="0" err="1">
                <a:solidFill>
                  <a:srgbClr val="800000"/>
                </a:solidFill>
                <a:latin typeface="+mn-lt"/>
              </a:rPr>
              <a:t>MicroWave</a:t>
            </a:r>
            <a:r>
              <a:rPr lang="en-US" sz="2600" dirty="0">
                <a:solidFill>
                  <a:srgbClr val="800000"/>
                </a:solidFill>
                <a:latin typeface="+mn-lt"/>
              </a:rPr>
              <a:t> Cloud Classification (MWCC) </a:t>
            </a:r>
            <a:r>
              <a:rPr lang="en-US" sz="2600" dirty="0" smtClean="0">
                <a:solidFill>
                  <a:srgbClr val="800000"/>
                </a:solidFill>
                <a:latin typeface="+mn-lt"/>
              </a:rPr>
              <a:t>method - Hail</a:t>
            </a:r>
            <a:endParaRPr lang="en-US" sz="2600" baseline="30000" dirty="0">
              <a:solidFill>
                <a:srgbClr val="80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79213"/>
            <a:ext cx="4860032" cy="22858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437112"/>
            <a:ext cx="6012160" cy="2339868"/>
          </a:xfrm>
          <a:prstGeom prst="rect">
            <a:avLst/>
          </a:prstGeom>
        </p:spPr>
      </p:pic>
      <p:sp>
        <p:nvSpPr>
          <p:cNvPr id="10" name="Freccia curva 9"/>
          <p:cNvSpPr/>
          <p:nvPr/>
        </p:nvSpPr>
        <p:spPr>
          <a:xfrm rot="5400000">
            <a:off x="5472100" y="2564904"/>
            <a:ext cx="1620180" cy="1404156"/>
          </a:xfrm>
          <a:prstGeom prst="bentArrow">
            <a:avLst/>
          </a:prstGeom>
          <a:solidFill>
            <a:srgbClr val="0000FF"/>
          </a:solidFill>
          <a:ln w="38100">
            <a:solidFill>
              <a:srgbClr val="FFC7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angolare in su 10"/>
          <p:cNvSpPr/>
          <p:nvPr/>
        </p:nvSpPr>
        <p:spPr>
          <a:xfrm rot="5400000">
            <a:off x="1151620" y="4689140"/>
            <a:ext cx="1800200" cy="1440160"/>
          </a:xfrm>
          <a:prstGeom prst="bentUpArrow">
            <a:avLst/>
          </a:prstGeom>
          <a:solidFill>
            <a:srgbClr val="0000FF"/>
          </a:solidFill>
          <a:ln w="38100">
            <a:solidFill>
              <a:srgbClr val="FFC7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2944" t="19249" r="53227"/>
          <a:stretch/>
        </p:blipFill>
        <p:spPr>
          <a:xfrm>
            <a:off x="7967791" y="2852936"/>
            <a:ext cx="1068705" cy="17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0" y="1988840"/>
            <a:ext cx="9143999" cy="1296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>
                <a:latin typeface="+mn-lt"/>
              </a:rPr>
              <a:t>An international collaboration to examine data from operational weather satellites to improve climate monitoring and weather forecasting.</a:t>
            </a:r>
            <a:endParaRPr lang="en-GB" sz="1400" dirty="0" smtClean="0">
              <a:latin typeface="+mn-lt"/>
            </a:endParaRPr>
          </a:p>
        </p:txBody>
      </p:sp>
      <p:sp>
        <p:nvSpPr>
          <p:cNvPr id="3" name="Rectangle 17"/>
          <p:cNvSpPr txBox="1">
            <a:spLocks noChangeArrowheads="1"/>
          </p:cNvSpPr>
          <p:nvPr/>
        </p:nvSpPr>
        <p:spPr>
          <a:xfrm>
            <a:off x="23912" y="1268760"/>
            <a:ext cx="8892480" cy="5707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800000"/>
                </a:solidFill>
              </a:rPr>
              <a:t>GSICS – Global Space-based Inter-Calibration System</a:t>
            </a:r>
            <a:endParaRPr lang="en-US" sz="3000" dirty="0">
              <a:solidFill>
                <a:srgbClr val="800000"/>
              </a:solidFill>
            </a:endParaRPr>
          </a:p>
        </p:txBody>
      </p:sp>
      <p:pic>
        <p:nvPicPr>
          <p:cNvPr id="4" name="Immagine 3" descr="eureka_400x4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040"/>
            <a:ext cx="2808312" cy="2808312"/>
          </a:xfrm>
          <a:prstGeom prst="rect">
            <a:avLst/>
          </a:prstGeom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5148064" y="3501008"/>
            <a:ext cx="4032448" cy="5040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i="1" dirty="0" smtClean="0">
                <a:solidFill>
                  <a:srgbClr val="800000"/>
                </a:solidFill>
                <a:latin typeface="+mn-lt"/>
              </a:rPr>
              <a:t>… chatting with Ralph Ferraro!</a:t>
            </a:r>
            <a:endParaRPr lang="en-GB" sz="1400" i="1" dirty="0" smtClean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01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>
          <a:xfrm>
            <a:off x="23912" y="908720"/>
            <a:ext cx="4692104" cy="5707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 smtClean="0">
                <a:solidFill>
                  <a:srgbClr val="800000"/>
                </a:solidFill>
              </a:rPr>
              <a:t>Main research activity (background)</a:t>
            </a: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4928221" y="1052736"/>
            <a:ext cx="4248471" cy="10081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Operational use 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(hailstorms, snowstorms, regional scale convection)</a:t>
            </a: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51520" y="1484784"/>
            <a:ext cx="4283968" cy="10081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Short-term climatology 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(≈ last 15 years) (MCS and Tropical-like Cyclones in the Mediterranean Sea) </a:t>
            </a:r>
          </a:p>
        </p:txBody>
      </p:sp>
      <p:pic>
        <p:nvPicPr>
          <p:cNvPr id="5" name="Immagine 4" descr="amsub_20111107_0225_noaa18_33309_bts.asc_ch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329" r="18906" b="11718"/>
          <a:stretch/>
        </p:blipFill>
        <p:spPr>
          <a:xfrm>
            <a:off x="1004752" y="2523988"/>
            <a:ext cx="1252232" cy="1000758"/>
          </a:xfrm>
          <a:prstGeom prst="rect">
            <a:avLst/>
          </a:prstGeom>
        </p:spPr>
      </p:pic>
      <p:pic>
        <p:nvPicPr>
          <p:cNvPr id="6" name="Immagine 5" descr="amsub_20111107_0225_noaa18_33309_bts.asc_ch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11328" r="18907" b="11328"/>
          <a:stretch/>
        </p:blipFill>
        <p:spPr>
          <a:xfrm>
            <a:off x="2444912" y="2523988"/>
            <a:ext cx="1249664" cy="1005843"/>
          </a:xfrm>
          <a:prstGeom prst="rect">
            <a:avLst/>
          </a:prstGeom>
        </p:spPr>
      </p:pic>
      <p:pic>
        <p:nvPicPr>
          <p:cNvPr id="7" name="Immagine 6" descr="amsub_20111107_0225_noaa18_33309_bts.asc_ch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1134" r="18750" b="11523"/>
          <a:stretch/>
        </p:blipFill>
        <p:spPr>
          <a:xfrm>
            <a:off x="251520" y="3570200"/>
            <a:ext cx="1257288" cy="1005830"/>
          </a:xfrm>
          <a:prstGeom prst="rect">
            <a:avLst/>
          </a:prstGeom>
        </p:spPr>
      </p:pic>
      <p:pic>
        <p:nvPicPr>
          <p:cNvPr id="8" name="Immagine 7" descr="amsub_20111107_0225_noaa18_33309_bts.asc_ch4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11133" r="18727" b="12305"/>
          <a:stretch/>
        </p:blipFill>
        <p:spPr>
          <a:xfrm>
            <a:off x="1724832" y="3570200"/>
            <a:ext cx="1254752" cy="995673"/>
          </a:xfrm>
          <a:prstGeom prst="rect">
            <a:avLst/>
          </a:prstGeom>
        </p:spPr>
      </p:pic>
      <p:pic>
        <p:nvPicPr>
          <p:cNvPr id="9" name="Immagine 8" descr="amsub_20111107_0225_noaa18_33309_bts.asc_ch5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0937" r="19062" b="11328"/>
          <a:stretch/>
        </p:blipFill>
        <p:spPr>
          <a:xfrm>
            <a:off x="3164992" y="3570200"/>
            <a:ext cx="1252216" cy="1010928"/>
          </a:xfrm>
          <a:prstGeom prst="rect">
            <a:avLst/>
          </a:prstGeom>
        </p:spPr>
      </p:pic>
      <p:sp>
        <p:nvSpPr>
          <p:cNvPr id="12" name="Freccia giù 11"/>
          <p:cNvSpPr/>
          <p:nvPr/>
        </p:nvSpPr>
        <p:spPr>
          <a:xfrm>
            <a:off x="323528" y="4581128"/>
            <a:ext cx="648072" cy="432048"/>
          </a:xfrm>
          <a:prstGeom prst="downArrow">
            <a:avLst/>
          </a:prstGeom>
          <a:solidFill>
            <a:srgbClr val="0000FF"/>
          </a:solidFill>
          <a:ln w="38100">
            <a:solidFill>
              <a:srgbClr val="C90E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giù 12"/>
          <p:cNvSpPr/>
          <p:nvPr/>
        </p:nvSpPr>
        <p:spPr>
          <a:xfrm>
            <a:off x="3707904" y="4581128"/>
            <a:ext cx="648072" cy="432048"/>
          </a:xfrm>
          <a:prstGeom prst="downArrow">
            <a:avLst/>
          </a:prstGeom>
          <a:solidFill>
            <a:srgbClr val="0000FF"/>
          </a:solidFill>
          <a:ln w="38100">
            <a:solidFill>
              <a:srgbClr val="C90E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giù 13"/>
          <p:cNvSpPr/>
          <p:nvPr/>
        </p:nvSpPr>
        <p:spPr>
          <a:xfrm>
            <a:off x="2005112" y="4581128"/>
            <a:ext cx="648072" cy="432048"/>
          </a:xfrm>
          <a:prstGeom prst="downArrow">
            <a:avLst/>
          </a:prstGeom>
          <a:solidFill>
            <a:srgbClr val="0000FF"/>
          </a:solidFill>
          <a:ln w="38100">
            <a:solidFill>
              <a:srgbClr val="C90E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amsub_20150905_0830_meto02_46069_bts.asc_ch1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t="4101" r="23437" b="3906"/>
          <a:stretch/>
        </p:blipFill>
        <p:spPr>
          <a:xfrm>
            <a:off x="5724128" y="2060848"/>
            <a:ext cx="1107456" cy="1196351"/>
          </a:xfrm>
          <a:prstGeom prst="rect">
            <a:avLst/>
          </a:prstGeom>
        </p:spPr>
      </p:pic>
      <p:pic>
        <p:nvPicPr>
          <p:cNvPr id="18" name="Immagine 17" descr="amsub_20150905_0830_meto02_46069_bts.asc_ch2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3908" r="23281" b="3906"/>
          <a:stretch/>
        </p:blipFill>
        <p:spPr>
          <a:xfrm>
            <a:off x="7308304" y="2060848"/>
            <a:ext cx="1112528" cy="1198860"/>
          </a:xfrm>
          <a:prstGeom prst="rect">
            <a:avLst/>
          </a:prstGeom>
        </p:spPr>
      </p:pic>
      <p:pic>
        <p:nvPicPr>
          <p:cNvPr id="19" name="Immagine 18" descr="amsub_20150905_0830_meto02_46069_bts.asc_ch3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3908" r="22969" b="3906"/>
          <a:stretch/>
        </p:blipFill>
        <p:spPr>
          <a:xfrm>
            <a:off x="5220072" y="3284984"/>
            <a:ext cx="1115048" cy="1198860"/>
          </a:xfrm>
          <a:prstGeom prst="rect">
            <a:avLst/>
          </a:prstGeom>
        </p:spPr>
      </p:pic>
      <p:pic>
        <p:nvPicPr>
          <p:cNvPr id="20" name="Immagine 19" descr="amsub_20150905_0830_meto02_46069_bts.asc_ch4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3907" r="23281" b="4102"/>
          <a:stretch/>
        </p:blipFill>
        <p:spPr>
          <a:xfrm>
            <a:off x="6613624" y="3284984"/>
            <a:ext cx="1109976" cy="1196325"/>
          </a:xfrm>
          <a:prstGeom prst="rect">
            <a:avLst/>
          </a:prstGeom>
        </p:spPr>
      </p:pic>
      <p:pic>
        <p:nvPicPr>
          <p:cNvPr id="21" name="Immagine 20" descr="amsub_20150905_0830_meto02_46069_bts.asc_ch5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3908" r="23281" b="3906"/>
          <a:stretch/>
        </p:blipFill>
        <p:spPr>
          <a:xfrm>
            <a:off x="8008304" y="3284984"/>
            <a:ext cx="1112528" cy="1198860"/>
          </a:xfrm>
          <a:prstGeom prst="rect">
            <a:avLst/>
          </a:prstGeom>
        </p:spPr>
      </p:pic>
      <p:sp>
        <p:nvSpPr>
          <p:cNvPr id="22" name="Freccia giù 21"/>
          <p:cNvSpPr/>
          <p:nvPr/>
        </p:nvSpPr>
        <p:spPr>
          <a:xfrm>
            <a:off x="5111552" y="4509120"/>
            <a:ext cx="648072" cy="432048"/>
          </a:xfrm>
          <a:prstGeom prst="downArrow">
            <a:avLst/>
          </a:prstGeom>
          <a:solidFill>
            <a:srgbClr val="0000FF"/>
          </a:solidFill>
          <a:ln w="38100">
            <a:solidFill>
              <a:srgbClr val="C90E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giù 22"/>
          <p:cNvSpPr/>
          <p:nvPr/>
        </p:nvSpPr>
        <p:spPr>
          <a:xfrm>
            <a:off x="8495928" y="4509120"/>
            <a:ext cx="648072" cy="432048"/>
          </a:xfrm>
          <a:prstGeom prst="downArrow">
            <a:avLst/>
          </a:prstGeom>
          <a:solidFill>
            <a:srgbClr val="0000FF"/>
          </a:solidFill>
          <a:ln w="38100">
            <a:solidFill>
              <a:srgbClr val="C90E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giù 23"/>
          <p:cNvSpPr/>
          <p:nvPr/>
        </p:nvSpPr>
        <p:spPr>
          <a:xfrm>
            <a:off x="6793136" y="4509120"/>
            <a:ext cx="648072" cy="432048"/>
          </a:xfrm>
          <a:prstGeom prst="downArrow">
            <a:avLst/>
          </a:prstGeom>
          <a:solidFill>
            <a:srgbClr val="0000FF"/>
          </a:solidFill>
          <a:ln w="38100">
            <a:solidFill>
              <a:srgbClr val="C90E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35496" y="5013173"/>
            <a:ext cx="2182502" cy="1764664"/>
            <a:chOff x="35496" y="5013173"/>
            <a:chExt cx="2182502" cy="1764664"/>
          </a:xfrm>
        </p:grpSpPr>
        <p:pic>
          <p:nvPicPr>
            <p:cNvPr id="10" name="Immagine 9" descr="amsub_20111107_0225_noaa18_33309_183WSL.asc.jp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" t="11133" r="18906" b="11328"/>
            <a:stretch/>
          </p:blipFill>
          <p:spPr>
            <a:xfrm>
              <a:off x="35496" y="5013173"/>
              <a:ext cx="2182502" cy="1764664"/>
            </a:xfrm>
            <a:prstGeom prst="rect">
              <a:avLst/>
            </a:prstGeom>
          </p:spPr>
        </p:pic>
        <p:sp>
          <p:nvSpPr>
            <p:cNvPr id="27" name="Rectangle 10"/>
            <p:cNvSpPr txBox="1">
              <a:spLocks noChangeArrowheads="1"/>
            </p:cNvSpPr>
            <p:nvPr/>
          </p:nvSpPr>
          <p:spPr>
            <a:xfrm>
              <a:off x="74712" y="6394028"/>
              <a:ext cx="1112912" cy="36004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en-GB" sz="2000" b="1" dirty="0" smtClean="0">
                  <a:latin typeface="+mn-lt"/>
                </a:rPr>
                <a:t>183-WSL</a:t>
              </a:r>
              <a:endParaRPr lang="en-GB" sz="2000" dirty="0" smtClean="0">
                <a:latin typeface="+mn-lt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220072" y="4966568"/>
            <a:ext cx="1672572" cy="1794526"/>
            <a:chOff x="5220072" y="4966568"/>
            <a:chExt cx="1672572" cy="1794526"/>
          </a:xfrm>
        </p:grpSpPr>
        <p:pic>
          <p:nvPicPr>
            <p:cNvPr id="25" name="Immagine 24" descr="amsub_20150905_0830_meto02_46069_183WSL.asc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6" t="4101" r="23281" b="3906"/>
            <a:stretch/>
          </p:blipFill>
          <p:spPr>
            <a:xfrm>
              <a:off x="5220072" y="4966568"/>
              <a:ext cx="1672572" cy="1794526"/>
            </a:xfrm>
            <a:prstGeom prst="rect">
              <a:avLst/>
            </a:prstGeom>
          </p:spPr>
        </p:pic>
        <p:sp>
          <p:nvSpPr>
            <p:cNvPr id="28" name="Rectangle 10"/>
            <p:cNvSpPr txBox="1">
              <a:spLocks noChangeArrowheads="1"/>
            </p:cNvSpPr>
            <p:nvPr/>
          </p:nvSpPr>
          <p:spPr>
            <a:xfrm>
              <a:off x="5258172" y="6368628"/>
              <a:ext cx="1114028" cy="36004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en-GB" sz="2000" b="1" dirty="0" smtClean="0">
                  <a:latin typeface="+mn-lt"/>
                </a:rPr>
                <a:t>183-WSL</a:t>
              </a:r>
              <a:endParaRPr lang="en-GB" sz="2000" dirty="0" smtClean="0">
                <a:latin typeface="+mn-lt"/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2411759" y="5013174"/>
            <a:ext cx="2182474" cy="1755788"/>
            <a:chOff x="2411759" y="5013174"/>
            <a:chExt cx="2182474" cy="1755788"/>
          </a:xfrm>
        </p:grpSpPr>
        <p:pic>
          <p:nvPicPr>
            <p:cNvPr id="11" name="Immagine 10" descr="BT_rain_proxy_201111070225_noaa18_33309.asc.jpg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" t="11328" r="19063" b="11523"/>
            <a:stretch/>
          </p:blipFill>
          <p:spPr>
            <a:xfrm>
              <a:off x="2411759" y="5013174"/>
              <a:ext cx="2182474" cy="1755788"/>
            </a:xfrm>
            <a:prstGeom prst="rect">
              <a:avLst/>
            </a:prstGeom>
          </p:spPr>
        </p:pic>
        <p:sp>
          <p:nvSpPr>
            <p:cNvPr id="29" name="Rectangle 10"/>
            <p:cNvSpPr txBox="1">
              <a:spLocks noChangeArrowheads="1"/>
            </p:cNvSpPr>
            <p:nvPr/>
          </p:nvSpPr>
          <p:spPr>
            <a:xfrm>
              <a:off x="2424460" y="6381328"/>
              <a:ext cx="1244228" cy="36004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en-GB" sz="2000" b="1" dirty="0" smtClean="0">
                  <a:latin typeface="+mn-lt"/>
                </a:rPr>
                <a:t>MWCC</a:t>
              </a:r>
              <a:endParaRPr lang="en-GB" sz="2000" dirty="0" smtClean="0">
                <a:latin typeface="+mn-lt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7396932" y="4966568"/>
            <a:ext cx="1664964" cy="1798330"/>
            <a:chOff x="7396932" y="4966568"/>
            <a:chExt cx="1664964" cy="1798330"/>
          </a:xfrm>
        </p:grpSpPr>
        <p:pic>
          <p:nvPicPr>
            <p:cNvPr id="26" name="Immagine 25" descr="BT_rain_proxy_201509050830_meto02_46069.asc_HS.jpg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8" t="3907" r="23281" b="3905"/>
            <a:stretch/>
          </p:blipFill>
          <p:spPr>
            <a:xfrm>
              <a:off x="7396932" y="4966568"/>
              <a:ext cx="1664964" cy="1798330"/>
            </a:xfrm>
            <a:prstGeom prst="rect">
              <a:avLst/>
            </a:prstGeom>
          </p:spPr>
        </p:pic>
        <p:sp>
          <p:nvSpPr>
            <p:cNvPr id="30" name="Rectangle 10"/>
            <p:cNvSpPr txBox="1">
              <a:spLocks noChangeArrowheads="1"/>
            </p:cNvSpPr>
            <p:nvPr/>
          </p:nvSpPr>
          <p:spPr>
            <a:xfrm>
              <a:off x="7432228" y="6368628"/>
              <a:ext cx="1244228" cy="36004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en-GB" sz="2000" b="1" dirty="0" smtClean="0">
                  <a:latin typeface="+mn-lt"/>
                </a:rPr>
                <a:t>MWCC</a:t>
              </a:r>
              <a:endParaRPr lang="en-GB" sz="200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13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 txBox="1">
            <a:spLocks noChangeArrowheads="1"/>
          </p:cNvSpPr>
          <p:nvPr/>
        </p:nvSpPr>
        <p:spPr>
          <a:xfrm>
            <a:off x="23912" y="908720"/>
            <a:ext cx="9012584" cy="5707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 smtClean="0">
                <a:solidFill>
                  <a:srgbClr val="800000"/>
                </a:solidFill>
              </a:rPr>
              <a:t>Current and future perspective for the 183-WSL and MWCC methods</a:t>
            </a: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1" y="1412776"/>
            <a:ext cx="9143999" cy="8640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>
                <a:latin typeface="+mn-lt"/>
              </a:rPr>
              <a:t>The plan for my future activity is also focused on the application of the 183-WSL and MWCC methods to other satellite water vapour sounders.</a:t>
            </a:r>
          </a:p>
          <a:p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 </a:t>
            </a:r>
            <a:endParaRPr lang="en-GB" sz="1400" dirty="0" smtClean="0">
              <a:latin typeface="+mn-lt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01658"/>
              </p:ext>
            </p:extLst>
          </p:nvPr>
        </p:nvGraphicFramePr>
        <p:xfrm>
          <a:off x="539554" y="2996952"/>
          <a:ext cx="8064894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4149"/>
                <a:gridCol w="1344149"/>
                <a:gridCol w="1344149"/>
                <a:gridCol w="1344149"/>
                <a:gridCol w="1344149"/>
                <a:gridCol w="134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AMSU-B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(GHz)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MHS </a:t>
                      </a:r>
                    </a:p>
                    <a:p>
                      <a:pPr algn="ctr"/>
                      <a:r>
                        <a:rPr lang="it-IT" dirty="0" smtClean="0"/>
                        <a:t>(GHz)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SSMIS (</a:t>
                      </a:r>
                      <a:r>
                        <a:rPr lang="en-US" noProof="0" dirty="0" smtClean="0"/>
                        <a:t>conical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SAPHIR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(GHz)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ATMS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(GHz)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GMI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(conical)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89.9 ± 0.9</a:t>
                      </a:r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89.0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183.31 ± 0.2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88.20 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89 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150 ± 0.9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157.0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</a:t>
                      </a:r>
                      <a:r>
                        <a:rPr lang="it-IT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1.1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165.5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166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1.0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183.311 ± 1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1.0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2.8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7.0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3.0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3.0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183.311 ± 3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3.0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984807"/>
                          </a:solidFill>
                        </a:rPr>
                        <a:t>183.31 ± 4.2</a:t>
                      </a:r>
                      <a:endParaRPr lang="it-IT" dirty="0">
                        <a:solidFill>
                          <a:srgbClr val="9848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183.31 ± 4.5</a:t>
                      </a:r>
                      <a:endParaRPr lang="it-IT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7.0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7.0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190.311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6.6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6.8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3.0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183.31 ± 11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183.31 ± 1.8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FF"/>
                          </a:solidFill>
                        </a:rPr>
                        <a:t>183.31 ± 1.0</a:t>
                      </a:r>
                      <a:endParaRPr lang="it-IT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0" y="234888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C90E22"/>
                </a:solidFill>
              </a:rPr>
              <a:t>But, I probably need to better know the inter-calibration uncertainties! </a:t>
            </a:r>
            <a:endParaRPr lang="en-GB" sz="2200" b="1" dirty="0">
              <a:solidFill>
                <a:srgbClr val="C90E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2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 txBox="1">
            <a:spLocks noChangeArrowheads="1"/>
          </p:cNvSpPr>
          <p:nvPr/>
        </p:nvSpPr>
        <p:spPr>
          <a:xfrm>
            <a:off x="23912" y="908720"/>
            <a:ext cx="9120088" cy="9361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solidFill>
                  <a:srgbClr val="800000"/>
                </a:solidFill>
              </a:rPr>
              <a:t>Main contributors to the uncertainty on MW inter-calibrated product  level 1</a:t>
            </a: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1" y="1844824"/>
            <a:ext cx="9143999" cy="36724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Font typeface="Arial"/>
              <a:buChar char="•"/>
            </a:pPr>
            <a:r>
              <a:rPr lang="en-GB" sz="2100" dirty="0" smtClean="0">
                <a:latin typeface="+mn-lt"/>
              </a:rPr>
              <a:t>Scan asymmetry in WV sounding channels. </a:t>
            </a:r>
            <a:r>
              <a:rPr lang="en-GB" sz="2100" i="1" dirty="0" smtClean="0">
                <a:solidFill>
                  <a:srgbClr val="0000FF"/>
                </a:solidFill>
                <a:latin typeface="+mn-lt"/>
              </a:rPr>
              <a:t>It could be mitigated with an inter-satellite cross-calibration</a:t>
            </a:r>
            <a:r>
              <a:rPr lang="en-GB" sz="21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2100" dirty="0" smtClean="0">
                <a:latin typeface="+mn-lt"/>
              </a:rPr>
              <a:t>[John et al., 2013];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100" dirty="0" smtClean="0">
                <a:latin typeface="+mn-lt"/>
              </a:rPr>
              <a:t>The </a:t>
            </a:r>
            <a:r>
              <a:rPr lang="en-GB" sz="2100" dirty="0">
                <a:latin typeface="+mn-lt"/>
              </a:rPr>
              <a:t>accuracy of </a:t>
            </a:r>
            <a:r>
              <a:rPr lang="en-GB" sz="2100" dirty="0" err="1" smtClean="0">
                <a:latin typeface="+mn-lt"/>
              </a:rPr>
              <a:t>geolocation</a:t>
            </a:r>
            <a:r>
              <a:rPr lang="en-GB" sz="2100" dirty="0" smtClean="0">
                <a:latin typeface="+mn-lt"/>
              </a:rPr>
              <a:t> of monitored instrument (</a:t>
            </a:r>
            <a:r>
              <a:rPr lang="en-GB" sz="2100" i="1" dirty="0" smtClean="0">
                <a:latin typeface="+mn-lt"/>
              </a:rPr>
              <a:t>target</a:t>
            </a:r>
            <a:r>
              <a:rPr lang="en-GB" sz="2100" dirty="0" smtClean="0">
                <a:latin typeface="+mn-lt"/>
              </a:rPr>
              <a:t>) and </a:t>
            </a:r>
            <a:r>
              <a:rPr lang="en-GB" sz="2100" i="1" dirty="0" smtClean="0">
                <a:latin typeface="+mn-lt"/>
              </a:rPr>
              <a:t>reference</a:t>
            </a:r>
            <a:r>
              <a:rPr lang="en-GB" sz="2100" dirty="0" smtClean="0">
                <a:latin typeface="+mn-lt"/>
              </a:rPr>
              <a:t> instrument; 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100" dirty="0" smtClean="0">
                <a:solidFill>
                  <a:srgbClr val="000000"/>
                </a:solidFill>
                <a:latin typeface="+mn-lt"/>
              </a:rPr>
              <a:t>Spatial resolution of the inter-calibrated MW products </a:t>
            </a:r>
            <a:r>
              <a:rPr lang="en-GB" sz="2100" dirty="0" smtClean="0">
                <a:latin typeface="+mn-lt"/>
              </a:rPr>
              <a:t>[</a:t>
            </a:r>
            <a:r>
              <a:rPr lang="en-GB" sz="2100" dirty="0" err="1" smtClean="0">
                <a:latin typeface="+mn-lt"/>
              </a:rPr>
              <a:t>Ebrahimi</a:t>
            </a:r>
            <a:r>
              <a:rPr lang="en-GB" sz="2100" dirty="0">
                <a:latin typeface="+mn-lt"/>
              </a:rPr>
              <a:t> </a:t>
            </a:r>
            <a:r>
              <a:rPr lang="en-GB" sz="2100" dirty="0" smtClean="0">
                <a:latin typeface="+mn-lt"/>
              </a:rPr>
              <a:t>et al., 2014]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100" dirty="0" smtClean="0">
                <a:latin typeface="+mn-lt"/>
              </a:rPr>
              <a:t>Homogenization of “native” resolution of radiometers with different scanning geometry (cross-track/</a:t>
            </a:r>
            <a:r>
              <a:rPr lang="en-GB" sz="2100" dirty="0">
                <a:latin typeface="+mn-lt"/>
              </a:rPr>
              <a:t>conical</a:t>
            </a:r>
            <a:r>
              <a:rPr lang="en-GB" sz="2100" dirty="0" smtClean="0">
                <a:latin typeface="+mn-lt"/>
              </a:rPr>
              <a:t>), </a:t>
            </a:r>
            <a:r>
              <a:rPr lang="en-GB" sz="2100" i="1" dirty="0" smtClean="0">
                <a:solidFill>
                  <a:srgbClr val="0000FF"/>
                </a:solidFill>
                <a:latin typeface="+mn-lt"/>
              </a:rPr>
              <a:t>taking into account the limb effect</a:t>
            </a:r>
            <a:r>
              <a:rPr lang="en-GB" sz="2100" dirty="0" smtClean="0">
                <a:latin typeface="+mn-lt"/>
              </a:rPr>
              <a:t>!</a:t>
            </a:r>
            <a:endParaRPr lang="en-GB" sz="2100" i="1" dirty="0" smtClean="0">
              <a:solidFill>
                <a:srgbClr val="0000FF"/>
              </a:solidFill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100" dirty="0">
                <a:latin typeface="+mn-lt"/>
              </a:rPr>
              <a:t>The </a:t>
            </a:r>
            <a:r>
              <a:rPr lang="en-GB" sz="2100" dirty="0" smtClean="0">
                <a:latin typeface="+mn-lt"/>
              </a:rPr>
              <a:t>observed radiometric biases between </a:t>
            </a:r>
            <a:r>
              <a:rPr lang="en-GB" sz="2100" dirty="0">
                <a:latin typeface="+mn-lt"/>
              </a:rPr>
              <a:t>measured and simulated 183 GHz data </a:t>
            </a:r>
            <a:r>
              <a:rPr lang="en-GB" sz="2100" dirty="0" smtClean="0">
                <a:latin typeface="+mn-lt"/>
              </a:rPr>
              <a:t>need </a:t>
            </a:r>
            <a:r>
              <a:rPr lang="en-GB" sz="2100" dirty="0">
                <a:latin typeface="+mn-lt"/>
              </a:rPr>
              <a:t>to be evaluated and </a:t>
            </a:r>
            <a:r>
              <a:rPr lang="en-GB" sz="2100" dirty="0" smtClean="0">
                <a:latin typeface="+mn-lt"/>
              </a:rPr>
              <a:t>minimized [</a:t>
            </a:r>
            <a:r>
              <a:rPr lang="en-GB" sz="2100" dirty="0" err="1" smtClean="0">
                <a:latin typeface="+mn-lt"/>
              </a:rPr>
              <a:t>Moradi</a:t>
            </a:r>
            <a:r>
              <a:rPr lang="en-GB" sz="2100" dirty="0" smtClean="0">
                <a:latin typeface="+mn-lt"/>
              </a:rPr>
              <a:t> et al., 2014] </a:t>
            </a:r>
            <a:endParaRPr lang="en-GB" sz="2100" dirty="0"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100" dirty="0" smtClean="0">
                <a:latin typeface="+mn-lt"/>
              </a:rPr>
              <a:t>Inter-satellite radiometric errors (SAPHIR/MHS, ATMS/SAPHIR) [</a:t>
            </a:r>
            <a:r>
              <a:rPr lang="en-GB" sz="2100" dirty="0" err="1" smtClean="0">
                <a:latin typeface="+mn-lt"/>
              </a:rPr>
              <a:t>Moradi</a:t>
            </a:r>
            <a:r>
              <a:rPr lang="en-GB" sz="2100" dirty="0" smtClean="0">
                <a:latin typeface="+mn-lt"/>
              </a:rPr>
              <a:t> et al., 2015]</a:t>
            </a:r>
          </a:p>
          <a:p>
            <a:pPr algn="just"/>
            <a:endParaRPr lang="en-GB" sz="2100" dirty="0" smtClean="0"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69008" y="566124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The characterization </a:t>
            </a:r>
            <a:r>
              <a:rPr lang="en-GB" sz="2400" dirty="0">
                <a:solidFill>
                  <a:srgbClr val="0070C0"/>
                </a:solidFill>
              </a:rPr>
              <a:t>of this information would greatly benefit future activities at my institute</a:t>
            </a:r>
          </a:p>
        </p:txBody>
      </p:sp>
    </p:spTree>
    <p:extLst>
      <p:ext uri="{BB962C8B-B14F-4D97-AF65-F5344CB8AC3E}">
        <p14:creationId xmlns:p14="http://schemas.microsoft.com/office/powerpoint/2010/main" val="391135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>
          <a:xfrm>
            <a:off x="23912" y="908720"/>
            <a:ext cx="9120088" cy="5707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u="sng" dirty="0" smtClean="0">
                <a:solidFill>
                  <a:srgbClr val="800000"/>
                </a:solidFill>
              </a:rPr>
              <a:t>Example of impact of the scan asymmetry bias on the 183-WSL rain rates</a:t>
            </a:r>
            <a:endParaRPr lang="en-US" sz="2200" u="sng" dirty="0">
              <a:solidFill>
                <a:srgbClr val="800000"/>
              </a:solidFill>
            </a:endParaRPr>
          </a:p>
        </p:txBody>
      </p:sp>
      <p:pic>
        <p:nvPicPr>
          <p:cNvPr id="3" name="Immagine 2" descr="Laviola_2013-Tab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291110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906436" y="6185644"/>
            <a:ext cx="213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dirty="0"/>
              <a:t>[Laviola, et al., 2013]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16288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The results shown in Table 7 indicate that up to a 15 K bias the effects are well below 1 mm h</a:t>
            </a:r>
            <a:r>
              <a:rPr lang="en-GB" baseline="30000" dirty="0" smtClean="0"/>
              <a:t>−1</a:t>
            </a:r>
            <a:r>
              <a:rPr lang="en-GB" dirty="0"/>
              <a:t>, reaching as high as a 0.64 mm h</a:t>
            </a:r>
            <a:r>
              <a:rPr lang="en-GB" baseline="30000" dirty="0"/>
              <a:t>−1</a:t>
            </a:r>
            <a:r>
              <a:rPr lang="en-GB" dirty="0"/>
              <a:t> increase for a −15 K bias. Even though John et al. (2013) did not detect biases larger than ±15 K, computations were extended to 20 and 25 K finding an effect as large as −1.10 mm h</a:t>
            </a:r>
            <a:r>
              <a:rPr lang="en-GB" baseline="30000" dirty="0"/>
              <a:t>−1 </a:t>
            </a:r>
            <a:r>
              <a:rPr lang="en-GB" dirty="0"/>
              <a:t>for the −25 K bias, which is within the 1 mm h</a:t>
            </a:r>
            <a:r>
              <a:rPr lang="en-GB" baseline="30000" dirty="0" smtClean="0"/>
              <a:t>−1</a:t>
            </a:r>
            <a:r>
              <a:rPr lang="en-GB" dirty="0" smtClean="0"/>
              <a:t> </a:t>
            </a:r>
            <a:r>
              <a:rPr lang="en-GB" dirty="0"/>
              <a:t>threshold for </a:t>
            </a:r>
            <a:r>
              <a:rPr lang="en-GB" dirty="0" smtClean="0"/>
              <a:t>the low </a:t>
            </a:r>
            <a:r>
              <a:rPr lang="en-GB" dirty="0"/>
              <a:t>rain intensity detection of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113868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4923938" y="967881"/>
            <a:ext cx="4184566" cy="5197423"/>
            <a:chOff x="4394200" y="1161480"/>
            <a:chExt cx="4559300" cy="5662860"/>
          </a:xfrm>
        </p:grpSpPr>
        <p:pic>
          <p:nvPicPr>
            <p:cNvPr id="4" name="Immagine 3" descr="GSICS Users Workshop 2015 Survey1_Pagina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1" t="102" r="3456" b="78704"/>
            <a:stretch/>
          </p:blipFill>
          <p:spPr>
            <a:xfrm>
              <a:off x="4406900" y="5370860"/>
              <a:ext cx="4533900" cy="1453480"/>
            </a:xfrm>
            <a:prstGeom prst="rect">
              <a:avLst/>
            </a:prstGeom>
          </p:spPr>
        </p:pic>
        <p:pic>
          <p:nvPicPr>
            <p:cNvPr id="3" name="Immagine 2" descr="GSICS Users Workshop 2015 Survey1_Pagina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" t="30741" r="3194" b="5287"/>
            <a:stretch/>
          </p:blipFill>
          <p:spPr>
            <a:xfrm>
              <a:off x="4394200" y="1161480"/>
              <a:ext cx="4559300" cy="438718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496" y="1412776"/>
            <a:ext cx="4824536" cy="532859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500" dirty="0" smtClean="0">
                <a:latin typeface="Arial" charset="0"/>
                <a:cs typeface="Arial" charset="0"/>
              </a:rPr>
              <a:t>Are the current inter-calibration </a:t>
            </a:r>
            <a:r>
              <a:rPr lang="en-US" sz="1500" dirty="0" smtClean="0">
                <a:latin typeface="Arial" charset="0"/>
                <a:cs typeface="Arial" charset="0"/>
              </a:rPr>
              <a:t>procedures for MW (as described in such papers!) being </a:t>
            </a:r>
            <a:r>
              <a:rPr lang="en-US" sz="1500" dirty="0" smtClean="0">
                <a:latin typeface="Arial" charset="0"/>
                <a:cs typeface="Arial" charset="0"/>
              </a:rPr>
              <a:t>integrated in the GSICS framework?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Arial" charset="0"/>
                <a:cs typeface="Arial" charset="0"/>
              </a:rPr>
              <a:t>Did GSICS identify the </a:t>
            </a:r>
            <a:r>
              <a:rPr lang="en-US" sz="1500" i="1" dirty="0">
                <a:latin typeface="Arial" charset="0"/>
                <a:cs typeface="Arial" charset="0"/>
              </a:rPr>
              <a:t>reference instrument</a:t>
            </a:r>
            <a:r>
              <a:rPr lang="en-US" sz="1500" dirty="0">
                <a:latin typeface="Arial" charset="0"/>
                <a:cs typeface="Arial" charset="0"/>
              </a:rPr>
              <a:t> for </a:t>
            </a:r>
            <a:r>
              <a:rPr lang="en-US" sz="1500" dirty="0" smtClean="0">
                <a:latin typeface="Arial" charset="0"/>
                <a:cs typeface="Arial" charset="0"/>
              </a:rPr>
              <a:t>the inter-calibration of microwave </a:t>
            </a:r>
            <a:r>
              <a:rPr lang="en-US" sz="1500" dirty="0">
                <a:latin typeface="Arial" charset="0"/>
                <a:cs typeface="Arial" charset="0"/>
              </a:rPr>
              <a:t>satellite sensors? </a:t>
            </a:r>
            <a:endParaRPr lang="en-US" sz="15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Arial" charset="0"/>
                <a:cs typeface="Arial" charset="0"/>
              </a:rPr>
              <a:t>Which is the current/</a:t>
            </a:r>
            <a:r>
              <a:rPr lang="en-US" sz="1500" dirty="0" smtClean="0">
                <a:latin typeface="Arial" charset="0"/>
                <a:cs typeface="Arial" charset="0"/>
              </a:rPr>
              <a:t>estimated uncertainty</a:t>
            </a:r>
            <a:r>
              <a:rPr lang="en-US" sz="1500" dirty="0" smtClean="0">
                <a:latin typeface="Arial" charset="0"/>
                <a:cs typeface="Arial" charset="0"/>
              </a:rPr>
              <a:t>? </a:t>
            </a:r>
            <a:r>
              <a:rPr lang="en-US" sz="1500" b="1" dirty="0" smtClean="0">
                <a:latin typeface="Arial" charset="0"/>
                <a:cs typeface="Arial" charset="0"/>
              </a:rPr>
              <a:t>For ATMS/SAPHIR: 0.02÷0.07 K </a:t>
            </a:r>
            <a:r>
              <a:rPr lang="en-US" sz="1500" dirty="0" smtClean="0">
                <a:latin typeface="Arial" charset="0"/>
                <a:cs typeface="Arial" charset="0"/>
              </a:rPr>
              <a:t>[</a:t>
            </a:r>
            <a:r>
              <a:rPr lang="en-US" sz="1500" dirty="0" err="1" smtClean="0">
                <a:latin typeface="Arial" charset="0"/>
                <a:cs typeface="Arial" charset="0"/>
              </a:rPr>
              <a:t>Moradi</a:t>
            </a:r>
            <a:r>
              <a:rPr lang="en-US" sz="1500" dirty="0" smtClean="0">
                <a:latin typeface="Arial" charset="0"/>
                <a:cs typeface="Arial" charset="0"/>
              </a:rPr>
              <a:t> et al., 2015]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Arial" charset="0"/>
                <a:cs typeface="Arial" charset="0"/>
              </a:rPr>
              <a:t>The inter-calibration of the </a:t>
            </a:r>
            <a:r>
              <a:rPr lang="en-US" sz="1500" b="1" dirty="0" smtClean="0">
                <a:latin typeface="Arial" charset="0"/>
                <a:cs typeface="Arial" charset="0"/>
              </a:rPr>
              <a:t>window channels </a:t>
            </a:r>
            <a:r>
              <a:rPr lang="en-US" sz="1500" dirty="0" smtClean="0">
                <a:latin typeface="Arial" charset="0"/>
                <a:cs typeface="Arial" charset="0"/>
              </a:rPr>
              <a:t>needs a rigorous evaluation </a:t>
            </a:r>
            <a:r>
              <a:rPr lang="en-US" sz="1500" dirty="0">
                <a:latin typeface="Arial" charset="0"/>
                <a:cs typeface="Arial" charset="0"/>
              </a:rPr>
              <a:t>of the uncertainty </a:t>
            </a:r>
            <a:r>
              <a:rPr lang="en-US" sz="1500" dirty="0" smtClean="0">
                <a:latin typeface="Arial" charset="0"/>
                <a:cs typeface="Arial" charset="0"/>
              </a:rPr>
              <a:t>due to the surface emissivity.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Arial" charset="0"/>
                <a:cs typeface="Arial" charset="0"/>
              </a:rPr>
              <a:t>It s</a:t>
            </a:r>
            <a:r>
              <a:rPr lang="en-US" sz="1500" dirty="0" smtClean="0">
                <a:latin typeface="Arial" charset="0"/>
                <a:cs typeface="Arial" charset="0"/>
              </a:rPr>
              <a:t>eems that the </a:t>
            </a:r>
            <a:r>
              <a:rPr lang="en-US" sz="1500" b="1" dirty="0" smtClean="0">
                <a:latin typeface="Arial" charset="0"/>
                <a:cs typeface="Arial" charset="0"/>
              </a:rPr>
              <a:t>Double </a:t>
            </a:r>
            <a:r>
              <a:rPr lang="en-US" sz="1500" b="1" dirty="0" smtClean="0">
                <a:latin typeface="Arial" charset="0"/>
                <a:cs typeface="Arial" charset="0"/>
              </a:rPr>
              <a:t>Difference </a:t>
            </a:r>
            <a:r>
              <a:rPr lang="en-US" sz="1500" dirty="0" smtClean="0">
                <a:latin typeface="Arial" charset="0"/>
                <a:cs typeface="Arial" charset="0"/>
              </a:rPr>
              <a:t>method </a:t>
            </a:r>
            <a:r>
              <a:rPr lang="en-US" sz="1500" dirty="0" smtClean="0">
                <a:latin typeface="Arial" charset="0"/>
                <a:cs typeface="Arial" charset="0"/>
              </a:rPr>
              <a:t>combined with </a:t>
            </a:r>
            <a:r>
              <a:rPr lang="en-US" sz="1500" b="1" dirty="0" smtClean="0">
                <a:latin typeface="Arial" charset="0"/>
                <a:cs typeface="Arial" charset="0"/>
              </a:rPr>
              <a:t>Vicarious Cold Calibration </a:t>
            </a:r>
            <a:r>
              <a:rPr lang="en-US" sz="1500" dirty="0" smtClean="0">
                <a:latin typeface="Arial" charset="0"/>
                <a:cs typeface="Arial" charset="0"/>
              </a:rPr>
              <a:t>provides good performances for conical radiometer inter</a:t>
            </a:r>
            <a:r>
              <a:rPr lang="en-US" sz="1500" dirty="0">
                <a:latin typeface="Arial" charset="0"/>
                <a:cs typeface="Arial" charset="0"/>
              </a:rPr>
              <a:t>-</a:t>
            </a:r>
            <a:r>
              <a:rPr lang="en-US" sz="1500" dirty="0" smtClean="0">
                <a:latin typeface="Arial" charset="0"/>
                <a:cs typeface="Arial" charset="0"/>
              </a:rPr>
              <a:t>calibrations </a:t>
            </a:r>
            <a:r>
              <a:rPr lang="en-US" sz="1500" dirty="0">
                <a:latin typeface="Arial" charset="0"/>
                <a:cs typeface="Arial" charset="0"/>
              </a:rPr>
              <a:t>[</a:t>
            </a:r>
            <a:r>
              <a:rPr lang="en-US" sz="1500" dirty="0" err="1">
                <a:latin typeface="Arial" charset="0"/>
                <a:cs typeface="Arial" charset="0"/>
              </a:rPr>
              <a:t>Kroodsma</a:t>
            </a:r>
            <a:r>
              <a:rPr lang="en-US" sz="1500" dirty="0">
                <a:latin typeface="Arial" charset="0"/>
                <a:cs typeface="Arial" charset="0"/>
              </a:rPr>
              <a:t> et al., 2012]</a:t>
            </a:r>
            <a:r>
              <a:rPr lang="en-US" sz="1500" dirty="0" smtClean="0">
                <a:latin typeface="Arial" charset="0"/>
                <a:cs typeface="Arial" charset="0"/>
              </a:rPr>
              <a:t>. That’s true also for combination conical/cross-track?</a:t>
            </a:r>
            <a:endParaRPr lang="en-US" sz="1500" dirty="0" smtClean="0">
              <a:latin typeface="Arial" charset="0"/>
              <a:cs typeface="Arial" charset="0"/>
            </a:endParaRPr>
          </a:p>
        </p:txBody>
      </p:sp>
      <p:sp>
        <p:nvSpPr>
          <p:cNvPr id="2" name="Rectangle 17"/>
          <p:cNvSpPr txBox="1">
            <a:spLocks noChangeArrowheads="1"/>
          </p:cNvSpPr>
          <p:nvPr/>
        </p:nvSpPr>
        <p:spPr>
          <a:xfrm>
            <a:off x="23912" y="908720"/>
            <a:ext cx="5340176" cy="5707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u="sng" dirty="0" smtClean="0">
                <a:solidFill>
                  <a:srgbClr val="800000"/>
                </a:solidFill>
              </a:rPr>
              <a:t>Thoughts fueled by GSICS </a:t>
            </a:r>
            <a:r>
              <a:rPr lang="en-US" sz="2100" u="sng" dirty="0" smtClean="0">
                <a:solidFill>
                  <a:srgbClr val="800000"/>
                </a:solidFill>
              </a:rPr>
              <a:t>Survey and papers</a:t>
            </a:r>
            <a:endParaRPr lang="en-US" sz="2100" u="sng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7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420888"/>
            <a:ext cx="8532440" cy="15121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for your attention!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3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288032" y="2564904"/>
            <a:ext cx="8532440" cy="20882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b="1" i="1" dirty="0" smtClean="0">
                <a:solidFill>
                  <a:srgbClr val="000090"/>
                </a:solidFill>
                <a:cs typeface="Baskerville Old Face"/>
              </a:rPr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171524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34789</TotalTime>
  <Words>1155</Words>
  <Application>Microsoft Macintosh PowerPoint</Application>
  <PresentationFormat>Presentazione su schermo (4:3)</PresentationFormat>
  <Paragraphs>112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Equazione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Sante</dc:creator>
  <cp:lastModifiedBy>Sante Laviola</cp:lastModifiedBy>
  <cp:revision>1154</cp:revision>
  <cp:lastPrinted>2012-10-17T13:49:31Z</cp:lastPrinted>
  <dcterms:created xsi:type="dcterms:W3CDTF">2012-10-18T06:44:30Z</dcterms:created>
  <dcterms:modified xsi:type="dcterms:W3CDTF">2015-09-22T09:24:25Z</dcterms:modified>
</cp:coreProperties>
</file>