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70" r:id="rId1"/>
  </p:sldMasterIdLst>
  <p:notesMasterIdLst>
    <p:notesMasterId r:id="rId14"/>
  </p:notesMasterIdLst>
  <p:handoutMasterIdLst>
    <p:handoutMasterId r:id="rId15"/>
  </p:handoutMasterIdLst>
  <p:sldIdLst>
    <p:sldId id="943" r:id="rId2"/>
    <p:sldId id="942" r:id="rId3"/>
    <p:sldId id="932" r:id="rId4"/>
    <p:sldId id="877" r:id="rId5"/>
    <p:sldId id="946" r:id="rId6"/>
    <p:sldId id="947" r:id="rId7"/>
    <p:sldId id="948" r:id="rId8"/>
    <p:sldId id="949" r:id="rId9"/>
    <p:sldId id="951" r:id="rId10"/>
    <p:sldId id="952" r:id="rId11"/>
    <p:sldId id="950" r:id="rId12"/>
    <p:sldId id="953" r:id="rId13"/>
  </p:sldIdLst>
  <p:sldSz cx="9906000" cy="6858000" type="A4"/>
  <p:notesSz cx="7010400" cy="92964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1pPr>
    <a:lvl2pPr marL="456837" algn="l" rtl="0" fontAlgn="base">
      <a:spcBef>
        <a:spcPct val="0"/>
      </a:spcBef>
      <a:spcAft>
        <a:spcPct val="0"/>
      </a:spcAft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2pPr>
    <a:lvl3pPr marL="913673" algn="l" rtl="0" fontAlgn="base">
      <a:spcBef>
        <a:spcPct val="0"/>
      </a:spcBef>
      <a:spcAft>
        <a:spcPct val="0"/>
      </a:spcAft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3pPr>
    <a:lvl4pPr marL="1370508" algn="l" rtl="0" fontAlgn="base">
      <a:spcBef>
        <a:spcPct val="0"/>
      </a:spcBef>
      <a:spcAft>
        <a:spcPct val="0"/>
      </a:spcAft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4pPr>
    <a:lvl5pPr marL="1827346" algn="l" rtl="0" fontAlgn="base">
      <a:spcBef>
        <a:spcPct val="0"/>
      </a:spcBef>
      <a:spcAft>
        <a:spcPct val="0"/>
      </a:spcAft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5pPr>
    <a:lvl6pPr marL="2284180" algn="l" defTabSz="913673" rtl="0" eaLnBrk="1" latinLnBrk="0" hangingPunct="1"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6pPr>
    <a:lvl7pPr marL="2741018" algn="l" defTabSz="913673" rtl="0" eaLnBrk="1" latinLnBrk="0" hangingPunct="1"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7pPr>
    <a:lvl8pPr marL="3197853" algn="l" defTabSz="913673" rtl="0" eaLnBrk="1" latinLnBrk="0" hangingPunct="1"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8pPr>
    <a:lvl9pPr marL="3654689" algn="l" defTabSz="913673" rtl="0" eaLnBrk="1" latinLnBrk="0" hangingPunct="1"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164">
          <p15:clr>
            <a:srgbClr val="A4A3A4"/>
          </p15:clr>
        </p15:guide>
        <p15:guide id="2" orient="horz" pos="1411">
          <p15:clr>
            <a:srgbClr val="A4A3A4"/>
          </p15:clr>
        </p15:guide>
        <p15:guide id="3" orient="horz" pos="2715">
          <p15:clr>
            <a:srgbClr val="A4A3A4"/>
          </p15:clr>
        </p15:guide>
        <p15:guide id="4" orient="horz" pos="2389">
          <p15:clr>
            <a:srgbClr val="A4A3A4"/>
          </p15:clr>
        </p15:guide>
        <p15:guide id="5" orient="horz" pos="2064">
          <p15:clr>
            <a:srgbClr val="A4A3A4"/>
          </p15:clr>
        </p15:guide>
        <p15:guide id="6" orient="horz" pos="1735">
          <p15:clr>
            <a:srgbClr val="A4A3A4"/>
          </p15:clr>
        </p15:guide>
        <p15:guide id="7" orient="horz" pos="3369">
          <p15:clr>
            <a:srgbClr val="A4A3A4"/>
          </p15:clr>
        </p15:guide>
        <p15:guide id="8" orient="horz" pos="3699">
          <p15:clr>
            <a:srgbClr val="A4A3A4"/>
          </p15:clr>
        </p15:guide>
        <p15:guide id="9" pos="4214">
          <p15:clr>
            <a:srgbClr val="A4A3A4"/>
          </p15:clr>
        </p15:guide>
        <p15:guide id="10" pos="358">
          <p15:clr>
            <a:srgbClr val="A4A3A4"/>
          </p15:clr>
        </p15:guide>
        <p15:guide id="11" pos="912">
          <p15:clr>
            <a:srgbClr val="A4A3A4"/>
          </p15:clr>
        </p15:guide>
        <p15:guide id="12" pos="4879">
          <p15:clr>
            <a:srgbClr val="A4A3A4"/>
          </p15:clr>
        </p15:guide>
        <p15:guide id="13" pos="5556">
          <p15:clr>
            <a:srgbClr val="A4A3A4"/>
          </p15:clr>
        </p15:guide>
        <p15:guide id="14" pos="1424">
          <p15:clr>
            <a:srgbClr val="A4A3A4"/>
          </p15:clr>
        </p15:guide>
        <p15:guide id="15" pos="402">
          <p15:clr>
            <a:srgbClr val="A4A3A4"/>
          </p15:clr>
        </p15:guide>
        <p15:guide id="16" pos="1795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928">
          <p15:clr>
            <a:srgbClr val="A4A3A4"/>
          </p15:clr>
        </p15:guide>
        <p15:guide id="2" pos="220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EE2D24"/>
    <a:srgbClr val="009900"/>
    <a:srgbClr val="A2DADE"/>
    <a:srgbClr val="4E0B55"/>
    <a:srgbClr val="3333FF"/>
    <a:srgbClr val="FF9900"/>
    <a:srgbClr val="C7A775"/>
    <a:srgbClr val="00B5EF"/>
    <a:srgbClr val="CDE3A0"/>
    <a:srgbClr val="EFC8D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590" autoAdjust="0"/>
    <p:restoredTop sz="85323" autoAdjust="0"/>
  </p:normalViewPr>
  <p:slideViewPr>
    <p:cSldViewPr snapToGrid="0">
      <p:cViewPr varScale="1">
        <p:scale>
          <a:sx n="44" d="100"/>
          <a:sy n="44" d="100"/>
        </p:scale>
        <p:origin x="-1134" y="-108"/>
      </p:cViewPr>
      <p:guideLst>
        <p:guide orient="horz" pos="1164"/>
        <p:guide orient="horz" pos="1411"/>
        <p:guide orient="horz" pos="2715"/>
        <p:guide orient="horz" pos="2389"/>
        <p:guide orient="horz" pos="2064"/>
        <p:guide orient="horz" pos="1735"/>
        <p:guide orient="horz" pos="3369"/>
        <p:guide orient="horz" pos="3699"/>
        <p:guide pos="4214"/>
        <p:guide pos="358"/>
        <p:guide pos="912"/>
        <p:guide pos="4879"/>
        <p:guide pos="5556"/>
        <p:guide pos="1424"/>
        <p:guide pos="402"/>
        <p:guide pos="179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notesViewPr>
    <p:cSldViewPr snapToGrid="0">
      <p:cViewPr varScale="1">
        <p:scale>
          <a:sx n="58" d="100"/>
          <a:sy n="58" d="100"/>
        </p:scale>
        <p:origin x="-1506" y="-78"/>
      </p:cViewPr>
      <p:guideLst>
        <p:guide orient="horz" pos="2928"/>
        <p:guide pos="2207"/>
      </p:guideLst>
    </p:cSldViewPr>
  </p:notesViewPr>
  <p:gridSpacing cx="92171838" cy="9217183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6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defTabSz="919163" eaLnBrk="0" hangingPunct="0">
              <a:spcBef>
                <a:spcPct val="0"/>
              </a:spcBef>
              <a:defRPr sz="1200" b="0">
                <a:solidFill>
                  <a:srgbClr val="000000"/>
                </a:solidFill>
                <a:latin typeface="Helvetica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024396" y="0"/>
            <a:ext cx="102271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19163" eaLnBrk="0" hangingPunct="0">
              <a:spcBef>
                <a:spcPct val="0"/>
              </a:spcBef>
              <a:defRPr sz="1200" b="0">
                <a:solidFill>
                  <a:srgbClr val="000000"/>
                </a:solidFill>
                <a:latin typeface="Helvetica" pitchFamily="34" charset="0"/>
              </a:defRPr>
            </a:lvl1pPr>
          </a:lstStyle>
          <a:p>
            <a:pPr>
              <a:defRPr/>
            </a:pPr>
            <a:fld id="{9BDA86A5-C3F8-4600-8CE3-C04B72EF9C2F}" type="datetime4">
              <a:rPr lang="en-GB" smtClean="0"/>
              <a:pPr>
                <a:defRPr/>
              </a:pPr>
              <a:t>19 September 2015</a:t>
            </a:fld>
            <a:endParaRPr lang="de-DE"/>
          </a:p>
        </p:txBody>
      </p:sp>
      <p:sp>
        <p:nvSpPr>
          <p:cNvPr id="1269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4302"/>
            <a:ext cx="6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19163" eaLnBrk="0" hangingPunct="0">
              <a:spcBef>
                <a:spcPct val="0"/>
              </a:spcBef>
              <a:defRPr sz="1200" b="0">
                <a:solidFill>
                  <a:srgbClr val="000000"/>
                </a:solidFill>
                <a:latin typeface="Helvetica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269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6859562" y="9104302"/>
            <a:ext cx="18755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19163" eaLnBrk="0" hangingPunct="0">
              <a:spcBef>
                <a:spcPct val="0"/>
              </a:spcBef>
              <a:defRPr sz="1200" b="0">
                <a:solidFill>
                  <a:srgbClr val="000000"/>
                </a:solidFill>
                <a:latin typeface="Helvetica" pitchFamily="34" charset="0"/>
              </a:defRPr>
            </a:lvl1pPr>
          </a:lstStyle>
          <a:p>
            <a:pPr>
              <a:defRPr/>
            </a:pPr>
            <a:fld id="{173C6697-A4F6-43B0-B68C-324E1280CAFB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4178716610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117" cy="4652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51" tIns="45926" rIns="91851" bIns="45926" numCol="1" anchor="t" anchorCtr="0" compatLnSpc="1">
            <a:prstTxWarp prst="textNoShape">
              <a:avLst/>
            </a:prstTxWarp>
          </a:bodyPr>
          <a:lstStyle>
            <a:lvl1pPr defTabSz="919163" eaLnBrk="0" hangingPunct="0">
              <a:spcBef>
                <a:spcPct val="0"/>
              </a:spcBef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3283" y="0"/>
            <a:ext cx="3037117" cy="4652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51" tIns="45926" rIns="91851" bIns="45926" numCol="1" anchor="t" anchorCtr="0" compatLnSpc="1">
            <a:prstTxWarp prst="textNoShape">
              <a:avLst/>
            </a:prstTxWarp>
          </a:bodyPr>
          <a:lstStyle>
            <a:lvl1pPr algn="r" defTabSz="919163" eaLnBrk="0" hangingPunct="0">
              <a:spcBef>
                <a:spcPct val="0"/>
              </a:spcBef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AF3C147A-0D2F-4A49-8F4F-33980B94F1F7}" type="datetime4">
              <a:rPr lang="en-GB" smtClean="0"/>
              <a:pPr>
                <a:defRPr/>
              </a:pPr>
              <a:t>19 September 2015</a:t>
            </a:fld>
            <a:endParaRPr lang="de-DE"/>
          </a:p>
        </p:txBody>
      </p:sp>
      <p:sp>
        <p:nvSpPr>
          <p:cNvPr id="337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87425" y="695325"/>
            <a:ext cx="503555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2829" y="4414824"/>
            <a:ext cx="5144742" cy="41859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51" tIns="45926" rIns="91851" bIns="4592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135"/>
            <a:ext cx="3037117" cy="4652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51" tIns="45926" rIns="91851" bIns="45926" numCol="1" anchor="b" anchorCtr="0" compatLnSpc="1">
            <a:prstTxWarp prst="textNoShape">
              <a:avLst/>
            </a:prstTxWarp>
          </a:bodyPr>
          <a:lstStyle>
            <a:lvl1pPr defTabSz="919163" eaLnBrk="0" hangingPunct="0">
              <a:spcBef>
                <a:spcPct val="0"/>
              </a:spcBef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3283" y="8831135"/>
            <a:ext cx="3037117" cy="4652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51" tIns="45926" rIns="91851" bIns="45926" numCol="1" anchor="b" anchorCtr="0" compatLnSpc="1">
            <a:prstTxWarp prst="textNoShape">
              <a:avLst/>
            </a:prstTxWarp>
          </a:bodyPr>
          <a:lstStyle>
            <a:lvl1pPr algn="r" defTabSz="919163" eaLnBrk="0" hangingPunct="0">
              <a:spcBef>
                <a:spcPct val="0"/>
              </a:spcBef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123812D3-E89D-4B71-A037-BF846B8DE299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3964645148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6837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367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0508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7346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4180" algn="l" defTabSz="91367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1018" algn="l" defTabSz="91367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7853" algn="l" defTabSz="91367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4689" algn="l" defTabSz="91367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3FB869D-7AE8-45BD-AD5A-D0DA05E60C73}" type="slidenum">
              <a:rPr lang="de-DE" smtClean="0"/>
              <a:pPr/>
              <a:t>1</a:t>
            </a:fld>
            <a:endParaRPr lang="de-DE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7425" y="695325"/>
            <a:ext cx="5035550" cy="3486150"/>
          </a:xfrm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84E8CFAD-6A94-4CB7-B32D-926ACF4E508E}" type="datetime4">
              <a:rPr lang="en-GB" smtClean="0"/>
              <a:pPr>
                <a:defRPr/>
              </a:pPr>
              <a:t>19 September 2015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37355158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AF3C147A-0D2F-4A49-8F4F-33980B94F1F7}" type="datetime4">
              <a:rPr lang="en-GB" smtClean="0"/>
              <a:pPr>
                <a:defRPr/>
              </a:pPr>
              <a:t>19 September 2015</a:t>
            </a:fld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23812D3-E89D-4B71-A037-BF846B8DE299}" type="slidenum">
              <a:rPr lang="de-DE" smtClean="0"/>
              <a:pPr>
                <a:defRPr/>
              </a:pPr>
              <a:t>9</a:t>
            </a:fld>
            <a:endParaRPr 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694004"/>
            <a:ext cx="84201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4429125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68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36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05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73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41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10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78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46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pic>
        <p:nvPicPr>
          <p:cNvPr id="57346" name="Picture 2" descr="H:\MY DOCUMENTS\GSICS\logo\GSICS500px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71750" y="185764"/>
            <a:ext cx="4762500" cy="1933575"/>
          </a:xfrm>
          <a:prstGeom prst="rect">
            <a:avLst/>
          </a:prstGeom>
          <a:noFill/>
        </p:spPr>
      </p:pic>
    </p:spTree>
  </p:cSld>
  <p:clrMapOvr>
    <a:masterClrMapping/>
  </p:clrMapOvr>
  <p:hf hdr="0" ft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5"/>
            <a:ext cx="59436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6837" indent="0">
              <a:buNone/>
              <a:defRPr sz="2800"/>
            </a:lvl2pPr>
            <a:lvl3pPr marL="913673" indent="0">
              <a:buNone/>
              <a:defRPr sz="2300"/>
            </a:lvl3pPr>
            <a:lvl4pPr marL="1370508" indent="0">
              <a:buNone/>
              <a:defRPr sz="2000"/>
            </a:lvl4pPr>
            <a:lvl5pPr marL="1827346" indent="0">
              <a:buNone/>
              <a:defRPr sz="2000"/>
            </a:lvl5pPr>
            <a:lvl6pPr marL="2284180" indent="0">
              <a:buNone/>
              <a:defRPr sz="2000"/>
            </a:lvl6pPr>
            <a:lvl7pPr marL="2741018" indent="0">
              <a:buNone/>
              <a:defRPr sz="2000"/>
            </a:lvl7pPr>
            <a:lvl8pPr marL="3197853" indent="0">
              <a:buNone/>
              <a:defRPr sz="2000"/>
            </a:lvl8pPr>
            <a:lvl9pPr marL="3654689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49"/>
            <a:ext cx="59436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6837" indent="0">
              <a:buNone/>
              <a:defRPr sz="1200"/>
            </a:lvl2pPr>
            <a:lvl3pPr marL="913673" indent="0">
              <a:buNone/>
              <a:defRPr sz="1100"/>
            </a:lvl3pPr>
            <a:lvl4pPr marL="1370508" indent="0">
              <a:buNone/>
              <a:defRPr sz="900"/>
            </a:lvl4pPr>
            <a:lvl5pPr marL="1827346" indent="0">
              <a:buNone/>
              <a:defRPr sz="900"/>
            </a:lvl5pPr>
            <a:lvl6pPr marL="2284180" indent="0">
              <a:buNone/>
              <a:defRPr sz="900"/>
            </a:lvl6pPr>
            <a:lvl7pPr marL="2741018" indent="0">
              <a:buNone/>
              <a:defRPr sz="900"/>
            </a:lvl7pPr>
            <a:lvl8pPr marL="3197853" indent="0">
              <a:buNone/>
              <a:defRPr sz="900"/>
            </a:lvl8pPr>
            <a:lvl9pPr marL="3654689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80337" y="274663"/>
            <a:ext cx="2414588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6578" y="274663"/>
            <a:ext cx="7078663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46212"/>
            <a:ext cx="8915400" cy="6187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131220"/>
            <a:ext cx="8915400" cy="555665"/>
          </a:xfrm>
        </p:spPr>
        <p:txBody>
          <a:bodyPr/>
          <a:lstStyle>
            <a:lvl1pPr>
              <a:defRPr sz="2800" b="1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300" b="1"/>
            </a:lvl1pPr>
            <a:lvl2pPr>
              <a:defRPr sz="2000" b="1"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4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683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367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050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734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418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101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785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46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64"/>
            <a:ext cx="8915400" cy="95408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7"/>
            <a:ext cx="4376870" cy="639763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56837" indent="0">
              <a:buNone/>
              <a:defRPr sz="2000" b="1"/>
            </a:lvl2pPr>
            <a:lvl3pPr marL="913673" indent="0">
              <a:buNone/>
              <a:defRPr sz="1800" b="1"/>
            </a:lvl3pPr>
            <a:lvl4pPr marL="1370508" indent="0">
              <a:buNone/>
              <a:defRPr sz="1600" b="1"/>
            </a:lvl4pPr>
            <a:lvl5pPr marL="1827346" indent="0">
              <a:buNone/>
              <a:defRPr sz="1600" b="1"/>
            </a:lvl5pPr>
            <a:lvl6pPr marL="2284180" indent="0">
              <a:buNone/>
              <a:defRPr sz="1600" b="1"/>
            </a:lvl6pPr>
            <a:lvl7pPr marL="2741018" indent="0">
              <a:buNone/>
              <a:defRPr sz="1600" b="1"/>
            </a:lvl7pPr>
            <a:lvl8pPr marL="3197853" indent="0">
              <a:buNone/>
              <a:defRPr sz="1600" b="1"/>
            </a:lvl8pPr>
            <a:lvl9pPr marL="3654689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3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5" y="1535117"/>
            <a:ext cx="4378590" cy="639763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56837" indent="0">
              <a:buNone/>
              <a:defRPr sz="2000" b="1"/>
            </a:lvl2pPr>
            <a:lvl3pPr marL="913673" indent="0">
              <a:buNone/>
              <a:defRPr sz="1800" b="1"/>
            </a:lvl3pPr>
            <a:lvl4pPr marL="1370508" indent="0">
              <a:buNone/>
              <a:defRPr sz="1600" b="1"/>
            </a:lvl4pPr>
            <a:lvl5pPr marL="1827346" indent="0">
              <a:buNone/>
              <a:defRPr sz="1600" b="1"/>
            </a:lvl5pPr>
            <a:lvl6pPr marL="2284180" indent="0">
              <a:buNone/>
              <a:defRPr sz="1600" b="1"/>
            </a:lvl6pPr>
            <a:lvl7pPr marL="2741018" indent="0">
              <a:buNone/>
              <a:defRPr sz="1600" b="1"/>
            </a:lvl7pPr>
            <a:lvl8pPr marL="3197853" indent="0">
              <a:buNone/>
              <a:defRPr sz="1600" b="1"/>
            </a:lvl8pPr>
            <a:lvl9pPr marL="3654689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5" y="2174875"/>
            <a:ext cx="4378590" cy="3951288"/>
          </a:xfrm>
        </p:spPr>
        <p:txBody>
          <a:bodyPr/>
          <a:lstStyle>
            <a:lvl1pPr>
              <a:defRPr sz="23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6575" y="1600206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48302" y="1600206"/>
            <a:ext cx="3971925" cy="4525963"/>
          </a:xfrm>
        </p:spPr>
        <p:txBody>
          <a:bodyPr/>
          <a:lstStyle>
            <a:lvl1pPr>
              <a:defRPr sz="28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52"/>
          <p:cNvGrpSpPr>
            <a:grpSpLocks/>
          </p:cNvGrpSpPr>
          <p:nvPr userDrawn="1"/>
        </p:nvGrpSpPr>
        <p:grpSpPr bwMode="auto">
          <a:xfrm>
            <a:off x="4786" y="1090649"/>
            <a:ext cx="9901237" cy="128587"/>
            <a:chOff x="3" y="2044"/>
            <a:chExt cx="6237" cy="179"/>
          </a:xfrm>
        </p:grpSpPr>
        <p:sp>
          <p:nvSpPr>
            <p:cNvPr id="4" name="Rectangle 53"/>
            <p:cNvSpPr>
              <a:spLocks noChangeArrowheads="1"/>
            </p:cNvSpPr>
            <p:nvPr userDrawn="1"/>
          </p:nvSpPr>
          <p:spPr bwMode="auto">
            <a:xfrm>
              <a:off x="3" y="2044"/>
              <a:ext cx="2433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5" name="Rectangle 54"/>
            <p:cNvSpPr>
              <a:spLocks noChangeArrowheads="1"/>
            </p:cNvSpPr>
            <p:nvPr userDrawn="1"/>
          </p:nvSpPr>
          <p:spPr bwMode="auto">
            <a:xfrm>
              <a:off x="2557" y="2044"/>
              <a:ext cx="445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6" name="Rectangle 55"/>
            <p:cNvSpPr>
              <a:spLocks noChangeArrowheads="1"/>
            </p:cNvSpPr>
            <p:nvPr userDrawn="1"/>
          </p:nvSpPr>
          <p:spPr bwMode="auto">
            <a:xfrm>
              <a:off x="3149" y="2044"/>
              <a:ext cx="149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7" name="Rectangle 56"/>
            <p:cNvSpPr>
              <a:spLocks noChangeArrowheads="1"/>
            </p:cNvSpPr>
            <p:nvPr userDrawn="1"/>
          </p:nvSpPr>
          <p:spPr bwMode="auto">
            <a:xfrm>
              <a:off x="3476" y="2044"/>
              <a:ext cx="89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8" name="Rectangle 57"/>
            <p:cNvSpPr>
              <a:spLocks noChangeArrowheads="1"/>
            </p:cNvSpPr>
            <p:nvPr userDrawn="1"/>
          </p:nvSpPr>
          <p:spPr bwMode="auto">
            <a:xfrm>
              <a:off x="4398" y="2044"/>
              <a:ext cx="1842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3"/>
            <a:ext cx="3259006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2" y="273083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4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6837" indent="0">
              <a:buNone/>
              <a:defRPr sz="1200"/>
            </a:lvl2pPr>
            <a:lvl3pPr marL="913673" indent="0">
              <a:buNone/>
              <a:defRPr sz="1100"/>
            </a:lvl3pPr>
            <a:lvl4pPr marL="1370508" indent="0">
              <a:buNone/>
              <a:defRPr sz="900"/>
            </a:lvl4pPr>
            <a:lvl5pPr marL="1827346" indent="0">
              <a:buNone/>
              <a:defRPr sz="900"/>
            </a:lvl5pPr>
            <a:lvl6pPr marL="2284180" indent="0">
              <a:buNone/>
              <a:defRPr sz="900"/>
            </a:lvl6pPr>
            <a:lvl7pPr marL="2741018" indent="0">
              <a:buNone/>
              <a:defRPr sz="900"/>
            </a:lvl7pPr>
            <a:lvl8pPr marL="3197853" indent="0">
              <a:buNone/>
              <a:defRPr sz="900"/>
            </a:lvl8pPr>
            <a:lvl9pPr marL="3654689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95300" y="50368"/>
            <a:ext cx="8915400" cy="4295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66" tIns="45682" rIns="91366" bIns="4568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  <a:endParaRPr lang="en-GB" dirty="0" smtClean="0"/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95300" y="1600206"/>
            <a:ext cx="8915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66" tIns="45682" rIns="91366" bIns="456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19" name="Line 8"/>
          <p:cNvSpPr>
            <a:spLocks noChangeShapeType="1"/>
          </p:cNvSpPr>
          <p:nvPr/>
        </p:nvSpPr>
        <p:spPr bwMode="auto">
          <a:xfrm>
            <a:off x="571499" y="573707"/>
            <a:ext cx="8839201" cy="0"/>
          </a:xfrm>
          <a:prstGeom prst="line">
            <a:avLst/>
          </a:prstGeom>
          <a:noFill/>
          <a:ln w="57150" cmpd="thinThick">
            <a:solidFill>
              <a:srgbClr val="3333FF"/>
            </a:solidFill>
            <a:round/>
            <a:headEnd/>
            <a:tailEnd/>
          </a:ln>
          <a:effectLst/>
        </p:spPr>
        <p:txBody>
          <a:bodyPr lIns="91366" tIns="45682" rIns="91366" bIns="45682"/>
          <a:lstStyle/>
          <a:p>
            <a:pPr algn="ctr">
              <a:defRPr/>
            </a:pPr>
            <a:endParaRPr lang="en-US"/>
          </a:p>
        </p:txBody>
      </p:sp>
      <p:pic>
        <p:nvPicPr>
          <p:cNvPr id="2056" name="Picture 8" descr="H:\MY DOCUMENTS\GSICS\logo\GSICS180px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191505" y="6162712"/>
            <a:ext cx="1714500" cy="695325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77" r:id="rId1"/>
    <p:sldLayoutId id="2147484090" r:id="rId2"/>
    <p:sldLayoutId id="2147484087" r:id="rId3"/>
    <p:sldLayoutId id="2147484078" r:id="rId4"/>
    <p:sldLayoutId id="2147484080" r:id="rId5"/>
    <p:sldLayoutId id="2147484079" r:id="rId6"/>
    <p:sldLayoutId id="2147484088" r:id="rId7"/>
    <p:sldLayoutId id="2147484089" r:id="rId8"/>
    <p:sldLayoutId id="2147484081" r:id="rId9"/>
    <p:sldLayoutId id="2147484082" r:id="rId10"/>
    <p:sldLayoutId id="2147484083" r:id="rId11"/>
    <p:sldLayoutId id="2147484084" r:id="rId12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Calibri" pitchFamily="34" charset="0"/>
        </a:defRPr>
      </a:lvl5pPr>
      <a:lvl6pPr marL="456837" algn="ctr" rtl="0" fontAlgn="base"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Calibri" pitchFamily="34" charset="0"/>
        </a:defRPr>
      </a:lvl6pPr>
      <a:lvl7pPr marL="913673" algn="ctr" rtl="0" fontAlgn="base"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Calibri" pitchFamily="34" charset="0"/>
        </a:defRPr>
      </a:lvl7pPr>
      <a:lvl8pPr marL="1370508" algn="ctr" rtl="0" fontAlgn="base"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Calibri" pitchFamily="34" charset="0"/>
        </a:defRPr>
      </a:lvl8pPr>
      <a:lvl9pPr marL="1827346" algn="ctr" rtl="0" fontAlgn="base"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Calibri" pitchFamily="34" charset="0"/>
        </a:defRPr>
      </a:lvl9pPr>
    </p:titleStyle>
    <p:bodyStyle>
      <a:lvl1pPr marL="342627" indent="-342627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3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359" indent="-285521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800" b="1" kern="1200">
          <a:solidFill>
            <a:schemeClr val="tx2"/>
          </a:solidFill>
          <a:latin typeface="+mn-lt"/>
          <a:ea typeface="+mn-ea"/>
          <a:cs typeface="+mn-cs"/>
        </a:defRPr>
      </a:lvl2pPr>
      <a:lvl3pPr marL="1142090" indent="-228416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598925" indent="-228416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5764" indent="-228416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2598" indent="-228416" algn="l" defTabSz="91367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69435" indent="-228416" algn="l" defTabSz="91367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6271" indent="-228416" algn="l" defTabSz="91367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3107" indent="-228416" algn="l" defTabSz="91367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367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837" algn="l" defTabSz="91367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3673" algn="l" defTabSz="91367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508" algn="l" defTabSz="91367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7346" algn="l" defTabSz="91367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4180" algn="l" defTabSz="91367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1018" algn="l" defTabSz="91367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7853" algn="l" defTabSz="91367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4689" algn="l" defTabSz="91367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hyperlink" Target="http://www.star.nesdis.noaa.gov/smcd/GCC/ProductCatalog.php" TargetMode="Externa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gsics.tools.eumetsat.int/plotter/" TargetMode="Externa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umetsat.int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4"/>
          <p:cNvSpPr>
            <a:spLocks noGrp="1" noChangeArrowheads="1"/>
          </p:cNvSpPr>
          <p:nvPr>
            <p:ph type="ctrTitle"/>
          </p:nvPr>
        </p:nvSpPr>
        <p:spPr>
          <a:xfrm>
            <a:off x="940658" y="2558079"/>
            <a:ext cx="8420100" cy="1470025"/>
          </a:xfrm>
          <a:solidFill>
            <a:srgbClr val="009900"/>
          </a:solidFill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eaLnBrk="1" hangingPunct="1"/>
            <a:r>
              <a:rPr lang="en-US" sz="3600" b="0" dirty="0" smtClean="0"/>
              <a:t/>
            </a:r>
            <a:br>
              <a:rPr lang="en-US" sz="3600" b="0" dirty="0" smtClean="0"/>
            </a:br>
            <a:r>
              <a:rPr lang="en-US" sz="3600" b="0" dirty="0" smtClean="0"/>
              <a:t/>
            </a:r>
            <a:br>
              <a:rPr lang="en-US" sz="3600" b="0" dirty="0" smtClean="0"/>
            </a:br>
            <a:r>
              <a:rPr lang="en-US" sz="3600" b="0" dirty="0" smtClean="0"/>
              <a:t/>
            </a:r>
            <a:br>
              <a:rPr lang="en-US" sz="3600" b="0" dirty="0" smtClean="0"/>
            </a:br>
            <a:r>
              <a:rPr lang="en-US" sz="3600" dirty="0" smtClean="0">
                <a:latin typeface="Arial" pitchFamily="34" charset="0"/>
                <a:cs typeface="Arial" pitchFamily="34" charset="0"/>
              </a:rPr>
              <a:t>How to access GSICS data products? </a:t>
            </a:r>
            <a:r>
              <a:rPr lang="en-US" sz="3600" b="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3600" b="0" dirty="0" smtClean="0">
                <a:latin typeface="Arial" pitchFamily="34" charset="0"/>
                <a:cs typeface="Arial" pitchFamily="34" charset="0"/>
              </a:rPr>
            </a:br>
            <a:r>
              <a:rPr lang="en-US" sz="3600" b="0" dirty="0" smtClean="0">
                <a:latin typeface="Arial" pitchFamily="34" charset="0"/>
                <a:cs typeface="Arial" pitchFamily="34" charset="0"/>
              </a:rPr>
              <a:t>Servers, Catalogs, and Tools </a:t>
            </a:r>
            <a:br>
              <a:rPr lang="en-US" sz="3600" b="0" dirty="0" smtClean="0">
                <a:latin typeface="Arial" pitchFamily="34" charset="0"/>
                <a:cs typeface="Arial" pitchFamily="34" charset="0"/>
              </a:rPr>
            </a:br>
            <a:r>
              <a:rPr lang="en-US" sz="36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3600" dirty="0" smtClean="0">
                <a:latin typeface="Arial" pitchFamily="34" charset="0"/>
                <a:cs typeface="Arial" pitchFamily="34" charset="0"/>
              </a:rPr>
            </a:br>
            <a:r>
              <a:rPr lang="en-GB" sz="3600" dirty="0" smtClean="0"/>
              <a:t/>
            </a:r>
            <a:br>
              <a:rPr lang="en-GB" sz="3600" dirty="0" smtClean="0"/>
            </a:br>
            <a:endParaRPr lang="en-GB" sz="3600" dirty="0" smtClean="0"/>
          </a:p>
        </p:txBody>
      </p:sp>
      <p:sp>
        <p:nvSpPr>
          <p:cNvPr id="5" name="Rectangle 43"/>
          <p:cNvSpPr>
            <a:spLocks noGrp="1" noChangeArrowheads="1"/>
          </p:cNvSpPr>
          <p:nvPr>
            <p:ph type="subTitle" idx="1"/>
          </p:nvPr>
        </p:nvSpPr>
        <p:spPr>
          <a:xfrm>
            <a:off x="1199213" y="4429125"/>
            <a:ext cx="7555043" cy="17526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i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Manik</a:t>
            </a:r>
            <a:r>
              <a:rPr lang="en-US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Bali, Tim </a:t>
            </a:r>
            <a:r>
              <a:rPr lang="en-US" i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Hewison</a:t>
            </a:r>
            <a:r>
              <a:rPr lang="en-US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, </a:t>
            </a:r>
            <a:r>
              <a:rPr lang="en-US" i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Lawrence.E</a:t>
            </a:r>
            <a:r>
              <a:rPr lang="en-US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 </a:t>
            </a:r>
            <a:r>
              <a:rPr lang="en-US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Flynn</a:t>
            </a:r>
            <a:r>
              <a:rPr lang="en-US" dirty="0" smtClean="0">
                <a:solidFill>
                  <a:srgbClr val="002060"/>
                </a:solidFill>
              </a:rPr>
              <a:t/>
            </a:r>
            <a:br>
              <a:rPr lang="en-US" dirty="0" smtClean="0">
                <a:solidFill>
                  <a:srgbClr val="002060"/>
                </a:solidFill>
              </a:rPr>
            </a:br>
            <a:endParaRPr lang="en-US" sz="1600" dirty="0" smtClean="0">
              <a:solidFill>
                <a:srgbClr val="002060"/>
              </a:solidFill>
            </a:endParaRPr>
          </a:p>
          <a:p>
            <a:pPr eaLnBrk="1" hangingPunct="1">
              <a:buFont typeface="Arial" pitchFamily="34" charset="0"/>
              <a:buNone/>
              <a:defRPr/>
            </a:pPr>
            <a:r>
              <a:rPr lang="en-US" sz="1600" dirty="0" smtClean="0">
                <a:solidFill>
                  <a:srgbClr val="002060"/>
                </a:solidFill>
              </a:rPr>
              <a:t>GSICS Users Workshop</a:t>
            </a:r>
          </a:p>
          <a:p>
            <a:pPr eaLnBrk="1" hangingPunct="1">
              <a:buFont typeface="Arial" pitchFamily="34" charset="0"/>
              <a:buNone/>
              <a:defRPr/>
            </a:pPr>
            <a:r>
              <a:rPr lang="en-US" sz="1600" dirty="0" smtClean="0">
                <a:solidFill>
                  <a:srgbClr val="002060"/>
                </a:solidFill>
              </a:rPr>
              <a:t>Sept 22, 2015, Toulouse, France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67265" y="695349"/>
            <a:ext cx="84643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EE2D24"/>
                </a:solidFill>
                <a:latin typeface="Arial" pitchFamily="34" charset="0"/>
                <a:cs typeface="Arial" pitchFamily="34" charset="0"/>
              </a:rPr>
              <a:t>Step 2.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Apply the formula  to get the corrected radiances</a:t>
            </a:r>
            <a:endParaRPr lang="en-US" sz="1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1013254" y="1889206"/>
            <a:ext cx="8180173" cy="461665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Verdana" pitchFamily="34" charset="0"/>
                <a:cs typeface="Arial" pitchFamily="34" charset="0"/>
              </a:rPr>
              <a:t>   L(LEO)=-offset/slope+(1/slope)*(L(GEO))</a:t>
            </a:r>
            <a:r>
              <a:rPr kumimoji="0" lang="en-US" sz="240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1720871" y="4215769"/>
            <a:ext cx="3865781" cy="1785501"/>
          </a:xfrm>
          <a:prstGeom prst="rect">
            <a:avLst/>
          </a:prstGeom>
          <a:solidFill>
            <a:srgbClr val="CCFFFF">
              <a:alpha val="30196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zh-CN" altLang="zh-CN"/>
          </a:p>
        </p:txBody>
      </p:sp>
      <p:pic>
        <p:nvPicPr>
          <p:cNvPr id="8" name="Picture 4" descr="FY2E_VISSR_VS_IASI_2010_2013_0"/>
          <p:cNvPicPr>
            <a:picLocks noChangeAspect="1" noChangeArrowheads="1"/>
          </p:cNvPicPr>
          <p:nvPr/>
        </p:nvPicPr>
        <p:blipFill>
          <a:blip r:embed="rId2" cstate="print"/>
          <a:srcRect l="4800" r="4000"/>
          <a:stretch>
            <a:fillRect/>
          </a:stretch>
        </p:blipFill>
        <p:spPr bwMode="auto">
          <a:xfrm>
            <a:off x="0" y="3635829"/>
            <a:ext cx="9509760" cy="3259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2061295" y="4069905"/>
            <a:ext cx="4250877" cy="2227302"/>
          </a:xfrm>
          <a:prstGeom prst="rect">
            <a:avLst/>
          </a:prstGeom>
          <a:solidFill>
            <a:srgbClr val="CCFFFF">
              <a:alpha val="30196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zh-CN" altLang="zh-CN"/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7001337" y="3940629"/>
            <a:ext cx="292094" cy="2300386"/>
          </a:xfrm>
          <a:prstGeom prst="rect">
            <a:avLst/>
          </a:prstGeom>
          <a:solidFill>
            <a:schemeClr val="accent1">
              <a:alpha val="34117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7838910" y="4008907"/>
            <a:ext cx="368919" cy="2210336"/>
          </a:xfrm>
          <a:prstGeom prst="rect">
            <a:avLst/>
          </a:prstGeom>
          <a:solidFill>
            <a:schemeClr val="accent1">
              <a:alpha val="34117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2" name="Line 10"/>
          <p:cNvSpPr>
            <a:spLocks noChangeShapeType="1"/>
          </p:cNvSpPr>
          <p:nvPr/>
        </p:nvSpPr>
        <p:spPr bwMode="auto">
          <a:xfrm flipH="1">
            <a:off x="6161317" y="3984171"/>
            <a:ext cx="87086" cy="2286000"/>
          </a:xfrm>
          <a:prstGeom prst="line">
            <a:avLst/>
          </a:prstGeom>
          <a:noFill/>
          <a:ln w="603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3" name="Rectangle 20"/>
          <p:cNvSpPr>
            <a:spLocks noChangeArrowheads="1"/>
          </p:cNvSpPr>
          <p:nvPr/>
        </p:nvSpPr>
        <p:spPr bwMode="auto">
          <a:xfrm>
            <a:off x="8425997" y="4105275"/>
            <a:ext cx="739774" cy="2633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77925" tIns="38963" rIns="77925" bIns="38963">
            <a:spAutoFit/>
          </a:bodyPr>
          <a:lstStyle/>
          <a:p>
            <a:r>
              <a:rPr lang="en-US" altLang="zh-CN" sz="1200" dirty="0">
                <a:solidFill>
                  <a:srgbClr val="0033CC"/>
                </a:solidFill>
                <a:latin typeface="Gungsuh" pitchFamily="18" charset="-127"/>
                <a:ea typeface="Gungsuh" pitchFamily="18" charset="-127"/>
              </a:rPr>
              <a:t>GSICS</a:t>
            </a: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1219200" y="0"/>
            <a:ext cx="7532914" cy="555665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8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Apply correction in two easy steps 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GSICS 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Product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7081" y="0"/>
            <a:ext cx="5671752" cy="555665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Upcoming Products Deliverables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1225" y="1073573"/>
            <a:ext cx="8915400" cy="4525963"/>
          </a:xfrm>
        </p:spPr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VIS – Lunar Calibration Products submitted for GPPA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ISRO product in GPPA ( </a:t>
            </a:r>
            <a:r>
              <a:rPr lang="en-US" dirty="0" err="1" smtClean="0">
                <a:solidFill>
                  <a:srgbClr val="0070C0"/>
                </a:solidFill>
              </a:rPr>
              <a:t>Kalpana</a:t>
            </a:r>
            <a:r>
              <a:rPr lang="en-US" dirty="0" smtClean="0">
                <a:solidFill>
                  <a:srgbClr val="0070C0"/>
                </a:solidFill>
              </a:rPr>
              <a:t> IASI ) cross calibration.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Primary reference product in GPPA</a:t>
            </a:r>
          </a:p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</a:rPr>
              <a:t>                User  guides for these  </a:t>
            </a:r>
            <a:r>
              <a:rPr lang="en-US" dirty="0" smtClean="0">
                <a:solidFill>
                  <a:srgbClr val="0070C0"/>
                </a:solidFill>
              </a:rPr>
              <a:t>products to be available soon </a:t>
            </a:r>
          </a:p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</a:rPr>
              <a:t>                via the product catalog  soon.</a:t>
            </a:r>
            <a:endParaRPr lang="en-US" dirty="0" smtClean="0">
              <a:solidFill>
                <a:srgbClr val="0070C0"/>
              </a:solidFill>
            </a:endParaRPr>
          </a:p>
          <a:p>
            <a:pPr>
              <a:buNone/>
            </a:pPr>
            <a:endParaRPr lang="en-US" dirty="0" smtClean="0">
              <a:solidFill>
                <a:srgbClr val="0070C0"/>
              </a:solidFill>
            </a:endParaRPr>
          </a:p>
          <a:p>
            <a:r>
              <a:rPr lang="en-US" dirty="0" smtClean="0">
                <a:solidFill>
                  <a:srgbClr val="0070C0"/>
                </a:solidFill>
              </a:rPr>
              <a:t>GSICS is working on  making available SNO algorithms , reference data sets and components of FCDR as deliverables.</a:t>
            </a:r>
            <a:endParaRPr lang="en-US" dirty="0" smtClean="0">
              <a:solidFill>
                <a:srgbClr val="0070C0"/>
              </a:solidFill>
            </a:endParaRPr>
          </a:p>
          <a:p>
            <a:pPr>
              <a:lnSpc>
                <a:spcPct val="200000"/>
              </a:lnSpc>
              <a:buNone/>
            </a:pPr>
            <a:r>
              <a:rPr lang="en-US" dirty="0" smtClean="0">
                <a:solidFill>
                  <a:srgbClr val="C00000"/>
                </a:solidFill>
              </a:rPr>
              <a:t>                       Take the Survey  and help us frame our future</a:t>
            </a:r>
          </a:p>
          <a:p>
            <a:pPr>
              <a:lnSpc>
                <a:spcPct val="200000"/>
              </a:lnSpc>
              <a:buNone/>
            </a:pPr>
            <a:endParaRPr lang="en-US" dirty="0" smtClean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25238" y="0"/>
            <a:ext cx="2570205" cy="555665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0587" y="982368"/>
            <a:ext cx="9044116" cy="4998302"/>
          </a:xfrm>
        </p:spPr>
        <p:txBody>
          <a:bodyPr/>
          <a:lstStyle/>
          <a:p>
            <a:pPr algn="just">
              <a:lnSpc>
                <a:spcPct val="200000"/>
              </a:lnSpc>
            </a:pPr>
            <a:r>
              <a:rPr lang="en-US" sz="2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37 </a:t>
            </a:r>
            <a:r>
              <a:rPr lang="en-US" sz="2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GSICS </a:t>
            </a:r>
            <a:r>
              <a:rPr lang="en-US" sz="2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Inter-Calibration  Products</a:t>
            </a:r>
          </a:p>
          <a:p>
            <a:pPr lvl="1" algn="just">
              <a:lnSpc>
                <a:spcPct val="200000"/>
              </a:lnSpc>
            </a:pPr>
            <a:r>
              <a:rPr lang="en-US" sz="17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Available online free via the product catalog</a:t>
            </a:r>
          </a:p>
          <a:p>
            <a:pPr lvl="1" algn="just">
              <a:lnSpc>
                <a:spcPct val="200000"/>
              </a:lnSpc>
            </a:pPr>
            <a:r>
              <a:rPr lang="en-US" sz="17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Easy to use</a:t>
            </a:r>
            <a:r>
              <a:rPr lang="en-US" sz="17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( two simple steps)  </a:t>
            </a:r>
          </a:p>
          <a:p>
            <a:pPr lvl="1" algn="just">
              <a:lnSpc>
                <a:spcPct val="200000"/>
              </a:lnSpc>
            </a:pPr>
            <a:r>
              <a:rPr lang="en-US" sz="17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Matured User guides available for each product</a:t>
            </a:r>
            <a:endParaRPr lang="en-US" sz="170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200000"/>
              </a:lnSpc>
            </a:pPr>
            <a:r>
              <a:rPr lang="en-US" sz="2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Products Undergo </a:t>
            </a:r>
            <a:r>
              <a:rPr lang="en-US" sz="2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Stringent/Efficient  </a:t>
            </a:r>
            <a:r>
              <a:rPr lang="en-US" sz="2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m</a:t>
            </a:r>
            <a:r>
              <a:rPr lang="en-US" sz="2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aturity  </a:t>
            </a:r>
            <a:r>
              <a:rPr lang="en-US" sz="2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process.</a:t>
            </a:r>
          </a:p>
          <a:p>
            <a:pPr algn="just">
              <a:lnSpc>
                <a:spcPct val="200000"/>
              </a:lnSpc>
            </a:pPr>
            <a:r>
              <a:rPr lang="en-US" sz="2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Easy to Visualize via online plotting tool.</a:t>
            </a:r>
          </a:p>
          <a:p>
            <a:pPr algn="just">
              <a:lnSpc>
                <a:spcPct val="200000"/>
              </a:lnSpc>
            </a:pPr>
            <a:r>
              <a:rPr lang="en-US" sz="2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Calibration </a:t>
            </a:r>
            <a:r>
              <a:rPr lang="en-US" sz="20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coeff</a:t>
            </a:r>
            <a:r>
              <a:rPr lang="en-US" sz="2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2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also available in L1data file ( EUMETSAT) </a:t>
            </a:r>
            <a:endParaRPr lang="en-US" sz="20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38616" y="0"/>
            <a:ext cx="3435178" cy="594759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Outline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495300" y="6400800"/>
            <a:ext cx="2971800" cy="457200"/>
          </a:xfrm>
          <a:prstGeom prst="rect">
            <a:avLst/>
          </a:prstGeom>
        </p:spPr>
        <p:txBody>
          <a:bodyPr lIns="91366" tIns="45682" rIns="91366" bIns="45682"/>
          <a:lstStyle/>
          <a:p>
            <a:r>
              <a:rPr lang="en-US" dirty="0" smtClean="0"/>
              <a:t>04/08//2013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7429500" y="6400800"/>
            <a:ext cx="1981200" cy="457200"/>
          </a:xfrm>
          <a:prstGeom prst="rect">
            <a:avLst/>
          </a:prstGeom>
        </p:spPr>
        <p:txBody>
          <a:bodyPr lIns="91366" tIns="45682" rIns="91366" bIns="45682"/>
          <a:lstStyle/>
          <a:p>
            <a:fld id="{E8869016-7DEB-43E2-B220-9D5667D88CC0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955811" y="785385"/>
            <a:ext cx="8240986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200000"/>
              </a:lnSpc>
              <a:buFont typeface="Wingdings" pitchFamily="2" charset="2"/>
              <a:buChar char="§"/>
            </a:pPr>
            <a:r>
              <a:rPr lang="en-US" sz="20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 Introduction-GSICS Products</a:t>
            </a:r>
            <a:r>
              <a:rPr lang="en-US" sz="20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US" sz="2000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200000"/>
              </a:lnSpc>
              <a:buFont typeface="Wingdings" pitchFamily="2" charset="2"/>
              <a:buChar char="§"/>
            </a:pPr>
            <a:r>
              <a:rPr lang="en-US" sz="20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 How do we access GSICS products</a:t>
            </a:r>
          </a:p>
          <a:p>
            <a:pPr algn="just">
              <a:lnSpc>
                <a:spcPct val="200000"/>
              </a:lnSpc>
              <a:buFont typeface="Wingdings" pitchFamily="2" charset="2"/>
              <a:buChar char="§"/>
            </a:pPr>
            <a:r>
              <a:rPr lang="en-US" sz="20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20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GSICS Products Types.</a:t>
            </a:r>
            <a:endParaRPr lang="en-US" sz="2000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200000"/>
              </a:lnSpc>
              <a:buFont typeface="Wingdings" pitchFamily="2" charset="2"/>
              <a:buChar char="§"/>
            </a:pPr>
            <a:r>
              <a:rPr lang="en-US" sz="20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 How is it hosted (servers, mirroring etc).</a:t>
            </a:r>
          </a:p>
          <a:p>
            <a:pPr algn="just">
              <a:lnSpc>
                <a:spcPct val="200000"/>
              </a:lnSpc>
              <a:buFont typeface="Wingdings" pitchFamily="2" charset="2"/>
              <a:buChar char="§"/>
            </a:pPr>
            <a:r>
              <a:rPr lang="en-US" sz="20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20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GSICS  Product standards and maturity.</a:t>
            </a:r>
            <a:endParaRPr lang="en-US" sz="2000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200000"/>
              </a:lnSpc>
              <a:buFont typeface="Wingdings" pitchFamily="2" charset="2"/>
              <a:buChar char="§"/>
            </a:pPr>
            <a:r>
              <a:rPr lang="en-US" sz="20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 Tools- Plot a Product.</a:t>
            </a:r>
          </a:p>
          <a:p>
            <a:pPr algn="just">
              <a:lnSpc>
                <a:spcPct val="200000"/>
              </a:lnSpc>
              <a:buFont typeface="Wingdings" pitchFamily="2" charset="2"/>
              <a:buChar char="§"/>
            </a:pPr>
            <a:r>
              <a:rPr lang="en-US" sz="20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20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Apply GSICS correction in two easy steps. </a:t>
            </a:r>
            <a:endParaRPr lang="en-US" sz="2000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200000"/>
              </a:lnSpc>
              <a:buFont typeface="Wingdings" pitchFamily="2" charset="2"/>
              <a:buChar char="§"/>
            </a:pPr>
            <a:r>
              <a:rPr lang="en-US" sz="20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 Glimpse into the future</a:t>
            </a:r>
          </a:p>
          <a:p>
            <a:r>
              <a:rPr lang="en-US" sz="1600" dirty="0" smtClean="0">
                <a:solidFill>
                  <a:schemeClr val="tx1"/>
                </a:solidFill>
              </a:rPr>
              <a:t> </a:t>
            </a:r>
            <a:endParaRPr lang="en-US" sz="1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8006" y="704310"/>
            <a:ext cx="8915400" cy="1013279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18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GSICS has 37 Inter-calibration products spanning IR and VIS wavelengths.</a:t>
            </a:r>
          </a:p>
          <a:p>
            <a:pPr>
              <a:lnSpc>
                <a:spcPct val="150000"/>
              </a:lnSpc>
            </a:pPr>
            <a:r>
              <a:rPr lang="en-US" sz="18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 Products have bias, offset and uncertainty estimates.</a:t>
            </a:r>
          </a:p>
          <a:p>
            <a:pPr>
              <a:lnSpc>
                <a:spcPct val="150000"/>
              </a:lnSpc>
              <a:buNone/>
            </a:pPr>
            <a:endParaRPr lang="en-US" sz="1800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2248929" y="0"/>
            <a:ext cx="4559643" cy="573115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91366" tIns="45682" rIns="91366" bIns="45682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8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Introduction- GSICS Products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5" name="Picture 14" descr="sea265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9511" y="2211237"/>
            <a:ext cx="3451225" cy="31158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15" descr="sea265k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7558" y="2270703"/>
            <a:ext cx="3240314" cy="29910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Text Box 6"/>
          <p:cNvSpPr txBox="1">
            <a:spLocks noChangeArrowheads="1"/>
          </p:cNvSpPr>
          <p:nvPr/>
        </p:nvSpPr>
        <p:spPr bwMode="auto">
          <a:xfrm>
            <a:off x="1360499" y="1948494"/>
            <a:ext cx="3121367" cy="36933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dirty="0">
                <a:solidFill>
                  <a:srgbClr val="EE2D24"/>
                </a:solidFill>
                <a:latin typeface="Arial" pitchFamily="34" charset="0"/>
                <a:cs typeface="Arial" pitchFamily="34" charset="0"/>
              </a:rPr>
              <a:t>Before </a:t>
            </a:r>
            <a:r>
              <a:rPr lang="en-US" sz="1800" dirty="0" smtClean="0">
                <a:solidFill>
                  <a:srgbClr val="EE2D24"/>
                </a:solidFill>
                <a:latin typeface="Arial" pitchFamily="34" charset="0"/>
                <a:cs typeface="Arial" pitchFamily="34" charset="0"/>
              </a:rPr>
              <a:t> Correction </a:t>
            </a:r>
            <a:r>
              <a:rPr lang="en-US" sz="1800" dirty="0">
                <a:solidFill>
                  <a:srgbClr val="EE2D24"/>
                </a:solidFill>
                <a:latin typeface="Arial" pitchFamily="34" charset="0"/>
                <a:cs typeface="Arial" pitchFamily="34" charset="0"/>
              </a:rPr>
              <a:t>3K Bias</a:t>
            </a:r>
          </a:p>
        </p:txBody>
      </p:sp>
      <p:sp>
        <p:nvSpPr>
          <p:cNvPr id="18" name="TextBox 9"/>
          <p:cNvSpPr txBox="1">
            <a:spLocks noChangeArrowheads="1"/>
          </p:cNvSpPr>
          <p:nvPr/>
        </p:nvSpPr>
        <p:spPr bwMode="auto">
          <a:xfrm>
            <a:off x="4842645" y="1978717"/>
            <a:ext cx="312777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dirty="0" smtClean="0">
                <a:solidFill>
                  <a:srgbClr val="EE2D24"/>
                </a:solidFill>
                <a:latin typeface="Arial" pitchFamily="34" charset="0"/>
                <a:cs typeface="Arial" pitchFamily="34" charset="0"/>
              </a:rPr>
              <a:t>After Correction  </a:t>
            </a:r>
            <a:r>
              <a:rPr lang="en-US" sz="1800" dirty="0">
                <a:solidFill>
                  <a:srgbClr val="EE2D24"/>
                </a:solidFill>
                <a:latin typeface="Arial" pitchFamily="34" charset="0"/>
                <a:cs typeface="Arial" pitchFamily="34" charset="0"/>
              </a:rPr>
              <a:t>~ 0K Bias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228375" y="5346549"/>
            <a:ext cx="738695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Example of application of GSICS Correction on GOES-12 ( Goldberg </a:t>
            </a:r>
            <a:r>
              <a:rPr lang="en-US" sz="1400" dirty="0" smtClean="0">
                <a:solidFill>
                  <a:schemeClr val="tx1"/>
                </a:solidFill>
              </a:rPr>
              <a:t>et. al., </a:t>
            </a:r>
            <a:r>
              <a:rPr lang="en-US" sz="1400" dirty="0" smtClean="0">
                <a:solidFill>
                  <a:schemeClr val="tx1"/>
                </a:solidFill>
              </a:rPr>
              <a:t>2012)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0" y="5634682"/>
            <a:ext cx="955177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18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                        Products </a:t>
            </a:r>
            <a:r>
              <a:rPr lang="en-US" sz="18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helpful in reducing bias  </a:t>
            </a:r>
            <a:r>
              <a:rPr lang="en-US" sz="1800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w.r.t</a:t>
            </a:r>
            <a:r>
              <a:rPr lang="en-US" sz="18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stable reference </a:t>
            </a:r>
            <a:endParaRPr lang="en-US" sz="1800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en-US" sz="18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Applied on GEO</a:t>
            </a:r>
            <a:r>
              <a:rPr lang="en-US" sz="18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( AHI</a:t>
            </a:r>
            <a:r>
              <a:rPr lang="en-US" sz="18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,  GOES</a:t>
            </a:r>
            <a:r>
              <a:rPr lang="en-US" sz="18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18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MTSAT, SEVIRI</a:t>
            </a:r>
            <a:r>
              <a:rPr lang="en-US" sz="18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18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FY-3</a:t>
            </a:r>
            <a:r>
              <a:rPr lang="en-US" sz="18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, INSAT) and LEO (AVHRR) </a:t>
            </a:r>
            <a:endParaRPr lang="en-US" sz="18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4022" y="0"/>
            <a:ext cx="5832389" cy="494269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How do we access the  GSICS product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2108" y="672914"/>
            <a:ext cx="7352270" cy="908751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lnSpc>
                <a:spcPct val="170000"/>
              </a:lnSpc>
              <a:buNone/>
            </a:pPr>
            <a:r>
              <a:rPr lang="en-US" sz="6400" dirty="0" smtClean="0">
                <a:latin typeface="Arial" pitchFamily="34" charset="0"/>
                <a:cs typeface="Arial" pitchFamily="34" charset="0"/>
              </a:rPr>
              <a:t>GSICS Products are accessed via the GSICS Product Catalog  go to  </a:t>
            </a:r>
            <a:r>
              <a:rPr lang="en-US" sz="6400" i="1" dirty="0" smtClean="0">
                <a:latin typeface="Arial" pitchFamily="34" charset="0"/>
                <a:cs typeface="Arial" pitchFamily="34" charset="0"/>
                <a:hlinkClick r:id="rId2"/>
              </a:rPr>
              <a:t>http://www.star.nesdis.noaa.gov/smcd/GCC/ProductCatalog.php</a:t>
            </a:r>
            <a:endParaRPr lang="en-US" sz="6400" i="1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US" sz="4500" dirty="0" smtClean="0"/>
          </a:p>
          <a:p>
            <a:pPr marL="0" indent="0">
              <a:buNone/>
            </a:pPr>
            <a:r>
              <a:rPr lang="en-US" sz="4500" dirty="0" smtClean="0"/>
              <a:t>                  </a:t>
            </a:r>
          </a:p>
          <a:p>
            <a:pPr marL="0" indent="0">
              <a:buNone/>
            </a:pPr>
            <a:endParaRPr lang="en-US" dirty="0" smtClean="0"/>
          </a:p>
        </p:txBody>
      </p:sp>
      <p:pic>
        <p:nvPicPr>
          <p:cNvPr id="28674" name="Picture 2" descr="http://www.southmountaincrossfit.com/wp-content/uploads/2013/09/goal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" y="4641273"/>
            <a:ext cx="1607127" cy="1593272"/>
          </a:xfrm>
          <a:prstGeom prst="rect">
            <a:avLst/>
          </a:prstGeom>
          <a:noFill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1" y="2155372"/>
            <a:ext cx="9906001" cy="4702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076450" y="3383417"/>
            <a:ext cx="7829550" cy="309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2816432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25114" y="0"/>
            <a:ext cx="4002999" cy="555665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GSICS Product  </a:t>
            </a:r>
            <a:r>
              <a:rPr lang="en-US" dirty="0" smtClean="0"/>
              <a:t>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1225" y="834087"/>
            <a:ext cx="7017607" cy="5690281"/>
          </a:xfrm>
        </p:spPr>
        <p:txBody>
          <a:bodyPr/>
          <a:lstStyle/>
          <a:p>
            <a:pPr algn="just">
              <a:lnSpc>
                <a:spcPct val="200000"/>
              </a:lnSpc>
            </a:pPr>
            <a:endParaRPr lang="en-US" sz="1600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200000"/>
              </a:lnSpc>
            </a:pPr>
            <a:r>
              <a:rPr lang="en-US" sz="16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NRT </a:t>
            </a:r>
            <a:r>
              <a:rPr lang="en-US" sz="16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( Near Real Time) Corrections</a:t>
            </a:r>
          </a:p>
          <a:p>
            <a:pPr algn="just">
              <a:lnSpc>
                <a:spcPct val="200000"/>
              </a:lnSpc>
            </a:pPr>
            <a:r>
              <a:rPr lang="en-US" sz="16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Re-Analysis Correction (Archive Recalibration Products).</a:t>
            </a:r>
          </a:p>
          <a:p>
            <a:pPr algn="just">
              <a:lnSpc>
                <a:spcPct val="200000"/>
              </a:lnSpc>
              <a:buNone/>
            </a:pPr>
            <a:endParaRPr lang="en-US" sz="1600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en-US" sz="1600" i="1" dirty="0" smtClean="0">
                <a:latin typeface="Arial" pitchFamily="34" charset="0"/>
                <a:cs typeface="Arial" pitchFamily="34" charset="0"/>
              </a:rPr>
              <a:t>      </a:t>
            </a:r>
            <a:r>
              <a:rPr lang="en-US" sz="1300" i="1" dirty="0" smtClean="0">
                <a:latin typeface="Arial" pitchFamily="34" charset="0"/>
                <a:cs typeface="Arial" pitchFamily="34" charset="0"/>
              </a:rPr>
              <a:t>GSICS </a:t>
            </a:r>
            <a:r>
              <a:rPr lang="en-US" sz="1300" i="1" dirty="0" smtClean="0">
                <a:latin typeface="Arial" pitchFamily="34" charset="0"/>
                <a:cs typeface="Arial" pitchFamily="34" charset="0"/>
              </a:rPr>
              <a:t>Correction is computed for every day. To reduce the random component of uncertainty, correction is derived from data over 29- and 15-day time periods for Re-Analysis Correction (RAC) and Near Real Time Correction (NRTC), respectively. The smoothing period for RAC is t - 14 days to t + 14 days, and that for NRTC is t - 14 days to t + 0 days (where t is the date of valid</a:t>
            </a:r>
            <a:r>
              <a:rPr lang="en-US" sz="1600" i="1" dirty="0" smtClean="0">
                <a:latin typeface="Arial" pitchFamily="34" charset="0"/>
                <a:cs typeface="Arial" pitchFamily="34" charset="0"/>
              </a:rPr>
              <a:t>ity).</a:t>
            </a:r>
          </a:p>
          <a:p>
            <a:pPr algn="just">
              <a:lnSpc>
                <a:spcPct val="150000"/>
              </a:lnSpc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6287" y="0"/>
            <a:ext cx="6901542" cy="555665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GSICS Product  </a:t>
            </a:r>
            <a:r>
              <a:rPr lang="en-US" dirty="0" smtClean="0"/>
              <a:t>Maturity and Standards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5989" y="889685"/>
            <a:ext cx="9292281" cy="3299256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16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GSICS Products are presented in </a:t>
            </a:r>
            <a:r>
              <a:rPr lang="en-US" sz="1600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NetCDF</a:t>
            </a:r>
            <a:r>
              <a:rPr lang="en-US" sz="16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 format.</a:t>
            </a:r>
          </a:p>
          <a:p>
            <a:pPr>
              <a:lnSpc>
                <a:spcPct val="150000"/>
              </a:lnSpc>
            </a:pPr>
            <a:r>
              <a:rPr lang="en-US" sz="16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Easy to read by any high level language ( IDL, FORTRAN, MATLAB)</a:t>
            </a:r>
          </a:p>
          <a:p>
            <a:pPr>
              <a:lnSpc>
                <a:spcPct val="150000"/>
              </a:lnSpc>
            </a:pPr>
            <a:r>
              <a:rPr lang="en-US" sz="16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The contents of data file are mainly bias and offset, </a:t>
            </a:r>
            <a:r>
              <a:rPr lang="en-US" sz="1600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Uncertainity</a:t>
            </a:r>
            <a:r>
              <a:rPr lang="en-US" sz="16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. </a:t>
            </a:r>
          </a:p>
          <a:p>
            <a:pPr>
              <a:lnSpc>
                <a:spcPct val="150000"/>
              </a:lnSpc>
            </a:pPr>
            <a:r>
              <a:rPr lang="en-US" sz="16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The file contents follow CF 1.6 metadata standards.</a:t>
            </a:r>
          </a:p>
          <a:p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9493" y="2693776"/>
            <a:ext cx="947763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</a:t>
            </a:r>
            <a:r>
              <a:rPr lang="en-US" sz="1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Some agencies (</a:t>
            </a:r>
            <a:r>
              <a:rPr lang="en-US" sz="14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eg</a:t>
            </a:r>
            <a:r>
              <a:rPr lang="en-US" sz="1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. EUMETSAT) have included GSICS </a:t>
            </a:r>
            <a:r>
              <a:rPr lang="en-US" sz="14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Coeff</a:t>
            </a:r>
            <a:r>
              <a:rPr lang="en-US" sz="1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.  ( </a:t>
            </a:r>
            <a:r>
              <a:rPr lang="en-US" sz="1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bias, offset  and uncertainty ) </a:t>
            </a:r>
          </a:p>
          <a:p>
            <a:r>
              <a:rPr lang="en-US" sz="1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      i</a:t>
            </a:r>
            <a:r>
              <a:rPr lang="en-US" sz="1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 </a:t>
            </a:r>
            <a:r>
              <a:rPr lang="en-US" sz="1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their L1B data file.</a:t>
            </a:r>
          </a:p>
          <a:p>
            <a:endParaRPr lang="en-US" sz="1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36272" y="3503655"/>
            <a:ext cx="6943725" cy="272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321276" y="6236840"/>
            <a:ext cx="847673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</a:t>
            </a:r>
            <a:endParaRPr lang="en-US" sz="1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GSICS Procedure for Product Acceptance is a scale used to assign maturity to GSICS Products</a:t>
            </a:r>
            <a:endParaRPr lang="en-US" sz="1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en-US" sz="1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0" y="691283"/>
            <a:ext cx="9906000" cy="6166717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vert="horz" wrap="square" lIns="91366" tIns="45682" rIns="91366" bIns="45682" numCol="1" anchor="t" anchorCtr="0" compatLnSpc="1">
            <a:prstTxWarp prst="textNoShape">
              <a:avLst/>
            </a:prstTxWarp>
          </a:bodyPr>
          <a:lstStyle/>
          <a:p>
            <a:pPr marL="342627" marR="0" lvl="0" indent="-342627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Conventions = "CF-1.6" ;</a:t>
            </a:r>
          </a:p>
          <a:p>
            <a:pPr marL="342627" marR="0" lvl="0" indent="-342627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:</a:t>
            </a:r>
            <a:r>
              <a:rPr kumimoji="0" lang="en-US" sz="1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Metadata_Conventions</a:t>
            </a: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= "</a:t>
            </a:r>
            <a:r>
              <a:rPr kumimoji="0" lang="en-US" sz="1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Unidata</a:t>
            </a: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Dataset Discovery v1.0" ;</a:t>
            </a:r>
          </a:p>
          <a:p>
            <a:pPr marL="342627" marR="0" lvl="0" indent="-342627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:</a:t>
            </a:r>
            <a:r>
              <a:rPr kumimoji="0" lang="en-US" sz="1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standard_name_vocabulary</a:t>
            </a: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= "CF Standard Name Table (Version 19, 22 March 2012)" ;</a:t>
            </a:r>
          </a:p>
          <a:p>
            <a:pPr marL="342627" marR="0" lvl="0" indent="-342627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:</a:t>
            </a: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project = "Global Space-based Inter-Calibration System &lt;</a:t>
            </a: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http</a:t>
            </a: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://gsics.wmo.int&gt;" ;</a:t>
            </a:r>
          </a:p>
          <a:p>
            <a:pPr marL="342627" marR="0" lvl="0" indent="-342627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          :title = "MSG2+SEVIRI </a:t>
            </a:r>
            <a:r>
              <a:rPr kumimoji="0" lang="en-US" sz="14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vs</a:t>
            </a: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4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MetOpA+IASI</a:t>
            </a: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GSICS Near Real-Time Correction" ;</a:t>
            </a:r>
          </a:p>
          <a:p>
            <a:pPr marL="342627" marR="0" lvl="0" indent="-342627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           :summary = "</a:t>
            </a:r>
            <a:r>
              <a:rPr kumimoji="0" lang="en-US" sz="1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Coefficients of the GSICS Correction for the infrared channels of a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GEOstationary</a:t>
            </a:r>
            <a:r>
              <a:rPr kumimoji="0" lang="en-US" sz="1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imager using a LEO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hyperspectral</a:t>
            </a:r>
            <a:r>
              <a:rPr kumimoji="0" lang="en-US" sz="1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reference instrument</a:t>
            </a: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"</a:t>
            </a:r>
          </a:p>
          <a:p>
            <a:pPr marL="342627" marR="0" lvl="0" indent="-342627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               :institution = "EUMETSAT" ;</a:t>
            </a:r>
          </a:p>
          <a:p>
            <a:pPr marL="342627" marR="0" lvl="0" indent="-342627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               :</a:t>
            </a:r>
            <a:r>
              <a:rPr kumimoji="0" lang="en-US" sz="14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date_created</a:t>
            </a: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= "2015-01-09T13:16:55Z" ;</a:t>
            </a:r>
          </a:p>
          <a:p>
            <a:pPr marL="342627" marR="0" lvl="0" indent="-342627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               :</a:t>
            </a:r>
            <a:r>
              <a:rPr kumimoji="0" lang="en-US" sz="14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date_modified</a:t>
            </a: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= "2015-01-09T13:16:55Z" ;</a:t>
            </a:r>
          </a:p>
          <a:p>
            <a:pPr marL="342627" marR="0" lvl="0" indent="-342627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               :license = "Calibration information delivered as a GSICS operational product  is generated in accordance with GSICS principles and practices.;\n",</a:t>
            </a:r>
          </a:p>
          <a:p>
            <a:pPr marL="342627" marR="0" lvl="0" indent="-342627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 "GSICS operational and demonstration products may be used and redistributed freely. Scientific publications using GSICS operational or demonstration products should however acknowledge both GSICS and the relevant producer organization.;\n",</a:t>
            </a:r>
          </a:p>
          <a:p>
            <a:pPr marL="342627" marR="0" lvl="0" indent="-342627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 "There is no warranty on the data express or implied, including warranties of merchantability and fitness for a particular purpose, or any assumed legal liability for the accuracy, completeness, or usefulness, of this information. The user of the data do so at their own risk." </a:t>
            </a: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;</a:t>
            </a:r>
          </a:p>
          <a:p>
            <a:pPr marL="342627" lvl="0" indent="-342627" eaLnBrk="0" hangingPunct="0"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sz="1200" dirty="0" smtClean="0"/>
              <a:t> :</a:t>
            </a:r>
            <a:r>
              <a:rPr lang="en-US" sz="1200" dirty="0" err="1" smtClean="0"/>
              <a:t>naming_authority</a:t>
            </a:r>
            <a:r>
              <a:rPr lang="en-US" sz="1200" dirty="0" smtClean="0"/>
              <a:t> = "</a:t>
            </a:r>
            <a:r>
              <a:rPr lang="en-US" sz="1200" dirty="0" err="1" smtClean="0"/>
              <a:t>int.eumetsat.gsics</a:t>
            </a:r>
            <a:r>
              <a:rPr lang="en-US" sz="1200" dirty="0" smtClean="0"/>
              <a:t>" ;</a:t>
            </a:r>
          </a:p>
          <a:p>
            <a:pPr marL="342627" lvl="0" indent="-342627" eaLnBrk="0" hangingPunct="0"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sz="1200" dirty="0" smtClean="0"/>
              <a:t>                :</a:t>
            </a:r>
            <a:r>
              <a:rPr lang="en-US" sz="1200" dirty="0" err="1" smtClean="0"/>
              <a:t>creator_name</a:t>
            </a:r>
            <a:r>
              <a:rPr lang="en-US" sz="1200" dirty="0" smtClean="0"/>
              <a:t> = "EUMETSAT - European Organization for the Exploitation of Meteorological Satellites" ;</a:t>
            </a:r>
          </a:p>
          <a:p>
            <a:pPr marL="342627" lvl="0" indent="-342627" eaLnBrk="0" hangingPunct="0"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sz="1200" dirty="0" smtClean="0"/>
              <a:t>                :</a:t>
            </a:r>
            <a:r>
              <a:rPr lang="en-US" sz="1200" dirty="0" err="1" smtClean="0"/>
              <a:t>creator_email</a:t>
            </a:r>
            <a:r>
              <a:rPr lang="en-US" sz="1200" dirty="0" smtClean="0"/>
              <a:t> = "ops@eumetsat.int" ;</a:t>
            </a:r>
          </a:p>
          <a:p>
            <a:pPr marL="342627" lvl="0" indent="-342627" eaLnBrk="0" hangingPunct="0"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sz="1200" dirty="0" smtClean="0"/>
              <a:t>                :</a:t>
            </a:r>
            <a:r>
              <a:rPr lang="en-US" sz="1200" dirty="0" err="1" smtClean="0"/>
              <a:t>creator_url</a:t>
            </a:r>
            <a:r>
              <a:rPr lang="en-US" sz="1200" dirty="0" smtClean="0"/>
              <a:t> = "http://www.eumetsat.int" ;</a:t>
            </a:r>
          </a:p>
          <a:p>
            <a:pPr marL="342627" lvl="0" indent="-342627" eaLnBrk="0" hangingPunct="0"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sz="1200" dirty="0" smtClean="0"/>
              <a:t>                :references = "ATBD, </a:t>
            </a:r>
            <a:r>
              <a:rPr lang="en-US" sz="1200" dirty="0" err="1" smtClean="0"/>
              <a:t>Unidata</a:t>
            </a:r>
            <a:r>
              <a:rPr lang="en-US" sz="1200" dirty="0" smtClean="0"/>
              <a:t> </a:t>
            </a:r>
            <a:r>
              <a:rPr lang="en-US" sz="1200" dirty="0" err="1" smtClean="0"/>
              <a:t>NetCDF</a:t>
            </a:r>
            <a:r>
              <a:rPr lang="en-US" sz="1200" dirty="0" smtClean="0"/>
              <a:t>, Climate Format Conventions, EUMETSAT IASI 1C Native Format Guide" ;</a:t>
            </a:r>
          </a:p>
          <a:p>
            <a:pPr marL="342627" lvl="0" indent="-342627" eaLnBrk="0" hangingPunct="0"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sz="1200" dirty="0" smtClean="0"/>
              <a:t>                :</a:t>
            </a:r>
            <a:endParaRPr lang="en-US" sz="1400" dirty="0" smtClean="0">
              <a:latin typeface="+mn-lt"/>
            </a:endParaRPr>
          </a:p>
          <a:p>
            <a:pPr marL="342627" marR="0" lvl="0" indent="-342627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en-US" sz="14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627" marR="0" lvl="0" indent="-342627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lang="en-US" sz="1400" dirty="0" smtClean="0">
              <a:latin typeface="+mn-lt"/>
            </a:endParaRPr>
          </a:p>
          <a:p>
            <a:pPr marL="342627" marR="0" lvl="0" indent="-342627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en-US" sz="14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745382"/>
            <a:ext cx="8989454" cy="615553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r>
              <a:rPr lang="en-US" sz="1600" u="sng" dirty="0" smtClean="0">
                <a:solidFill>
                  <a:schemeClr val="accent4">
                    <a:lumMod val="50000"/>
                  </a:schemeClr>
                </a:solidFill>
                <a:latin typeface="Arial Black" pitchFamily="34" charset="0"/>
              </a:rPr>
              <a:t>Meta data aims to answer the 6W’s about the data</a:t>
            </a:r>
            <a:endParaRPr lang="en-US" sz="2400" dirty="0" smtClean="0">
              <a:solidFill>
                <a:schemeClr val="accent4">
                  <a:lumMod val="50000"/>
                </a:schemeClr>
              </a:solidFill>
              <a:latin typeface="Arial Black" pitchFamily="34" charset="0"/>
            </a:endParaRPr>
          </a:p>
          <a:p>
            <a:r>
              <a:rPr lang="en-US" sz="1800" b="0" dirty="0" smtClean="0">
                <a:solidFill>
                  <a:schemeClr val="accent4">
                    <a:lumMod val="50000"/>
                  </a:schemeClr>
                </a:solidFill>
                <a:latin typeface="Arial Black" pitchFamily="34" charset="0"/>
              </a:rPr>
              <a:t>Who  What  Where When Why How</a:t>
            </a:r>
            <a:endParaRPr lang="en-US" sz="1800" b="0" dirty="0">
              <a:solidFill>
                <a:schemeClr val="accent4">
                  <a:lumMod val="50000"/>
                </a:schemeClr>
              </a:solidFill>
              <a:latin typeface="Arial Black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55771" y="2242768"/>
            <a:ext cx="4550229" cy="4615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334530" y="0"/>
            <a:ext cx="8402594" cy="555665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GSICS IR METADATA STANDARD: Global Attributes: 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7276" y="0"/>
            <a:ext cx="3756454" cy="555665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Plot a GSICS Product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7081" y="2226282"/>
            <a:ext cx="8915400" cy="2215089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   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A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Plotting tool has been developed at EUMETSAT. The tool enables on to get a measure of bias and offset computed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      Go To:    </a:t>
            </a:r>
            <a:r>
              <a:rPr lang="en-US" dirty="0" smtClean="0">
                <a:hlinkClick r:id="rId2"/>
              </a:rPr>
              <a:t>http://gsics.tools.eumetsat.int/plotter/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1"/>
          <p:cNvSpPr txBox="1">
            <a:spLocks noChangeArrowheads="1"/>
          </p:cNvSpPr>
          <p:nvPr/>
        </p:nvSpPr>
        <p:spPr bwMode="auto">
          <a:xfrm>
            <a:off x="877331" y="1914264"/>
            <a:ext cx="8538518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Meteosat-7 </a:t>
            </a:r>
            <a:r>
              <a:rPr lang="en-US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clear sky water vapor radiances in </a:t>
            </a:r>
            <a:r>
              <a:rPr lang="en-US" sz="14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bufr</a:t>
            </a:r>
            <a:r>
              <a:rPr lang="en-US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format, from EUMETSAT ( </a:t>
            </a:r>
            <a:r>
              <a:rPr lang="en-US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  <a:hlinkClick r:id="rId3"/>
              </a:rPr>
              <a:t>www.eumetsat.int</a:t>
            </a:r>
            <a:r>
              <a:rPr lang="en-US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 )</a:t>
            </a:r>
            <a:endParaRPr lang="en-US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en-IN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IN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IN" sz="1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METEOSAT7-MVIRI-MTPCSKR-NA-1-20140731030259.000000000Z-1145972.bfr</a:t>
            </a:r>
            <a:endParaRPr lang="en-IN" sz="14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endParaRPr lang="en-US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IN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1025611" y="2964367"/>
            <a:ext cx="8241956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en-US" dirty="0">
              <a:solidFill>
                <a:schemeClr val="tx1"/>
              </a:solidFill>
              <a:latin typeface="Calibri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GSICS correction  coefficients  in </a:t>
            </a:r>
            <a:r>
              <a:rPr lang="en-US" sz="14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netcdf</a:t>
            </a:r>
            <a:r>
              <a:rPr lang="en-US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format,  from EUMETSAT (</a:t>
            </a:r>
            <a:r>
              <a:rPr lang="en-US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  <a:hlinkClick r:id="rId3"/>
              </a:rPr>
              <a:t>www.eumetsat.int</a:t>
            </a:r>
            <a:r>
              <a:rPr lang="en-US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  </a:t>
            </a:r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1050324" y="3175687"/>
            <a:ext cx="8855676" cy="19851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en-IN" sz="1800" dirty="0">
              <a:solidFill>
                <a:schemeClr val="tx1"/>
              </a:solidFill>
              <a:latin typeface="Calibri" pitchFamily="34" charset="0"/>
            </a:endParaRPr>
          </a:p>
          <a:p>
            <a:pPr>
              <a:lnSpc>
                <a:spcPct val="150000"/>
              </a:lnSpc>
            </a:pPr>
            <a:endParaRPr lang="en-IN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en-IN" sz="1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W_XX-EUMETSAT-Darmstadt,SATCAL+NRTC+GEOLEOIR,MET7+MVIRI </a:t>
            </a:r>
            <a:r>
              <a:rPr lang="en-IN" sz="1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MetOpA+IASI_C_EUMG_20140703000000_demo_03       </a:t>
            </a:r>
          </a:p>
          <a:p>
            <a:pPr>
              <a:lnSpc>
                <a:spcPct val="150000"/>
              </a:lnSpc>
            </a:pPr>
            <a:r>
              <a:rPr lang="en-IN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            </a:t>
            </a:r>
          </a:p>
          <a:p>
            <a:pPr>
              <a:lnSpc>
                <a:spcPct val="150000"/>
              </a:lnSpc>
            </a:pPr>
            <a:r>
              <a:rPr lang="en-IN" sz="14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                                                                                                       </a:t>
            </a:r>
            <a:r>
              <a:rPr lang="en-IN" sz="1400" dirty="0" err="1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Courtsey</a:t>
            </a:r>
            <a:r>
              <a:rPr lang="en-IN" sz="14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:  </a:t>
            </a:r>
            <a:r>
              <a:rPr lang="en-IN" sz="1400" dirty="0" err="1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Randhir</a:t>
            </a:r>
            <a:r>
              <a:rPr lang="en-IN" sz="14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IN" sz="14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Singh, ISRO</a:t>
            </a:r>
            <a:endParaRPr lang="en-IN" sz="1400" dirty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77" name="TextBox 6"/>
          <p:cNvSpPr txBox="1">
            <a:spLocks noChangeArrowheads="1"/>
          </p:cNvSpPr>
          <p:nvPr/>
        </p:nvSpPr>
        <p:spPr bwMode="auto">
          <a:xfrm>
            <a:off x="1017348" y="1507524"/>
            <a:ext cx="757059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b="1" u="sng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Meteosat-7 Water vapor radiances and GSICS coefficients  </a:t>
            </a:r>
            <a:endParaRPr lang="en-IN" sz="1400" b="1" u="sng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219200" y="0"/>
            <a:ext cx="7532914" cy="555665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8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Apply correction in two easy steps 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GSICS 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Product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52616" y="753761"/>
            <a:ext cx="85385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EE2D24"/>
                </a:solidFill>
                <a:latin typeface="Arial" pitchFamily="34" charset="0"/>
                <a:cs typeface="Arial" pitchFamily="34" charset="0"/>
              </a:rPr>
              <a:t>Step 1</a:t>
            </a:r>
            <a:r>
              <a:rPr lang="en-US" sz="2000" dirty="0" smtClean="0">
                <a:solidFill>
                  <a:srgbClr val="EE2D24"/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en-US" sz="2000" dirty="0" smtClean="0">
                <a:solidFill>
                  <a:schemeClr val="tx1"/>
                </a:solidFill>
              </a:rPr>
              <a:t>  </a:t>
            </a:r>
            <a:r>
              <a:rPr lang="en-US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Select the correct  </a:t>
            </a:r>
            <a:r>
              <a:rPr lang="en-US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combination of GSICS </a:t>
            </a:r>
            <a:r>
              <a:rPr lang="en-US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Product data file </a:t>
            </a:r>
            <a:r>
              <a:rPr lang="en-US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and  </a:t>
            </a:r>
            <a:r>
              <a:rPr lang="en-US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L1 data   </a:t>
            </a:r>
            <a:endParaRPr lang="en-US" sz="1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168706</TotalTime>
  <Words>918</Words>
  <Application>Microsoft Office PowerPoint</Application>
  <PresentationFormat>A4 Paper (210x297 mm)</PresentationFormat>
  <Paragraphs>109</Paragraphs>
  <Slides>12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   How to access GSICS data products?  Servers, Catalogs, and Tools    </vt:lpstr>
      <vt:lpstr>Outline </vt:lpstr>
      <vt:lpstr>Slide 3</vt:lpstr>
      <vt:lpstr>How do we access the  GSICS product</vt:lpstr>
      <vt:lpstr>GSICS Product  Types</vt:lpstr>
      <vt:lpstr>GSICS Product  Maturity and Standards </vt:lpstr>
      <vt:lpstr> GSICS IR METADATA STANDARD: Global Attributes: </vt:lpstr>
      <vt:lpstr>Plot a GSICS Product</vt:lpstr>
      <vt:lpstr>Slide 9</vt:lpstr>
      <vt:lpstr>Slide 10</vt:lpstr>
      <vt:lpstr>Upcoming Products Deliverables </vt:lpstr>
      <vt:lpstr>Summary</vt:lpstr>
    </vt:vector>
  </TitlesOfParts>
  <Company>Eumetsat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Thomas Staudte</dc:creator>
  <cp:lastModifiedBy>mbali</cp:lastModifiedBy>
  <cp:revision>5482</cp:revision>
  <cp:lastPrinted>2006-03-06T14:11:17Z</cp:lastPrinted>
  <dcterms:created xsi:type="dcterms:W3CDTF">2010-09-10T00:53:07Z</dcterms:created>
  <dcterms:modified xsi:type="dcterms:W3CDTF">2015-09-20T02:51:01Z</dcterms:modified>
</cp:coreProperties>
</file>