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41" r:id="rId2"/>
    <p:sldId id="750" r:id="rId3"/>
    <p:sldId id="759" r:id="rId4"/>
    <p:sldId id="769" r:id="rId5"/>
    <p:sldId id="776" r:id="rId6"/>
    <p:sldId id="787" r:id="rId7"/>
    <p:sldId id="760" r:id="rId8"/>
    <p:sldId id="771" r:id="rId9"/>
    <p:sldId id="772" r:id="rId10"/>
    <p:sldId id="761" r:id="rId11"/>
    <p:sldId id="774" r:id="rId12"/>
    <p:sldId id="783" r:id="rId13"/>
    <p:sldId id="784" r:id="rId14"/>
    <p:sldId id="773" r:id="rId15"/>
    <p:sldId id="785" r:id="rId16"/>
    <p:sldId id="767" r:id="rId17"/>
    <p:sldId id="752" r:id="rId18"/>
    <p:sldId id="786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4">
          <p15:clr>
            <a:srgbClr val="A4A3A4"/>
          </p15:clr>
        </p15:guide>
        <p15:guide id="2" pos="2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6600CC"/>
    <a:srgbClr val="FF6600"/>
    <a:srgbClr val="008000"/>
    <a:srgbClr val="FF3300"/>
    <a:srgbClr val="000099"/>
    <a:srgbClr val="5F5F5F"/>
    <a:srgbClr val="3333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3712" autoAdjust="0"/>
  </p:normalViewPr>
  <p:slideViewPr>
    <p:cSldViewPr snapToGrid="0">
      <p:cViewPr varScale="1">
        <p:scale>
          <a:sx n="87" d="100"/>
          <a:sy n="87" d="100"/>
        </p:scale>
        <p:origin x="40" y="64"/>
      </p:cViewPr>
      <p:guideLst>
        <p:guide orient="horz" pos="1964"/>
        <p:guide pos="2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394" y="-84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20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99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41895-1DE2-476B-BD48-8024DC586082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1B50FBB-4A00-419D-B50A-66279484B5D0}" type="datetime4">
              <a:rPr lang="en-GB" smtClean="0"/>
              <a:pPr/>
              <a:t>11 August 2016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288" y="4714953"/>
            <a:ext cx="5439101" cy="4467387"/>
          </a:xfrm>
          <a:prstGeom prst="rect">
            <a:avLst/>
          </a:prstGeom>
        </p:spPr>
        <p:txBody>
          <a:bodyPr lIns="92108" tIns="46054" rIns="92108" bIns="46054"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F8E6-0958-4B62-84DE-4606F1A2C61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7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288" y="4714953"/>
            <a:ext cx="5439101" cy="4467387"/>
          </a:xfrm>
          <a:prstGeom prst="rect">
            <a:avLst/>
          </a:prstGeom>
        </p:spPr>
        <p:txBody>
          <a:bodyPr lIns="92108" tIns="46054" rIns="92108" bIns="46054"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F8E6-0958-4B62-84DE-4606F1A2C61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56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288" y="4714953"/>
            <a:ext cx="5439101" cy="4467387"/>
          </a:xfrm>
          <a:prstGeom prst="rect">
            <a:avLst/>
          </a:prstGeom>
        </p:spPr>
        <p:txBody>
          <a:bodyPr lIns="92108" tIns="46054" rIns="92108" bIns="46054"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4B3F0-C6DA-4064-9094-ED046BFF9C6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45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288" y="4714953"/>
            <a:ext cx="5439101" cy="4467387"/>
          </a:xfrm>
          <a:prstGeom prst="rect">
            <a:avLst/>
          </a:prstGeom>
        </p:spPr>
        <p:txBody>
          <a:bodyPr lIns="92108" tIns="46054" rIns="92108" bIns="46054"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F8E6-0958-4B62-84DE-4606F1A2C61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64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288" y="4714953"/>
            <a:ext cx="5439101" cy="4467387"/>
          </a:xfrm>
          <a:prstGeom prst="rect">
            <a:avLst/>
          </a:prstGeom>
        </p:spPr>
        <p:txBody>
          <a:bodyPr lIns="92108" tIns="46054" rIns="92108" bIns="46054"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F8E6-0958-4B62-84DE-4606F1A2C61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97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3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0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000" b="1" dirty="0"/>
              <a:t>2016 GSICS User’s Workshop, College</a:t>
            </a:r>
            <a:r>
              <a:rPr lang="it-IT" sz="1000" b="1" baseline="0" dirty="0"/>
              <a:t> Park, MD, 11 August 2016</a:t>
            </a:r>
            <a:endParaRPr lang="en-US" sz="1000" b="1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2" name="Picture 18" descr="GLOGO_smal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2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687641" y="1628232"/>
            <a:ext cx="7772400" cy="18224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rgbClr val="0000FF"/>
                </a:solidFill>
              </a:rPr>
              <a:t>Inter-calibration of Himawari-8/AHI using </a:t>
            </a:r>
            <a:r>
              <a:rPr lang="en-US" sz="4000" dirty="0" err="1">
                <a:solidFill>
                  <a:srgbClr val="0000FF"/>
                </a:solidFill>
              </a:rPr>
              <a:t>CrIS</a:t>
            </a:r>
            <a:r>
              <a:rPr lang="en-US" sz="4000" dirty="0">
                <a:solidFill>
                  <a:srgbClr val="0000FF"/>
                </a:solidFill>
              </a:rPr>
              <a:t> as a reference</a:t>
            </a:r>
          </a:p>
        </p:txBody>
      </p:sp>
      <p:sp>
        <p:nvSpPr>
          <p:cNvPr id="6147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14664" y="4538545"/>
            <a:ext cx="8176437" cy="13785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Masaya Takahashi</a:t>
            </a:r>
          </a:p>
          <a:p>
            <a:pPr>
              <a:defRPr/>
            </a:pPr>
            <a:r>
              <a:rPr lang="en-US" sz="2800" dirty="0">
                <a:solidFill>
                  <a:srgbClr val="002060"/>
                </a:solidFill>
              </a:rPr>
              <a:t>Japan Meteorological Agency</a:t>
            </a:r>
          </a:p>
        </p:txBody>
      </p:sp>
    </p:spTree>
    <p:extLst>
      <p:ext uri="{BB962C8B-B14F-4D97-AF65-F5344CB8AC3E}">
        <p14:creationId xmlns:p14="http://schemas.microsoft.com/office/powerpoint/2010/main" val="24393508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Please choose statistics on the left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t="8586" r="21377" b="51360"/>
          <a:stretch/>
        </p:blipFill>
        <p:spPr bwMode="auto">
          <a:xfrm>
            <a:off x="158904" y="1166956"/>
            <a:ext cx="2420151" cy="220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ease choose statistics on the left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t="56524" r="7003" b="6111"/>
          <a:stretch/>
        </p:blipFill>
        <p:spPr bwMode="auto">
          <a:xfrm>
            <a:off x="4583927" y="1927503"/>
            <a:ext cx="2171700" cy="134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ease choose statistics on the left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56524" r="6144" b="6337"/>
          <a:stretch/>
        </p:blipFill>
        <p:spPr bwMode="auto">
          <a:xfrm>
            <a:off x="6778939" y="1916444"/>
            <a:ext cx="219456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ease choose statistics on the left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56335" r="6717" b="6526"/>
          <a:stretch/>
        </p:blipFill>
        <p:spPr bwMode="auto">
          <a:xfrm>
            <a:off x="231693" y="3391174"/>
            <a:ext cx="2179783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lease choose statistics on the left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56524" r="6551" b="6337"/>
          <a:stretch/>
        </p:blipFill>
        <p:spPr bwMode="auto">
          <a:xfrm>
            <a:off x="2417191" y="3417824"/>
            <a:ext cx="2171701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lease choose statistics on the left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t="56524" r="6833" b="6337"/>
          <a:stretch/>
        </p:blipFill>
        <p:spPr bwMode="auto">
          <a:xfrm>
            <a:off x="4568839" y="3400699"/>
            <a:ext cx="2200575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ease choose statistics on the left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t="56524" r="6071" b="6337"/>
          <a:stretch/>
        </p:blipFill>
        <p:spPr bwMode="auto">
          <a:xfrm>
            <a:off x="6778325" y="3400699"/>
            <a:ext cx="2202181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lease choose statistics on the left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56524" r="4660" b="6337"/>
          <a:stretch/>
        </p:blipFill>
        <p:spPr bwMode="auto">
          <a:xfrm>
            <a:off x="258982" y="4833293"/>
            <a:ext cx="220218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lease choose statistics on the left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56730" r="5228" b="6996"/>
          <a:stretch/>
        </p:blipFill>
        <p:spPr bwMode="auto">
          <a:xfrm>
            <a:off x="2415212" y="4841406"/>
            <a:ext cx="221634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lease choose statistics on the left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" t="56587" r="4657" b="6218"/>
          <a:stretch/>
        </p:blipFill>
        <p:spPr bwMode="auto">
          <a:xfrm>
            <a:off x="4605583" y="4862089"/>
            <a:ext cx="2230245" cy="13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lease choose statistics on the left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t="56903" r="4847" b="5900"/>
          <a:stretch/>
        </p:blipFill>
        <p:spPr bwMode="auto">
          <a:xfrm>
            <a:off x="6795924" y="4867634"/>
            <a:ext cx="2225040" cy="13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31946" y="303251"/>
            <a:ext cx="4932348" cy="787400"/>
          </a:xfrm>
        </p:spPr>
        <p:txBody>
          <a:bodyPr>
            <a:noAutofit/>
          </a:bodyPr>
          <a:lstStyle/>
          <a:p>
            <a:r>
              <a:rPr lang="en-GB" altLang="ja-JP" sz="2400" b="1" dirty="0"/>
              <a:t>TB Biases Converted from Radiance Regression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00380" y="1831030"/>
            <a:ext cx="1938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TB biases w.r.t. </a:t>
            </a:r>
            <a:r>
              <a:rPr kumimoji="1" lang="en-US" altLang="ja-JP" sz="2000" dirty="0">
                <a:solidFill>
                  <a:srgbClr val="FF00FF"/>
                </a:solidFill>
              </a:rPr>
              <a:t>S-NPP/</a:t>
            </a:r>
            <a:r>
              <a:rPr kumimoji="1" lang="en-US" altLang="ja-JP" sz="2000" dirty="0" err="1">
                <a:solidFill>
                  <a:srgbClr val="FF00FF"/>
                </a:solidFill>
              </a:rPr>
              <a:t>CrIS</a:t>
            </a:r>
            <a:endParaRPr kumimoji="1" lang="en-US" altLang="ja-JP" sz="2000" dirty="0">
              <a:solidFill>
                <a:srgbClr val="FF00FF"/>
              </a:solidFill>
            </a:endParaRPr>
          </a:p>
          <a:p>
            <a:pPr algn="ctr"/>
            <a:r>
              <a:rPr kumimoji="1" lang="en-US" altLang="ja-JP" sz="1200" dirty="0"/>
              <a:t>(Data from 1-29 June 2016 are used)</a:t>
            </a:r>
            <a:endParaRPr kumimoji="1" lang="ja-JP" altLang="en-US" sz="1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61605" y="1971386"/>
            <a:ext cx="993395" cy="257369"/>
          </a:xfrm>
          <a:prstGeom prst="rect">
            <a:avLst/>
          </a:prstGeom>
          <a:solidFill>
            <a:srgbClr val="6600CC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B07 (3.9</a:t>
            </a:r>
            <a:r>
              <a:rPr kumimoji="1" lang="el-GR" altLang="ja-JP" sz="1200" dirty="0">
                <a:solidFill>
                  <a:schemeClr val="bg1"/>
                </a:solidFill>
              </a:rPr>
              <a:t>μ</a:t>
            </a:r>
            <a:r>
              <a:rPr kumimoji="1" lang="en-US" altLang="ja-JP" sz="1200" dirty="0">
                <a:solidFill>
                  <a:schemeClr val="bg1"/>
                </a:solidFill>
              </a:rPr>
              <a:t>m)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61441" y="1964069"/>
            <a:ext cx="993395" cy="257369"/>
          </a:xfrm>
          <a:prstGeom prst="rect">
            <a:avLst/>
          </a:prstGeom>
          <a:solidFill>
            <a:srgbClr val="6600CC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B08 (6.2</a:t>
            </a:r>
            <a:r>
              <a:rPr kumimoji="1" lang="el-GR" altLang="ja-JP" sz="1200" dirty="0">
                <a:solidFill>
                  <a:schemeClr val="bg1"/>
                </a:solidFill>
              </a:rPr>
              <a:t>μ</a:t>
            </a:r>
            <a:r>
              <a:rPr kumimoji="1" lang="en-US" altLang="ja-JP" sz="1200" dirty="0">
                <a:solidFill>
                  <a:schemeClr val="bg1"/>
                </a:solidFill>
              </a:rPr>
              <a:t>m)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1734" y="3440272"/>
            <a:ext cx="993395" cy="257369"/>
          </a:xfrm>
          <a:prstGeom prst="rect">
            <a:avLst/>
          </a:prstGeom>
          <a:solidFill>
            <a:srgbClr val="6600CC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B09 (6.9</a:t>
            </a:r>
            <a:r>
              <a:rPr kumimoji="1" lang="el-GR" altLang="ja-JP" sz="1200" dirty="0">
                <a:solidFill>
                  <a:schemeClr val="bg1"/>
                </a:solidFill>
              </a:rPr>
              <a:t>μ</a:t>
            </a:r>
            <a:r>
              <a:rPr kumimoji="1" lang="en-US" altLang="ja-JP" sz="1200" dirty="0">
                <a:solidFill>
                  <a:schemeClr val="bg1"/>
                </a:solidFill>
              </a:rPr>
              <a:t>m)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79055" y="3472040"/>
            <a:ext cx="993395" cy="257369"/>
          </a:xfrm>
          <a:prstGeom prst="rect">
            <a:avLst/>
          </a:prstGeom>
          <a:solidFill>
            <a:srgbClr val="6600CC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B10 (7.3</a:t>
            </a:r>
            <a:r>
              <a:rPr kumimoji="1" lang="el-GR" altLang="ja-JP" sz="1200" dirty="0">
                <a:solidFill>
                  <a:schemeClr val="bg1"/>
                </a:solidFill>
              </a:rPr>
              <a:t>μ</a:t>
            </a:r>
            <a:r>
              <a:rPr kumimoji="1" lang="en-US" altLang="ja-JP" sz="1200" dirty="0">
                <a:solidFill>
                  <a:schemeClr val="bg1"/>
                </a:solidFill>
              </a:rPr>
              <a:t>m)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73677" y="3452295"/>
            <a:ext cx="981982" cy="257369"/>
          </a:xfrm>
          <a:prstGeom prst="rect">
            <a:avLst/>
          </a:prstGeom>
          <a:solidFill>
            <a:srgbClr val="6600CC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B11 (8.6</a:t>
            </a:r>
            <a:r>
              <a:rPr kumimoji="1" lang="el-GR" altLang="ja-JP" sz="1200" dirty="0">
                <a:solidFill>
                  <a:schemeClr val="bg1"/>
                </a:solidFill>
              </a:rPr>
              <a:t>μ</a:t>
            </a:r>
            <a:r>
              <a:rPr kumimoji="1" lang="en-US" altLang="ja-JP" sz="1200" dirty="0">
                <a:solidFill>
                  <a:schemeClr val="bg1"/>
                </a:solidFill>
              </a:rPr>
              <a:t>m)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63988" y="3454503"/>
            <a:ext cx="993395" cy="257369"/>
          </a:xfrm>
          <a:prstGeom prst="rect">
            <a:avLst/>
          </a:prstGeom>
          <a:solidFill>
            <a:srgbClr val="6600CC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B12 (9.6</a:t>
            </a:r>
            <a:r>
              <a:rPr kumimoji="1" lang="el-GR" altLang="ja-JP" sz="1200" dirty="0">
                <a:solidFill>
                  <a:schemeClr val="bg1"/>
                </a:solidFill>
              </a:rPr>
              <a:t>μ</a:t>
            </a:r>
            <a:r>
              <a:rPr kumimoji="1" lang="en-US" altLang="ja-JP" sz="1200" dirty="0">
                <a:solidFill>
                  <a:schemeClr val="bg1"/>
                </a:solidFill>
              </a:rPr>
              <a:t>m)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8610" y="4878315"/>
            <a:ext cx="1078354" cy="257369"/>
          </a:xfrm>
          <a:prstGeom prst="rect">
            <a:avLst/>
          </a:prstGeom>
          <a:solidFill>
            <a:srgbClr val="6600CC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B13 (10.4</a:t>
            </a:r>
            <a:r>
              <a:rPr kumimoji="1" lang="el-GR" altLang="ja-JP" sz="1200" dirty="0">
                <a:solidFill>
                  <a:schemeClr val="bg1"/>
                </a:solidFill>
              </a:rPr>
              <a:t>μ</a:t>
            </a:r>
            <a:r>
              <a:rPr kumimoji="1" lang="en-US" altLang="ja-JP" sz="1200" dirty="0">
                <a:solidFill>
                  <a:schemeClr val="bg1"/>
                </a:solidFill>
              </a:rPr>
              <a:t>m)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594981" y="4881508"/>
            <a:ext cx="1066941" cy="257369"/>
          </a:xfrm>
          <a:prstGeom prst="rect">
            <a:avLst/>
          </a:prstGeom>
          <a:solidFill>
            <a:srgbClr val="6600CC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B14 (11.2</a:t>
            </a:r>
            <a:r>
              <a:rPr kumimoji="1" lang="el-GR" altLang="ja-JP" sz="1200" dirty="0">
                <a:solidFill>
                  <a:schemeClr val="bg1"/>
                </a:solidFill>
              </a:rPr>
              <a:t>μ</a:t>
            </a:r>
            <a:r>
              <a:rPr kumimoji="1" lang="en-US" altLang="ja-JP" sz="1200" dirty="0">
                <a:solidFill>
                  <a:schemeClr val="bg1"/>
                </a:solidFill>
              </a:rPr>
              <a:t>m)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80078" y="4899863"/>
            <a:ext cx="1078354" cy="257369"/>
          </a:xfrm>
          <a:prstGeom prst="rect">
            <a:avLst/>
          </a:prstGeom>
          <a:solidFill>
            <a:srgbClr val="6600CC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B15 (12.4</a:t>
            </a:r>
            <a:r>
              <a:rPr kumimoji="1" lang="el-GR" altLang="ja-JP" sz="1200" dirty="0">
                <a:solidFill>
                  <a:schemeClr val="bg1"/>
                </a:solidFill>
              </a:rPr>
              <a:t>μ</a:t>
            </a:r>
            <a:r>
              <a:rPr kumimoji="1" lang="en-US" altLang="ja-JP" sz="1200" dirty="0">
                <a:solidFill>
                  <a:schemeClr val="bg1"/>
                </a:solidFill>
              </a:rPr>
              <a:t>m)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979914" y="4912581"/>
            <a:ext cx="1078354" cy="257369"/>
          </a:xfrm>
          <a:prstGeom prst="rect">
            <a:avLst/>
          </a:prstGeom>
          <a:solidFill>
            <a:srgbClr val="6600CC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B16 (13.3</a:t>
            </a:r>
            <a:r>
              <a:rPr kumimoji="1" lang="el-GR" altLang="ja-JP" sz="1200" dirty="0">
                <a:solidFill>
                  <a:schemeClr val="bg1"/>
                </a:solidFill>
              </a:rPr>
              <a:t>μ</a:t>
            </a:r>
            <a:r>
              <a:rPr kumimoji="1" lang="en-US" altLang="ja-JP" sz="1200" dirty="0">
                <a:solidFill>
                  <a:schemeClr val="bg1"/>
                </a:solidFill>
              </a:rPr>
              <a:t>m)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右カーブ矢印 2"/>
          <p:cNvSpPr/>
          <p:nvPr/>
        </p:nvSpPr>
        <p:spPr>
          <a:xfrm flipH="1">
            <a:off x="2109266" y="2473104"/>
            <a:ext cx="544071" cy="1137528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-287487" y="3980948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TB Bias [K]</a:t>
            </a:r>
            <a:endParaRPr kumimoji="1" lang="ja-JP" altLang="en-US" sz="1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39239" y="4614736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TB [K]</a:t>
            </a:r>
            <a:endParaRPr kumimoji="1" lang="ja-JP" altLang="en-US" sz="1200" b="1" dirty="0"/>
          </a:p>
        </p:txBody>
      </p:sp>
      <p:sp>
        <p:nvSpPr>
          <p:cNvPr id="41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</p:spPr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1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Please choose statistics on the left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t="7666" r="3097" b="74826"/>
          <a:stretch/>
        </p:blipFill>
        <p:spPr bwMode="auto">
          <a:xfrm>
            <a:off x="752716" y="1109015"/>
            <a:ext cx="384741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Please choose statistics on the left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t="7994" r="2875" b="73783"/>
          <a:stretch/>
        </p:blipFill>
        <p:spPr bwMode="auto">
          <a:xfrm>
            <a:off x="734487" y="2154906"/>
            <a:ext cx="3883706" cy="11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Please choose statistics on the left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t="7881" r="3178" b="74611"/>
          <a:stretch/>
        </p:blipFill>
        <p:spPr bwMode="auto">
          <a:xfrm>
            <a:off x="734487" y="3162906"/>
            <a:ext cx="3865623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lease choose statistics on the left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0" t="7839" r="3178" b="75117"/>
          <a:stretch/>
        </p:blipFill>
        <p:spPr bwMode="auto">
          <a:xfrm>
            <a:off x="770956" y="4172561"/>
            <a:ext cx="3837442" cy="10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Please choose statistics on the left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0" t="7676" r="3406" b="75075"/>
          <a:stretch/>
        </p:blipFill>
        <p:spPr bwMode="auto">
          <a:xfrm>
            <a:off x="734487" y="5195889"/>
            <a:ext cx="3857374" cy="109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Please choose statistics on the left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8307" r="2472" b="74805"/>
          <a:stretch/>
        </p:blipFill>
        <p:spPr bwMode="auto">
          <a:xfrm>
            <a:off x="4891188" y="1138608"/>
            <a:ext cx="3908977" cy="10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Please choose statistics on the left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7979" r="3643" b="76106"/>
          <a:stretch/>
        </p:blipFill>
        <p:spPr bwMode="auto">
          <a:xfrm>
            <a:off x="4891187" y="2142759"/>
            <a:ext cx="3859757" cy="10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Please choose statistics on the left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 t="8040" r="3151" b="73529"/>
          <a:stretch/>
        </p:blipFill>
        <p:spPr bwMode="auto">
          <a:xfrm>
            <a:off x="4918047" y="3192315"/>
            <a:ext cx="3858911" cy="11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Please choose statistics on the left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8158" r="3417" b="74641"/>
          <a:stretch/>
        </p:blipFill>
        <p:spPr bwMode="auto">
          <a:xfrm>
            <a:off x="4918047" y="4197930"/>
            <a:ext cx="3848318" cy="110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Please choose statistics on the left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7780" b="75242"/>
          <a:stretch/>
        </p:blipFill>
        <p:spPr bwMode="auto">
          <a:xfrm>
            <a:off x="4865929" y="5207123"/>
            <a:ext cx="4051736" cy="10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テキスト ボックス 1"/>
          <p:cNvSpPr txBox="1"/>
          <p:nvPr/>
        </p:nvSpPr>
        <p:spPr>
          <a:xfrm>
            <a:off x="2815457" y="1159027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/>
              <a:t>Band 7 (3.9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</a:t>
            </a:r>
            <a:endParaRPr kumimoji="1" lang="ja-JP" altLang="en-US" sz="1600" dirty="0"/>
          </a:p>
        </p:txBody>
      </p:sp>
      <p:sp>
        <p:nvSpPr>
          <p:cNvPr id="6" name="テキスト ボックス 23"/>
          <p:cNvSpPr txBox="1"/>
          <p:nvPr/>
        </p:nvSpPr>
        <p:spPr>
          <a:xfrm>
            <a:off x="2824335" y="2194757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/>
              <a:t>Band 8 (6.2</a:t>
            </a:r>
            <a:r>
              <a:rPr lang="el-GR" altLang="ja-JP" sz="1600" dirty="0"/>
              <a:t> μ</a:t>
            </a:r>
            <a:r>
              <a:rPr kumimoji="1" lang="en-US" altLang="ja-JP" sz="1600" dirty="0"/>
              <a:t>m)</a:t>
            </a:r>
            <a:endParaRPr kumimoji="1" lang="ja-JP" altLang="en-US" sz="1600" dirty="0"/>
          </a:p>
        </p:txBody>
      </p:sp>
      <p:sp>
        <p:nvSpPr>
          <p:cNvPr id="7" name="テキスト ボックス 24"/>
          <p:cNvSpPr txBox="1"/>
          <p:nvPr/>
        </p:nvSpPr>
        <p:spPr>
          <a:xfrm>
            <a:off x="2825318" y="3224355"/>
            <a:ext cx="1695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/>
              <a:t>Band </a:t>
            </a:r>
            <a:r>
              <a:rPr lang="en-US" altLang="ja-JP" sz="1600" dirty="0"/>
              <a:t>9 (6.9</a:t>
            </a:r>
            <a:r>
              <a:rPr lang="el-GR" altLang="ja-JP" sz="1600" dirty="0"/>
              <a:t> μ</a:t>
            </a:r>
            <a:r>
              <a:rPr lang="en-US" altLang="ja-JP" sz="1600" dirty="0"/>
              <a:t>m)</a:t>
            </a:r>
            <a:endParaRPr lang="ja-JP" altLang="en-US" sz="1600" dirty="0"/>
          </a:p>
        </p:txBody>
      </p:sp>
      <p:sp>
        <p:nvSpPr>
          <p:cNvPr id="8" name="テキスト ボックス 25"/>
          <p:cNvSpPr txBox="1"/>
          <p:nvPr/>
        </p:nvSpPr>
        <p:spPr>
          <a:xfrm>
            <a:off x="2837877" y="4213727"/>
            <a:ext cx="179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/>
              <a:t>Band 10 </a:t>
            </a:r>
            <a:r>
              <a:rPr lang="en-US" altLang="ja-JP" sz="1600" dirty="0"/>
              <a:t>(7.3</a:t>
            </a:r>
            <a:r>
              <a:rPr lang="el-GR" altLang="ja-JP" sz="1600" dirty="0"/>
              <a:t> μ</a:t>
            </a:r>
            <a:r>
              <a:rPr lang="en-US" altLang="ja-JP" sz="1600" dirty="0"/>
              <a:t>m)</a:t>
            </a:r>
            <a:endParaRPr lang="ja-JP" altLang="en-US" sz="1600" dirty="0"/>
          </a:p>
        </p:txBody>
      </p:sp>
      <p:sp>
        <p:nvSpPr>
          <p:cNvPr id="9" name="テキスト ボックス 28"/>
          <p:cNvSpPr txBox="1"/>
          <p:nvPr/>
        </p:nvSpPr>
        <p:spPr>
          <a:xfrm>
            <a:off x="2854958" y="5215020"/>
            <a:ext cx="191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/>
              <a:t>Band 11 </a:t>
            </a:r>
            <a:r>
              <a:rPr lang="en-US" altLang="ja-JP" sz="1600" dirty="0"/>
              <a:t>(8.6</a:t>
            </a:r>
            <a:r>
              <a:rPr lang="el-GR" altLang="ja-JP" sz="1600" dirty="0"/>
              <a:t> μ</a:t>
            </a:r>
            <a:r>
              <a:rPr lang="en-US" altLang="ja-JP" sz="1600" dirty="0"/>
              <a:t>m)</a:t>
            </a:r>
            <a:endParaRPr lang="ja-JP" altLang="en-US" sz="1600" dirty="0"/>
          </a:p>
        </p:txBody>
      </p:sp>
      <p:sp>
        <p:nvSpPr>
          <p:cNvPr id="10" name="テキスト ボックス 29"/>
          <p:cNvSpPr txBox="1"/>
          <p:nvPr/>
        </p:nvSpPr>
        <p:spPr>
          <a:xfrm>
            <a:off x="6695579" y="1162757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/>
              <a:t>Band 12 </a:t>
            </a:r>
            <a:r>
              <a:rPr lang="en-US" altLang="ja-JP" sz="1600" dirty="0"/>
              <a:t>(9.6</a:t>
            </a:r>
            <a:r>
              <a:rPr lang="el-GR" altLang="ja-JP" sz="1600" dirty="0"/>
              <a:t> μ</a:t>
            </a:r>
            <a:r>
              <a:rPr lang="en-US" altLang="ja-JP" sz="1600" dirty="0"/>
              <a:t>m)</a:t>
            </a:r>
            <a:endParaRPr lang="ja-JP" altLang="en-US" sz="1600" dirty="0"/>
          </a:p>
        </p:txBody>
      </p:sp>
      <p:sp>
        <p:nvSpPr>
          <p:cNvPr id="11" name="テキスト ボックス 30"/>
          <p:cNvSpPr txBox="1"/>
          <p:nvPr/>
        </p:nvSpPr>
        <p:spPr>
          <a:xfrm>
            <a:off x="6660067" y="2178372"/>
            <a:ext cx="201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/>
              <a:t>Band 13 </a:t>
            </a:r>
            <a:r>
              <a:rPr lang="en-US" altLang="ja-JP" sz="1600" dirty="0"/>
              <a:t>(10.4</a:t>
            </a:r>
            <a:r>
              <a:rPr lang="el-GR" altLang="ja-JP" sz="1600" dirty="0"/>
              <a:t> μ</a:t>
            </a:r>
            <a:r>
              <a:rPr lang="en-US" altLang="ja-JP" sz="1600" dirty="0"/>
              <a:t>m)</a:t>
            </a:r>
            <a:endParaRPr lang="ja-JP" altLang="en-US" sz="1600" dirty="0"/>
          </a:p>
        </p:txBody>
      </p:sp>
      <p:sp>
        <p:nvSpPr>
          <p:cNvPr id="12" name="テキスト ボックス 33"/>
          <p:cNvSpPr txBox="1"/>
          <p:nvPr/>
        </p:nvSpPr>
        <p:spPr>
          <a:xfrm>
            <a:off x="6655144" y="3221996"/>
            <a:ext cx="2021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/>
              <a:t>Band 14 </a:t>
            </a:r>
            <a:r>
              <a:rPr lang="en-US" altLang="ja-JP" sz="1600" dirty="0"/>
              <a:t>(11.2</a:t>
            </a:r>
            <a:r>
              <a:rPr lang="el-GR" altLang="ja-JP" sz="1600" dirty="0"/>
              <a:t> μ</a:t>
            </a:r>
            <a:r>
              <a:rPr lang="en-US" altLang="ja-JP" sz="1600" dirty="0"/>
              <a:t>m)</a:t>
            </a:r>
            <a:endParaRPr lang="ja-JP" altLang="en-US" sz="1600" dirty="0"/>
          </a:p>
        </p:txBody>
      </p:sp>
      <p:sp>
        <p:nvSpPr>
          <p:cNvPr id="13" name="テキスト ボックス 39"/>
          <p:cNvSpPr txBox="1"/>
          <p:nvPr/>
        </p:nvSpPr>
        <p:spPr>
          <a:xfrm>
            <a:off x="6645282" y="4214711"/>
            <a:ext cx="2031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/>
              <a:t>Band 15 </a:t>
            </a:r>
            <a:r>
              <a:rPr lang="en-US" altLang="ja-JP" sz="1600" dirty="0"/>
              <a:t>(12.4</a:t>
            </a:r>
            <a:r>
              <a:rPr lang="el-GR" altLang="ja-JP" sz="1600" dirty="0"/>
              <a:t> μ</a:t>
            </a:r>
            <a:r>
              <a:rPr lang="en-US" altLang="ja-JP" sz="1600" dirty="0"/>
              <a:t>m)</a:t>
            </a:r>
            <a:endParaRPr lang="ja-JP" altLang="en-US" sz="1600" dirty="0"/>
          </a:p>
        </p:txBody>
      </p:sp>
      <p:sp>
        <p:nvSpPr>
          <p:cNvPr id="14" name="テキスト ボックス 40"/>
          <p:cNvSpPr txBox="1"/>
          <p:nvPr/>
        </p:nvSpPr>
        <p:spPr>
          <a:xfrm>
            <a:off x="6645282" y="5231701"/>
            <a:ext cx="2031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/>
              <a:t>Band 16 </a:t>
            </a:r>
            <a:r>
              <a:rPr lang="en-US" altLang="ja-JP" sz="1600" dirty="0"/>
              <a:t>(13.3</a:t>
            </a:r>
            <a:r>
              <a:rPr lang="el-GR" altLang="ja-JP" sz="1600" dirty="0"/>
              <a:t> μ</a:t>
            </a:r>
            <a:r>
              <a:rPr lang="en-US" altLang="ja-JP" sz="1600" dirty="0"/>
              <a:t>m)</a:t>
            </a:r>
            <a:endParaRPr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200578" y="1483094"/>
            <a:ext cx="79669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900" dirty="0"/>
              <a:t>TB Bias  [K]</a:t>
            </a:r>
          </a:p>
          <a:p>
            <a:r>
              <a:rPr kumimoji="1" lang="en-US" altLang="ja-JP" sz="900" dirty="0"/>
              <a:t>-</a:t>
            </a:r>
            <a:r>
              <a:rPr kumimoji="1" lang="en-US" altLang="ja-JP" sz="700" dirty="0"/>
              <a:t>1.5     0.5     0.5     1.5</a:t>
            </a:r>
            <a:endParaRPr kumimoji="1" lang="ja-JP" altLang="en-US" sz="900" dirty="0"/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198911" y="2534430"/>
            <a:ext cx="79669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900" dirty="0"/>
              <a:t>TB Bias  [K]</a:t>
            </a:r>
          </a:p>
          <a:p>
            <a:r>
              <a:rPr kumimoji="1" lang="en-US" altLang="ja-JP" sz="900" dirty="0"/>
              <a:t>-</a:t>
            </a:r>
            <a:r>
              <a:rPr kumimoji="1" lang="en-US" altLang="ja-JP" sz="700" dirty="0"/>
              <a:t>1.5     0.5     0.5     1.5</a:t>
            </a:r>
            <a:endParaRPr kumimoji="1" lang="ja-JP" altLang="en-US" sz="900" dirty="0"/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200579" y="3548891"/>
            <a:ext cx="79669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900" dirty="0"/>
              <a:t>TB Bias  [K]</a:t>
            </a:r>
          </a:p>
          <a:p>
            <a:r>
              <a:rPr kumimoji="1" lang="en-US" altLang="ja-JP" sz="900" dirty="0"/>
              <a:t>-</a:t>
            </a:r>
            <a:r>
              <a:rPr kumimoji="1" lang="en-US" altLang="ja-JP" sz="700" dirty="0"/>
              <a:t>1.5     0.5     0.5     1.5</a:t>
            </a:r>
            <a:endParaRPr kumimoji="1" lang="ja-JP" altLang="en-US" sz="900" dirty="0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215437" y="4580246"/>
            <a:ext cx="79669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900" dirty="0"/>
              <a:t>TB Bias  [K]</a:t>
            </a:r>
          </a:p>
          <a:p>
            <a:r>
              <a:rPr kumimoji="1" lang="en-US" altLang="ja-JP" sz="900" dirty="0"/>
              <a:t>-</a:t>
            </a:r>
            <a:r>
              <a:rPr kumimoji="1" lang="en-US" altLang="ja-JP" sz="700" dirty="0"/>
              <a:t>1.5     0.5     0.5     1.5</a:t>
            </a:r>
            <a:endParaRPr kumimoji="1" lang="ja-JP" altLang="en-US" sz="900" dirty="0"/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200579" y="5591311"/>
            <a:ext cx="79669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900" dirty="0"/>
              <a:t>TB Bias  [K]</a:t>
            </a:r>
          </a:p>
          <a:p>
            <a:r>
              <a:rPr kumimoji="1" lang="en-US" altLang="ja-JP" sz="900" dirty="0"/>
              <a:t>-</a:t>
            </a:r>
            <a:r>
              <a:rPr kumimoji="1" lang="en-US" altLang="ja-JP" sz="700" dirty="0"/>
              <a:t>1.5     0.5     0.5     1.5</a:t>
            </a:r>
            <a:endParaRPr kumimoji="1" lang="ja-JP" altLang="en-US" sz="900" dirty="0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4364714" y="1464940"/>
            <a:ext cx="79669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900" dirty="0"/>
              <a:t>TB Bias  [K]</a:t>
            </a:r>
          </a:p>
          <a:p>
            <a:r>
              <a:rPr kumimoji="1" lang="en-US" altLang="ja-JP" sz="900" dirty="0"/>
              <a:t>-</a:t>
            </a:r>
            <a:r>
              <a:rPr kumimoji="1" lang="en-US" altLang="ja-JP" sz="700" dirty="0"/>
              <a:t>1.5     0.5     0.5     1.5</a:t>
            </a:r>
            <a:endParaRPr kumimoji="1" lang="ja-JP" altLang="en-US" sz="900" dirty="0"/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4348082" y="2530468"/>
            <a:ext cx="83837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900" dirty="0"/>
              <a:t>TB Bias  [K]</a:t>
            </a:r>
          </a:p>
          <a:p>
            <a:r>
              <a:rPr kumimoji="1" lang="en-US" altLang="ja-JP" sz="900" dirty="0"/>
              <a:t>-</a:t>
            </a:r>
            <a:r>
              <a:rPr kumimoji="1" lang="en-US" altLang="ja-JP" sz="700" dirty="0"/>
              <a:t>1.0     0.5       0.5     1.0</a:t>
            </a:r>
            <a:endParaRPr kumimoji="1" lang="ja-JP" altLang="en-US" sz="900" dirty="0"/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4348067" y="3575915"/>
            <a:ext cx="83837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900" dirty="0"/>
              <a:t>TB Bias  [K]</a:t>
            </a:r>
          </a:p>
          <a:p>
            <a:r>
              <a:rPr kumimoji="1" lang="en-US" altLang="ja-JP" sz="900" dirty="0"/>
              <a:t>-</a:t>
            </a:r>
            <a:r>
              <a:rPr kumimoji="1" lang="en-US" altLang="ja-JP" sz="700" dirty="0"/>
              <a:t>1.0     0.5       0.5     1.0</a:t>
            </a:r>
            <a:endParaRPr kumimoji="1" lang="ja-JP" altLang="en-US" sz="900" dirty="0"/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4340462" y="4572416"/>
            <a:ext cx="83837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900" dirty="0"/>
              <a:t>TB Bias  [K]</a:t>
            </a:r>
          </a:p>
          <a:p>
            <a:r>
              <a:rPr kumimoji="1" lang="en-US" altLang="ja-JP" sz="900" dirty="0"/>
              <a:t>-</a:t>
            </a:r>
            <a:r>
              <a:rPr kumimoji="1" lang="en-US" altLang="ja-JP" sz="700" dirty="0"/>
              <a:t>1.0     0.5       0.5     1.0</a:t>
            </a:r>
            <a:endParaRPr kumimoji="1" lang="ja-JP" altLang="en-US" sz="900" dirty="0"/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4351495" y="5596332"/>
            <a:ext cx="83837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900" dirty="0"/>
              <a:t>TB Bias  [K]</a:t>
            </a:r>
          </a:p>
          <a:p>
            <a:r>
              <a:rPr kumimoji="1" lang="en-US" altLang="ja-JP" sz="900" dirty="0"/>
              <a:t>-</a:t>
            </a:r>
            <a:r>
              <a:rPr kumimoji="1" lang="en-US" altLang="ja-JP" sz="700" dirty="0"/>
              <a:t>1.0     0.5       0.5     1.0</a:t>
            </a:r>
            <a:endParaRPr kumimoji="1" lang="ja-JP" altLang="en-US" sz="9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7590" y="6351135"/>
            <a:ext cx="63342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Standard scene: typical scene defined as </a:t>
            </a:r>
            <a:r>
              <a:rPr lang="en-US" altLang="ja-JP" sz="1200" dirty="0"/>
              <a:t>1976 US Standard Atmosphere at nadir, at night, in clear sky, over the sea with SST=288.15K and a wind speed= 7m/s</a:t>
            </a:r>
            <a:endParaRPr kumimoji="1" lang="ja-JP" altLang="en-US" sz="12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47854" y="5670614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8000"/>
                </a:solidFill>
              </a:rPr>
              <a:t>Due to </a:t>
            </a:r>
            <a:r>
              <a:rPr kumimoji="1" lang="en-US" altLang="ja-JP" dirty="0" err="1">
                <a:solidFill>
                  <a:srgbClr val="008000"/>
                </a:solidFill>
              </a:rPr>
              <a:t>CrIS</a:t>
            </a:r>
            <a:r>
              <a:rPr kumimoji="1" lang="en-US" altLang="ja-JP" dirty="0">
                <a:solidFill>
                  <a:srgbClr val="008000"/>
                </a:solidFill>
              </a:rPr>
              <a:t> spectral coverage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82441" y="1630542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8000"/>
                </a:solidFill>
              </a:rPr>
              <a:t>~40 % of </a:t>
            </a:r>
            <a:r>
              <a:rPr kumimoji="1" lang="en-US" altLang="ja-JP" dirty="0" err="1">
                <a:solidFill>
                  <a:srgbClr val="008000"/>
                </a:solidFill>
              </a:rPr>
              <a:t>CrIS</a:t>
            </a:r>
            <a:r>
              <a:rPr kumimoji="1" lang="en-US" altLang="ja-JP" dirty="0">
                <a:solidFill>
                  <a:srgbClr val="008000"/>
                </a:solidFill>
              </a:rPr>
              <a:t> spectral coverage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300079" y="233413"/>
            <a:ext cx="519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Time series of AHI TB biases w.r.t </a:t>
            </a:r>
            <a:r>
              <a:rPr kumimoji="1" lang="en-US" altLang="ja-JP" sz="2400" b="1" dirty="0">
                <a:solidFill>
                  <a:srgbClr val="FF00FF"/>
                </a:solidFill>
              </a:rPr>
              <a:t>S-NPP/</a:t>
            </a:r>
            <a:r>
              <a:rPr kumimoji="1" lang="en-US" altLang="ja-JP" sz="2400" b="1" dirty="0" err="1">
                <a:solidFill>
                  <a:srgbClr val="FF00FF"/>
                </a:solidFill>
              </a:rPr>
              <a:t>CrIS</a:t>
            </a:r>
            <a:r>
              <a:rPr kumimoji="1" lang="en-US" altLang="ja-JP" sz="2400" b="1" dirty="0">
                <a:solidFill>
                  <a:srgbClr val="FF00FF"/>
                </a:solidFill>
              </a:rPr>
              <a:t> </a:t>
            </a:r>
            <a:r>
              <a:rPr kumimoji="1" lang="en-US" altLang="ja-JP" sz="2400" b="1" dirty="0"/>
              <a:t>at standard scene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0291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3277776" y="278017"/>
            <a:ext cx="5520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Impacts of “Gap-filling” method on inter-calibration results (</a:t>
            </a:r>
            <a:r>
              <a:rPr kumimoji="1" lang="en-US" altLang="ja-JP" sz="2400" b="1" u="sng" dirty="0"/>
              <a:t>AHI 3.9</a:t>
            </a:r>
            <a:r>
              <a:rPr kumimoji="1" lang="el-GR" altLang="ja-JP" sz="2400" b="1" u="sng" dirty="0"/>
              <a:t>μ</a:t>
            </a:r>
            <a:r>
              <a:rPr kumimoji="1" lang="en-US" altLang="ja-JP" sz="2400" b="1" u="sng" dirty="0"/>
              <a:t>m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pic>
        <p:nvPicPr>
          <p:cNvPr id="21524" name="Picture 20" descr="Please choose statistics on the left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51968" r="2935" b="28558"/>
          <a:stretch/>
        </p:blipFill>
        <p:spPr bwMode="auto">
          <a:xfrm>
            <a:off x="3834953" y="4845292"/>
            <a:ext cx="4842946" cy="145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Please choose statistics on the left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51340" r="2562" b="28767"/>
          <a:stretch/>
        </p:blipFill>
        <p:spPr bwMode="auto">
          <a:xfrm>
            <a:off x="3834954" y="3389960"/>
            <a:ext cx="4856279" cy="14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MA802B\Desktop\fig\CrisSuperCh_for_Himawari8Band07_Constrain_F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740" y="2275773"/>
            <a:ext cx="3631422" cy="11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JMA802B\Desktop\fig\IasiSuperCh_for_Himawari8Band07_Constrain_Fi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496" y="5150186"/>
            <a:ext cx="3593416" cy="11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JMA802B\Desktop\fig\AirsSuperCh_for_Himawari8Band07_Constrain_Fi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771" y="3790171"/>
            <a:ext cx="3570129" cy="10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Please choose statistics on the left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52056" r="2630" b="28788"/>
          <a:stretch/>
        </p:blipFill>
        <p:spPr bwMode="auto">
          <a:xfrm>
            <a:off x="3813716" y="1962605"/>
            <a:ext cx="4869612" cy="143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401454" y="1873396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00FF"/>
                </a:solidFill>
              </a:rPr>
              <a:t>CrIS</a:t>
            </a:r>
            <a:r>
              <a:rPr kumimoji="1" lang="en-US" altLang="ja-JP" dirty="0"/>
              <a:t> </a:t>
            </a:r>
            <a:r>
              <a:rPr kumimoji="1" lang="en-US" altLang="ja-JP" sz="2000" dirty="0"/>
              <a:t>(</a:t>
            </a:r>
            <a:r>
              <a:rPr kumimoji="1" lang="en-US" altLang="ja-JP" sz="2000" dirty="0">
                <a:solidFill>
                  <a:srgbClr val="008000"/>
                </a:solidFill>
              </a:rPr>
              <a:t>valid</a:t>
            </a:r>
            <a:r>
              <a:rPr kumimoji="1" lang="en-US" altLang="ja-JP" sz="2000" dirty="0"/>
              <a:t>, </a:t>
            </a:r>
            <a:r>
              <a:rPr kumimoji="1" lang="en-US" altLang="ja-JP" sz="2000" dirty="0">
                <a:solidFill>
                  <a:srgbClr val="FF6600"/>
                </a:solidFill>
              </a:rPr>
              <a:t>missing</a:t>
            </a:r>
            <a:r>
              <a:rPr kumimoji="1" lang="en-US" altLang="ja-JP" sz="2000" dirty="0"/>
              <a:t> </a:t>
            </a:r>
            <a:r>
              <a:rPr kumimoji="1" lang="en-US" altLang="ja-JP" sz="2000" dirty="0" err="1"/>
              <a:t>ch</a:t>
            </a:r>
            <a:r>
              <a:rPr kumimoji="1" lang="en-US" altLang="ja-JP" sz="2000" dirty="0"/>
              <a:t>)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7740" y="3386218"/>
            <a:ext cx="3514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FF"/>
                </a:solidFill>
              </a:rPr>
              <a:t>AIRS </a:t>
            </a:r>
            <a:r>
              <a:rPr kumimoji="1" lang="en-US" altLang="ja-JP" sz="1600" dirty="0"/>
              <a:t>(</a:t>
            </a:r>
            <a:r>
              <a:rPr kumimoji="1" lang="en-US" altLang="ja-JP" sz="1600" dirty="0">
                <a:solidFill>
                  <a:srgbClr val="008000"/>
                </a:solidFill>
              </a:rPr>
              <a:t>valid</a:t>
            </a:r>
            <a:r>
              <a:rPr kumimoji="1" lang="en-US" altLang="ja-JP" sz="1600" dirty="0"/>
              <a:t>, </a:t>
            </a:r>
            <a:r>
              <a:rPr kumimoji="1" lang="en-US" altLang="ja-JP" sz="1600" dirty="0">
                <a:solidFill>
                  <a:srgbClr val="6600CC"/>
                </a:solidFill>
              </a:rPr>
              <a:t>no-good</a:t>
            </a:r>
            <a:r>
              <a:rPr kumimoji="1" lang="en-US" altLang="ja-JP" sz="1600" dirty="0"/>
              <a:t>, </a:t>
            </a:r>
            <a:r>
              <a:rPr kumimoji="1" lang="en-US" altLang="ja-JP" sz="1600" dirty="0">
                <a:solidFill>
                  <a:srgbClr val="FF6600"/>
                </a:solidFill>
              </a:rPr>
              <a:t>missing</a:t>
            </a:r>
            <a:r>
              <a:rPr kumimoji="1" lang="en-US" altLang="ja-JP" sz="1600" dirty="0"/>
              <a:t> </a:t>
            </a:r>
            <a:r>
              <a:rPr kumimoji="1" lang="en-US" altLang="ja-JP" sz="1600" dirty="0" err="1"/>
              <a:t>ch</a:t>
            </a:r>
            <a:r>
              <a:rPr kumimoji="1" lang="en-US" altLang="ja-JP" sz="1600" dirty="0"/>
              <a:t>)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4026" y="4798681"/>
            <a:ext cx="222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IASI-A </a:t>
            </a:r>
            <a:r>
              <a:rPr kumimoji="1" lang="en-US" altLang="ja-JP" sz="2000" dirty="0"/>
              <a:t>(</a:t>
            </a:r>
            <a:r>
              <a:rPr kumimoji="1" lang="en-US" altLang="ja-JP" sz="2000" dirty="0">
                <a:solidFill>
                  <a:srgbClr val="008000"/>
                </a:solidFill>
              </a:rPr>
              <a:t>valid</a:t>
            </a:r>
            <a:r>
              <a:rPr kumimoji="1" lang="en-US" altLang="ja-JP" sz="2000" dirty="0"/>
              <a:t> </a:t>
            </a:r>
            <a:r>
              <a:rPr kumimoji="1" lang="en-US" altLang="ja-JP" sz="2000" dirty="0" err="1"/>
              <a:t>ch</a:t>
            </a:r>
            <a:r>
              <a:rPr kumimoji="1" lang="en-US" altLang="ja-JP" sz="2000" dirty="0"/>
              <a:t>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5045" y="1326996"/>
            <a:ext cx="824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Gap-filling method efficiently reduces the inter-calibration uncertainty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73160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JMA802B\Desktop\fig\IasiSuperCh_for_Himawari8Band11_Constrain_Fi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176" y="5172915"/>
            <a:ext cx="3569212" cy="112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JMA802B\Desktop\fig\AirsSuperCh_for_Himawari8Band11_Constrain_Fi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161" y="3762333"/>
            <a:ext cx="3640928" cy="112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JMA802B\Desktop\fig\CrisSuperCh_for_Himawari8Band11_Constrain_F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608" y="2291832"/>
            <a:ext cx="3557470" cy="11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3277776" y="278017"/>
            <a:ext cx="5520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Impacts of “Gap-filling” method on inter-calibration results (</a:t>
            </a:r>
            <a:r>
              <a:rPr kumimoji="1" lang="en-US" altLang="ja-JP" sz="2400" b="1" u="sng" dirty="0"/>
              <a:t>AHI 8.6</a:t>
            </a:r>
            <a:r>
              <a:rPr kumimoji="1" lang="el-GR" altLang="ja-JP" sz="2400" b="1" u="sng" dirty="0"/>
              <a:t>μ</a:t>
            </a:r>
            <a:r>
              <a:rPr kumimoji="1" lang="en-US" altLang="ja-JP" sz="2400" b="1" u="sng" dirty="0"/>
              <a:t>m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1454" y="1873396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00FF"/>
                </a:solidFill>
              </a:rPr>
              <a:t>CrIS</a:t>
            </a:r>
            <a:r>
              <a:rPr kumimoji="1" lang="en-US" altLang="ja-JP" dirty="0"/>
              <a:t> </a:t>
            </a:r>
            <a:r>
              <a:rPr kumimoji="1" lang="en-US" altLang="ja-JP" sz="2000" dirty="0"/>
              <a:t>(</a:t>
            </a:r>
            <a:r>
              <a:rPr kumimoji="1" lang="en-US" altLang="ja-JP" sz="2000" dirty="0">
                <a:solidFill>
                  <a:srgbClr val="008000"/>
                </a:solidFill>
              </a:rPr>
              <a:t>valid</a:t>
            </a:r>
            <a:r>
              <a:rPr kumimoji="1" lang="en-US" altLang="ja-JP" sz="2000" dirty="0"/>
              <a:t>, </a:t>
            </a:r>
            <a:r>
              <a:rPr kumimoji="1" lang="en-US" altLang="ja-JP" sz="2000" dirty="0">
                <a:solidFill>
                  <a:srgbClr val="FF6600"/>
                </a:solidFill>
              </a:rPr>
              <a:t>missing</a:t>
            </a:r>
            <a:r>
              <a:rPr kumimoji="1" lang="en-US" altLang="ja-JP" sz="2000" dirty="0"/>
              <a:t> </a:t>
            </a:r>
            <a:r>
              <a:rPr kumimoji="1" lang="en-US" altLang="ja-JP" sz="2000" dirty="0" err="1"/>
              <a:t>ch</a:t>
            </a:r>
            <a:r>
              <a:rPr kumimoji="1" lang="en-US" altLang="ja-JP" sz="2000" dirty="0"/>
              <a:t>)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7740" y="3386218"/>
            <a:ext cx="3514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FF"/>
                </a:solidFill>
              </a:rPr>
              <a:t>AIRS </a:t>
            </a:r>
            <a:r>
              <a:rPr kumimoji="1" lang="en-US" altLang="ja-JP" sz="1600" dirty="0"/>
              <a:t>(</a:t>
            </a:r>
            <a:r>
              <a:rPr kumimoji="1" lang="en-US" altLang="ja-JP" sz="1600" dirty="0">
                <a:solidFill>
                  <a:srgbClr val="008000"/>
                </a:solidFill>
              </a:rPr>
              <a:t>valid</a:t>
            </a:r>
            <a:r>
              <a:rPr kumimoji="1" lang="en-US" altLang="ja-JP" sz="1600" dirty="0"/>
              <a:t>, </a:t>
            </a:r>
            <a:r>
              <a:rPr kumimoji="1" lang="en-US" altLang="ja-JP" sz="1600" dirty="0">
                <a:solidFill>
                  <a:srgbClr val="6600CC"/>
                </a:solidFill>
              </a:rPr>
              <a:t>no-good</a:t>
            </a:r>
            <a:r>
              <a:rPr kumimoji="1" lang="en-US" altLang="ja-JP" sz="1600" dirty="0"/>
              <a:t>, </a:t>
            </a:r>
            <a:r>
              <a:rPr kumimoji="1" lang="en-US" altLang="ja-JP" sz="1600" dirty="0">
                <a:solidFill>
                  <a:srgbClr val="FF6600"/>
                </a:solidFill>
              </a:rPr>
              <a:t>missing</a:t>
            </a:r>
            <a:r>
              <a:rPr kumimoji="1" lang="en-US" altLang="ja-JP" sz="1600" dirty="0"/>
              <a:t> </a:t>
            </a:r>
            <a:r>
              <a:rPr kumimoji="1" lang="en-US" altLang="ja-JP" sz="1600" dirty="0" err="1"/>
              <a:t>ch</a:t>
            </a:r>
            <a:r>
              <a:rPr kumimoji="1" lang="en-US" altLang="ja-JP" sz="1600" dirty="0"/>
              <a:t>)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4026" y="4798681"/>
            <a:ext cx="222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IASI-A </a:t>
            </a:r>
            <a:r>
              <a:rPr kumimoji="1" lang="en-US" altLang="ja-JP" sz="2000" dirty="0"/>
              <a:t>(</a:t>
            </a:r>
            <a:r>
              <a:rPr kumimoji="1" lang="en-US" altLang="ja-JP" sz="2000" dirty="0">
                <a:solidFill>
                  <a:srgbClr val="008000"/>
                </a:solidFill>
              </a:rPr>
              <a:t>valid</a:t>
            </a:r>
            <a:r>
              <a:rPr kumimoji="1" lang="en-US" altLang="ja-JP" sz="2000" dirty="0"/>
              <a:t> </a:t>
            </a:r>
            <a:r>
              <a:rPr kumimoji="1" lang="en-US" altLang="ja-JP" sz="2000" dirty="0" err="1"/>
              <a:t>ch</a:t>
            </a:r>
            <a:r>
              <a:rPr kumimoji="1" lang="en-US" altLang="ja-JP" sz="2000" dirty="0"/>
              <a:t>)</a:t>
            </a:r>
            <a:endParaRPr kumimoji="1" lang="ja-JP" altLang="en-US" sz="2800" dirty="0"/>
          </a:p>
        </p:txBody>
      </p:sp>
      <p:pic>
        <p:nvPicPr>
          <p:cNvPr id="22530" name="Picture 2" descr="Please choose statistics on the left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t="52194" r="3206" b="28836"/>
          <a:stretch/>
        </p:blipFill>
        <p:spPr bwMode="auto">
          <a:xfrm>
            <a:off x="3802560" y="1981005"/>
            <a:ext cx="4828483" cy="14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Please choose statistics on the left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t="52279" r="2987" b="28713"/>
          <a:stretch/>
        </p:blipFill>
        <p:spPr bwMode="auto">
          <a:xfrm>
            <a:off x="3807682" y="3462020"/>
            <a:ext cx="4838844" cy="141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Please choose statistics on the left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t="51838" r="3183" b="28813"/>
          <a:stretch/>
        </p:blipFill>
        <p:spPr bwMode="auto">
          <a:xfrm>
            <a:off x="3807683" y="4854646"/>
            <a:ext cx="4839096" cy="14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485045" y="1326996"/>
            <a:ext cx="5690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Gap-filling does not work in case of too big gap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519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3" descr="D:\2015-MSC\高橋行端\Meetings\GSICS\UsersWorkshop\2016\発表資料\ポスター\素材\tbbias_band12_Cri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003939"/>
            <a:ext cx="3027595" cy="308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2015-MSC\高橋行端\Meetings\GSICS\UsersWorkshop\2016\発表資料\ポスター\素材\tbbias_band12_Air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7511" y="3003939"/>
            <a:ext cx="3088975" cy="30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2015-MSC\高橋行端\Meetings\GSICS\UsersWorkshop\2016\発表資料\ポスター\素材\tbbias_band12_Iasi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6486" y="3003938"/>
            <a:ext cx="3021125" cy="308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23744" y="2344961"/>
            <a:ext cx="844147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ja-JP" sz="1600" dirty="0"/>
              <a:t>Time series of Tb biases between hyper sounders and </a:t>
            </a:r>
            <a:r>
              <a:rPr lang="en-US" altLang="ja-JP" sz="1600" b="1" dirty="0"/>
              <a:t>Himawari-8/AHI Band 12 (9.6</a:t>
            </a:r>
            <a:r>
              <a:rPr lang="el-GR" altLang="ja-JP" sz="1600" b="1" dirty="0"/>
              <a:t>μ</a:t>
            </a:r>
            <a:r>
              <a:rPr lang="en-US" altLang="ja-JP" sz="1600" b="1" dirty="0"/>
              <a:t>m)</a:t>
            </a:r>
            <a:endParaRPr kumimoji="1" lang="en-US" altLang="ja-JP" sz="16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8837" y="2668059"/>
            <a:ext cx="822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rgbClr val="FF00FF"/>
                </a:solidFill>
              </a:rPr>
              <a:t>w.r.t. </a:t>
            </a:r>
            <a:r>
              <a:rPr lang="en-US" altLang="ja-JP" sz="1800" dirty="0">
                <a:solidFill>
                  <a:srgbClr val="FF00FF"/>
                </a:solidFill>
              </a:rPr>
              <a:t>S-NPP/</a:t>
            </a:r>
            <a:r>
              <a:rPr lang="en-US" altLang="ja-JP" sz="1800" dirty="0" err="1">
                <a:solidFill>
                  <a:srgbClr val="FF00FF"/>
                </a:solidFill>
              </a:rPr>
              <a:t>CrIS</a:t>
            </a:r>
            <a:r>
              <a:rPr lang="en-US" altLang="ja-JP" sz="1800" dirty="0">
                <a:solidFill>
                  <a:srgbClr val="FF00FF"/>
                </a:solidFill>
              </a:rPr>
              <a:t>                       </a:t>
            </a:r>
            <a:r>
              <a:rPr lang="en-US" altLang="ja-JP" sz="1800" dirty="0">
                <a:solidFill>
                  <a:srgbClr val="0000FF"/>
                </a:solidFill>
              </a:rPr>
              <a:t>w.r.t. Aqua/AIRS                   </a:t>
            </a:r>
            <a:r>
              <a:rPr lang="en-US" altLang="ja-JP" sz="1800" dirty="0">
                <a:solidFill>
                  <a:srgbClr val="FF0000"/>
                </a:solidFill>
              </a:rPr>
              <a:t>w.r.t. </a:t>
            </a:r>
            <a:r>
              <a:rPr lang="en-US" altLang="ja-JP" sz="1800" dirty="0" err="1">
                <a:solidFill>
                  <a:srgbClr val="FF0000"/>
                </a:solidFill>
              </a:rPr>
              <a:t>Metop</a:t>
            </a:r>
            <a:r>
              <a:rPr lang="en-US" altLang="ja-JP" sz="1800" dirty="0">
                <a:solidFill>
                  <a:srgbClr val="FF0000"/>
                </a:solidFill>
              </a:rPr>
              <a:t>-A/IASI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94015" y="3015089"/>
            <a:ext cx="6949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at 290K                                                  at 290K                                                 at 290K</a:t>
            </a:r>
            <a:endParaRPr kumimoji="1"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47327" y="3968948"/>
            <a:ext cx="7820121" cy="11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3744" y="1218238"/>
            <a:ext cx="82420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Similar results in all hyper sounders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AHI Tb biases: stable w.r.t. </a:t>
            </a:r>
            <a:r>
              <a:rPr kumimoji="1" lang="en-US" altLang="ja-JP" sz="2000" dirty="0" err="1">
                <a:solidFill>
                  <a:srgbClr val="FF00FF"/>
                </a:solidFill>
              </a:rPr>
              <a:t>CrIS</a:t>
            </a:r>
            <a:r>
              <a:rPr kumimoji="1" lang="en-US" altLang="ja-JP" sz="2000" dirty="0">
                <a:solidFill>
                  <a:srgbClr val="FF00FF"/>
                </a:solidFill>
              </a:rPr>
              <a:t> at cold scenes </a:t>
            </a:r>
            <a:r>
              <a:rPr kumimoji="1" lang="en-US" altLang="ja-JP" sz="2000" dirty="0"/>
              <a:t>compared with others</a:t>
            </a:r>
            <a:endParaRPr kumimoji="1"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666274" y="5046881"/>
            <a:ext cx="7820121" cy="11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01452" y="4104173"/>
            <a:ext cx="6949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at 250K                                                  at 250K                                                 at 250K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20040" y="5137502"/>
            <a:ext cx="6949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at 220K                                                  at 220K                                                 at 220K</a:t>
            </a:r>
            <a:endParaRPr kumimoji="1" lang="ja-JP" altLang="en-US" sz="1400" dirty="0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3331945" y="370157"/>
            <a:ext cx="5533271" cy="7874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ja-JP" sz="2400" b="1" kern="0" dirty="0"/>
              <a:t>TB Bias Stability at different scenes</a:t>
            </a:r>
            <a:endParaRPr kumimoji="1" lang="ja-JP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019272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38832" y="4668644"/>
            <a:ext cx="2260483" cy="153143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 indent="-182563">
              <a:lnSpc>
                <a:spcPct val="120000"/>
              </a:lnSpc>
            </a:pPr>
            <a:r>
              <a:rPr lang="en-US" altLang="ja-JP" dirty="0"/>
              <a:t>Reference sensors:</a:t>
            </a:r>
          </a:p>
          <a:p>
            <a:pPr marL="144000"/>
            <a:r>
              <a:rPr lang="en-US" altLang="ja-JP" dirty="0" err="1">
                <a:solidFill>
                  <a:srgbClr val="FF0000"/>
                </a:solidFill>
              </a:rPr>
              <a:t>Metop</a:t>
            </a:r>
            <a:r>
              <a:rPr lang="en-US" altLang="ja-JP" dirty="0">
                <a:solidFill>
                  <a:srgbClr val="FF0000"/>
                </a:solidFill>
              </a:rPr>
              <a:t>-A/IASI</a:t>
            </a:r>
          </a:p>
          <a:p>
            <a:pPr marL="144000"/>
            <a:r>
              <a:rPr lang="en-US" altLang="ja-JP" dirty="0" err="1">
                <a:solidFill>
                  <a:srgbClr val="0000FF"/>
                </a:solidFill>
              </a:rPr>
              <a:t>Metop</a:t>
            </a:r>
            <a:r>
              <a:rPr lang="en-US" altLang="ja-JP" dirty="0">
                <a:solidFill>
                  <a:srgbClr val="0000FF"/>
                </a:solidFill>
              </a:rPr>
              <a:t>-B/IASI</a:t>
            </a:r>
          </a:p>
          <a:p>
            <a:pPr marL="144000"/>
            <a:r>
              <a:rPr lang="en-US" altLang="ja-JP" dirty="0">
                <a:solidFill>
                  <a:srgbClr val="006600"/>
                </a:solidFill>
              </a:rPr>
              <a:t>Aqua/AIRS</a:t>
            </a:r>
          </a:p>
          <a:p>
            <a:pPr marL="144000"/>
            <a:r>
              <a:rPr lang="en-US" altLang="ja-JP" b="1" dirty="0">
                <a:solidFill>
                  <a:srgbClr val="FF6600"/>
                </a:solidFill>
              </a:rPr>
              <a:t>S-NPP/</a:t>
            </a:r>
            <a:r>
              <a:rPr lang="en-US" altLang="ja-JP" b="1" dirty="0" err="1">
                <a:solidFill>
                  <a:srgbClr val="FF6600"/>
                </a:solidFill>
              </a:rPr>
              <a:t>CrIS</a:t>
            </a:r>
            <a:endParaRPr lang="en-US" altLang="ja-JP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34" y="353602"/>
            <a:ext cx="5919710" cy="59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-16104" y="1402566"/>
            <a:ext cx="3294568" cy="22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dirty="0"/>
              <a:t>MTSAT-2: </a:t>
            </a:r>
          </a:p>
          <a:p>
            <a:pPr marL="357188" indent="-179388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lang="en-US" altLang="ja-JP" sz="1600" dirty="0"/>
              <a:t>Diurnal variation of Tb biases during midnight</a:t>
            </a:r>
          </a:p>
          <a:p>
            <a:pPr marL="174625" indent="-1746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dirty="0"/>
              <a:t>Himawari-8 </a:t>
            </a:r>
          </a:p>
          <a:p>
            <a:pPr marL="357188" indent="-179388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lang="en-US" altLang="ja-JP" sz="1600" dirty="0"/>
              <a:t>No significant diurnal variation</a:t>
            </a:r>
          </a:p>
          <a:p>
            <a:pPr marL="174625" indent="-174625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ja-JP" sz="1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7968" y="275545"/>
            <a:ext cx="358611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/>
              <a:t>Time Dependence of Tb Biases</a:t>
            </a:r>
            <a:endParaRPr lang="ja-JP" altLang="en-US" sz="2800" b="1" dirty="0"/>
          </a:p>
        </p:txBody>
      </p:sp>
      <p:sp>
        <p:nvSpPr>
          <p:cNvPr id="13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</p:spPr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5204" y="3327151"/>
            <a:ext cx="293853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/>
              <a:t>Multiple references: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/>
              <a:t>very important to validate diurnal calibration biases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19020" y="730592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3.9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55580" y="726878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6.2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26457" y="1775072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6.9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51866" y="1771358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7.3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33894" y="2853005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8.6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59303" y="2826989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9.6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30180" y="3919787"/>
            <a:ext cx="514564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10.4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55589" y="3893771"/>
            <a:ext cx="503151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11.2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26466" y="4975418"/>
            <a:ext cx="514564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12.4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51875" y="4949402"/>
            <a:ext cx="514564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13.3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82432" y="1771358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3.7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89869" y="2849291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6.8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86155" y="3916073"/>
            <a:ext cx="503151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11.0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82441" y="4971704"/>
            <a:ext cx="514564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12.0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4" name="正方形/長方形 3"/>
          <p:cNvSpPr/>
          <p:nvPr/>
        </p:nvSpPr>
        <p:spPr>
          <a:xfrm>
            <a:off x="4470804" y="5910144"/>
            <a:ext cx="268442" cy="144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4432034" y="5965899"/>
            <a:ext cx="2520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990957" y="6049531"/>
            <a:ext cx="2002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Statistics in February 2016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8351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887" y="408453"/>
            <a:ext cx="5843239" cy="662064"/>
          </a:xfrm>
        </p:spPr>
        <p:txBody>
          <a:bodyPr>
            <a:normAutofit/>
          </a:bodyPr>
          <a:lstStyle/>
          <a:p>
            <a:r>
              <a:rPr lang="en-GB" sz="2800" b="1" dirty="0"/>
              <a:t>Summary and Future Plan</a:t>
            </a:r>
          </a:p>
        </p:txBody>
      </p:sp>
      <p:sp>
        <p:nvSpPr>
          <p:cNvPr id="8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</p:spPr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3749" y="1427363"/>
            <a:ext cx="8617838" cy="525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Method</a:t>
            </a:r>
          </a:p>
          <a:p>
            <a:pPr marL="446088" indent="-268288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kumimoji="1" lang="en-US" altLang="ja-JP" dirty="0" err="1"/>
              <a:t>Metop</a:t>
            </a:r>
            <a:r>
              <a:rPr kumimoji="1" lang="en-US" altLang="ja-JP" dirty="0"/>
              <a:t>-[A,B]/IASI, Aqua/AIRS and S-NPP/</a:t>
            </a:r>
            <a:r>
              <a:rPr kumimoji="1" lang="en-US" altLang="ja-JP" dirty="0" err="1"/>
              <a:t>CrIS</a:t>
            </a:r>
            <a:r>
              <a:rPr kumimoji="1" lang="en-US" altLang="ja-JP" dirty="0"/>
              <a:t> as references</a:t>
            </a:r>
          </a:p>
          <a:p>
            <a:pPr marL="446088" indent="-268288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kumimoji="1" lang="en-US" altLang="ja-JP" dirty="0"/>
              <a:t>Based on SNO approach</a:t>
            </a:r>
          </a:p>
          <a:p>
            <a:pPr marL="446088" indent="-268288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kumimoji="1" lang="en-US" altLang="ja-JP" dirty="0"/>
              <a:t>Spectral “gap-filling” method is applied if the reference sensor does not cover spectral range of GEO channel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Results</a:t>
            </a:r>
          </a:p>
          <a:p>
            <a:pPr marL="446088" indent="-268288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kumimoji="1" lang="en-US" altLang="ja-JP" dirty="0"/>
              <a:t>All IR bands are very stable, Tb biases &lt; 0.2K at standard scene</a:t>
            </a:r>
          </a:p>
          <a:p>
            <a:pPr marL="446088" indent="-268288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kumimoji="1" lang="en-US" altLang="ja-JP" dirty="0"/>
              <a:t>No significant diurnal calibration biases</a:t>
            </a:r>
          </a:p>
          <a:p>
            <a:pPr marL="714375" indent="-268288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kumimoji="1" lang="en-US" altLang="ja-JP" dirty="0"/>
              <a:t>Multiple references: important/useful to validate them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Future Plans</a:t>
            </a:r>
          </a:p>
          <a:p>
            <a:pPr marL="446088" indent="-268288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kumimoji="1" lang="en-US" altLang="ja-JP" dirty="0"/>
              <a:t>Inter-calibration results will be included in L1B equivalent data (i.e. </a:t>
            </a:r>
            <a:r>
              <a:rPr kumimoji="1" lang="en-US" altLang="ja-JP" dirty="0" err="1"/>
              <a:t>Himawari</a:t>
            </a:r>
            <a:r>
              <a:rPr kumimoji="1" lang="en-US" altLang="ja-JP" dirty="0"/>
              <a:t> Standard Data) once the product gets GSICS stamp</a:t>
            </a:r>
          </a:p>
          <a:p>
            <a:pPr marL="446088" indent="-268288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kumimoji="1" lang="en-US" altLang="ja-JP" dirty="0"/>
              <a:t>Generation of “Prime GSICS Correction” (blending multiple references results)</a:t>
            </a:r>
          </a:p>
          <a:p>
            <a:pPr>
              <a:lnSpc>
                <a:spcPct val="130000"/>
              </a:lnSpc>
            </a:pP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87030" y="1047184"/>
            <a:ext cx="59897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/>
              <a:t>Inter-calibration of Himawari-8/AHI IR bands</a:t>
            </a:r>
          </a:p>
        </p:txBody>
      </p:sp>
    </p:spTree>
    <p:extLst>
      <p:ext uri="{BB962C8B-B14F-4D97-AF65-F5344CB8AC3E}">
        <p14:creationId xmlns:p14="http://schemas.microsoft.com/office/powerpoint/2010/main" val="278594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69278" y="2599552"/>
            <a:ext cx="7073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/>
              <a:t>Thanks for Your Attention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7069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9174" y="2283606"/>
            <a:ext cx="4791658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ja-JP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dirty="0"/>
              <a:t>: pre-launch test value</a:t>
            </a:r>
          </a:p>
          <a:p>
            <a:pPr marL="45720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dirty="0"/>
              <a:t>: updated using blackbody observation </a:t>
            </a:r>
            <a:r>
              <a:rPr lang="en-US" altLang="ja-JP" sz="2400" dirty="0">
                <a:solidFill>
                  <a:srgbClr val="0000FF"/>
                </a:solidFill>
              </a:rPr>
              <a:t>for each full-disk observation</a:t>
            </a:r>
          </a:p>
          <a:p>
            <a:pPr marL="45720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dirty="0"/>
              <a:t>: updated using deep space observation </a:t>
            </a:r>
            <a:r>
              <a:rPr lang="en-US" altLang="ja-JP" sz="2400" dirty="0">
                <a:solidFill>
                  <a:srgbClr val="0000FF"/>
                </a:solidFill>
              </a:rPr>
              <a:t>for each swath</a:t>
            </a:r>
          </a:p>
          <a:p>
            <a:pPr>
              <a:lnSpc>
                <a:spcPct val="130000"/>
              </a:lnSpc>
            </a:pP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55026" y="1463051"/>
                <a:ext cx="8196146" cy="532453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1160463" indent="-1160463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200" b="0" i="1" smtClean="0">
                          <a:latin typeface="Cambria Math"/>
                        </a:rPr>
                        <m:t>𝑅</m:t>
                      </m:r>
                      <m:r>
                        <a:rPr lang="en-US" altLang="ja-JP" sz="2200" b="0" i="1" baseline="-25000" smtClean="0">
                          <a:latin typeface="Cambria Math"/>
                        </a:rPr>
                        <m:t>𝑜𝑏𝑠</m:t>
                      </m:r>
                      <m:r>
                        <a:rPr lang="en-US" altLang="ja-JP" sz="2200" b="0" i="1" smtClean="0">
                          <a:latin typeface="Cambria Math"/>
                        </a:rPr>
                        <m:t> = </m:t>
                      </m:r>
                      <m:r>
                        <a:rPr lang="en-US" altLang="ja-JP" sz="2200" b="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ja-JP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200" b="0" i="1">
                              <a:latin typeface="Cambria Math"/>
                            </a:rPr>
                            <m:t>𝜃</m:t>
                          </m:r>
                          <m:r>
                            <a:rPr lang="en-US" altLang="ja-JP" sz="2200" b="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200" b="0" i="1">
                              <a:latin typeface="Cambria Math"/>
                            </a:rPr>
                            <m:t>𝜙</m:t>
                          </m:r>
                        </m:e>
                      </m:d>
                      <m:d>
                        <m:dPr>
                          <m:ctrlPr>
                            <a:rPr lang="ja-JP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200" b="0" i="1">
                              <a:latin typeface="Cambria Math"/>
                            </a:rPr>
                            <m:t>𝑞</m:t>
                          </m:r>
                          <m:r>
                            <a:rPr lang="en-US" altLang="ja-JP" sz="2200" b="0" i="1" baseline="-25000" smtClean="0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ja-JP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200" b="0" i="1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ja-JP" sz="22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200" b="0" i="1">
                              <a:latin typeface="Cambria Math"/>
                            </a:rPr>
                            <m:t>+</m:t>
                          </m:r>
                          <m:r>
                            <a:rPr lang="en-US" altLang="ja-JP" sz="2200" b="0" i="1">
                              <a:latin typeface="Cambria Math"/>
                            </a:rPr>
                            <m:t>𝑚𝑛𝐶</m:t>
                          </m:r>
                          <m:r>
                            <a:rPr lang="en-US" altLang="ja-JP" sz="2200" b="0" i="1">
                              <a:latin typeface="Cambria Math"/>
                            </a:rPr>
                            <m:t>+</m:t>
                          </m:r>
                          <m:r>
                            <a:rPr lang="en-US" altLang="ja-JP" sz="2200" b="0" i="1">
                              <a:latin typeface="Cambria Math"/>
                            </a:rPr>
                            <m:t>𝑏𝑛</m:t>
                          </m:r>
                        </m:e>
                      </m:d>
                      <m:r>
                        <a:rPr lang="en-US" altLang="ja-JP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ja-JP" sz="2200" b="0" i="1">
                          <a:latin typeface="Cambria Math"/>
                        </a:rPr>
                        <m:t>−</m:t>
                      </m:r>
                      <m:r>
                        <a:rPr lang="en-US" altLang="ja-JP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ja-JP" sz="2200" b="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ja-JP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200" b="0" i="1">
                              <a:latin typeface="Cambria Math"/>
                            </a:rPr>
                            <m:t>𝜃</m:t>
                          </m:r>
                        </m:e>
                      </m:d>
                      <m:sSub>
                        <m:sSubPr>
                          <m:ctrlPr>
                            <a:rPr lang="ja-JP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ja-JP" sz="2200" b="0" i="1">
                              <a:latin typeface="Cambria Math"/>
                            </a:rPr>
                            <m:t>𝑀𝑛𝑠</m:t>
                          </m:r>
                        </m:sub>
                      </m:sSub>
                      <m:r>
                        <a:rPr lang="en-US" altLang="ja-JP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ja-JP" sz="2200" b="0" i="1">
                          <a:latin typeface="Cambria Math"/>
                        </a:rPr>
                        <m:t>−</m:t>
                      </m:r>
                      <m:r>
                        <a:rPr lang="en-US" altLang="ja-JP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ja-JP" sz="2200" b="0" i="1">
                          <a:latin typeface="Cambria Math"/>
                        </a:rPr>
                        <m:t>𝐻</m:t>
                      </m:r>
                      <m:r>
                        <a:rPr lang="en-US" altLang="ja-JP" sz="2200" b="0" i="1">
                          <a:latin typeface="Cambria Math"/>
                        </a:rPr>
                        <m:t>(</m:t>
                      </m:r>
                      <m:r>
                        <a:rPr lang="en-US" altLang="ja-JP" sz="2200" b="0" i="1">
                          <a:latin typeface="Cambria Math"/>
                        </a:rPr>
                        <m:t>𝜃</m:t>
                      </m:r>
                      <m:r>
                        <a:rPr lang="en-US" altLang="ja-JP" sz="2200" b="0" i="1">
                          <a:latin typeface="Cambria Math"/>
                        </a:rPr>
                        <m:t>,</m:t>
                      </m:r>
                      <m:r>
                        <a:rPr lang="en-US" altLang="ja-JP" sz="2200" b="0" i="1">
                          <a:latin typeface="Cambria Math"/>
                        </a:rPr>
                        <m:t>𝜙</m:t>
                      </m:r>
                      <m:r>
                        <a:rPr lang="en-US" altLang="ja-JP" sz="2200" b="0" i="1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ja-JP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ja-JP" sz="2200" b="0" i="1">
                              <a:latin typeface="Cambria Math"/>
                            </a:rPr>
                            <m:t>𝑀𝑒𝑤</m:t>
                          </m:r>
                        </m:sub>
                      </m:sSub>
                    </m:oMath>
                  </m:oMathPara>
                </a14:m>
                <a:endParaRPr lang="ja-JP" altLang="en-US" sz="22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6" y="1463051"/>
                <a:ext cx="8196146" cy="5324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3434576" y="412595"/>
            <a:ext cx="4737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IR on-board Calibration</a:t>
            </a:r>
            <a:endParaRPr kumimoji="1" lang="ja-JP" altLang="en-US" sz="3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20832" y="2461406"/>
            <a:ext cx="3886059" cy="22590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10000"/>
              </a:lnSpc>
            </a:pPr>
            <a:r>
              <a:rPr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altLang="ja-JP" sz="1600" dirty="0"/>
              <a:t>: Observed radiance</a:t>
            </a:r>
            <a:endParaRPr lang="en-US" altLang="ja-JP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>
              <a:lnSpc>
                <a:spcPct val="110000"/>
              </a:lnSpc>
            </a:pPr>
            <a:r>
              <a:rPr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1600" dirty="0"/>
              <a:t>: Raw digital count</a:t>
            </a:r>
          </a:p>
          <a:p>
            <a:pPr marL="363538" indent="-363538">
              <a:lnSpc>
                <a:spcPct val="110000"/>
              </a:lnSpc>
            </a:pPr>
            <a:r>
              <a:rPr lang="en-US" altLang="ja-JP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ja-JP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600" dirty="0"/>
              <a:t>: Coefficients</a:t>
            </a:r>
          </a:p>
          <a:p>
            <a:pPr marL="363538" indent="-363538">
              <a:lnSpc>
                <a:spcPct val="110000"/>
              </a:lnSpc>
            </a:pPr>
            <a:r>
              <a:rPr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600" dirty="0"/>
              <a:t>: Detector ID</a:t>
            </a:r>
          </a:p>
          <a:p>
            <a:pPr marL="363538" indent="-363538">
              <a:lnSpc>
                <a:spcPct val="110000"/>
              </a:lnSpc>
            </a:pPr>
            <a:r>
              <a:rPr lang="en-US" altLang="ja-JP" sz="1600" i="1" dirty="0">
                <a:latin typeface="Symbol" panose="05050102010706020507" pitchFamily="18" charset="2"/>
              </a:rPr>
              <a:t>q</a:t>
            </a:r>
            <a:r>
              <a:rPr lang="en-US" altLang="ja-JP" sz="1600" dirty="0">
                <a:latin typeface="Symbol" panose="05050102010706020507" pitchFamily="18" charset="2"/>
              </a:rPr>
              <a:t>,</a:t>
            </a:r>
            <a:r>
              <a:rPr lang="en-US" altLang="ja-JP" sz="1600" i="1" dirty="0">
                <a:latin typeface="Symbol" panose="05050102010706020507" pitchFamily="18" charset="2"/>
              </a:rPr>
              <a:t> f </a:t>
            </a:r>
            <a:r>
              <a:rPr lang="en-US" altLang="ja-JP" sz="1600" dirty="0"/>
              <a:t>: Incidence angle to SM</a:t>
            </a:r>
          </a:p>
          <a:p>
            <a:pPr marL="363538" indent="-363538">
              <a:lnSpc>
                <a:spcPct val="110000"/>
              </a:lnSpc>
            </a:pPr>
            <a:r>
              <a:rPr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600" i="1" dirty="0">
                <a:latin typeface="Symbol" panose="05050102010706020507" pitchFamily="18" charset="2"/>
              </a:rPr>
              <a:t>q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1600" i="1" dirty="0">
                <a:latin typeface="Symbol" panose="05050102010706020507" pitchFamily="18" charset="2"/>
              </a:rPr>
              <a:t> f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600" i="1" dirty="0">
                <a:latin typeface="Symbol" panose="05050102010706020507" pitchFamily="18" charset="2"/>
              </a:rPr>
              <a:t>q</a:t>
            </a:r>
            <a:r>
              <a:rPr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1600" i="1" dirty="0">
                <a:latin typeface="Symbol" panose="05050102010706020507" pitchFamily="18" charset="2"/>
              </a:rPr>
              <a:t> f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1600" i="1" dirty="0">
                <a:latin typeface="Symbol" panose="05050102010706020507" pitchFamily="18" charset="2"/>
              </a:rPr>
              <a:t> H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600" i="1" dirty="0">
                <a:latin typeface="Symbol" panose="05050102010706020507" pitchFamily="18" charset="2"/>
              </a:rPr>
              <a:t>q</a:t>
            </a:r>
            <a:r>
              <a:rPr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1600" i="1" dirty="0">
                <a:latin typeface="Symbol" panose="05050102010706020507" pitchFamily="18" charset="2"/>
              </a:rPr>
              <a:t> f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1600" dirty="0">
                <a:latin typeface="Symbol" panose="05050102010706020507" pitchFamily="18" charset="2"/>
              </a:rPr>
              <a:t>: </a:t>
            </a:r>
            <a:r>
              <a:rPr lang="en-US" altLang="ja-JP" sz="1600" dirty="0">
                <a:cs typeface="Times New Roman" panose="02020603050405020304" pitchFamily="18" charset="0"/>
              </a:rPr>
              <a:t>Parameters on scan mirror emissivity</a:t>
            </a:r>
          </a:p>
          <a:p>
            <a:pPr marL="363538" indent="-363538">
              <a:lnSpc>
                <a:spcPct val="110000"/>
              </a:lnSpc>
            </a:pPr>
            <a:r>
              <a:rPr lang="en-US" altLang="ja-JP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Mns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Mew</a:t>
            </a:r>
            <a:r>
              <a:rPr lang="en-US" altLang="ja-JP" sz="1600" dirty="0"/>
              <a:t>: NS/EW scan mirror radiance</a:t>
            </a:r>
          </a:p>
        </p:txBody>
      </p:sp>
    </p:spTree>
    <p:extLst>
      <p:ext uri="{BB962C8B-B14F-4D97-AF65-F5344CB8AC3E}">
        <p14:creationId xmlns:p14="http://schemas.microsoft.com/office/powerpoint/2010/main" val="125986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46410" y="5272459"/>
            <a:ext cx="7984274" cy="7627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kumimoji="1" lang="en-US" altLang="ja-JP" sz="1800" i="1" dirty="0"/>
              <a:t>Acknowledgement</a:t>
            </a:r>
          </a:p>
          <a:p>
            <a:pPr marL="269875" lvl="1" indent="0">
              <a:buFont typeface="Arial" pitchFamily="34" charset="0"/>
              <a:buNone/>
            </a:pPr>
            <a:r>
              <a:rPr lang="en-US" altLang="ja-JP" sz="1800" i="1" dirty="0"/>
              <a:t>JMA is grateful to NOAA for our collaboration on AHI/ABI Cal/Val activities</a:t>
            </a:r>
            <a:endParaRPr kumimoji="1" lang="en-US" altLang="ja-JP" sz="1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46810" y="401443"/>
            <a:ext cx="2406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Contents</a:t>
            </a:r>
            <a:endParaRPr kumimoji="1" lang="ja-JP" altLang="en-US" sz="4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5981" y="1271237"/>
            <a:ext cx="6742872" cy="3613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7188" indent="-3571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Himawari-8/AHI Overview</a:t>
            </a:r>
          </a:p>
          <a:p>
            <a:pPr marL="623888" indent="-355600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kumimoji="1" lang="en-US" altLang="ja-JP" sz="2000" dirty="0"/>
              <a:t>AHI Specification</a:t>
            </a:r>
          </a:p>
          <a:p>
            <a:pPr marL="623888" indent="-355600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kumimoji="1" lang="en-US" altLang="ja-JP" sz="2000" dirty="0"/>
              <a:t>Observing Mode</a:t>
            </a:r>
          </a:p>
          <a:p>
            <a:pPr marL="357188" indent="-3571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Inter-calibration of Himawari-8/AHI IR bands</a:t>
            </a:r>
          </a:p>
          <a:p>
            <a:pPr marL="623888" indent="-355600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kumimoji="1" lang="en-US" altLang="ja-JP" sz="2000" dirty="0"/>
              <a:t>Method</a:t>
            </a:r>
          </a:p>
          <a:p>
            <a:pPr marL="623888" indent="-355600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kumimoji="1" lang="en-US" altLang="ja-JP" sz="2000"/>
              <a:t>Results</a:t>
            </a:r>
            <a:endParaRPr kumimoji="1" lang="en-US" altLang="ja-JP" sz="2000" dirty="0"/>
          </a:p>
          <a:p>
            <a:pPr marL="357188" indent="-3571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Summary and Future Plans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4404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15" y="200722"/>
            <a:ext cx="4383778" cy="1349297"/>
          </a:xfrm>
          <a:solidFill>
            <a:schemeClr val="bg1"/>
          </a:solidFill>
        </p:spPr>
        <p:txBody>
          <a:bodyPr anchor="ctr" anchorCtr="1">
            <a:normAutofit fontScale="90000"/>
          </a:bodyPr>
          <a:lstStyle/>
          <a:p>
            <a:r>
              <a:rPr lang="en-GB" sz="2800" b="1" dirty="0"/>
              <a:t>Advanced </a:t>
            </a:r>
            <a:r>
              <a:rPr lang="en-GB" sz="2800" b="1" dirty="0" err="1"/>
              <a:t>Himawari</a:t>
            </a:r>
            <a:r>
              <a:rPr lang="en-GB" sz="2800" b="1" dirty="0"/>
              <a:t> Imager (AHI) on Himawari-8</a:t>
            </a:r>
          </a:p>
        </p:txBody>
      </p:sp>
      <p:graphicFrame>
        <p:nvGraphicFramePr>
          <p:cNvPr id="8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735856"/>
              </p:ext>
            </p:extLst>
          </p:nvPr>
        </p:nvGraphicFramePr>
        <p:xfrm>
          <a:off x="147943" y="1587938"/>
          <a:ext cx="4345881" cy="2576154"/>
        </p:xfrm>
        <a:graphic>
          <a:graphicData uri="http://schemas.openxmlformats.org/drawingml/2006/table">
            <a:tbl>
              <a:tblPr/>
              <a:tblGrid>
                <a:gridCol w="49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5987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Band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Central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Wavelength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[μm]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Spatial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Resolution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[km]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# of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Detectors*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Levels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of digital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count [bit]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0.47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1 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676 (3)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B08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0.51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B08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1 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B08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676  (3)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B08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B08C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0.64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0.5 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1460 (3)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0.86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676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1.6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372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2.3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372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211873" y="4386707"/>
            <a:ext cx="2152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>
                <a:ea typeface="ＭＳ Ｐゴシック" charset="-128"/>
                <a:cs typeface="Arial" charset="0"/>
              </a:rPr>
              <a:t># of redundant detector columns per side</a:t>
            </a:r>
          </a:p>
        </p:txBody>
      </p:sp>
      <p:sp>
        <p:nvSpPr>
          <p:cNvPr id="18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</p:spPr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9" name="Picture 4" descr="http://www.data.jma.go.jp/mscweb/en/himawari89/himawari_cast/fig/schedule_e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97150" y="4308650"/>
            <a:ext cx="6668413" cy="19137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296436"/>
              </p:ext>
            </p:extLst>
          </p:nvPr>
        </p:nvGraphicFramePr>
        <p:xfrm>
          <a:off x="4638912" y="368737"/>
          <a:ext cx="4345881" cy="3804402"/>
        </p:xfrm>
        <a:graphic>
          <a:graphicData uri="http://schemas.openxmlformats.org/drawingml/2006/table">
            <a:tbl>
              <a:tblPr/>
              <a:tblGrid>
                <a:gridCol w="49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5987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Band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Central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Wavelength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[μm]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Spatial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Resolution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[km]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# of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Detectors*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Levels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of digital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count [bit]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3.9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332 (6)</a:t>
                      </a:r>
                    </a:p>
                  </a:txBody>
                  <a:tcPr marL="46851" marR="46851" marT="46851" marB="46851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14</a:t>
                      </a:r>
                    </a:p>
                  </a:txBody>
                  <a:tcPr marL="46851" marR="46851" marT="46851" marB="46851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332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6.9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332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7.3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332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8.6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332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9.6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332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10.4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408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11.2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408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12.4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408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13.3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408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6" name="直線矢印コネクタ 5"/>
          <p:cNvCxnSpPr/>
          <p:nvPr/>
        </p:nvCxnSpPr>
        <p:spPr>
          <a:xfrm flipH="1">
            <a:off x="2185638" y="4125951"/>
            <a:ext cx="1025913" cy="4777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6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グループ化 50"/>
          <p:cNvGrpSpPr/>
          <p:nvPr/>
        </p:nvGrpSpPr>
        <p:grpSpPr>
          <a:xfrm>
            <a:off x="419373" y="1699462"/>
            <a:ext cx="8329091" cy="3606237"/>
            <a:chOff x="358697" y="2708920"/>
            <a:chExt cx="8389376" cy="3732900"/>
          </a:xfrm>
        </p:grpSpPr>
        <p:cxnSp>
          <p:nvCxnSpPr>
            <p:cNvPr id="4" name="直線矢印コネクタ 86"/>
            <p:cNvCxnSpPr/>
            <p:nvPr/>
          </p:nvCxnSpPr>
          <p:spPr>
            <a:xfrm>
              <a:off x="5929742" y="2712079"/>
              <a:ext cx="0" cy="28475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矢印コネクタ 87"/>
            <p:cNvCxnSpPr/>
            <p:nvPr/>
          </p:nvCxnSpPr>
          <p:spPr>
            <a:xfrm>
              <a:off x="4863915" y="2715193"/>
              <a:ext cx="0" cy="284612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88"/>
            <p:cNvCxnSpPr/>
            <p:nvPr/>
          </p:nvCxnSpPr>
          <p:spPr>
            <a:xfrm>
              <a:off x="3713943" y="2729896"/>
              <a:ext cx="0" cy="2831424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5" descr="クリップボード01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97" y="2753033"/>
              <a:ext cx="2784475" cy="2774950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57247" y="3126096"/>
              <a:ext cx="492125" cy="230188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38072" y="2835583"/>
              <a:ext cx="2617788" cy="2616200"/>
            </a:xfrm>
            <a:prstGeom prst="ellips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406447" y="3608696"/>
              <a:ext cx="327025" cy="28416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061960" y="4599296"/>
              <a:ext cx="327025" cy="169863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070022" y="4696133"/>
              <a:ext cx="327025" cy="169863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406868" y="5541465"/>
              <a:ext cx="8280920" cy="4463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561" y="2746604"/>
              <a:ext cx="762000" cy="434271"/>
            </a:xfrm>
            <a:prstGeom prst="rect">
              <a:avLst/>
            </a:prstGeom>
            <a:noFill/>
            <a:ln w="19050">
              <a:solidFill>
                <a:srgbClr val="FF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V="1">
              <a:off x="431984" y="2708920"/>
              <a:ext cx="818379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6" name="Picture 31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430" y="3028723"/>
              <a:ext cx="428625" cy="38576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1296146" y="3356284"/>
              <a:ext cx="492125" cy="230188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18" name="直線矢印コネクタ 100"/>
            <p:cNvCxnSpPr>
              <a:stCxn id="9" idx="4"/>
            </p:cNvCxnSpPr>
            <p:nvPr/>
          </p:nvCxnSpPr>
          <p:spPr>
            <a:xfrm>
              <a:off x="1746966" y="5451783"/>
              <a:ext cx="273" cy="12611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01"/>
            <p:cNvCxnSpPr/>
            <p:nvPr/>
          </p:nvCxnSpPr>
          <p:spPr>
            <a:xfrm flipH="1">
              <a:off x="1746966" y="2715193"/>
              <a:ext cx="3968" cy="12039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686" y="3356284"/>
              <a:ext cx="79851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304" y="3978843"/>
              <a:ext cx="79851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767" y="4618345"/>
              <a:ext cx="79851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482" y="3626418"/>
              <a:ext cx="80486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483" y="4263147"/>
              <a:ext cx="80486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1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056" y="4890068"/>
              <a:ext cx="80486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968" y="3642293"/>
              <a:ext cx="46355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3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968" y="4283464"/>
              <a:ext cx="46355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958" y="4882651"/>
              <a:ext cx="46355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483" y="2968159"/>
              <a:ext cx="80486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図 11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849" y="2718426"/>
              <a:ext cx="504056" cy="2834839"/>
            </a:xfrm>
            <a:prstGeom prst="rect">
              <a:avLst/>
            </a:prstGeom>
          </p:spPr>
        </p:pic>
        <p:pic>
          <p:nvPicPr>
            <p:cNvPr id="31" name="図 11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138" y="2726741"/>
              <a:ext cx="504056" cy="2834839"/>
            </a:xfrm>
            <a:prstGeom prst="rect">
              <a:avLst/>
            </a:prstGeom>
          </p:spPr>
        </p:pic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406868" y="5656446"/>
              <a:ext cx="2786604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C00000"/>
                  </a:solidFill>
                </a:rPr>
                <a:t>Full Disk Observation</a:t>
              </a:r>
            </a:p>
            <a:p>
              <a:pPr algn="ctr"/>
              <a:r>
                <a:rPr lang="en-US" altLang="ja-JP" b="1" dirty="0">
                  <a:solidFill>
                    <a:srgbClr val="C00000"/>
                  </a:solidFill>
                </a:rPr>
                <a:t>every </a:t>
              </a:r>
              <a:r>
                <a:rPr lang="en-US" altLang="ja-JP" sz="2000" b="1" dirty="0">
                  <a:solidFill>
                    <a:srgbClr val="C00000"/>
                  </a:solidFill>
                </a:rPr>
                <a:t>10</a:t>
              </a:r>
              <a:r>
                <a:rPr lang="en-US" altLang="ja-JP" b="1" dirty="0">
                  <a:solidFill>
                    <a:srgbClr val="C00000"/>
                  </a:solidFill>
                </a:rPr>
                <a:t> min.</a:t>
              </a:r>
              <a:endParaRPr lang="ja-JP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42"/>
            <p:cNvSpPr txBox="1"/>
            <p:nvPr/>
          </p:nvSpPr>
          <p:spPr>
            <a:xfrm>
              <a:off x="3175959" y="5580046"/>
              <a:ext cx="114486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/>
                <a:t>Region 1 </a:t>
              </a:r>
            </a:p>
            <a:p>
              <a:pPr algn="ctr"/>
              <a:r>
                <a:rPr lang="en-GB" sz="1200" dirty="0"/>
                <a:t>2000 x 1000km</a:t>
              </a:r>
            </a:p>
            <a:p>
              <a:pPr algn="ctr"/>
              <a:r>
                <a:rPr lang="en-GB" sz="1200" dirty="0"/>
                <a:t>(NE Japan)</a:t>
              </a:r>
            </a:p>
            <a:p>
              <a:pPr algn="ctr"/>
              <a:r>
                <a:rPr lang="en-GB" sz="1200" dirty="0"/>
                <a:t>Every </a:t>
              </a:r>
              <a:r>
                <a:rPr lang="en-GB" sz="1400" b="1" dirty="0">
                  <a:solidFill>
                    <a:srgbClr val="FF0000"/>
                  </a:solidFill>
                </a:rPr>
                <a:t>2.5</a:t>
              </a:r>
              <a:r>
                <a:rPr lang="en-GB" sz="1200" b="1" dirty="0">
                  <a:solidFill>
                    <a:srgbClr val="FF0000"/>
                  </a:solidFill>
                </a:rPr>
                <a:t> min.</a:t>
              </a:r>
            </a:p>
          </p:txBody>
        </p:sp>
        <p:sp>
          <p:nvSpPr>
            <p:cNvPr id="34" name="TextBox 43"/>
            <p:cNvSpPr txBox="1"/>
            <p:nvPr/>
          </p:nvSpPr>
          <p:spPr>
            <a:xfrm>
              <a:off x="4279526" y="5576635"/>
              <a:ext cx="114486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/>
                <a:t>Region 2</a:t>
              </a:r>
            </a:p>
            <a:p>
              <a:pPr algn="ctr"/>
              <a:r>
                <a:rPr lang="en-GB" sz="1200" dirty="0"/>
                <a:t>2000 x 1000km</a:t>
              </a:r>
            </a:p>
            <a:p>
              <a:pPr algn="ctr"/>
              <a:r>
                <a:rPr lang="en-GB" sz="1200" dirty="0"/>
                <a:t>(SW Japan)</a:t>
              </a:r>
            </a:p>
            <a:p>
              <a:pPr algn="ctr"/>
              <a:r>
                <a:rPr lang="en-GB" sz="1200" dirty="0"/>
                <a:t>Every </a:t>
              </a:r>
              <a:r>
                <a:rPr lang="en-GB" sz="1400" b="1" dirty="0">
                  <a:solidFill>
                    <a:srgbClr val="FF0000"/>
                  </a:solidFill>
                </a:rPr>
                <a:t>2.5</a:t>
              </a:r>
              <a:r>
                <a:rPr lang="en-GB" sz="1200" b="1" dirty="0">
                  <a:solidFill>
                    <a:srgbClr val="FF0000"/>
                  </a:solidFill>
                </a:rPr>
                <a:t> min.</a:t>
              </a:r>
            </a:p>
          </p:txBody>
        </p:sp>
        <p:sp>
          <p:nvSpPr>
            <p:cNvPr id="35" name="TextBox 44"/>
            <p:cNvSpPr txBox="1"/>
            <p:nvPr/>
          </p:nvSpPr>
          <p:spPr>
            <a:xfrm>
              <a:off x="5320538" y="5572715"/>
              <a:ext cx="118013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/>
                <a:t>Region 3</a:t>
              </a:r>
            </a:p>
            <a:p>
              <a:pPr algn="ctr"/>
              <a:r>
                <a:rPr lang="en-GB" sz="1200" dirty="0"/>
                <a:t>1000 x 1000 km</a:t>
              </a:r>
            </a:p>
            <a:p>
              <a:pPr algn="ctr"/>
              <a:r>
                <a:rPr lang="en-GB" sz="1200" dirty="0"/>
                <a:t>(Target Area)</a:t>
              </a:r>
            </a:p>
            <a:p>
              <a:pPr algn="ctr"/>
              <a:r>
                <a:rPr lang="en-GB" sz="1200" dirty="0"/>
                <a:t>Every </a:t>
              </a:r>
              <a:r>
                <a:rPr lang="en-GB" sz="1400" b="1" dirty="0">
                  <a:solidFill>
                    <a:srgbClr val="FF0000"/>
                  </a:solidFill>
                </a:rPr>
                <a:t>2.5</a:t>
              </a:r>
              <a:r>
                <a:rPr lang="en-GB" sz="1200" b="1" dirty="0">
                  <a:solidFill>
                    <a:srgbClr val="FF0000"/>
                  </a:solidFill>
                </a:rPr>
                <a:t> min.</a:t>
              </a:r>
            </a:p>
          </p:txBody>
        </p:sp>
        <p:sp>
          <p:nvSpPr>
            <p:cNvPr id="36" name="TextBox 45"/>
            <p:cNvSpPr txBox="1"/>
            <p:nvPr/>
          </p:nvSpPr>
          <p:spPr>
            <a:xfrm>
              <a:off x="6383036" y="5576635"/>
              <a:ext cx="122296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/>
                <a:t>Region 4</a:t>
              </a:r>
            </a:p>
            <a:p>
              <a:pPr algn="ctr"/>
              <a:r>
                <a:rPr lang="en-GB" sz="1200" dirty="0"/>
                <a:t>1000 x 500 km</a:t>
              </a:r>
            </a:p>
            <a:p>
              <a:pPr algn="ctr"/>
              <a:r>
                <a:rPr lang="en-GB" sz="1200" dirty="0"/>
                <a:t>(Landmark Area)</a:t>
              </a:r>
            </a:p>
            <a:p>
              <a:pPr algn="ctr"/>
              <a:r>
                <a:rPr lang="en-GB" sz="1200" dirty="0"/>
                <a:t>Every </a:t>
              </a:r>
              <a:r>
                <a:rPr lang="en-GB" sz="1400" b="1" dirty="0">
                  <a:solidFill>
                    <a:srgbClr val="FF0000"/>
                  </a:solidFill>
                </a:rPr>
                <a:t>30 sec</a:t>
              </a:r>
              <a:r>
                <a:rPr lang="en-GB" sz="1200" b="1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37" name="TextBox 46"/>
            <p:cNvSpPr txBox="1"/>
            <p:nvPr/>
          </p:nvSpPr>
          <p:spPr>
            <a:xfrm>
              <a:off x="7525111" y="5572715"/>
              <a:ext cx="122296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00FF"/>
                  </a:solidFill>
                </a:rPr>
                <a:t>Region 5</a:t>
              </a:r>
            </a:p>
            <a:p>
              <a:pPr algn="ctr"/>
              <a:r>
                <a:rPr lang="en-GB" sz="1200" dirty="0"/>
                <a:t>1000 x 500 km</a:t>
              </a:r>
            </a:p>
            <a:p>
              <a:pPr algn="ctr"/>
              <a:r>
                <a:rPr lang="en-GB" sz="1200" dirty="0"/>
                <a:t>(Landmark Area)</a:t>
              </a:r>
            </a:p>
            <a:p>
              <a:pPr algn="ctr"/>
              <a:r>
                <a:rPr lang="en-GB" sz="1200" dirty="0"/>
                <a:t>Every </a:t>
              </a:r>
              <a:r>
                <a:rPr lang="en-GB" sz="1400" b="1" dirty="0">
                  <a:solidFill>
                    <a:srgbClr val="FF0000"/>
                  </a:solidFill>
                </a:rPr>
                <a:t>30 sec</a:t>
              </a:r>
              <a:r>
                <a:rPr lang="en-GB" sz="1200" b="1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3174207" y="3914132"/>
              <a:ext cx="2189881" cy="2548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chemeClr val="bg1"/>
                  </a:solidFill>
                </a:rPr>
                <a:t>Preliminary fixed area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049389" y="4221088"/>
              <a:ext cx="2503905" cy="2548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altLang="ja-JP" sz="1600" dirty="0">
                  <a:solidFill>
                    <a:schemeClr val="bg1"/>
                  </a:solidFill>
                </a:rPr>
                <a:t>Flexible observation area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itle 1"/>
          <p:cNvSpPr txBox="1">
            <a:spLocks/>
          </p:cNvSpPr>
          <p:nvPr/>
        </p:nvSpPr>
        <p:spPr>
          <a:xfrm>
            <a:off x="3546088" y="284355"/>
            <a:ext cx="5290064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</a:rPr>
              <a:t>Full Disk / Regional Observation in 10 minutes Repeat Cycle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1241538" y="5408552"/>
            <a:ext cx="711282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>
              <a:lnSpc>
                <a:spcPct val="120000"/>
              </a:lnSpc>
            </a:pPr>
            <a:r>
              <a:rPr lang="en-US" altLang="ja-JP" u="sng" dirty="0"/>
              <a:t>Lunar observation</a:t>
            </a:r>
            <a:r>
              <a:rPr lang="en-US" altLang="ja-JP" dirty="0"/>
              <a:t>: performed using Landmark Area (Region 5)</a:t>
            </a:r>
          </a:p>
        </p:txBody>
      </p:sp>
      <p:sp>
        <p:nvSpPr>
          <p:cNvPr id="56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</p:spPr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5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36239"/>
              </p:ext>
            </p:extLst>
          </p:nvPr>
        </p:nvGraphicFramePr>
        <p:xfrm>
          <a:off x="351991" y="1203686"/>
          <a:ext cx="8424937" cy="5001120"/>
        </p:xfrm>
        <a:graphic>
          <a:graphicData uri="http://schemas.openxmlformats.org/drawingml/2006/table">
            <a:tbl>
              <a:tblPr firstRow="1" bandRow="1"/>
              <a:tblGrid>
                <a:gridCol w="1368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Band </a:t>
                      </a:r>
                      <a:r>
                        <a:rPr lang="en-GB" sz="1600" baseline="0" dirty="0"/>
                        <a:t>[µm]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T="18000" marB="1800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Solar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Diffuser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Black Body</a:t>
                      </a:r>
                    </a:p>
                  </a:txBody>
                  <a:tcPr marT="18000" marB="1800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GSICS 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(IR)</a:t>
                      </a:r>
                    </a:p>
                  </a:txBody>
                  <a:tcPr marT="18000" marB="1800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GSICS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(DCC)</a:t>
                      </a:r>
                    </a:p>
                  </a:txBody>
                  <a:tcPr marT="18000" marB="1800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GSICS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(Moon)</a:t>
                      </a:r>
                    </a:p>
                  </a:txBody>
                  <a:tcPr marT="18000" marB="1800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RT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simulation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Ray matching</a:t>
                      </a:r>
                    </a:p>
                  </a:txBody>
                  <a:tcPr marT="18000" marB="1800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GEO-GEO</a:t>
                      </a:r>
                    </a:p>
                  </a:txBody>
                  <a:tcPr marT="18000" marB="1800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1600" dirty="0"/>
                        <a:t>Band1 [0.47]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(Y)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(Y)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altLang="ja-JP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altLang="ja-JP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1600" dirty="0"/>
                        <a:t>Band2 [0.51]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(Y)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(Y)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altLang="ja-JP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altLang="ja-JP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1600" dirty="0"/>
                        <a:t>Band3 [0.64]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(Y)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(Y)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altLang="ja-JP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altLang="ja-JP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1600" dirty="0"/>
                        <a:t>Band4</a:t>
                      </a:r>
                      <a:r>
                        <a:rPr lang="en-GB" sz="1600" baseline="0" dirty="0"/>
                        <a:t> [</a:t>
                      </a:r>
                      <a:r>
                        <a:rPr lang="en-GB" sz="1600" dirty="0"/>
                        <a:t>0.86]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(Y)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(Y)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1600" dirty="0"/>
                        <a:t>Band5 [1.6]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(Y)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(Y)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1600" dirty="0"/>
                        <a:t>Band6 [2.3]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(Y)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(Y)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altLang="ja-JP" sz="1600" dirty="0"/>
                        <a:t>Band7 [</a:t>
                      </a:r>
                      <a:r>
                        <a:rPr lang="en-GB" sz="1600" dirty="0"/>
                        <a:t>3.9]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altLang="ja-JP" sz="1600" dirty="0"/>
                        <a:t>Band8 [</a:t>
                      </a:r>
                      <a:r>
                        <a:rPr lang="en-GB" sz="1600" dirty="0"/>
                        <a:t>6.2]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altLang="ja-JP" sz="1600" dirty="0"/>
                        <a:t>Band9 [</a:t>
                      </a:r>
                      <a:r>
                        <a:rPr lang="en-GB" sz="1600" dirty="0"/>
                        <a:t>6.9]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altLang="ja-JP" sz="1600" dirty="0"/>
                        <a:t>Band10 [</a:t>
                      </a:r>
                      <a:r>
                        <a:rPr lang="en-GB" sz="1600" dirty="0"/>
                        <a:t>7.3]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altLang="ja-JP" sz="1600" dirty="0"/>
                        <a:t>Band11 [</a:t>
                      </a:r>
                      <a:r>
                        <a:rPr lang="en-GB" sz="1600" dirty="0"/>
                        <a:t>8.6]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altLang="ja-JP" sz="1600" dirty="0"/>
                        <a:t>Band12 [</a:t>
                      </a:r>
                      <a:r>
                        <a:rPr lang="en-GB" sz="1600" dirty="0"/>
                        <a:t>9.6]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altLang="ja-JP" sz="1600" dirty="0"/>
                        <a:t>Band13 [</a:t>
                      </a:r>
                      <a:r>
                        <a:rPr lang="en-GB" sz="1600" dirty="0"/>
                        <a:t>10.4]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altLang="ja-JP" sz="1600" dirty="0"/>
                        <a:t>Band14 [</a:t>
                      </a:r>
                      <a:r>
                        <a:rPr lang="en-GB" sz="1600" dirty="0"/>
                        <a:t>11.2]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altLang="ja-JP" sz="1600" dirty="0"/>
                        <a:t>Band15 [</a:t>
                      </a:r>
                      <a:r>
                        <a:rPr lang="en-GB" sz="1600" dirty="0"/>
                        <a:t>12.4]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altLang="ja-JP" sz="1600" dirty="0"/>
                        <a:t>Band16 [</a:t>
                      </a:r>
                      <a:r>
                        <a:rPr lang="en-GB" sz="1600" dirty="0"/>
                        <a:t>13.3]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/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marT="18000" marB="18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281876" y="6305165"/>
            <a:ext cx="272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(Y) : under implementation</a:t>
            </a:r>
            <a:endParaRPr kumimoji="1" lang="ja-JP" altLang="en-US" u="sng" dirty="0"/>
          </a:p>
        </p:txBody>
      </p:sp>
      <p:sp>
        <p:nvSpPr>
          <p:cNvPr id="8" name="TextBox 6"/>
          <p:cNvSpPr txBox="1"/>
          <p:nvPr/>
        </p:nvSpPr>
        <p:spPr>
          <a:xfrm>
            <a:off x="3556494" y="288013"/>
            <a:ext cx="4711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Himawari-8/AHI Radiometric Calibration Methods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844364" y="3825175"/>
            <a:ext cx="30257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Inter-calibration of VIS/NIR bands using VIIRS</a:t>
            </a:r>
          </a:p>
          <a:p>
            <a:r>
              <a:rPr kumimoji="1" lang="en-US" altLang="ja-JP" dirty="0"/>
              <a:t>      -&gt; Poster presentation</a:t>
            </a:r>
            <a:endParaRPr kumimoji="1" lang="ja-JP" altLang="en-US" dirty="0"/>
          </a:p>
        </p:txBody>
      </p:sp>
      <p:sp>
        <p:nvSpPr>
          <p:cNvPr id="9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</p:spPr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5487" r="9470"/>
          <a:stretch/>
        </p:blipFill>
        <p:spPr>
          <a:xfrm>
            <a:off x="5720559" y="1839953"/>
            <a:ext cx="2913441" cy="44563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8949" y="1836608"/>
            <a:ext cx="3029605" cy="445204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88299" y="2697561"/>
            <a:ext cx="1970650" cy="1495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dirty="0"/>
              <a:t>Diurnal variation in commissioning phase data at the earliest stage</a:t>
            </a:r>
          </a:p>
        </p:txBody>
      </p:sp>
      <p:sp>
        <p:nvSpPr>
          <p:cNvPr id="7" name="右矢印 6"/>
          <p:cNvSpPr/>
          <p:nvPr/>
        </p:nvSpPr>
        <p:spPr>
          <a:xfrm>
            <a:off x="5282456" y="3677530"/>
            <a:ext cx="36004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457200" y="1152128"/>
            <a:ext cx="8229600" cy="75541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n-US" altLang="ja-JP" sz="1800" dirty="0"/>
              <a:t>GSICS approach revealed diurnal variation of </a:t>
            </a:r>
            <a:r>
              <a:rPr lang="en-US" altLang="ja-JP" sz="1800" dirty="0"/>
              <a:t>IR calibration performance due to a bug of ground processing software</a:t>
            </a:r>
            <a:endParaRPr kumimoji="1" lang="en-US" altLang="ja-JP" sz="18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278459" y="451540"/>
            <a:ext cx="5620215" cy="47667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2400" b="1" dirty="0"/>
              <a:t>GSICS Approach Helped AHI Commissioning Phase Activity</a:t>
            </a:r>
            <a:endParaRPr lang="en-GB" altLang="ja-JP" sz="2400" b="1" dirty="0"/>
          </a:p>
        </p:txBody>
      </p:sp>
      <p:sp>
        <p:nvSpPr>
          <p:cNvPr id="11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</p:spPr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154742" y="6043961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[UTC]</a:t>
            </a:r>
            <a:endParaRPr kumimoji="1" lang="ja-JP" altLang="en-US" sz="1100" dirty="0"/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1729468" y="5666954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TB bias [K]</a:t>
            </a:r>
            <a:endParaRPr kumimoji="1" lang="ja-JP" altLang="en-US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20533" y="2074127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3.9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66808" y="2070413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6.2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27970" y="2940191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6.9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74245" y="2936477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7.3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35407" y="3795104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8.6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81682" y="3791390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9.6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31693" y="4650017"/>
            <a:ext cx="514564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10.4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77968" y="4646303"/>
            <a:ext cx="503151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11.2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27979" y="5504930"/>
            <a:ext cx="514564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12.4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74254" y="5501216"/>
            <a:ext cx="514564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13.3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95572" y="2081564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3.9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52998" y="2077850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6.2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03009" y="2947628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6.9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60435" y="2943914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7.3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10446" y="3802541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8.6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556721" y="3798827"/>
            <a:ext cx="42960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9.6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06732" y="4657454"/>
            <a:ext cx="514564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10.4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553007" y="4653740"/>
            <a:ext cx="503151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11.2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03018" y="5512367"/>
            <a:ext cx="514564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12.4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549293" y="5508653"/>
            <a:ext cx="514564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200" dirty="0"/>
              <a:t>13.3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1069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251" y="305066"/>
            <a:ext cx="5324445" cy="758952"/>
          </a:xfrm>
        </p:spPr>
        <p:txBody>
          <a:bodyPr>
            <a:noAutofit/>
          </a:bodyPr>
          <a:lstStyle/>
          <a:p>
            <a:r>
              <a:rPr lang="en-GB" altLang="ja-JP" sz="2400" b="1" dirty="0"/>
              <a:t>Inter-calibration using LEO Hyper-spectral Sounders as References</a:t>
            </a:r>
            <a:endParaRPr kumimoji="1" lang="ja-JP" altLang="en-US" sz="2400" dirty="0"/>
          </a:p>
        </p:txBody>
      </p:sp>
      <p:sp>
        <p:nvSpPr>
          <p:cNvPr id="14" name="Rectangle 6"/>
          <p:cNvSpPr/>
          <p:nvPr/>
        </p:nvSpPr>
        <p:spPr>
          <a:xfrm>
            <a:off x="158428" y="1264066"/>
            <a:ext cx="5010472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Reference instruments</a:t>
            </a:r>
          </a:p>
          <a:p>
            <a:pPr marL="465138" indent="-285750">
              <a:lnSpc>
                <a:spcPct val="140000"/>
              </a:lnSpc>
              <a:buFont typeface="Arial" panose="020B0604020202020204" pitchFamily="34" charset="0"/>
              <a:buChar char="–"/>
            </a:pPr>
            <a:r>
              <a:rPr lang="en-GB" sz="1400" dirty="0" err="1">
                <a:solidFill>
                  <a:srgbClr val="FF0000"/>
                </a:solidFill>
              </a:rPr>
              <a:t>Metop</a:t>
            </a:r>
            <a:r>
              <a:rPr lang="en-GB" sz="1400" dirty="0">
                <a:solidFill>
                  <a:srgbClr val="FF0000"/>
                </a:solidFill>
              </a:rPr>
              <a:t>-[A,B]/IASI</a:t>
            </a:r>
            <a:r>
              <a:rPr lang="en-GB" sz="1400" dirty="0"/>
              <a:t>, </a:t>
            </a:r>
            <a:r>
              <a:rPr lang="en-GB" sz="1400" dirty="0">
                <a:solidFill>
                  <a:srgbClr val="0000FF"/>
                </a:solidFill>
              </a:rPr>
              <a:t>Aqua/AIRS</a:t>
            </a:r>
            <a:r>
              <a:rPr lang="en-GB" sz="1400" dirty="0"/>
              <a:t>, </a:t>
            </a:r>
            <a:r>
              <a:rPr lang="en-GB" sz="1400" b="1" dirty="0">
                <a:solidFill>
                  <a:srgbClr val="FF00FF"/>
                </a:solidFill>
              </a:rPr>
              <a:t>S-NPP/</a:t>
            </a:r>
            <a:r>
              <a:rPr lang="en-GB" sz="1400" b="1" dirty="0" err="1">
                <a:solidFill>
                  <a:srgbClr val="FF00FF"/>
                </a:solidFill>
              </a:rPr>
              <a:t>CrIS</a:t>
            </a:r>
            <a:endParaRPr lang="en-GB" sz="1400" b="1" dirty="0">
              <a:solidFill>
                <a:srgbClr val="FF00FF"/>
              </a:solidFill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GB" altLang="ja-JP" sz="1600" dirty="0"/>
              <a:t>GEO/LEO collocation based on SNO approach</a:t>
            </a:r>
          </a:p>
          <a:p>
            <a:pPr marL="466725" indent="-285750">
              <a:lnSpc>
                <a:spcPct val="140000"/>
              </a:lnSpc>
              <a:buFont typeface="Arial" panose="020B0604020202020204" pitchFamily="34" charset="0"/>
              <a:buChar char="–"/>
              <a:tabLst>
                <a:tab pos="447675" algn="l"/>
              </a:tabLst>
            </a:pPr>
            <a:r>
              <a:rPr lang="en-GB" altLang="ja-JP" sz="1400" dirty="0"/>
              <a:t>Temporal/Spatial/Geometric thresholds</a:t>
            </a:r>
          </a:p>
          <a:p>
            <a:pPr marL="466725" indent="-285750">
              <a:lnSpc>
                <a:spcPct val="140000"/>
              </a:lnSpc>
              <a:buFont typeface="Arial" panose="020B0604020202020204" pitchFamily="34" charset="0"/>
              <a:buChar char="–"/>
              <a:tabLst>
                <a:tab pos="447675" algn="l"/>
              </a:tabLst>
            </a:pPr>
            <a:r>
              <a:rPr lang="en-GB" altLang="ja-JP" sz="1400" dirty="0"/>
              <a:t>Averaging GEO pixels to be equivalent to LEO </a:t>
            </a:r>
            <a:r>
              <a:rPr lang="en-GB" altLang="ja-JP" sz="1400" dirty="0" err="1"/>
              <a:t>FoV</a:t>
            </a:r>
            <a:r>
              <a:rPr lang="en-GB" altLang="ja-JP" sz="1400" dirty="0"/>
              <a:t> size (~12km)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GB" altLang="ja-JP" sz="1600" dirty="0"/>
              <a:t>Generation of GEO imager “</a:t>
            </a:r>
            <a:r>
              <a:rPr lang="en-GB" altLang="ja-JP" sz="1600" i="1" dirty="0"/>
              <a:t>super-channel</a:t>
            </a:r>
            <a:r>
              <a:rPr lang="en-GB" altLang="ja-JP" sz="1600" dirty="0"/>
              <a:t>” </a:t>
            </a:r>
          </a:p>
          <a:p>
            <a:pPr marL="466725" indent="-285750">
              <a:lnSpc>
                <a:spcPct val="140000"/>
              </a:lnSpc>
              <a:buFont typeface="Arial" panose="020B0604020202020204" pitchFamily="34" charset="0"/>
              <a:buChar char="–"/>
              <a:tabLst>
                <a:tab pos="361950" algn="l"/>
              </a:tabLst>
            </a:pPr>
            <a:r>
              <a:rPr lang="en-GB" altLang="ja-JP" sz="1400" dirty="0"/>
              <a:t>Convolution of LEO spectra with GEO spectral response</a:t>
            </a:r>
          </a:p>
          <a:p>
            <a:pPr marL="466725" indent="-285750">
              <a:lnSpc>
                <a:spcPct val="140000"/>
              </a:lnSpc>
              <a:buFont typeface="Arial" panose="020B0604020202020204" pitchFamily="34" charset="0"/>
              <a:buChar char="–"/>
              <a:tabLst>
                <a:tab pos="361950" algn="l"/>
              </a:tabLst>
            </a:pPr>
            <a:r>
              <a:rPr lang="en-GB" altLang="ja-JP" sz="1400" dirty="0"/>
              <a:t>Spectral gap (e.g. AHI 3.9 </a:t>
            </a:r>
            <a:r>
              <a:rPr lang="el-GR" altLang="ja-JP" sz="1400" dirty="0"/>
              <a:t>μ</a:t>
            </a:r>
            <a:r>
              <a:rPr lang="en-GB" altLang="ja-JP" sz="1400" dirty="0"/>
              <a:t>m and </a:t>
            </a:r>
            <a:r>
              <a:rPr lang="en-GB" altLang="ja-JP" sz="1400" dirty="0" err="1"/>
              <a:t>CrIS</a:t>
            </a:r>
            <a:r>
              <a:rPr lang="en-GB" altLang="ja-JP" sz="1400" dirty="0"/>
              <a:t>):</a:t>
            </a:r>
          </a:p>
          <a:p>
            <a:pPr marL="447675">
              <a:lnSpc>
                <a:spcPct val="140000"/>
              </a:lnSpc>
              <a:tabLst>
                <a:tab pos="533400" algn="l"/>
              </a:tabLst>
            </a:pPr>
            <a:r>
              <a:rPr lang="en-GB" altLang="ja-JP" sz="1400" u="sng" dirty="0"/>
              <a:t>compensated</a:t>
            </a:r>
            <a:r>
              <a:rPr lang="en-GB" altLang="ja-JP" sz="1400" dirty="0"/>
              <a:t> using “</a:t>
            </a:r>
            <a:r>
              <a:rPr lang="en-GB" altLang="ja-JP" sz="1400" i="1" dirty="0"/>
              <a:t>gap-filling”</a:t>
            </a:r>
            <a:r>
              <a:rPr lang="en-GB" altLang="ja-JP" sz="1400" dirty="0"/>
              <a:t> optimization method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GB" altLang="ja-JP" sz="1600" dirty="0"/>
              <a:t>Regression of GEO and LEO in radiance</a:t>
            </a:r>
          </a:p>
          <a:p>
            <a:pPr marL="465138" indent="-285750">
              <a:lnSpc>
                <a:spcPct val="140000"/>
              </a:lnSpc>
              <a:buFont typeface="Arial" panose="020B0604020202020204" pitchFamily="34" charset="0"/>
              <a:buChar char="–"/>
              <a:tabLst>
                <a:tab pos="357188" algn="l"/>
              </a:tabLst>
            </a:pPr>
            <a:r>
              <a:rPr lang="en-GB" altLang="ja-JP" sz="1400" dirty="0"/>
              <a:t>Derivation of radiance correction (i.e. </a:t>
            </a:r>
            <a:r>
              <a:rPr lang="en-GB" altLang="ja-JP" sz="1400" i="1" dirty="0"/>
              <a:t>GSICS Correction</a:t>
            </a:r>
            <a:r>
              <a:rPr lang="en-GB" altLang="ja-JP" sz="1400" dirty="0"/>
              <a:t>)</a:t>
            </a:r>
          </a:p>
          <a:p>
            <a:pPr marL="465138" indent="-285750">
              <a:lnSpc>
                <a:spcPct val="140000"/>
              </a:lnSpc>
              <a:buFont typeface="Arial" panose="020B0604020202020204" pitchFamily="34" charset="0"/>
              <a:buChar char="–"/>
              <a:tabLst>
                <a:tab pos="357188" algn="l"/>
              </a:tabLst>
            </a:pPr>
            <a:r>
              <a:rPr lang="en-GB" altLang="ja-JP" sz="1400" dirty="0"/>
              <a:t>Converted to TB for easy understanding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62" y="1316845"/>
            <a:ext cx="3240636" cy="251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53115"/>
              </p:ext>
            </p:extLst>
          </p:nvPr>
        </p:nvGraphicFramePr>
        <p:xfrm>
          <a:off x="5029200" y="4001689"/>
          <a:ext cx="3822700" cy="1952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7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/>
                        <a:t>AHI-</a:t>
                      </a:r>
                      <a:r>
                        <a:rPr kumimoji="1" lang="en-US" altLang="ja-JP" sz="1400" b="0" dirty="0" err="1"/>
                        <a:t>CrIS</a:t>
                      </a:r>
                      <a:r>
                        <a:rPr kumimoji="1" lang="en-US" altLang="ja-JP" sz="1400" b="0" dirty="0"/>
                        <a:t> Collocation conditions</a:t>
                      </a:r>
                      <a:endParaRPr kumimoji="1" lang="ja-JP" altLang="en-US" sz="1400" b="0" dirty="0"/>
                    </a:p>
                  </a:txBody>
                  <a:tcPr marL="36000" marR="36000" marT="36000" marB="36000"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Time difference</a:t>
                      </a:r>
                      <a:endParaRPr kumimoji="1" lang="ja-JP" altLang="en-US" sz="14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5 minutes</a:t>
                      </a:r>
                      <a:endParaRPr kumimoji="1" lang="ja-JP" altLang="en-US" sz="14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Viewing angle diff.</a:t>
                      </a:r>
                      <a:endParaRPr kumimoji="1" lang="ja-JP" altLang="en-US" sz="14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|cos(</a:t>
                      </a:r>
                      <a:r>
                        <a:rPr kumimoji="1" lang="en-US" altLang="ja-JP" sz="1400" dirty="0" err="1"/>
                        <a:t>VZA</a:t>
                      </a:r>
                      <a:r>
                        <a:rPr kumimoji="1" lang="en-US" altLang="ja-JP" sz="1400" baseline="-25000" dirty="0" err="1"/>
                        <a:t>CrIS</a:t>
                      </a:r>
                      <a:r>
                        <a:rPr kumimoji="1" lang="en-US" altLang="ja-JP" sz="1400" dirty="0"/>
                        <a:t>)/cos(VZA</a:t>
                      </a:r>
                      <a:r>
                        <a:rPr kumimoji="1" lang="en-US" altLang="ja-JP" sz="1400" baseline="-25000" dirty="0"/>
                        <a:t>AHI</a:t>
                      </a:r>
                      <a:r>
                        <a:rPr kumimoji="1" lang="en-US" altLang="ja-JP" sz="1400" dirty="0"/>
                        <a:t>) - 1| &lt; 1 or 3</a:t>
                      </a:r>
                      <a:r>
                        <a:rPr kumimoji="1" lang="en-US" altLang="ja-JP" sz="1400" baseline="0" dirty="0"/>
                        <a:t>%</a:t>
                      </a:r>
                      <a:r>
                        <a:rPr kumimoji="1" lang="en-US" altLang="ja-JP" sz="1400" dirty="0"/>
                        <a:t> </a:t>
                      </a:r>
                      <a:endParaRPr kumimoji="1" lang="ja-JP" altLang="en-US" sz="14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aseline="0" dirty="0"/>
                        <a:t>Environment uniformity</a:t>
                      </a:r>
                      <a:endParaRPr kumimoji="1" lang="ja-JP" altLang="en-US" sz="14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/>
                        <a:t>Stdv</a:t>
                      </a:r>
                      <a:r>
                        <a:rPr kumimoji="1" lang="en-US" altLang="ja-JP" sz="1400" dirty="0"/>
                        <a:t>. of</a:t>
                      </a:r>
                      <a:r>
                        <a:rPr kumimoji="1" lang="en-US" altLang="ja-JP" sz="1400" baseline="0" dirty="0"/>
                        <a:t> </a:t>
                      </a:r>
                      <a:r>
                        <a:rPr kumimoji="1" lang="en-US" altLang="ja-JP" sz="1400" dirty="0"/>
                        <a:t>AHI (18x18 pixels) &lt; thresholds (band/scene</a:t>
                      </a:r>
                      <a:r>
                        <a:rPr kumimoji="1" lang="en-US" altLang="ja-JP" sz="1400" baseline="0" dirty="0"/>
                        <a:t> dependent)</a:t>
                      </a:r>
                      <a:endParaRPr kumimoji="1" lang="ja-JP" altLang="en-US" sz="14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7156353" y="3582888"/>
            <a:ext cx="13660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/>
              <a:t>http://gsicswiki.net/</a:t>
            </a:r>
            <a:endParaRPr lang="ja-JP" altLang="en-US" sz="1100" dirty="0"/>
          </a:p>
        </p:txBody>
      </p:sp>
      <p:sp>
        <p:nvSpPr>
          <p:cNvPr id="21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</p:spPr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7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13" descr="D:\2015-MSC\高橋行端\開発\GSICS\IR\SuperChan比較\AhiSrfOverlappCri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698500" y="2207775"/>
            <a:ext cx="6786674" cy="405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632200" y="266700"/>
            <a:ext cx="468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Spectral “Gap-filling”  of </a:t>
            </a:r>
            <a:r>
              <a:rPr kumimoji="1" lang="en-US" altLang="ja-JP" sz="2400" b="1" dirty="0" err="1"/>
              <a:t>CrIS</a:t>
            </a:r>
            <a:r>
              <a:rPr kumimoji="1" lang="en-US" altLang="ja-JP" sz="2400" b="1" dirty="0"/>
              <a:t> to Generate AHI Super-channel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8500" y="1168400"/>
            <a:ext cx="78202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 err="1"/>
              <a:t>CrIS</a:t>
            </a:r>
            <a:r>
              <a:rPr kumimoji="1" lang="en-US" altLang="ja-JP" sz="2000" dirty="0"/>
              <a:t> covers about </a:t>
            </a:r>
            <a:r>
              <a:rPr kumimoji="1" lang="en-US" altLang="ja-JP" sz="2000" u="sng" dirty="0"/>
              <a:t>40% of AHI Band 7 (3.9</a:t>
            </a:r>
            <a:r>
              <a:rPr kumimoji="1" lang="el-GR" altLang="ja-JP" sz="2000" u="sng" dirty="0"/>
              <a:t>μ</a:t>
            </a:r>
            <a:r>
              <a:rPr kumimoji="1" lang="en-US" altLang="ja-JP" sz="2000" u="sng" dirty="0"/>
              <a:t>m)</a:t>
            </a:r>
          </a:p>
          <a:p>
            <a:pPr marL="177800" indent="-177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Most spectral range of AHI Band 11 (9.6 </a:t>
            </a:r>
            <a:r>
              <a:rPr kumimoji="1" lang="el-GR" altLang="ja-JP" sz="2000" dirty="0"/>
              <a:t>μ</a:t>
            </a:r>
            <a:r>
              <a:rPr kumimoji="1" lang="en-US" altLang="ja-JP" sz="2000" dirty="0"/>
              <a:t>m): not covered by </a:t>
            </a:r>
            <a:r>
              <a:rPr kumimoji="1" lang="en-US" altLang="ja-JP" sz="2000" dirty="0" err="1"/>
              <a:t>CrIS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97601" y="5283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#7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84300" y="5283200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#11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28800" y="4597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#10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72787" y="48778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#9   #8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02834" y="3203059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#16     #15        #14       #13        #12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2407" y="2379702"/>
            <a:ext cx="902811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FF00FF"/>
                </a:solidFill>
              </a:rPr>
              <a:t>CrIS</a:t>
            </a:r>
            <a:endParaRPr kumimoji="1" lang="en-US" altLang="ja-JP" sz="2400" dirty="0">
              <a:solidFill>
                <a:srgbClr val="FF00FF"/>
              </a:solidFill>
            </a:endParaRPr>
          </a:p>
          <a:p>
            <a:r>
              <a:rPr kumimoji="1" lang="en-US" altLang="ja-JP" sz="2400" dirty="0">
                <a:solidFill>
                  <a:srgbClr val="0000FF"/>
                </a:solidFill>
              </a:rPr>
              <a:t>AIRS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IASI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3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8957" y="1200064"/>
            <a:ext cx="6550625" cy="4397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ja-JP" sz="1800" b="1" kern="0" dirty="0"/>
              <a:t>Formulation</a:t>
            </a:r>
          </a:p>
          <a:p>
            <a:pPr lvl="1">
              <a:lnSpc>
                <a:spcPct val="130000"/>
              </a:lnSpc>
            </a:pPr>
            <a:endParaRPr lang="en-US" altLang="ja-JP" sz="1600" b="1" kern="0" dirty="0"/>
          </a:p>
          <a:p>
            <a:pPr lvl="1">
              <a:lnSpc>
                <a:spcPct val="130000"/>
              </a:lnSpc>
            </a:pPr>
            <a:endParaRPr lang="en-US" altLang="ja-JP" sz="1600" kern="0" dirty="0"/>
          </a:p>
          <a:p>
            <a:pPr marL="357188" lvl="1" indent="0">
              <a:lnSpc>
                <a:spcPct val="130000"/>
              </a:lnSpc>
              <a:buNone/>
            </a:pPr>
            <a:r>
              <a:rPr lang="en-US" altLang="ja-JP" sz="1800" kern="0" dirty="0">
                <a:solidFill>
                  <a:schemeClr val="bg1"/>
                </a:solidFill>
              </a:rPr>
              <a:t>a</a:t>
            </a:r>
            <a:endParaRPr lang="en-US" altLang="ja-JP" sz="1600" kern="0" dirty="0">
              <a:solidFill>
                <a:schemeClr val="bg1"/>
              </a:solidFill>
            </a:endParaRPr>
          </a:p>
          <a:p>
            <a:pPr marL="534988" lvl="1" indent="-177800">
              <a:lnSpc>
                <a:spcPct val="130000"/>
              </a:lnSpc>
            </a:pPr>
            <a:r>
              <a:rPr lang="en-US" altLang="ja-JP" sz="1600" kern="0" dirty="0"/>
              <a:t>For each GEO channel and each hyper sounder observing point</a:t>
            </a:r>
          </a:p>
          <a:p>
            <a:pPr marL="534988" lvl="1" indent="-177800">
              <a:lnSpc>
                <a:spcPct val="130000"/>
              </a:lnSpc>
            </a:pPr>
            <a:r>
              <a:rPr lang="en-US" altLang="ja-JP" sz="1600" kern="0" dirty="0"/>
              <a:t>Log radiance estimated to prevent radiance from being negative</a:t>
            </a:r>
          </a:p>
          <a:p>
            <a:pPr>
              <a:lnSpc>
                <a:spcPct val="130000"/>
              </a:lnSpc>
            </a:pPr>
            <a:r>
              <a:rPr lang="en-US" altLang="ja-JP" sz="1800" b="1" kern="0" dirty="0"/>
              <a:t>Simulated radiances for 8 model profiles</a:t>
            </a:r>
          </a:p>
          <a:p>
            <a:pPr marL="534988" lvl="1" indent="-177800">
              <a:lnSpc>
                <a:spcPct val="130000"/>
              </a:lnSpc>
            </a:pPr>
            <a:r>
              <a:rPr lang="en-US" altLang="ja-JP" sz="1600" kern="0" dirty="0"/>
              <a:t>Tropic, US standard, Mid-latitude winter and summer profiles</a:t>
            </a:r>
          </a:p>
          <a:p>
            <a:pPr marL="534988" lvl="1" indent="-177800">
              <a:lnSpc>
                <a:spcPct val="130000"/>
              </a:lnSpc>
            </a:pPr>
            <a:r>
              <a:rPr lang="en-US" altLang="ja-JP" sz="1600" kern="0" dirty="0"/>
              <a:t>Thick cloud at 500 </a:t>
            </a:r>
            <a:r>
              <a:rPr lang="en-US" altLang="ja-JP" sz="1600" kern="0" dirty="0" err="1"/>
              <a:t>hPa</a:t>
            </a:r>
            <a:r>
              <a:rPr lang="en-US" altLang="ja-JP" sz="1600" kern="0" dirty="0"/>
              <a:t> and 200 </a:t>
            </a:r>
            <a:r>
              <a:rPr lang="en-US" altLang="ja-JP" sz="1600" kern="0" dirty="0" err="1"/>
              <a:t>hPa</a:t>
            </a:r>
            <a:r>
              <a:rPr lang="en-US" altLang="ja-JP" sz="1600" kern="0" dirty="0"/>
              <a:t> for Tropics and US std.</a:t>
            </a:r>
          </a:p>
          <a:p>
            <a:pPr>
              <a:lnSpc>
                <a:spcPct val="130000"/>
              </a:lnSpc>
            </a:pPr>
            <a:r>
              <a:rPr lang="en-US" altLang="ja-JP" sz="1800" b="1" kern="0" dirty="0"/>
              <a:t>Coefficients (</a:t>
            </a:r>
            <a:r>
              <a:rPr lang="en-US" altLang="ja-JP" sz="18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1800" b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ja-JP" sz="1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8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1800" b="1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sz="1800" b="1" kern="0" dirty="0"/>
              <a:t>) computation</a:t>
            </a:r>
          </a:p>
          <a:p>
            <a:pPr marL="534988" lvl="1" indent="-177800">
              <a:lnSpc>
                <a:spcPct val="130000"/>
              </a:lnSpc>
            </a:pPr>
            <a:r>
              <a:rPr lang="en-US" altLang="ja-JP" sz="1600" kern="0" dirty="0"/>
              <a:t>Solving least square problem by applying valid hyper sounder observations and corresponding simulated radiances</a:t>
            </a:r>
          </a:p>
          <a:p>
            <a:pPr>
              <a:lnSpc>
                <a:spcPct val="130000"/>
              </a:lnSpc>
            </a:pPr>
            <a:r>
              <a:rPr lang="en-US" altLang="ja-JP" sz="1800" b="1" kern="0" dirty="0"/>
              <a:t>No NWP fields, no RT computation in operation</a:t>
            </a:r>
            <a:endParaRPr lang="en-US" altLang="ja-JP" sz="1600" kern="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81949" y="146708"/>
            <a:ext cx="3598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rgbClr val="FF0000"/>
                </a:solidFill>
              </a:rPr>
              <a:t>Himawari-8/AHI Band 7 (3.9μm)</a:t>
            </a:r>
          </a:p>
          <a:p>
            <a:pPr algn="ctr"/>
            <a:r>
              <a:rPr kumimoji="1" lang="en-US" altLang="ja-JP" sz="1600" dirty="0">
                <a:solidFill>
                  <a:srgbClr val="FF00FF"/>
                </a:solidFill>
              </a:rPr>
              <a:t>S-NPP/</a:t>
            </a:r>
            <a:r>
              <a:rPr kumimoji="1" lang="en-US" altLang="ja-JP" sz="1600" dirty="0" err="1">
                <a:solidFill>
                  <a:srgbClr val="FF00FF"/>
                </a:solidFill>
              </a:rPr>
              <a:t>CrIS</a:t>
            </a:r>
            <a:r>
              <a:rPr kumimoji="1" lang="en-US" altLang="ja-JP" sz="1600" dirty="0"/>
              <a:t> (</a:t>
            </a:r>
            <a:r>
              <a:rPr kumimoji="1" lang="en-US" altLang="ja-JP" sz="1600" dirty="0">
                <a:solidFill>
                  <a:srgbClr val="008000"/>
                </a:solidFill>
              </a:rPr>
              <a:t>Valid</a:t>
            </a:r>
            <a:r>
              <a:rPr kumimoji="1" lang="en-US" altLang="ja-JP" sz="1600" dirty="0"/>
              <a:t>, </a:t>
            </a:r>
            <a:r>
              <a:rPr kumimoji="1" lang="en-US" altLang="ja-JP" sz="1600" dirty="0">
                <a:solidFill>
                  <a:srgbClr val="FF6600"/>
                </a:solidFill>
              </a:rPr>
              <a:t>Missing</a:t>
            </a:r>
            <a:r>
              <a:rPr kumimoji="1" lang="en-US" altLang="ja-JP" sz="1600" dirty="0"/>
              <a:t> channels)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0953" y="285659"/>
            <a:ext cx="454255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/>
              <a:t>Spectral “Gap-filling” method</a:t>
            </a:r>
          </a:p>
          <a:p>
            <a:pPr algn="ctr"/>
            <a:r>
              <a:rPr kumimoji="1" lang="en-US" altLang="ja-JP" sz="2000" dirty="0"/>
              <a:t>(</a:t>
            </a:r>
            <a:r>
              <a:rPr kumimoji="1" lang="en-US" altLang="ja-JP" sz="2000" dirty="0" err="1"/>
              <a:t>Tahara</a:t>
            </a:r>
            <a:r>
              <a:rPr kumimoji="1" lang="en-US" altLang="ja-JP" sz="2000" dirty="0"/>
              <a:t> and Kato, 2009)</a:t>
            </a:r>
            <a:endParaRPr kumimoji="1" lang="ja-JP" altLang="en-US" sz="2000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63" y="3925673"/>
            <a:ext cx="1539118" cy="127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987977"/>
              </p:ext>
            </p:extLst>
          </p:nvPr>
        </p:nvGraphicFramePr>
        <p:xfrm>
          <a:off x="642938" y="1533525"/>
          <a:ext cx="34940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数式" r:id="rId4" imgW="1688760" imgH="342720" progId="Equation.3">
                  <p:embed/>
                </p:oleObj>
              </mc:Choice>
              <mc:Fallback>
                <p:oleObj name="数式" r:id="rId4" imgW="1688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-2902" r="-2902"/>
                      <a:stretch>
                        <a:fillRect/>
                      </a:stretch>
                    </p:blipFill>
                    <p:spPr bwMode="auto">
                      <a:xfrm>
                        <a:off x="642938" y="1533525"/>
                        <a:ext cx="34940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585686" y="2205222"/>
            <a:ext cx="2179807" cy="584775"/>
          </a:xfrm>
          <a:prstGeom prst="wedgeRectCallout">
            <a:avLst>
              <a:gd name="adj1" fmla="val -12841"/>
              <a:gd name="adj2" fmla="val -84701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bIns="36000" anchor="ctr">
            <a:spAutoFit/>
          </a:bodyPr>
          <a:lstStyle/>
          <a:p>
            <a:pPr algn="l"/>
            <a:r>
              <a:rPr lang="en-US" altLang="ja-JP" sz="1600" dirty="0">
                <a:solidFill>
                  <a:schemeClr val="bg1"/>
                </a:solidFill>
              </a:rPr>
              <a:t>Estimated radiance of missing channel </a:t>
            </a:r>
            <a:r>
              <a:rPr lang="en-US" altLang="ja-JP" sz="1600" i="1" dirty="0" err="1">
                <a:solidFill>
                  <a:schemeClr val="bg1"/>
                </a:solidFill>
                <a:latin typeface="Times New Roman" pitchFamily="18" charset="0"/>
              </a:rPr>
              <a:t>i</a:t>
            </a:r>
            <a:endParaRPr lang="en-US" altLang="ja-JP" sz="16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900227" y="2222352"/>
            <a:ext cx="2808287" cy="584775"/>
          </a:xfrm>
          <a:prstGeom prst="wedgeRectCallout">
            <a:avLst>
              <a:gd name="adj1" fmla="val -25838"/>
              <a:gd name="adj2" fmla="val -94499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6000" bIns="36000" anchor="ctr">
            <a:spAutoFit/>
          </a:bodyPr>
          <a:lstStyle/>
          <a:p>
            <a:pPr algn="l"/>
            <a:r>
              <a:rPr lang="en-US" altLang="ja-JP" sz="1600" dirty="0">
                <a:solidFill>
                  <a:schemeClr val="bg1"/>
                </a:solidFill>
              </a:rPr>
              <a:t>Simulated radiance of channel </a:t>
            </a:r>
            <a:r>
              <a:rPr lang="en-US" altLang="ja-JP" sz="1600" i="1" dirty="0" err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altLang="ja-JP" sz="1600" dirty="0">
                <a:solidFill>
                  <a:schemeClr val="bg1"/>
                </a:solidFill>
              </a:rPr>
              <a:t> for model profile </a:t>
            </a:r>
            <a:r>
              <a:rPr lang="en-US" altLang="ja-JP" sz="160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</a:p>
        </p:txBody>
      </p:sp>
      <p:pic>
        <p:nvPicPr>
          <p:cNvPr id="19" name="Picture 2" descr="C:\Users\JMA802B\Desktop\fig\CrisSuperCh_for_Himawari8Band07_Constrain_Fi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0587" y="724833"/>
            <a:ext cx="4001900" cy="13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6768790" y="3144635"/>
            <a:ext cx="2154272" cy="29898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744402" y="3200390"/>
            <a:ext cx="22100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700" dirty="0"/>
              <a:t>Computation of GEO super-channel</a:t>
            </a:r>
            <a:endParaRPr kumimoji="1" lang="ja-JP" altLang="en-US" sz="17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55912" y="5230063"/>
            <a:ext cx="2044841" cy="90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130000"/>
              </a:lnSpc>
            </a:pPr>
            <a:r>
              <a:rPr kumimoji="1"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1"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400" dirty="0">
                <a:latin typeface="+mn-lt"/>
                <a:cs typeface="Times New Roman" panose="02020603050405020304" pitchFamily="18" charset="0"/>
              </a:rPr>
              <a:t>GEO super channel</a:t>
            </a:r>
          </a:p>
          <a:p>
            <a:pPr marL="357188" indent="-357188">
              <a:lnSpc>
                <a:spcPct val="130000"/>
              </a:lnSpc>
            </a:pPr>
            <a:r>
              <a:rPr kumimoji="1" lang="en-US" altLang="ja-JP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kumimoji="1" lang="en-US" altLang="ja-JP" sz="1400" dirty="0"/>
              <a:t>: weight for LEO channel </a:t>
            </a:r>
            <a:r>
              <a:rPr kumimoji="1" lang="en-US" altLang="ja-JP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1" lang="ja-JP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615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38455</TotalTime>
  <Words>1755</Words>
  <Application>Microsoft Office PowerPoint</Application>
  <PresentationFormat>画面に合わせる (4:3)</PresentationFormat>
  <Paragraphs>464</Paragraphs>
  <Slides>18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8" baseType="lpstr">
      <vt:lpstr>ＭＳ Ｐゴシック</vt:lpstr>
      <vt:lpstr>ＭＳ 明朝</vt:lpstr>
      <vt:lpstr>Arial</vt:lpstr>
      <vt:lpstr>Calibri</vt:lpstr>
      <vt:lpstr>Cambria Math</vt:lpstr>
      <vt:lpstr>Symbol</vt:lpstr>
      <vt:lpstr>Times New Roman</vt:lpstr>
      <vt:lpstr>Wingdings</vt:lpstr>
      <vt:lpstr>Default Design</vt:lpstr>
      <vt:lpstr>数式</vt:lpstr>
      <vt:lpstr>Inter-calibration of Himawari-8/AHI using CrIS as a reference</vt:lpstr>
      <vt:lpstr>PowerPoint プレゼンテーション</vt:lpstr>
      <vt:lpstr>Advanced Himawari Imager (AHI) on Himawari-8</vt:lpstr>
      <vt:lpstr>PowerPoint プレゼンテーション</vt:lpstr>
      <vt:lpstr>PowerPoint プレゼンテーション</vt:lpstr>
      <vt:lpstr>PowerPoint プレゼンテーション</vt:lpstr>
      <vt:lpstr>Inter-calibration using LEO Hyper-spectral Sounders as References</vt:lpstr>
      <vt:lpstr>PowerPoint プレゼンテーション</vt:lpstr>
      <vt:lpstr>PowerPoint プレゼンテーション</vt:lpstr>
      <vt:lpstr>TB Biases Converted from Radiance Regression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 and Future Plan</vt:lpstr>
      <vt:lpstr>PowerPoint プレゼンテーション</vt:lpstr>
      <vt:lpstr>PowerPoint プレゼンテーション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MtScat</cp:lastModifiedBy>
  <cp:revision>1005</cp:revision>
  <dcterms:created xsi:type="dcterms:W3CDTF">2004-06-10T15:46:18Z</dcterms:created>
  <dcterms:modified xsi:type="dcterms:W3CDTF">2016-08-11T10:15:26Z</dcterms:modified>
</cp:coreProperties>
</file>