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69" r:id="rId1"/>
  </p:sldMasterIdLst>
  <p:notesMasterIdLst>
    <p:notesMasterId r:id="rId6"/>
  </p:notesMasterIdLst>
  <p:handoutMasterIdLst>
    <p:handoutMasterId r:id="rId7"/>
  </p:handoutMasterIdLst>
  <p:sldIdLst>
    <p:sldId id="575" r:id="rId2"/>
    <p:sldId id="576" r:id="rId3"/>
    <p:sldId id="579" r:id="rId4"/>
    <p:sldId id="555" r:id="rId5"/>
  </p:sldIdLst>
  <p:sldSz cx="9906000" cy="6858000" type="A4"/>
  <p:notesSz cx="6934200" cy="9220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4E0B55"/>
    <a:srgbClr val="00B5EF"/>
    <a:srgbClr val="EE2D24"/>
    <a:srgbClr val="A2DADE"/>
    <a:srgbClr val="C7A775"/>
    <a:srgbClr val="CDE3A0"/>
    <a:srgbClr val="EFC8D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1410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2904"/>
        <p:guide pos="2183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69779" y="1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028147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782292" y="9028147"/>
            <a:ext cx="1875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fld id="{A46A3650-0455-48BB-8962-998CF83A74C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139462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t" anchorCtr="0" compatLnSpc="1">
            <a:prstTxWarp prst="textNoShape">
              <a:avLst/>
            </a:prstTxWarp>
          </a:bodyPr>
          <a:lstStyle>
            <a:lvl1pPr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461" y="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t" anchorCtr="0" compatLnSpc="1">
            <a:prstTxWarp prst="textNoShape">
              <a:avLst/>
            </a:prstTxWarp>
          </a:bodyPr>
          <a:lstStyle>
            <a:lvl1pPr algn="r"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690563"/>
            <a:ext cx="4991100" cy="3455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480" y="4378119"/>
            <a:ext cx="5087240" cy="415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919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b" anchorCtr="0" compatLnSpc="1">
            <a:prstTxWarp prst="textNoShape">
              <a:avLst/>
            </a:prstTxWarp>
          </a:bodyPr>
          <a:lstStyle>
            <a:lvl1pPr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461" y="875919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b" anchorCtr="0" compatLnSpc="1">
            <a:prstTxWarp prst="textNoShape">
              <a:avLst/>
            </a:prstTxWarp>
          </a:bodyPr>
          <a:lstStyle>
            <a:lvl1pPr algn="r"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AEB767E-8553-45A7-B046-685CD6D9FE5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87857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5CE4-D2A8-4161-91C9-CC23A6584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025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7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1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D8E1-D1FE-4068-BEE1-928EBDA11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330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064BE7-0F06-4412-AB66-FF22208426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702" r:id="rId2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GSICS Microwave Subgroup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Ralph Ferraro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NOAA/NESDIS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8470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150" y="8620"/>
            <a:ext cx="8915400" cy="1143000"/>
          </a:xfrm>
        </p:spPr>
        <p:txBody>
          <a:bodyPr/>
          <a:lstStyle/>
          <a:p>
            <a:r>
              <a:rPr lang="en-US" sz="4000" dirty="0" smtClean="0"/>
              <a:t>2015 GSICS Microwave Survey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040" name="Picture 16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104" t="38497" r="39636" b="16106"/>
          <a:stretch/>
        </p:blipFill>
        <p:spPr bwMode="auto">
          <a:xfrm>
            <a:off x="452500" y="1611794"/>
            <a:ext cx="3891420" cy="46739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72980" y="1943835"/>
            <a:ext cx="3283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Real time use and/or climate use?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72980" y="3023955"/>
            <a:ext cx="2170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Latency vs. precision?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2980" y="4464115"/>
            <a:ext cx="513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Different spectrum has different use and requirements</a:t>
            </a:r>
          </a:p>
        </p:txBody>
      </p:sp>
      <p:sp>
        <p:nvSpPr>
          <p:cNvPr id="9" name="Left Brace 8"/>
          <p:cNvSpPr/>
          <p:nvPr/>
        </p:nvSpPr>
        <p:spPr>
          <a:xfrm>
            <a:off x="4637966" y="1628800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4637965" y="2708920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4637965" y="4104075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>
            <a:off x="4637965" y="5409220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17985" y="5731513"/>
            <a:ext cx="2601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Potential application areas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7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" y="1538790"/>
            <a:ext cx="9813540" cy="4525963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Mapping time series of similar sensors but from vastly different heritage (e.g., SSMT2 to AMSU-B) together is of low priority </a:t>
            </a:r>
            <a:r>
              <a:rPr lang="en-US" sz="2400" dirty="0" smtClean="0">
                <a:solidFill>
                  <a:srgbClr val="C00000"/>
                </a:solidFill>
              </a:rPr>
              <a:t>(Q1)</a:t>
            </a:r>
          </a:p>
          <a:p>
            <a:r>
              <a:rPr lang="en-US" sz="2400" dirty="0" smtClean="0">
                <a:solidFill>
                  <a:srgbClr val="000066"/>
                </a:solidFill>
              </a:rPr>
              <a:t>More precise, longer latency correction are preferred </a:t>
            </a:r>
            <a:r>
              <a:rPr lang="en-US" sz="2400" dirty="0" smtClean="0">
                <a:solidFill>
                  <a:srgbClr val="C00000"/>
                </a:solidFill>
              </a:rPr>
              <a:t>(Q2)</a:t>
            </a:r>
            <a:endParaRPr lang="en-US" sz="2400" dirty="0" smtClean="0">
              <a:solidFill>
                <a:srgbClr val="000066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It does appear most users would look at time series for global trends (most likely the O</a:t>
            </a:r>
            <a:r>
              <a:rPr lang="en-US" sz="2400" baseline="-25000" dirty="0" smtClean="0">
                <a:solidFill>
                  <a:srgbClr val="002060"/>
                </a:solidFill>
              </a:rPr>
              <a:t>2 </a:t>
            </a:r>
            <a:r>
              <a:rPr lang="en-US" sz="2400" dirty="0">
                <a:solidFill>
                  <a:srgbClr val="002060"/>
                </a:solidFill>
              </a:rPr>
              <a:t>&amp;</a:t>
            </a:r>
            <a:r>
              <a:rPr lang="en-US" sz="2400" dirty="0" smtClean="0">
                <a:solidFill>
                  <a:srgbClr val="002060"/>
                </a:solidFill>
              </a:rPr>
              <a:t> H</a:t>
            </a:r>
            <a:r>
              <a:rPr lang="en-US" sz="2400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O bands) and use to derive geophysical parameters (most likely window &amp; </a:t>
            </a:r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baseline="-25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O </a:t>
            </a:r>
            <a:r>
              <a:rPr lang="en-US" sz="2400" dirty="0" smtClean="0">
                <a:solidFill>
                  <a:srgbClr val="002060"/>
                </a:solidFill>
              </a:rPr>
              <a:t>bands) </a:t>
            </a:r>
            <a:r>
              <a:rPr lang="en-US" sz="2400" dirty="0" smtClean="0">
                <a:solidFill>
                  <a:srgbClr val="C00000"/>
                </a:solidFill>
              </a:rPr>
              <a:t>(Q3)</a:t>
            </a:r>
          </a:p>
          <a:p>
            <a:r>
              <a:rPr lang="en-US" sz="2400" dirty="0" smtClean="0">
                <a:solidFill>
                  <a:srgbClr val="000066"/>
                </a:solidFill>
              </a:rPr>
              <a:t>The average desired accuracy of the corrections was on the order of 0.4 K (slightly less for the O</a:t>
            </a:r>
            <a:r>
              <a:rPr lang="en-US" sz="2400" baseline="-25000" dirty="0" smtClean="0">
                <a:solidFill>
                  <a:srgbClr val="000066"/>
                </a:solidFill>
              </a:rPr>
              <a:t>2</a:t>
            </a:r>
            <a:r>
              <a:rPr lang="en-US" sz="2400" dirty="0" smtClean="0">
                <a:solidFill>
                  <a:srgbClr val="000066"/>
                </a:solidFill>
              </a:rPr>
              <a:t> bands)  </a:t>
            </a:r>
            <a:r>
              <a:rPr lang="en-US" sz="2400" dirty="0" smtClean="0">
                <a:solidFill>
                  <a:srgbClr val="C00000"/>
                </a:solidFill>
              </a:rPr>
              <a:t>(Q4)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262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95300" y="4474"/>
            <a:ext cx="8915400" cy="1143000"/>
          </a:xfrm>
        </p:spPr>
        <p:txBody>
          <a:bodyPr/>
          <a:lstStyle/>
          <a:p>
            <a:r>
              <a:rPr lang="en-GB" altLang="en-US" sz="3600" dirty="0" smtClean="0">
                <a:latin typeface="Arial" charset="0"/>
              </a:rPr>
              <a:t>MW Focus Topics for 2016 and</a:t>
            </a:r>
            <a:br>
              <a:rPr lang="en-GB" altLang="en-US" sz="3600" dirty="0" smtClean="0">
                <a:latin typeface="Arial" charset="0"/>
              </a:rPr>
            </a:br>
            <a:r>
              <a:rPr lang="en-GB" altLang="en-US" sz="3600" dirty="0" smtClean="0">
                <a:latin typeface="Arial" charset="0"/>
              </a:rPr>
              <a:t>Link to today’s talks from User’s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37464" y="1268760"/>
            <a:ext cx="9768535" cy="5265585"/>
          </a:xfrm>
        </p:spPr>
        <p:txBody>
          <a:bodyPr/>
          <a:lstStyle/>
          <a:p>
            <a:r>
              <a:rPr lang="en-US" sz="2400" dirty="0"/>
              <a:t> </a:t>
            </a:r>
            <a:r>
              <a:rPr lang="en-US" sz="2800" dirty="0" smtClean="0"/>
              <a:t>Defining CLEAR PATH for</a:t>
            </a:r>
            <a:r>
              <a:rPr lang="en-US" sz="2800" b="1" dirty="0" smtClean="0"/>
              <a:t> </a:t>
            </a:r>
            <a:r>
              <a:rPr lang="en-US" sz="2800" b="1" dirty="0"/>
              <a:t>GSICS MW </a:t>
            </a:r>
            <a:r>
              <a:rPr lang="en-US" sz="2800" b="1" dirty="0" smtClean="0"/>
              <a:t>products and algorithms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Methodologies  </a:t>
            </a:r>
            <a:r>
              <a:rPr lang="en-US" sz="2000" dirty="0" smtClean="0">
                <a:solidFill>
                  <a:srgbClr val="FF0000"/>
                </a:solidFill>
              </a:rPr>
              <a:t>(Zou)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lvl="2"/>
            <a:r>
              <a:rPr lang="en-US" sz="1600" dirty="0" smtClean="0"/>
              <a:t>SNO, Double difference, etc.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Reference Standards </a:t>
            </a:r>
            <a:r>
              <a:rPr lang="en-US" sz="2000" dirty="0" smtClean="0">
                <a:solidFill>
                  <a:srgbClr val="FF0000"/>
                </a:solidFill>
              </a:rPr>
              <a:t>(Berg)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lvl="2"/>
            <a:r>
              <a:rPr lang="en-US" sz="1600" dirty="0" smtClean="0"/>
              <a:t>A particular sensor?  Likely to be wavelength dependent (e.g., window, 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0); A RTM?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LUT/Correction Tables </a:t>
            </a:r>
            <a:r>
              <a:rPr lang="en-US" sz="2000" dirty="0" smtClean="0">
                <a:solidFill>
                  <a:srgbClr val="FF0000"/>
                </a:solidFill>
              </a:rPr>
              <a:t>(Forsythe</a:t>
            </a:r>
            <a:r>
              <a:rPr lang="en-US" sz="2000" smtClean="0">
                <a:solidFill>
                  <a:srgbClr val="FF0000"/>
                </a:solidFill>
              </a:rPr>
              <a:t>, Huffman)</a:t>
            </a:r>
            <a:endParaRPr lang="en-US" sz="2000" i="1" dirty="0" smtClean="0">
              <a:solidFill>
                <a:srgbClr val="00B5EF"/>
              </a:solidFill>
            </a:endParaRPr>
          </a:p>
          <a:p>
            <a:pPr lvl="2"/>
            <a:r>
              <a:rPr lang="en-US" sz="1600" dirty="0" smtClean="0"/>
              <a:t>Near real-time and climate; they will be different</a:t>
            </a:r>
          </a:p>
          <a:p>
            <a:pPr marL="0" indent="0">
              <a:buNone/>
            </a:pPr>
            <a:endParaRPr lang="en-GB" altLang="en-US" sz="18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11 August 2016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GSICS Users Workshop, College Park, MD  USA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5_Office Theme">
      <a:majorFont>
        <a:latin typeface=""/>
        <a:ea typeface="MS PGothic"/>
        <a:cs typeface="ＭＳ Ｐゴシック"/>
      </a:majorFont>
      <a:minorFont>
        <a:latin typeface=""/>
        <a:ea typeface="MS PGothic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28863</TotalTime>
  <Words>193</Words>
  <Application>Microsoft Office PowerPoint</Application>
  <PresentationFormat>A4 Paper (210x297 mm)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15_Office Theme</vt:lpstr>
      <vt:lpstr>GSICS Microwave Subgroup</vt:lpstr>
      <vt:lpstr>2015 GSICS Microwave Survey </vt:lpstr>
      <vt:lpstr>Survey Summary</vt:lpstr>
      <vt:lpstr>MW Focus Topics for 2016 and Link to today’s talks from User’s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mbali</cp:lastModifiedBy>
  <cp:revision>1112</cp:revision>
  <cp:lastPrinted>2016-02-22T14:43:21Z</cp:lastPrinted>
  <dcterms:created xsi:type="dcterms:W3CDTF">2010-08-23T13:48:26Z</dcterms:created>
  <dcterms:modified xsi:type="dcterms:W3CDTF">2016-08-10T17:55:42Z</dcterms:modified>
</cp:coreProperties>
</file>