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63" r:id="rId3"/>
    <p:sldId id="259" r:id="rId4"/>
    <p:sldId id="260" r:id="rId5"/>
    <p:sldId id="281" r:id="rId6"/>
    <p:sldId id="266" r:id="rId7"/>
    <p:sldId id="267" r:id="rId8"/>
    <p:sldId id="270" r:id="rId9"/>
    <p:sldId id="282" r:id="rId10"/>
    <p:sldId id="283" r:id="rId11"/>
    <p:sldId id="280" r:id="rId12"/>
    <p:sldId id="311" r:id="rId13"/>
    <p:sldId id="284" r:id="rId14"/>
    <p:sldId id="310"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84"/>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2980F-552B-4A1A-B9B6-FA6C23A3AF4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GB"/>
        </a:p>
      </dgm:t>
    </dgm:pt>
    <dgm:pt modelId="{557CE354-969C-498D-86A0-8683AADBA258}">
      <dgm:prSet phldrT="[Text]" custT="1"/>
      <dgm:spPr>
        <a:solidFill>
          <a:srgbClr val="92D050"/>
        </a:solidFill>
      </dgm:spPr>
      <dgm:t>
        <a:bodyPr/>
        <a:lstStyle/>
        <a:p>
          <a:r>
            <a:rPr lang="en-GB" sz="1600" b="1" dirty="0" smtClean="0">
              <a:latin typeface="Arial" pitchFamily="34" charset="0"/>
              <a:cs typeface="Arial" pitchFamily="34" charset="0"/>
            </a:rPr>
            <a:t>GSICS Research Working Group</a:t>
          </a:r>
        </a:p>
        <a:p>
          <a:r>
            <a:rPr lang="en-US" sz="1600" b="1" dirty="0" smtClean="0">
              <a:latin typeface="Arial" pitchFamily="34" charset="0"/>
              <a:cs typeface="Arial" pitchFamily="34" charset="0"/>
            </a:rPr>
            <a:t>Chair: Dohyeong Kim</a:t>
          </a:r>
        </a:p>
        <a:p>
          <a:r>
            <a:rPr lang="en-US" sz="1600" b="0" dirty="0" smtClean="0">
              <a:latin typeface="Arial" pitchFamily="34" charset="0"/>
              <a:cs typeface="Arial" pitchFamily="34" charset="0"/>
            </a:rPr>
            <a:t>Vice-Chair: Tim Hewison</a:t>
          </a:r>
        </a:p>
        <a:p>
          <a:r>
            <a:rPr lang="en-US" sz="1600" b="0" dirty="0" smtClean="0">
              <a:latin typeface="Arial" pitchFamily="34" charset="0"/>
              <a:cs typeface="Arial" pitchFamily="34" charset="0"/>
            </a:rPr>
            <a:t>Vice-Chair: Scott </a:t>
          </a:r>
          <a:r>
            <a:rPr lang="en-US" sz="1600" b="0" dirty="0" err="1" smtClean="0">
              <a:latin typeface="Arial" pitchFamily="34" charset="0"/>
              <a:cs typeface="Arial" pitchFamily="34" charset="0"/>
            </a:rPr>
            <a:t>Hu</a:t>
          </a:r>
          <a:endParaRPr lang="en-GB" sz="1600" b="0" dirty="0">
            <a:latin typeface="Arial" pitchFamily="34" charset="0"/>
            <a:cs typeface="Arial" pitchFamily="34" charset="0"/>
          </a:endParaRPr>
        </a:p>
      </dgm:t>
    </dgm:pt>
    <dgm:pt modelId="{311A8585-A2AB-4AC2-8487-1A4864E3A5CA}" type="parTrans" cxnId="{DEA1E4A9-08E9-420C-A465-02DDD1B26F96}">
      <dgm:prSet/>
      <dgm:spPr/>
      <dgm:t>
        <a:bodyPr/>
        <a:lstStyle/>
        <a:p>
          <a:endParaRPr lang="en-GB" sz="1600">
            <a:latin typeface="Arial" pitchFamily="34" charset="0"/>
            <a:cs typeface="Arial" pitchFamily="34" charset="0"/>
          </a:endParaRPr>
        </a:p>
      </dgm:t>
    </dgm:pt>
    <dgm:pt modelId="{643AD364-E195-49CC-BA95-15EB1B2F665A}" type="sibTrans" cxnId="{DEA1E4A9-08E9-420C-A465-02DDD1B26F96}">
      <dgm:prSet/>
      <dgm:spPr/>
      <dgm:t>
        <a:bodyPr/>
        <a:lstStyle/>
        <a:p>
          <a:endParaRPr lang="en-GB" sz="1600">
            <a:latin typeface="Arial" pitchFamily="34" charset="0"/>
            <a:cs typeface="Arial" pitchFamily="34" charset="0"/>
          </a:endParaRPr>
        </a:p>
      </dgm:t>
    </dgm:pt>
    <dgm:pt modelId="{745F9827-BD5B-4BFD-B04A-2B09C1201DCF}">
      <dgm:prSet phldrT="[Text]" custT="1"/>
      <dgm:spPr>
        <a:solidFill>
          <a:srgbClr val="92D050"/>
        </a:solidFill>
      </dgm:spPr>
      <dgm:t>
        <a:bodyPr/>
        <a:lstStyle/>
        <a:p>
          <a:r>
            <a:rPr lang="en-GB" sz="1600" b="1" dirty="0" smtClean="0">
              <a:latin typeface="Arial" pitchFamily="34" charset="0"/>
              <a:cs typeface="Arial" pitchFamily="34" charset="0"/>
            </a:rPr>
            <a:t>UV </a:t>
          </a:r>
          <a:br>
            <a:rPr lang="en-GB" sz="1600" b="1" dirty="0" smtClean="0">
              <a:latin typeface="Arial" pitchFamily="34" charset="0"/>
              <a:cs typeface="Arial" pitchFamily="34" charset="0"/>
            </a:rPr>
          </a:br>
          <a:r>
            <a:rPr lang="en-GB" sz="1600" b="1" dirty="0" smtClean="0">
              <a:latin typeface="Arial" pitchFamily="34" charset="0"/>
              <a:cs typeface="Arial" pitchFamily="34" charset="0"/>
            </a:rPr>
            <a:t>Sub-Group</a:t>
          </a:r>
        </a:p>
        <a:p>
          <a:r>
            <a:rPr lang="en-US" sz="1600" dirty="0" smtClean="0">
              <a:latin typeface="Arial" pitchFamily="34" charset="0"/>
              <a:cs typeface="Arial" pitchFamily="34" charset="0"/>
            </a:rPr>
            <a:t>Chair: Rose Munro</a:t>
          </a:r>
          <a:endParaRPr lang="en-GB" sz="1600" dirty="0">
            <a:latin typeface="Arial" pitchFamily="34" charset="0"/>
            <a:cs typeface="Arial" pitchFamily="34" charset="0"/>
          </a:endParaRPr>
        </a:p>
      </dgm:t>
    </dgm:pt>
    <dgm:pt modelId="{12AC806E-ED55-4D77-8EDB-566FC2DFCB98}" type="parTrans" cxnId="{D13FFD3B-E2C5-4B46-ACA4-FD4118BCCCEA}">
      <dgm:prSet/>
      <dgm:spPr/>
      <dgm:t>
        <a:bodyPr/>
        <a:lstStyle/>
        <a:p>
          <a:endParaRPr lang="en-GB" sz="1600">
            <a:latin typeface="Arial" pitchFamily="34" charset="0"/>
            <a:cs typeface="Arial" pitchFamily="34" charset="0"/>
          </a:endParaRPr>
        </a:p>
      </dgm:t>
    </dgm:pt>
    <dgm:pt modelId="{023FE213-271C-47D8-8E16-60B9F075FF7E}" type="sibTrans" cxnId="{D13FFD3B-E2C5-4B46-ACA4-FD4118BCCCEA}">
      <dgm:prSet/>
      <dgm:spPr/>
      <dgm:t>
        <a:bodyPr/>
        <a:lstStyle/>
        <a:p>
          <a:endParaRPr lang="en-GB" sz="1600">
            <a:latin typeface="Arial" pitchFamily="34" charset="0"/>
            <a:cs typeface="Arial" pitchFamily="34" charset="0"/>
          </a:endParaRPr>
        </a:p>
      </dgm:t>
    </dgm:pt>
    <dgm:pt modelId="{BAD0FAE7-F439-48FE-8D56-48A564937B10}">
      <dgm:prSet phldrT="[Text]" custT="1"/>
      <dgm:spPr>
        <a:solidFill>
          <a:srgbClr val="92D050"/>
        </a:solidFill>
      </dgm:spPr>
      <dgm:t>
        <a:bodyPr/>
        <a:lstStyle/>
        <a:p>
          <a:r>
            <a:rPr lang="en-GB" sz="1600" b="1" dirty="0" smtClean="0">
              <a:latin typeface="Arial" pitchFamily="34" charset="0"/>
              <a:cs typeface="Arial" pitchFamily="34" charset="0"/>
            </a:rPr>
            <a:t>IR </a:t>
          </a:r>
          <a:br>
            <a:rPr lang="en-GB" sz="1600" b="1" dirty="0" smtClean="0">
              <a:latin typeface="Arial" pitchFamily="34" charset="0"/>
              <a:cs typeface="Arial" pitchFamily="34" charset="0"/>
            </a:rPr>
          </a:br>
          <a:r>
            <a:rPr lang="en-GB" sz="1600" b="1" dirty="0" smtClean="0">
              <a:latin typeface="Arial" pitchFamily="34" charset="0"/>
              <a:cs typeface="Arial" pitchFamily="34" charset="0"/>
            </a:rPr>
            <a:t>Sub-Group</a:t>
          </a:r>
        </a:p>
        <a:p>
          <a:r>
            <a:rPr lang="en-US" sz="1600" dirty="0" smtClean="0">
              <a:latin typeface="Arial" pitchFamily="34" charset="0"/>
              <a:cs typeface="Arial" pitchFamily="34" charset="0"/>
            </a:rPr>
            <a:t>Chair: Tim Hewison</a:t>
          </a:r>
          <a:endParaRPr lang="en-GB" sz="1600" dirty="0">
            <a:latin typeface="Arial" pitchFamily="34" charset="0"/>
            <a:cs typeface="Arial" pitchFamily="34" charset="0"/>
          </a:endParaRPr>
        </a:p>
      </dgm:t>
    </dgm:pt>
    <dgm:pt modelId="{13880C4C-DC77-42DB-B27A-8CA0EBECDB36}" type="parTrans" cxnId="{D4FBDA79-D877-4442-960F-C53488554553}">
      <dgm:prSet/>
      <dgm:spPr/>
      <dgm:t>
        <a:bodyPr/>
        <a:lstStyle/>
        <a:p>
          <a:endParaRPr lang="en-GB" sz="1600">
            <a:latin typeface="Arial" pitchFamily="34" charset="0"/>
            <a:cs typeface="Arial" pitchFamily="34" charset="0"/>
          </a:endParaRPr>
        </a:p>
      </dgm:t>
    </dgm:pt>
    <dgm:pt modelId="{BD5758B2-8261-490C-8137-109917B3C8FD}" type="sibTrans" cxnId="{D4FBDA79-D877-4442-960F-C53488554553}">
      <dgm:prSet/>
      <dgm:spPr/>
      <dgm:t>
        <a:bodyPr/>
        <a:lstStyle/>
        <a:p>
          <a:endParaRPr lang="en-GB" sz="1600">
            <a:latin typeface="Arial" pitchFamily="34" charset="0"/>
            <a:cs typeface="Arial" pitchFamily="34" charset="0"/>
          </a:endParaRPr>
        </a:p>
      </dgm:t>
    </dgm:pt>
    <dgm:pt modelId="{7B4A3783-ABA4-4BCE-B63B-53D8E43DF01C}">
      <dgm:prSet phldrT="[Text]" custT="1"/>
      <dgm:spPr>
        <a:solidFill>
          <a:srgbClr val="92D050"/>
        </a:solidFill>
      </dgm:spPr>
      <dgm:t>
        <a:bodyPr/>
        <a:lstStyle/>
        <a:p>
          <a:r>
            <a:rPr lang="en-GB" sz="1600" b="1" dirty="0" smtClean="0">
              <a:latin typeface="Arial" pitchFamily="34" charset="0"/>
              <a:cs typeface="Arial" pitchFamily="34" charset="0"/>
            </a:rPr>
            <a:t>VIS/NIR </a:t>
          </a:r>
          <a:br>
            <a:rPr lang="en-GB" sz="1600" b="1" dirty="0" smtClean="0">
              <a:latin typeface="Arial" pitchFamily="34" charset="0"/>
              <a:cs typeface="Arial" pitchFamily="34" charset="0"/>
            </a:rPr>
          </a:br>
          <a:r>
            <a:rPr lang="en-GB" sz="1600" b="1" dirty="0" smtClean="0">
              <a:latin typeface="Arial" pitchFamily="34" charset="0"/>
              <a:cs typeface="Arial" pitchFamily="34" charset="0"/>
            </a:rPr>
            <a:t>Sub-Group</a:t>
          </a:r>
        </a:p>
        <a:p>
          <a:r>
            <a:rPr lang="en-US" sz="1600" dirty="0" smtClean="0">
              <a:latin typeface="Arial" pitchFamily="34" charset="0"/>
              <a:cs typeface="Arial" pitchFamily="34" charset="0"/>
            </a:rPr>
            <a:t>Chair: Dave Doelling</a:t>
          </a:r>
          <a:endParaRPr lang="en-GB" sz="1600" dirty="0">
            <a:latin typeface="Arial" pitchFamily="34" charset="0"/>
            <a:cs typeface="Arial" pitchFamily="34" charset="0"/>
          </a:endParaRPr>
        </a:p>
      </dgm:t>
    </dgm:pt>
    <dgm:pt modelId="{CA8A42EA-C7A9-44D0-9E37-CA59CA8789A6}" type="parTrans" cxnId="{EB993BFB-D439-4234-ACD3-3039F81618AE}">
      <dgm:prSet/>
      <dgm:spPr/>
      <dgm:t>
        <a:bodyPr/>
        <a:lstStyle/>
        <a:p>
          <a:endParaRPr lang="en-GB" sz="1600">
            <a:latin typeface="Arial" pitchFamily="34" charset="0"/>
            <a:cs typeface="Arial" pitchFamily="34" charset="0"/>
          </a:endParaRPr>
        </a:p>
      </dgm:t>
    </dgm:pt>
    <dgm:pt modelId="{816A5819-A8C6-4C77-9DBC-55222BB4CD90}" type="sibTrans" cxnId="{EB993BFB-D439-4234-ACD3-3039F81618AE}">
      <dgm:prSet/>
      <dgm:spPr/>
      <dgm:t>
        <a:bodyPr/>
        <a:lstStyle/>
        <a:p>
          <a:endParaRPr lang="en-GB" sz="1600">
            <a:latin typeface="Arial" pitchFamily="34" charset="0"/>
            <a:cs typeface="Arial" pitchFamily="34" charset="0"/>
          </a:endParaRPr>
        </a:p>
      </dgm:t>
    </dgm:pt>
    <dgm:pt modelId="{348DE7FB-1C22-41AA-A12C-80BA3FCB5ABA}">
      <dgm:prSet phldrT="[Text]" custT="1"/>
      <dgm:spPr>
        <a:solidFill>
          <a:srgbClr val="92D050"/>
        </a:solidFill>
      </dgm:spPr>
      <dgm:t>
        <a:bodyPr/>
        <a:lstStyle/>
        <a:p>
          <a:r>
            <a:rPr lang="en-GB" sz="1600" b="1" dirty="0" smtClean="0">
              <a:latin typeface="Arial" pitchFamily="34" charset="0"/>
              <a:cs typeface="Arial" pitchFamily="34" charset="0"/>
            </a:rPr>
            <a:t>Microwave Sub-Group</a:t>
          </a:r>
        </a:p>
        <a:p>
          <a:r>
            <a:rPr lang="en-US" sz="1600" dirty="0" smtClean="0">
              <a:latin typeface="Arial" pitchFamily="34" charset="0"/>
              <a:cs typeface="Arial" pitchFamily="34" charset="0"/>
            </a:rPr>
            <a:t>Chair: Ralph Ferraro</a:t>
          </a:r>
          <a:endParaRPr lang="en-GB" sz="1600" dirty="0">
            <a:latin typeface="Arial" pitchFamily="34" charset="0"/>
            <a:cs typeface="Arial" pitchFamily="34" charset="0"/>
          </a:endParaRPr>
        </a:p>
      </dgm:t>
    </dgm:pt>
    <dgm:pt modelId="{3CF917B7-4094-4917-A36C-1E60DC2D2B66}" type="parTrans" cxnId="{3529D9B8-928E-4D8C-AC9C-E8C86F1278FC}">
      <dgm:prSet/>
      <dgm:spPr/>
      <dgm:t>
        <a:bodyPr/>
        <a:lstStyle/>
        <a:p>
          <a:endParaRPr lang="en-GB" sz="1600">
            <a:latin typeface="Arial" pitchFamily="34" charset="0"/>
            <a:cs typeface="Arial" pitchFamily="34" charset="0"/>
          </a:endParaRPr>
        </a:p>
      </dgm:t>
    </dgm:pt>
    <dgm:pt modelId="{DC2F7B06-B713-491F-8F69-0410958B0C17}" type="sibTrans" cxnId="{3529D9B8-928E-4D8C-AC9C-E8C86F1278FC}">
      <dgm:prSet/>
      <dgm:spPr/>
      <dgm:t>
        <a:bodyPr/>
        <a:lstStyle/>
        <a:p>
          <a:endParaRPr lang="en-GB" sz="1600">
            <a:latin typeface="Arial" pitchFamily="34" charset="0"/>
            <a:cs typeface="Arial" pitchFamily="34" charset="0"/>
          </a:endParaRPr>
        </a:p>
      </dgm:t>
    </dgm:pt>
    <dgm:pt modelId="{ED1A0A91-3915-412D-AA76-2610BDBCC4A9}" type="pres">
      <dgm:prSet presAssocID="{27E2980F-552B-4A1A-B9B6-FA6C23A3AF4C}" presName="mainComposite" presStyleCnt="0">
        <dgm:presLayoutVars>
          <dgm:chPref val="1"/>
          <dgm:dir/>
          <dgm:animOne val="branch"/>
          <dgm:animLvl val="lvl"/>
          <dgm:resizeHandles val="exact"/>
        </dgm:presLayoutVars>
      </dgm:prSet>
      <dgm:spPr/>
      <dgm:t>
        <a:bodyPr/>
        <a:lstStyle/>
        <a:p>
          <a:endParaRPr lang="en-GB"/>
        </a:p>
      </dgm:t>
    </dgm:pt>
    <dgm:pt modelId="{9919A597-6EB8-443B-9666-B773DA58BD40}" type="pres">
      <dgm:prSet presAssocID="{27E2980F-552B-4A1A-B9B6-FA6C23A3AF4C}" presName="hierFlow" presStyleCnt="0"/>
      <dgm:spPr/>
    </dgm:pt>
    <dgm:pt modelId="{87A97B68-CDA3-49B9-B5D1-BD3B9565FF9C}" type="pres">
      <dgm:prSet presAssocID="{27E2980F-552B-4A1A-B9B6-FA6C23A3AF4C}" presName="hierChild1" presStyleCnt="0">
        <dgm:presLayoutVars>
          <dgm:chPref val="1"/>
          <dgm:animOne val="branch"/>
          <dgm:animLvl val="lvl"/>
        </dgm:presLayoutVars>
      </dgm:prSet>
      <dgm:spPr/>
    </dgm:pt>
    <dgm:pt modelId="{8C18DBEF-DFE5-4354-A59F-840A91E50C15}" type="pres">
      <dgm:prSet presAssocID="{557CE354-969C-498D-86A0-8683AADBA258}" presName="Name14" presStyleCnt="0"/>
      <dgm:spPr/>
    </dgm:pt>
    <dgm:pt modelId="{A342DF3F-7B71-4AE8-A4F5-9B213881720F}" type="pres">
      <dgm:prSet presAssocID="{557CE354-969C-498D-86A0-8683AADBA258}" presName="level1Shape" presStyleLbl="node0" presStyleIdx="0" presStyleCnt="1" custScaleX="227394" custScaleY="176776">
        <dgm:presLayoutVars>
          <dgm:chPref val="3"/>
        </dgm:presLayoutVars>
      </dgm:prSet>
      <dgm:spPr/>
      <dgm:t>
        <a:bodyPr/>
        <a:lstStyle/>
        <a:p>
          <a:endParaRPr lang="en-GB"/>
        </a:p>
      </dgm:t>
    </dgm:pt>
    <dgm:pt modelId="{053BAFBE-4DA7-4E23-AA83-E846BD925728}" type="pres">
      <dgm:prSet presAssocID="{557CE354-969C-498D-86A0-8683AADBA258}" presName="hierChild2" presStyleCnt="0"/>
      <dgm:spPr/>
    </dgm:pt>
    <dgm:pt modelId="{380322F4-57BE-4816-807F-E12D5241257A}" type="pres">
      <dgm:prSet presAssocID="{12AC806E-ED55-4D77-8EDB-566FC2DFCB98}" presName="Name19" presStyleLbl="parChTrans1D2" presStyleIdx="0" presStyleCnt="4"/>
      <dgm:spPr/>
      <dgm:t>
        <a:bodyPr/>
        <a:lstStyle/>
        <a:p>
          <a:endParaRPr lang="en-GB"/>
        </a:p>
      </dgm:t>
    </dgm:pt>
    <dgm:pt modelId="{5419D13B-D457-49C3-9097-4B5C614644EF}" type="pres">
      <dgm:prSet presAssocID="{745F9827-BD5B-4BFD-B04A-2B09C1201DCF}" presName="Name21" presStyleCnt="0"/>
      <dgm:spPr/>
    </dgm:pt>
    <dgm:pt modelId="{31BB0742-3710-46C3-9530-D11D16964A7B}" type="pres">
      <dgm:prSet presAssocID="{745F9827-BD5B-4BFD-B04A-2B09C1201DCF}" presName="level2Shape" presStyleLbl="node2" presStyleIdx="0" presStyleCnt="4"/>
      <dgm:spPr/>
      <dgm:t>
        <a:bodyPr/>
        <a:lstStyle/>
        <a:p>
          <a:endParaRPr lang="en-GB"/>
        </a:p>
      </dgm:t>
    </dgm:pt>
    <dgm:pt modelId="{BC892C50-D5AC-408A-8B04-DB81A7716D81}" type="pres">
      <dgm:prSet presAssocID="{745F9827-BD5B-4BFD-B04A-2B09C1201DCF}" presName="hierChild3" presStyleCnt="0"/>
      <dgm:spPr/>
    </dgm:pt>
    <dgm:pt modelId="{96D513FE-8BF4-4854-BAE2-47D418A0EA24}" type="pres">
      <dgm:prSet presAssocID="{CA8A42EA-C7A9-44D0-9E37-CA59CA8789A6}" presName="Name19" presStyleLbl="parChTrans1D2" presStyleIdx="1" presStyleCnt="4"/>
      <dgm:spPr/>
      <dgm:t>
        <a:bodyPr/>
        <a:lstStyle/>
        <a:p>
          <a:endParaRPr lang="en-GB"/>
        </a:p>
      </dgm:t>
    </dgm:pt>
    <dgm:pt modelId="{77DCEE91-BB91-4414-BE19-9AD9DB906ED0}" type="pres">
      <dgm:prSet presAssocID="{7B4A3783-ABA4-4BCE-B63B-53D8E43DF01C}" presName="Name21" presStyleCnt="0"/>
      <dgm:spPr/>
    </dgm:pt>
    <dgm:pt modelId="{5CEA02F6-6E4C-47D7-AE53-9D496D0D1A3D}" type="pres">
      <dgm:prSet presAssocID="{7B4A3783-ABA4-4BCE-B63B-53D8E43DF01C}" presName="level2Shape" presStyleLbl="node2" presStyleIdx="1" presStyleCnt="4"/>
      <dgm:spPr/>
      <dgm:t>
        <a:bodyPr/>
        <a:lstStyle/>
        <a:p>
          <a:endParaRPr lang="en-GB"/>
        </a:p>
      </dgm:t>
    </dgm:pt>
    <dgm:pt modelId="{E06E38BF-7F26-47A8-9745-047EA6B171C7}" type="pres">
      <dgm:prSet presAssocID="{7B4A3783-ABA4-4BCE-B63B-53D8E43DF01C}" presName="hierChild3" presStyleCnt="0"/>
      <dgm:spPr/>
    </dgm:pt>
    <dgm:pt modelId="{E043E564-3957-43F0-B8C0-6B1B470DD2B9}" type="pres">
      <dgm:prSet presAssocID="{13880C4C-DC77-42DB-B27A-8CA0EBECDB36}" presName="Name19" presStyleLbl="parChTrans1D2" presStyleIdx="2" presStyleCnt="4"/>
      <dgm:spPr/>
      <dgm:t>
        <a:bodyPr/>
        <a:lstStyle/>
        <a:p>
          <a:endParaRPr lang="en-GB"/>
        </a:p>
      </dgm:t>
    </dgm:pt>
    <dgm:pt modelId="{9FD7B1B6-E391-4086-AC48-E9CECD1AEA1F}" type="pres">
      <dgm:prSet presAssocID="{BAD0FAE7-F439-48FE-8D56-48A564937B10}" presName="Name21" presStyleCnt="0"/>
      <dgm:spPr/>
    </dgm:pt>
    <dgm:pt modelId="{862827D9-C3DD-4DE0-A79A-E8B96C207F19}" type="pres">
      <dgm:prSet presAssocID="{BAD0FAE7-F439-48FE-8D56-48A564937B10}" presName="level2Shape" presStyleLbl="node2" presStyleIdx="2" presStyleCnt="4" custLinFactNeighborX="9320" custLinFactNeighborY="-1"/>
      <dgm:spPr/>
      <dgm:t>
        <a:bodyPr/>
        <a:lstStyle/>
        <a:p>
          <a:endParaRPr lang="en-GB"/>
        </a:p>
      </dgm:t>
    </dgm:pt>
    <dgm:pt modelId="{EF482B81-4862-415B-91AA-9DCF00C924D6}" type="pres">
      <dgm:prSet presAssocID="{BAD0FAE7-F439-48FE-8D56-48A564937B10}" presName="hierChild3" presStyleCnt="0"/>
      <dgm:spPr/>
    </dgm:pt>
    <dgm:pt modelId="{5CE182AC-0210-48C5-9C8E-6FE975553AD4}" type="pres">
      <dgm:prSet presAssocID="{3CF917B7-4094-4917-A36C-1E60DC2D2B66}" presName="Name19" presStyleLbl="parChTrans1D2" presStyleIdx="3" presStyleCnt="4"/>
      <dgm:spPr/>
      <dgm:t>
        <a:bodyPr/>
        <a:lstStyle/>
        <a:p>
          <a:endParaRPr lang="en-GB"/>
        </a:p>
      </dgm:t>
    </dgm:pt>
    <dgm:pt modelId="{7AE6D8EC-A579-4941-BD7D-AC337B010EA4}" type="pres">
      <dgm:prSet presAssocID="{348DE7FB-1C22-41AA-A12C-80BA3FCB5ABA}" presName="Name21" presStyleCnt="0"/>
      <dgm:spPr/>
    </dgm:pt>
    <dgm:pt modelId="{4C1D1463-36DA-4760-8DEB-126908982614}" type="pres">
      <dgm:prSet presAssocID="{348DE7FB-1C22-41AA-A12C-80BA3FCB5ABA}" presName="level2Shape" presStyleLbl="node2" presStyleIdx="3" presStyleCnt="4"/>
      <dgm:spPr/>
      <dgm:t>
        <a:bodyPr/>
        <a:lstStyle/>
        <a:p>
          <a:endParaRPr lang="en-GB"/>
        </a:p>
      </dgm:t>
    </dgm:pt>
    <dgm:pt modelId="{C1923115-B850-4CED-B419-A899406ACF97}" type="pres">
      <dgm:prSet presAssocID="{348DE7FB-1C22-41AA-A12C-80BA3FCB5ABA}" presName="hierChild3" presStyleCnt="0"/>
      <dgm:spPr/>
    </dgm:pt>
    <dgm:pt modelId="{F65C0906-FE99-40D9-89C5-1F44C517E50C}" type="pres">
      <dgm:prSet presAssocID="{27E2980F-552B-4A1A-B9B6-FA6C23A3AF4C}" presName="bgShapesFlow" presStyleCnt="0"/>
      <dgm:spPr/>
    </dgm:pt>
  </dgm:ptLst>
  <dgm:cxnLst>
    <dgm:cxn modelId="{27F8F907-9D07-4597-8EE4-A268DC2D7D10}" type="presOf" srcId="{BAD0FAE7-F439-48FE-8D56-48A564937B10}" destId="{862827D9-C3DD-4DE0-A79A-E8B96C207F19}" srcOrd="0" destOrd="0" presId="urn:microsoft.com/office/officeart/2005/8/layout/hierarchy6"/>
    <dgm:cxn modelId="{B40437E7-3C74-4AAE-910E-EFF33EA59236}" type="presOf" srcId="{7B4A3783-ABA4-4BCE-B63B-53D8E43DF01C}" destId="{5CEA02F6-6E4C-47D7-AE53-9D496D0D1A3D}" srcOrd="0" destOrd="0" presId="urn:microsoft.com/office/officeart/2005/8/layout/hierarchy6"/>
    <dgm:cxn modelId="{D4FBDA79-D877-4442-960F-C53488554553}" srcId="{557CE354-969C-498D-86A0-8683AADBA258}" destId="{BAD0FAE7-F439-48FE-8D56-48A564937B10}" srcOrd="2" destOrd="0" parTransId="{13880C4C-DC77-42DB-B27A-8CA0EBECDB36}" sibTransId="{BD5758B2-8261-490C-8137-109917B3C8FD}"/>
    <dgm:cxn modelId="{DEA1E4A9-08E9-420C-A465-02DDD1B26F96}" srcId="{27E2980F-552B-4A1A-B9B6-FA6C23A3AF4C}" destId="{557CE354-969C-498D-86A0-8683AADBA258}" srcOrd="0" destOrd="0" parTransId="{311A8585-A2AB-4AC2-8487-1A4864E3A5CA}" sibTransId="{643AD364-E195-49CC-BA95-15EB1B2F665A}"/>
    <dgm:cxn modelId="{7B8E2E67-EF72-49D2-9D7F-78B71F5627A6}" type="presOf" srcId="{13880C4C-DC77-42DB-B27A-8CA0EBECDB36}" destId="{E043E564-3957-43F0-B8C0-6B1B470DD2B9}" srcOrd="0" destOrd="0" presId="urn:microsoft.com/office/officeart/2005/8/layout/hierarchy6"/>
    <dgm:cxn modelId="{3529D9B8-928E-4D8C-AC9C-E8C86F1278FC}" srcId="{557CE354-969C-498D-86A0-8683AADBA258}" destId="{348DE7FB-1C22-41AA-A12C-80BA3FCB5ABA}" srcOrd="3" destOrd="0" parTransId="{3CF917B7-4094-4917-A36C-1E60DC2D2B66}" sibTransId="{DC2F7B06-B713-491F-8F69-0410958B0C17}"/>
    <dgm:cxn modelId="{E572CDEC-355B-43B7-A3B0-619F50FFCBED}" type="presOf" srcId="{557CE354-969C-498D-86A0-8683AADBA258}" destId="{A342DF3F-7B71-4AE8-A4F5-9B213881720F}" srcOrd="0" destOrd="0" presId="urn:microsoft.com/office/officeart/2005/8/layout/hierarchy6"/>
    <dgm:cxn modelId="{D36F3B9B-9804-4EDC-A273-6A19D60F441A}" type="presOf" srcId="{12AC806E-ED55-4D77-8EDB-566FC2DFCB98}" destId="{380322F4-57BE-4816-807F-E12D5241257A}" srcOrd="0" destOrd="0" presId="urn:microsoft.com/office/officeart/2005/8/layout/hierarchy6"/>
    <dgm:cxn modelId="{D13FFD3B-E2C5-4B46-ACA4-FD4118BCCCEA}" srcId="{557CE354-969C-498D-86A0-8683AADBA258}" destId="{745F9827-BD5B-4BFD-B04A-2B09C1201DCF}" srcOrd="0" destOrd="0" parTransId="{12AC806E-ED55-4D77-8EDB-566FC2DFCB98}" sibTransId="{023FE213-271C-47D8-8E16-60B9F075FF7E}"/>
    <dgm:cxn modelId="{EB993BFB-D439-4234-ACD3-3039F81618AE}" srcId="{557CE354-969C-498D-86A0-8683AADBA258}" destId="{7B4A3783-ABA4-4BCE-B63B-53D8E43DF01C}" srcOrd="1" destOrd="0" parTransId="{CA8A42EA-C7A9-44D0-9E37-CA59CA8789A6}" sibTransId="{816A5819-A8C6-4C77-9DBC-55222BB4CD90}"/>
    <dgm:cxn modelId="{4C6043B0-1B6E-4E0A-B064-1FA33CAB8F42}" type="presOf" srcId="{27E2980F-552B-4A1A-B9B6-FA6C23A3AF4C}" destId="{ED1A0A91-3915-412D-AA76-2610BDBCC4A9}" srcOrd="0" destOrd="0" presId="urn:microsoft.com/office/officeart/2005/8/layout/hierarchy6"/>
    <dgm:cxn modelId="{D1FC917B-CB50-49AA-9300-656B83DA1EF5}" type="presOf" srcId="{3CF917B7-4094-4917-A36C-1E60DC2D2B66}" destId="{5CE182AC-0210-48C5-9C8E-6FE975553AD4}" srcOrd="0" destOrd="0" presId="urn:microsoft.com/office/officeart/2005/8/layout/hierarchy6"/>
    <dgm:cxn modelId="{9813C1A6-D8A9-4DF1-940A-248A0D13E67B}" type="presOf" srcId="{CA8A42EA-C7A9-44D0-9E37-CA59CA8789A6}" destId="{96D513FE-8BF4-4854-BAE2-47D418A0EA24}" srcOrd="0" destOrd="0" presId="urn:microsoft.com/office/officeart/2005/8/layout/hierarchy6"/>
    <dgm:cxn modelId="{C677D776-D284-4409-B00A-B2FA385E232E}" type="presOf" srcId="{348DE7FB-1C22-41AA-A12C-80BA3FCB5ABA}" destId="{4C1D1463-36DA-4760-8DEB-126908982614}" srcOrd="0" destOrd="0" presId="urn:microsoft.com/office/officeart/2005/8/layout/hierarchy6"/>
    <dgm:cxn modelId="{8C8E0B31-E1AF-4621-AA7E-860CC41AD24E}" type="presOf" srcId="{745F9827-BD5B-4BFD-B04A-2B09C1201DCF}" destId="{31BB0742-3710-46C3-9530-D11D16964A7B}" srcOrd="0" destOrd="0" presId="urn:microsoft.com/office/officeart/2005/8/layout/hierarchy6"/>
    <dgm:cxn modelId="{2A2DC902-6F4C-4F06-8321-3D92C5FCADF1}" type="presParOf" srcId="{ED1A0A91-3915-412D-AA76-2610BDBCC4A9}" destId="{9919A597-6EB8-443B-9666-B773DA58BD40}" srcOrd="0" destOrd="0" presId="urn:microsoft.com/office/officeart/2005/8/layout/hierarchy6"/>
    <dgm:cxn modelId="{5764E9CE-A9E6-4A76-B59A-B9C5218F9710}" type="presParOf" srcId="{9919A597-6EB8-443B-9666-B773DA58BD40}" destId="{87A97B68-CDA3-49B9-B5D1-BD3B9565FF9C}" srcOrd="0" destOrd="0" presId="urn:microsoft.com/office/officeart/2005/8/layout/hierarchy6"/>
    <dgm:cxn modelId="{309F60CE-AB85-4ED9-8648-DD9B4F8396CB}" type="presParOf" srcId="{87A97B68-CDA3-49B9-B5D1-BD3B9565FF9C}" destId="{8C18DBEF-DFE5-4354-A59F-840A91E50C15}" srcOrd="0" destOrd="0" presId="urn:microsoft.com/office/officeart/2005/8/layout/hierarchy6"/>
    <dgm:cxn modelId="{1CCC7580-0537-4640-8B77-B12CA3CA9AE8}" type="presParOf" srcId="{8C18DBEF-DFE5-4354-A59F-840A91E50C15}" destId="{A342DF3F-7B71-4AE8-A4F5-9B213881720F}" srcOrd="0" destOrd="0" presId="urn:microsoft.com/office/officeart/2005/8/layout/hierarchy6"/>
    <dgm:cxn modelId="{290EB263-0757-4578-A141-889EC500A16C}" type="presParOf" srcId="{8C18DBEF-DFE5-4354-A59F-840A91E50C15}" destId="{053BAFBE-4DA7-4E23-AA83-E846BD925728}" srcOrd="1" destOrd="0" presId="urn:microsoft.com/office/officeart/2005/8/layout/hierarchy6"/>
    <dgm:cxn modelId="{393C65F1-C824-4064-9F4B-3152D810ED64}" type="presParOf" srcId="{053BAFBE-4DA7-4E23-AA83-E846BD925728}" destId="{380322F4-57BE-4816-807F-E12D5241257A}" srcOrd="0" destOrd="0" presId="urn:microsoft.com/office/officeart/2005/8/layout/hierarchy6"/>
    <dgm:cxn modelId="{19184DA3-5BFE-4AE1-A0EC-7B1E3CFADB46}" type="presParOf" srcId="{053BAFBE-4DA7-4E23-AA83-E846BD925728}" destId="{5419D13B-D457-49C3-9097-4B5C614644EF}" srcOrd="1" destOrd="0" presId="urn:microsoft.com/office/officeart/2005/8/layout/hierarchy6"/>
    <dgm:cxn modelId="{6A99A517-2186-4D75-84B3-BCA22761BDF6}" type="presParOf" srcId="{5419D13B-D457-49C3-9097-4B5C614644EF}" destId="{31BB0742-3710-46C3-9530-D11D16964A7B}" srcOrd="0" destOrd="0" presId="urn:microsoft.com/office/officeart/2005/8/layout/hierarchy6"/>
    <dgm:cxn modelId="{AC947259-6AF5-4505-986C-130F62852B68}" type="presParOf" srcId="{5419D13B-D457-49C3-9097-4B5C614644EF}" destId="{BC892C50-D5AC-408A-8B04-DB81A7716D81}" srcOrd="1" destOrd="0" presId="urn:microsoft.com/office/officeart/2005/8/layout/hierarchy6"/>
    <dgm:cxn modelId="{30CF21EE-4A2D-4FBD-BF62-FB24B1095469}" type="presParOf" srcId="{053BAFBE-4DA7-4E23-AA83-E846BD925728}" destId="{96D513FE-8BF4-4854-BAE2-47D418A0EA24}" srcOrd="2" destOrd="0" presId="urn:microsoft.com/office/officeart/2005/8/layout/hierarchy6"/>
    <dgm:cxn modelId="{BEE7F9BE-A1A9-4C0F-B1AE-F8E866BD291D}" type="presParOf" srcId="{053BAFBE-4DA7-4E23-AA83-E846BD925728}" destId="{77DCEE91-BB91-4414-BE19-9AD9DB906ED0}" srcOrd="3" destOrd="0" presId="urn:microsoft.com/office/officeart/2005/8/layout/hierarchy6"/>
    <dgm:cxn modelId="{FB697190-C88E-477F-AC24-76801B68ACE2}" type="presParOf" srcId="{77DCEE91-BB91-4414-BE19-9AD9DB906ED0}" destId="{5CEA02F6-6E4C-47D7-AE53-9D496D0D1A3D}" srcOrd="0" destOrd="0" presId="urn:microsoft.com/office/officeart/2005/8/layout/hierarchy6"/>
    <dgm:cxn modelId="{3FED4E59-5D45-4464-AF4A-6CF184F3AB95}" type="presParOf" srcId="{77DCEE91-BB91-4414-BE19-9AD9DB906ED0}" destId="{E06E38BF-7F26-47A8-9745-047EA6B171C7}" srcOrd="1" destOrd="0" presId="urn:microsoft.com/office/officeart/2005/8/layout/hierarchy6"/>
    <dgm:cxn modelId="{B2D53829-4A6D-4FFC-B296-2491352085A9}" type="presParOf" srcId="{053BAFBE-4DA7-4E23-AA83-E846BD925728}" destId="{E043E564-3957-43F0-B8C0-6B1B470DD2B9}" srcOrd="4" destOrd="0" presId="urn:microsoft.com/office/officeart/2005/8/layout/hierarchy6"/>
    <dgm:cxn modelId="{20627C4F-F879-4325-A5B4-C5A537E407EF}" type="presParOf" srcId="{053BAFBE-4DA7-4E23-AA83-E846BD925728}" destId="{9FD7B1B6-E391-4086-AC48-E9CECD1AEA1F}" srcOrd="5" destOrd="0" presId="urn:microsoft.com/office/officeart/2005/8/layout/hierarchy6"/>
    <dgm:cxn modelId="{EEF2F01B-0EB0-4506-A19B-63412A9CF016}" type="presParOf" srcId="{9FD7B1B6-E391-4086-AC48-E9CECD1AEA1F}" destId="{862827D9-C3DD-4DE0-A79A-E8B96C207F19}" srcOrd="0" destOrd="0" presId="urn:microsoft.com/office/officeart/2005/8/layout/hierarchy6"/>
    <dgm:cxn modelId="{B42C8B2E-D17E-4FC0-8232-7DD486521DBF}" type="presParOf" srcId="{9FD7B1B6-E391-4086-AC48-E9CECD1AEA1F}" destId="{EF482B81-4862-415B-91AA-9DCF00C924D6}" srcOrd="1" destOrd="0" presId="urn:microsoft.com/office/officeart/2005/8/layout/hierarchy6"/>
    <dgm:cxn modelId="{48272DAF-8DC1-4998-8B34-06E39D8FF644}" type="presParOf" srcId="{053BAFBE-4DA7-4E23-AA83-E846BD925728}" destId="{5CE182AC-0210-48C5-9C8E-6FE975553AD4}" srcOrd="6" destOrd="0" presId="urn:microsoft.com/office/officeart/2005/8/layout/hierarchy6"/>
    <dgm:cxn modelId="{22F23FC7-10C7-4C94-88DF-7589F14F85B3}" type="presParOf" srcId="{053BAFBE-4DA7-4E23-AA83-E846BD925728}" destId="{7AE6D8EC-A579-4941-BD7D-AC337B010EA4}" srcOrd="7" destOrd="0" presId="urn:microsoft.com/office/officeart/2005/8/layout/hierarchy6"/>
    <dgm:cxn modelId="{2B3D6A42-BD33-4CB8-98D7-4D3E64C702C1}" type="presParOf" srcId="{7AE6D8EC-A579-4941-BD7D-AC337B010EA4}" destId="{4C1D1463-36DA-4760-8DEB-126908982614}" srcOrd="0" destOrd="0" presId="urn:microsoft.com/office/officeart/2005/8/layout/hierarchy6"/>
    <dgm:cxn modelId="{B24A4DD7-AC21-4021-AEF4-CEA1532A7067}" type="presParOf" srcId="{7AE6D8EC-A579-4941-BD7D-AC337B010EA4}" destId="{C1923115-B850-4CED-B419-A899406ACF97}" srcOrd="1" destOrd="0" presId="urn:microsoft.com/office/officeart/2005/8/layout/hierarchy6"/>
    <dgm:cxn modelId="{CAA1CAEB-3161-450C-80E0-C7659B4CABF4}" type="presParOf" srcId="{ED1A0A91-3915-412D-AA76-2610BDBCC4A9}" destId="{F65C0906-FE99-40D9-89C5-1F44C517E50C}"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2980F-552B-4A1A-B9B6-FA6C23A3AF4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GB"/>
        </a:p>
      </dgm:t>
    </dgm:pt>
    <dgm:pt modelId="{557CE354-969C-498D-86A0-8683AADBA258}">
      <dgm:prSet phldrT="[Text]" custT="1"/>
      <dgm:spPr>
        <a:solidFill>
          <a:srgbClr val="92D050"/>
        </a:solidFill>
      </dgm:spPr>
      <dgm:t>
        <a:bodyPr/>
        <a:lstStyle/>
        <a:p>
          <a:r>
            <a:rPr lang="en-GB" sz="1600" b="1" dirty="0" smtClean="0">
              <a:latin typeface="Arial" pitchFamily="34" charset="0"/>
              <a:cs typeface="Arial" pitchFamily="34" charset="0"/>
            </a:rPr>
            <a:t>GSICS Research Working Group</a:t>
          </a:r>
        </a:p>
        <a:p>
          <a:r>
            <a:rPr lang="en-US" sz="1600" b="1" dirty="0" smtClean="0">
              <a:latin typeface="Arial" pitchFamily="34" charset="0"/>
              <a:cs typeface="Arial" pitchFamily="34" charset="0"/>
            </a:rPr>
            <a:t>Chair: Dohyeong Kim</a:t>
          </a:r>
        </a:p>
        <a:p>
          <a:r>
            <a:rPr lang="en-US" sz="1600" b="0" dirty="0" smtClean="0">
              <a:latin typeface="Arial" pitchFamily="34" charset="0"/>
              <a:cs typeface="Arial" pitchFamily="34" charset="0"/>
            </a:rPr>
            <a:t>Vice-Chair: Tim Hewison</a:t>
          </a:r>
        </a:p>
        <a:p>
          <a:r>
            <a:rPr lang="en-US" sz="1600" b="0" dirty="0" smtClean="0">
              <a:latin typeface="Arial" pitchFamily="34" charset="0"/>
              <a:cs typeface="Arial" pitchFamily="34" charset="0"/>
            </a:rPr>
            <a:t>Vice-Chair: Scott </a:t>
          </a:r>
          <a:r>
            <a:rPr lang="en-US" sz="1600" b="0" dirty="0" err="1" smtClean="0">
              <a:latin typeface="Arial" pitchFamily="34" charset="0"/>
              <a:cs typeface="Arial" pitchFamily="34" charset="0"/>
            </a:rPr>
            <a:t>Hu</a:t>
          </a:r>
          <a:endParaRPr lang="en-GB" sz="1600" b="0" dirty="0">
            <a:latin typeface="Arial" pitchFamily="34" charset="0"/>
            <a:cs typeface="Arial" pitchFamily="34" charset="0"/>
          </a:endParaRPr>
        </a:p>
      </dgm:t>
    </dgm:pt>
    <dgm:pt modelId="{311A8585-A2AB-4AC2-8487-1A4864E3A5CA}" type="parTrans" cxnId="{DEA1E4A9-08E9-420C-A465-02DDD1B26F96}">
      <dgm:prSet/>
      <dgm:spPr/>
      <dgm:t>
        <a:bodyPr/>
        <a:lstStyle/>
        <a:p>
          <a:endParaRPr lang="en-GB" sz="1600">
            <a:latin typeface="Arial" pitchFamily="34" charset="0"/>
            <a:cs typeface="Arial" pitchFamily="34" charset="0"/>
          </a:endParaRPr>
        </a:p>
      </dgm:t>
    </dgm:pt>
    <dgm:pt modelId="{643AD364-E195-49CC-BA95-15EB1B2F665A}" type="sibTrans" cxnId="{DEA1E4A9-08E9-420C-A465-02DDD1B26F96}">
      <dgm:prSet/>
      <dgm:spPr/>
      <dgm:t>
        <a:bodyPr/>
        <a:lstStyle/>
        <a:p>
          <a:endParaRPr lang="en-GB" sz="1600">
            <a:latin typeface="Arial" pitchFamily="34" charset="0"/>
            <a:cs typeface="Arial" pitchFamily="34" charset="0"/>
          </a:endParaRPr>
        </a:p>
      </dgm:t>
    </dgm:pt>
    <dgm:pt modelId="{745F9827-BD5B-4BFD-B04A-2B09C1201DCF}">
      <dgm:prSet phldrT="[Text]" custT="1"/>
      <dgm:spPr>
        <a:solidFill>
          <a:srgbClr val="92D050"/>
        </a:solidFill>
      </dgm:spPr>
      <dgm:t>
        <a:bodyPr/>
        <a:lstStyle/>
        <a:p>
          <a:r>
            <a:rPr lang="en-GB" sz="1600" b="1" dirty="0" smtClean="0">
              <a:latin typeface="Arial" pitchFamily="34" charset="0"/>
              <a:cs typeface="Arial" pitchFamily="34" charset="0"/>
            </a:rPr>
            <a:t>UV </a:t>
          </a:r>
          <a:br>
            <a:rPr lang="en-GB" sz="1600" b="1" dirty="0" smtClean="0">
              <a:latin typeface="Arial" pitchFamily="34" charset="0"/>
              <a:cs typeface="Arial" pitchFamily="34" charset="0"/>
            </a:rPr>
          </a:br>
          <a:r>
            <a:rPr lang="en-GB" sz="1600" b="1" dirty="0" smtClean="0">
              <a:latin typeface="Arial" pitchFamily="34" charset="0"/>
              <a:cs typeface="Arial" pitchFamily="34" charset="0"/>
            </a:rPr>
            <a:t>Sub-Group</a:t>
          </a:r>
        </a:p>
        <a:p>
          <a:r>
            <a:rPr lang="en-US" sz="1600" dirty="0" smtClean="0">
              <a:latin typeface="Arial" pitchFamily="34" charset="0"/>
              <a:cs typeface="Arial" pitchFamily="34" charset="0"/>
            </a:rPr>
            <a:t>Chair: Rose Munro</a:t>
          </a:r>
          <a:endParaRPr lang="en-GB" sz="1600" dirty="0">
            <a:latin typeface="Arial" pitchFamily="34" charset="0"/>
            <a:cs typeface="Arial" pitchFamily="34" charset="0"/>
          </a:endParaRPr>
        </a:p>
      </dgm:t>
    </dgm:pt>
    <dgm:pt modelId="{12AC806E-ED55-4D77-8EDB-566FC2DFCB98}" type="parTrans" cxnId="{D13FFD3B-E2C5-4B46-ACA4-FD4118BCCCEA}">
      <dgm:prSet/>
      <dgm:spPr/>
      <dgm:t>
        <a:bodyPr/>
        <a:lstStyle/>
        <a:p>
          <a:endParaRPr lang="en-GB" sz="1600">
            <a:latin typeface="Arial" pitchFamily="34" charset="0"/>
            <a:cs typeface="Arial" pitchFamily="34" charset="0"/>
          </a:endParaRPr>
        </a:p>
      </dgm:t>
    </dgm:pt>
    <dgm:pt modelId="{023FE213-271C-47D8-8E16-60B9F075FF7E}" type="sibTrans" cxnId="{D13FFD3B-E2C5-4B46-ACA4-FD4118BCCCEA}">
      <dgm:prSet/>
      <dgm:spPr/>
      <dgm:t>
        <a:bodyPr/>
        <a:lstStyle/>
        <a:p>
          <a:endParaRPr lang="en-GB" sz="1600">
            <a:latin typeface="Arial" pitchFamily="34" charset="0"/>
            <a:cs typeface="Arial" pitchFamily="34" charset="0"/>
          </a:endParaRPr>
        </a:p>
      </dgm:t>
    </dgm:pt>
    <dgm:pt modelId="{BAD0FAE7-F439-48FE-8D56-48A564937B10}">
      <dgm:prSet phldrT="[Text]" custT="1"/>
      <dgm:spPr>
        <a:solidFill>
          <a:srgbClr val="92D050"/>
        </a:solidFill>
      </dgm:spPr>
      <dgm:t>
        <a:bodyPr/>
        <a:lstStyle/>
        <a:p>
          <a:r>
            <a:rPr lang="en-GB" sz="1600" b="1" dirty="0" smtClean="0">
              <a:latin typeface="Arial" pitchFamily="34" charset="0"/>
              <a:cs typeface="Arial" pitchFamily="34" charset="0"/>
            </a:rPr>
            <a:t>IR </a:t>
          </a:r>
          <a:br>
            <a:rPr lang="en-GB" sz="1600" b="1" dirty="0" smtClean="0">
              <a:latin typeface="Arial" pitchFamily="34" charset="0"/>
              <a:cs typeface="Arial" pitchFamily="34" charset="0"/>
            </a:rPr>
          </a:br>
          <a:r>
            <a:rPr lang="en-GB" sz="1600" b="1" dirty="0" smtClean="0">
              <a:latin typeface="Arial" pitchFamily="34" charset="0"/>
              <a:cs typeface="Arial" pitchFamily="34" charset="0"/>
            </a:rPr>
            <a:t>Sub-Group</a:t>
          </a:r>
        </a:p>
        <a:p>
          <a:r>
            <a:rPr lang="en-US" sz="1600" dirty="0" smtClean="0">
              <a:latin typeface="Arial" pitchFamily="34" charset="0"/>
              <a:cs typeface="Arial" pitchFamily="34" charset="0"/>
            </a:rPr>
            <a:t>Chair: Tim Hewison</a:t>
          </a:r>
          <a:endParaRPr lang="en-GB" sz="1600" dirty="0">
            <a:latin typeface="Arial" pitchFamily="34" charset="0"/>
            <a:cs typeface="Arial" pitchFamily="34" charset="0"/>
          </a:endParaRPr>
        </a:p>
      </dgm:t>
    </dgm:pt>
    <dgm:pt modelId="{13880C4C-DC77-42DB-B27A-8CA0EBECDB36}" type="parTrans" cxnId="{D4FBDA79-D877-4442-960F-C53488554553}">
      <dgm:prSet/>
      <dgm:spPr/>
      <dgm:t>
        <a:bodyPr/>
        <a:lstStyle/>
        <a:p>
          <a:endParaRPr lang="en-GB" sz="1600">
            <a:latin typeface="Arial" pitchFamily="34" charset="0"/>
            <a:cs typeface="Arial" pitchFamily="34" charset="0"/>
          </a:endParaRPr>
        </a:p>
      </dgm:t>
    </dgm:pt>
    <dgm:pt modelId="{BD5758B2-8261-490C-8137-109917B3C8FD}" type="sibTrans" cxnId="{D4FBDA79-D877-4442-960F-C53488554553}">
      <dgm:prSet/>
      <dgm:spPr/>
      <dgm:t>
        <a:bodyPr/>
        <a:lstStyle/>
        <a:p>
          <a:endParaRPr lang="en-GB" sz="1600">
            <a:latin typeface="Arial" pitchFamily="34" charset="0"/>
            <a:cs typeface="Arial" pitchFamily="34" charset="0"/>
          </a:endParaRPr>
        </a:p>
      </dgm:t>
    </dgm:pt>
    <dgm:pt modelId="{7B4A3783-ABA4-4BCE-B63B-53D8E43DF01C}">
      <dgm:prSet phldrT="[Text]" custT="1"/>
      <dgm:spPr>
        <a:solidFill>
          <a:srgbClr val="92D050"/>
        </a:solidFill>
      </dgm:spPr>
      <dgm:t>
        <a:bodyPr/>
        <a:lstStyle/>
        <a:p>
          <a:r>
            <a:rPr lang="en-GB" sz="1600" b="1" dirty="0" smtClean="0">
              <a:latin typeface="Arial" pitchFamily="34" charset="0"/>
              <a:cs typeface="Arial" pitchFamily="34" charset="0"/>
            </a:rPr>
            <a:t>VIS/NIR </a:t>
          </a:r>
          <a:br>
            <a:rPr lang="en-GB" sz="1600" b="1" dirty="0" smtClean="0">
              <a:latin typeface="Arial" pitchFamily="34" charset="0"/>
              <a:cs typeface="Arial" pitchFamily="34" charset="0"/>
            </a:rPr>
          </a:br>
          <a:r>
            <a:rPr lang="en-GB" sz="1600" b="1" dirty="0" smtClean="0">
              <a:latin typeface="Arial" pitchFamily="34" charset="0"/>
              <a:cs typeface="Arial" pitchFamily="34" charset="0"/>
            </a:rPr>
            <a:t>Sub-Group</a:t>
          </a:r>
        </a:p>
        <a:p>
          <a:r>
            <a:rPr lang="en-US" sz="1600" dirty="0" smtClean="0">
              <a:latin typeface="Arial" pitchFamily="34" charset="0"/>
              <a:cs typeface="Arial" pitchFamily="34" charset="0"/>
            </a:rPr>
            <a:t>Chair: Dave Doelling</a:t>
          </a:r>
          <a:endParaRPr lang="en-GB" sz="1600" dirty="0">
            <a:latin typeface="Arial" pitchFamily="34" charset="0"/>
            <a:cs typeface="Arial" pitchFamily="34" charset="0"/>
          </a:endParaRPr>
        </a:p>
      </dgm:t>
    </dgm:pt>
    <dgm:pt modelId="{CA8A42EA-C7A9-44D0-9E37-CA59CA8789A6}" type="parTrans" cxnId="{EB993BFB-D439-4234-ACD3-3039F81618AE}">
      <dgm:prSet/>
      <dgm:spPr/>
      <dgm:t>
        <a:bodyPr/>
        <a:lstStyle/>
        <a:p>
          <a:endParaRPr lang="en-GB" sz="1600">
            <a:latin typeface="Arial" pitchFamily="34" charset="0"/>
            <a:cs typeface="Arial" pitchFamily="34" charset="0"/>
          </a:endParaRPr>
        </a:p>
      </dgm:t>
    </dgm:pt>
    <dgm:pt modelId="{816A5819-A8C6-4C77-9DBC-55222BB4CD90}" type="sibTrans" cxnId="{EB993BFB-D439-4234-ACD3-3039F81618AE}">
      <dgm:prSet/>
      <dgm:spPr/>
      <dgm:t>
        <a:bodyPr/>
        <a:lstStyle/>
        <a:p>
          <a:endParaRPr lang="en-GB" sz="1600">
            <a:latin typeface="Arial" pitchFamily="34" charset="0"/>
            <a:cs typeface="Arial" pitchFamily="34" charset="0"/>
          </a:endParaRPr>
        </a:p>
      </dgm:t>
    </dgm:pt>
    <dgm:pt modelId="{348DE7FB-1C22-41AA-A12C-80BA3FCB5ABA}">
      <dgm:prSet phldrT="[Text]" custT="1"/>
      <dgm:spPr>
        <a:solidFill>
          <a:srgbClr val="92D050"/>
        </a:solidFill>
      </dgm:spPr>
      <dgm:t>
        <a:bodyPr/>
        <a:lstStyle/>
        <a:p>
          <a:r>
            <a:rPr lang="en-GB" sz="1600" b="1" dirty="0" smtClean="0">
              <a:latin typeface="Arial" pitchFamily="34" charset="0"/>
              <a:cs typeface="Arial" pitchFamily="34" charset="0"/>
            </a:rPr>
            <a:t>Microwave Sub-Group</a:t>
          </a:r>
        </a:p>
        <a:p>
          <a:r>
            <a:rPr lang="en-US" sz="1600" dirty="0" smtClean="0">
              <a:latin typeface="Arial" pitchFamily="34" charset="0"/>
              <a:cs typeface="Arial" pitchFamily="34" charset="0"/>
            </a:rPr>
            <a:t>Chair: Ralph Ferraro</a:t>
          </a:r>
          <a:endParaRPr lang="en-GB" sz="1600" dirty="0">
            <a:latin typeface="Arial" pitchFamily="34" charset="0"/>
            <a:cs typeface="Arial" pitchFamily="34" charset="0"/>
          </a:endParaRPr>
        </a:p>
      </dgm:t>
    </dgm:pt>
    <dgm:pt modelId="{3CF917B7-4094-4917-A36C-1E60DC2D2B66}" type="parTrans" cxnId="{3529D9B8-928E-4D8C-AC9C-E8C86F1278FC}">
      <dgm:prSet/>
      <dgm:spPr/>
      <dgm:t>
        <a:bodyPr/>
        <a:lstStyle/>
        <a:p>
          <a:endParaRPr lang="en-GB" sz="1600">
            <a:latin typeface="Arial" pitchFamily="34" charset="0"/>
            <a:cs typeface="Arial" pitchFamily="34" charset="0"/>
          </a:endParaRPr>
        </a:p>
      </dgm:t>
    </dgm:pt>
    <dgm:pt modelId="{DC2F7B06-B713-491F-8F69-0410958B0C17}" type="sibTrans" cxnId="{3529D9B8-928E-4D8C-AC9C-E8C86F1278FC}">
      <dgm:prSet/>
      <dgm:spPr/>
      <dgm:t>
        <a:bodyPr/>
        <a:lstStyle/>
        <a:p>
          <a:endParaRPr lang="en-GB" sz="1600">
            <a:latin typeface="Arial" pitchFamily="34" charset="0"/>
            <a:cs typeface="Arial" pitchFamily="34" charset="0"/>
          </a:endParaRPr>
        </a:p>
      </dgm:t>
    </dgm:pt>
    <dgm:pt modelId="{ED1A0A91-3915-412D-AA76-2610BDBCC4A9}" type="pres">
      <dgm:prSet presAssocID="{27E2980F-552B-4A1A-B9B6-FA6C23A3AF4C}" presName="mainComposite" presStyleCnt="0">
        <dgm:presLayoutVars>
          <dgm:chPref val="1"/>
          <dgm:dir/>
          <dgm:animOne val="branch"/>
          <dgm:animLvl val="lvl"/>
          <dgm:resizeHandles val="exact"/>
        </dgm:presLayoutVars>
      </dgm:prSet>
      <dgm:spPr/>
      <dgm:t>
        <a:bodyPr/>
        <a:lstStyle/>
        <a:p>
          <a:endParaRPr lang="en-GB"/>
        </a:p>
      </dgm:t>
    </dgm:pt>
    <dgm:pt modelId="{9919A597-6EB8-443B-9666-B773DA58BD40}" type="pres">
      <dgm:prSet presAssocID="{27E2980F-552B-4A1A-B9B6-FA6C23A3AF4C}" presName="hierFlow" presStyleCnt="0"/>
      <dgm:spPr/>
    </dgm:pt>
    <dgm:pt modelId="{87A97B68-CDA3-49B9-B5D1-BD3B9565FF9C}" type="pres">
      <dgm:prSet presAssocID="{27E2980F-552B-4A1A-B9B6-FA6C23A3AF4C}" presName="hierChild1" presStyleCnt="0">
        <dgm:presLayoutVars>
          <dgm:chPref val="1"/>
          <dgm:animOne val="branch"/>
          <dgm:animLvl val="lvl"/>
        </dgm:presLayoutVars>
      </dgm:prSet>
      <dgm:spPr/>
    </dgm:pt>
    <dgm:pt modelId="{8C18DBEF-DFE5-4354-A59F-840A91E50C15}" type="pres">
      <dgm:prSet presAssocID="{557CE354-969C-498D-86A0-8683AADBA258}" presName="Name14" presStyleCnt="0"/>
      <dgm:spPr/>
    </dgm:pt>
    <dgm:pt modelId="{A342DF3F-7B71-4AE8-A4F5-9B213881720F}" type="pres">
      <dgm:prSet presAssocID="{557CE354-969C-498D-86A0-8683AADBA258}" presName="level1Shape" presStyleLbl="node0" presStyleIdx="0" presStyleCnt="1" custScaleX="227394" custScaleY="176776">
        <dgm:presLayoutVars>
          <dgm:chPref val="3"/>
        </dgm:presLayoutVars>
      </dgm:prSet>
      <dgm:spPr/>
      <dgm:t>
        <a:bodyPr/>
        <a:lstStyle/>
        <a:p>
          <a:endParaRPr lang="en-GB"/>
        </a:p>
      </dgm:t>
    </dgm:pt>
    <dgm:pt modelId="{053BAFBE-4DA7-4E23-AA83-E846BD925728}" type="pres">
      <dgm:prSet presAssocID="{557CE354-969C-498D-86A0-8683AADBA258}" presName="hierChild2" presStyleCnt="0"/>
      <dgm:spPr/>
    </dgm:pt>
    <dgm:pt modelId="{380322F4-57BE-4816-807F-E12D5241257A}" type="pres">
      <dgm:prSet presAssocID="{12AC806E-ED55-4D77-8EDB-566FC2DFCB98}" presName="Name19" presStyleLbl="parChTrans1D2" presStyleIdx="0" presStyleCnt="4"/>
      <dgm:spPr/>
      <dgm:t>
        <a:bodyPr/>
        <a:lstStyle/>
        <a:p>
          <a:endParaRPr lang="en-GB"/>
        </a:p>
      </dgm:t>
    </dgm:pt>
    <dgm:pt modelId="{5419D13B-D457-49C3-9097-4B5C614644EF}" type="pres">
      <dgm:prSet presAssocID="{745F9827-BD5B-4BFD-B04A-2B09C1201DCF}" presName="Name21" presStyleCnt="0"/>
      <dgm:spPr/>
    </dgm:pt>
    <dgm:pt modelId="{31BB0742-3710-46C3-9530-D11D16964A7B}" type="pres">
      <dgm:prSet presAssocID="{745F9827-BD5B-4BFD-B04A-2B09C1201DCF}" presName="level2Shape" presStyleLbl="node2" presStyleIdx="0" presStyleCnt="4"/>
      <dgm:spPr/>
      <dgm:t>
        <a:bodyPr/>
        <a:lstStyle/>
        <a:p>
          <a:endParaRPr lang="en-GB"/>
        </a:p>
      </dgm:t>
    </dgm:pt>
    <dgm:pt modelId="{BC892C50-D5AC-408A-8B04-DB81A7716D81}" type="pres">
      <dgm:prSet presAssocID="{745F9827-BD5B-4BFD-B04A-2B09C1201DCF}" presName="hierChild3" presStyleCnt="0"/>
      <dgm:spPr/>
    </dgm:pt>
    <dgm:pt modelId="{96D513FE-8BF4-4854-BAE2-47D418A0EA24}" type="pres">
      <dgm:prSet presAssocID="{CA8A42EA-C7A9-44D0-9E37-CA59CA8789A6}" presName="Name19" presStyleLbl="parChTrans1D2" presStyleIdx="1" presStyleCnt="4"/>
      <dgm:spPr/>
      <dgm:t>
        <a:bodyPr/>
        <a:lstStyle/>
        <a:p>
          <a:endParaRPr lang="en-GB"/>
        </a:p>
      </dgm:t>
    </dgm:pt>
    <dgm:pt modelId="{77DCEE91-BB91-4414-BE19-9AD9DB906ED0}" type="pres">
      <dgm:prSet presAssocID="{7B4A3783-ABA4-4BCE-B63B-53D8E43DF01C}" presName="Name21" presStyleCnt="0"/>
      <dgm:spPr/>
    </dgm:pt>
    <dgm:pt modelId="{5CEA02F6-6E4C-47D7-AE53-9D496D0D1A3D}" type="pres">
      <dgm:prSet presAssocID="{7B4A3783-ABA4-4BCE-B63B-53D8E43DF01C}" presName="level2Shape" presStyleLbl="node2" presStyleIdx="1" presStyleCnt="4"/>
      <dgm:spPr/>
      <dgm:t>
        <a:bodyPr/>
        <a:lstStyle/>
        <a:p>
          <a:endParaRPr lang="en-GB"/>
        </a:p>
      </dgm:t>
    </dgm:pt>
    <dgm:pt modelId="{E06E38BF-7F26-47A8-9745-047EA6B171C7}" type="pres">
      <dgm:prSet presAssocID="{7B4A3783-ABA4-4BCE-B63B-53D8E43DF01C}" presName="hierChild3" presStyleCnt="0"/>
      <dgm:spPr/>
    </dgm:pt>
    <dgm:pt modelId="{E043E564-3957-43F0-B8C0-6B1B470DD2B9}" type="pres">
      <dgm:prSet presAssocID="{13880C4C-DC77-42DB-B27A-8CA0EBECDB36}" presName="Name19" presStyleLbl="parChTrans1D2" presStyleIdx="2" presStyleCnt="4"/>
      <dgm:spPr/>
      <dgm:t>
        <a:bodyPr/>
        <a:lstStyle/>
        <a:p>
          <a:endParaRPr lang="en-GB"/>
        </a:p>
      </dgm:t>
    </dgm:pt>
    <dgm:pt modelId="{9FD7B1B6-E391-4086-AC48-E9CECD1AEA1F}" type="pres">
      <dgm:prSet presAssocID="{BAD0FAE7-F439-48FE-8D56-48A564937B10}" presName="Name21" presStyleCnt="0"/>
      <dgm:spPr/>
    </dgm:pt>
    <dgm:pt modelId="{862827D9-C3DD-4DE0-A79A-E8B96C207F19}" type="pres">
      <dgm:prSet presAssocID="{BAD0FAE7-F439-48FE-8D56-48A564937B10}" presName="level2Shape" presStyleLbl="node2" presStyleIdx="2" presStyleCnt="4" custLinFactNeighborX="9320" custLinFactNeighborY="-1"/>
      <dgm:spPr/>
      <dgm:t>
        <a:bodyPr/>
        <a:lstStyle/>
        <a:p>
          <a:endParaRPr lang="en-GB"/>
        </a:p>
      </dgm:t>
    </dgm:pt>
    <dgm:pt modelId="{EF482B81-4862-415B-91AA-9DCF00C924D6}" type="pres">
      <dgm:prSet presAssocID="{BAD0FAE7-F439-48FE-8D56-48A564937B10}" presName="hierChild3" presStyleCnt="0"/>
      <dgm:spPr/>
    </dgm:pt>
    <dgm:pt modelId="{5CE182AC-0210-48C5-9C8E-6FE975553AD4}" type="pres">
      <dgm:prSet presAssocID="{3CF917B7-4094-4917-A36C-1E60DC2D2B66}" presName="Name19" presStyleLbl="parChTrans1D2" presStyleIdx="3" presStyleCnt="4"/>
      <dgm:spPr/>
      <dgm:t>
        <a:bodyPr/>
        <a:lstStyle/>
        <a:p>
          <a:endParaRPr lang="en-GB"/>
        </a:p>
      </dgm:t>
    </dgm:pt>
    <dgm:pt modelId="{7AE6D8EC-A579-4941-BD7D-AC337B010EA4}" type="pres">
      <dgm:prSet presAssocID="{348DE7FB-1C22-41AA-A12C-80BA3FCB5ABA}" presName="Name21" presStyleCnt="0"/>
      <dgm:spPr/>
    </dgm:pt>
    <dgm:pt modelId="{4C1D1463-36DA-4760-8DEB-126908982614}" type="pres">
      <dgm:prSet presAssocID="{348DE7FB-1C22-41AA-A12C-80BA3FCB5ABA}" presName="level2Shape" presStyleLbl="node2" presStyleIdx="3" presStyleCnt="4"/>
      <dgm:spPr/>
      <dgm:t>
        <a:bodyPr/>
        <a:lstStyle/>
        <a:p>
          <a:endParaRPr lang="en-GB"/>
        </a:p>
      </dgm:t>
    </dgm:pt>
    <dgm:pt modelId="{C1923115-B850-4CED-B419-A899406ACF97}" type="pres">
      <dgm:prSet presAssocID="{348DE7FB-1C22-41AA-A12C-80BA3FCB5ABA}" presName="hierChild3" presStyleCnt="0"/>
      <dgm:spPr/>
    </dgm:pt>
    <dgm:pt modelId="{F65C0906-FE99-40D9-89C5-1F44C517E50C}" type="pres">
      <dgm:prSet presAssocID="{27E2980F-552B-4A1A-B9B6-FA6C23A3AF4C}" presName="bgShapesFlow" presStyleCnt="0"/>
      <dgm:spPr/>
    </dgm:pt>
  </dgm:ptLst>
  <dgm:cxnLst>
    <dgm:cxn modelId="{D4FBDA79-D877-4442-960F-C53488554553}" srcId="{557CE354-969C-498D-86A0-8683AADBA258}" destId="{BAD0FAE7-F439-48FE-8D56-48A564937B10}" srcOrd="2" destOrd="0" parTransId="{13880C4C-DC77-42DB-B27A-8CA0EBECDB36}" sibTransId="{BD5758B2-8261-490C-8137-109917B3C8FD}"/>
    <dgm:cxn modelId="{DEA1E4A9-08E9-420C-A465-02DDD1B26F96}" srcId="{27E2980F-552B-4A1A-B9B6-FA6C23A3AF4C}" destId="{557CE354-969C-498D-86A0-8683AADBA258}" srcOrd="0" destOrd="0" parTransId="{311A8585-A2AB-4AC2-8487-1A4864E3A5CA}" sibTransId="{643AD364-E195-49CC-BA95-15EB1B2F665A}"/>
    <dgm:cxn modelId="{3529D9B8-928E-4D8C-AC9C-E8C86F1278FC}" srcId="{557CE354-969C-498D-86A0-8683AADBA258}" destId="{348DE7FB-1C22-41AA-A12C-80BA3FCB5ABA}" srcOrd="3" destOrd="0" parTransId="{3CF917B7-4094-4917-A36C-1E60DC2D2B66}" sibTransId="{DC2F7B06-B713-491F-8F69-0410958B0C17}"/>
    <dgm:cxn modelId="{EEB54AC7-98C9-4371-A31C-C2287B46E576}" type="presOf" srcId="{BAD0FAE7-F439-48FE-8D56-48A564937B10}" destId="{862827D9-C3DD-4DE0-A79A-E8B96C207F19}" srcOrd="0" destOrd="0" presId="urn:microsoft.com/office/officeart/2005/8/layout/hierarchy6"/>
    <dgm:cxn modelId="{A9428339-444A-4357-BC23-0071193DABAA}" type="presOf" srcId="{27E2980F-552B-4A1A-B9B6-FA6C23A3AF4C}" destId="{ED1A0A91-3915-412D-AA76-2610BDBCC4A9}" srcOrd="0" destOrd="0" presId="urn:microsoft.com/office/officeart/2005/8/layout/hierarchy6"/>
    <dgm:cxn modelId="{71C6549A-51BF-486F-8B59-3195E1080EE5}" type="presOf" srcId="{12AC806E-ED55-4D77-8EDB-566FC2DFCB98}" destId="{380322F4-57BE-4816-807F-E12D5241257A}" srcOrd="0" destOrd="0" presId="urn:microsoft.com/office/officeart/2005/8/layout/hierarchy6"/>
    <dgm:cxn modelId="{DEC79485-3F28-4990-B95F-5239F7422280}" type="presOf" srcId="{7B4A3783-ABA4-4BCE-B63B-53D8E43DF01C}" destId="{5CEA02F6-6E4C-47D7-AE53-9D496D0D1A3D}" srcOrd="0" destOrd="0" presId="urn:microsoft.com/office/officeart/2005/8/layout/hierarchy6"/>
    <dgm:cxn modelId="{D13FFD3B-E2C5-4B46-ACA4-FD4118BCCCEA}" srcId="{557CE354-969C-498D-86A0-8683AADBA258}" destId="{745F9827-BD5B-4BFD-B04A-2B09C1201DCF}" srcOrd="0" destOrd="0" parTransId="{12AC806E-ED55-4D77-8EDB-566FC2DFCB98}" sibTransId="{023FE213-271C-47D8-8E16-60B9F075FF7E}"/>
    <dgm:cxn modelId="{EB993BFB-D439-4234-ACD3-3039F81618AE}" srcId="{557CE354-969C-498D-86A0-8683AADBA258}" destId="{7B4A3783-ABA4-4BCE-B63B-53D8E43DF01C}" srcOrd="1" destOrd="0" parTransId="{CA8A42EA-C7A9-44D0-9E37-CA59CA8789A6}" sibTransId="{816A5819-A8C6-4C77-9DBC-55222BB4CD90}"/>
    <dgm:cxn modelId="{0DA29174-F512-40CD-9D25-B51B00A38C30}" type="presOf" srcId="{13880C4C-DC77-42DB-B27A-8CA0EBECDB36}" destId="{E043E564-3957-43F0-B8C0-6B1B470DD2B9}" srcOrd="0" destOrd="0" presId="urn:microsoft.com/office/officeart/2005/8/layout/hierarchy6"/>
    <dgm:cxn modelId="{98485CA8-875D-4A9E-82AB-2D776300FD33}" type="presOf" srcId="{3CF917B7-4094-4917-A36C-1E60DC2D2B66}" destId="{5CE182AC-0210-48C5-9C8E-6FE975553AD4}" srcOrd="0" destOrd="0" presId="urn:microsoft.com/office/officeart/2005/8/layout/hierarchy6"/>
    <dgm:cxn modelId="{C59B87EC-8633-437B-AA7D-237B11298D41}" type="presOf" srcId="{745F9827-BD5B-4BFD-B04A-2B09C1201DCF}" destId="{31BB0742-3710-46C3-9530-D11D16964A7B}" srcOrd="0" destOrd="0" presId="urn:microsoft.com/office/officeart/2005/8/layout/hierarchy6"/>
    <dgm:cxn modelId="{9A09BE88-438E-4E6E-9A3C-E8C461DEB03C}" type="presOf" srcId="{348DE7FB-1C22-41AA-A12C-80BA3FCB5ABA}" destId="{4C1D1463-36DA-4760-8DEB-126908982614}" srcOrd="0" destOrd="0" presId="urn:microsoft.com/office/officeart/2005/8/layout/hierarchy6"/>
    <dgm:cxn modelId="{0DD04878-D601-4C33-9569-355289D34BC3}" type="presOf" srcId="{CA8A42EA-C7A9-44D0-9E37-CA59CA8789A6}" destId="{96D513FE-8BF4-4854-BAE2-47D418A0EA24}" srcOrd="0" destOrd="0" presId="urn:microsoft.com/office/officeart/2005/8/layout/hierarchy6"/>
    <dgm:cxn modelId="{9E6A7277-2A45-4974-AB66-9B681B1D67E3}" type="presOf" srcId="{557CE354-969C-498D-86A0-8683AADBA258}" destId="{A342DF3F-7B71-4AE8-A4F5-9B213881720F}" srcOrd="0" destOrd="0" presId="urn:microsoft.com/office/officeart/2005/8/layout/hierarchy6"/>
    <dgm:cxn modelId="{C18D1EE2-878A-4FD0-841E-615974002CC9}" type="presParOf" srcId="{ED1A0A91-3915-412D-AA76-2610BDBCC4A9}" destId="{9919A597-6EB8-443B-9666-B773DA58BD40}" srcOrd="0" destOrd="0" presId="urn:microsoft.com/office/officeart/2005/8/layout/hierarchy6"/>
    <dgm:cxn modelId="{4875677A-DAF1-49DB-8CD0-CF0BABBF4AE8}" type="presParOf" srcId="{9919A597-6EB8-443B-9666-B773DA58BD40}" destId="{87A97B68-CDA3-49B9-B5D1-BD3B9565FF9C}" srcOrd="0" destOrd="0" presId="urn:microsoft.com/office/officeart/2005/8/layout/hierarchy6"/>
    <dgm:cxn modelId="{53213045-2123-41DA-9924-F40C76BB0C8F}" type="presParOf" srcId="{87A97B68-CDA3-49B9-B5D1-BD3B9565FF9C}" destId="{8C18DBEF-DFE5-4354-A59F-840A91E50C15}" srcOrd="0" destOrd="0" presId="urn:microsoft.com/office/officeart/2005/8/layout/hierarchy6"/>
    <dgm:cxn modelId="{30CA1FAB-5953-444D-B757-277955F1075A}" type="presParOf" srcId="{8C18DBEF-DFE5-4354-A59F-840A91E50C15}" destId="{A342DF3F-7B71-4AE8-A4F5-9B213881720F}" srcOrd="0" destOrd="0" presId="urn:microsoft.com/office/officeart/2005/8/layout/hierarchy6"/>
    <dgm:cxn modelId="{BAB83740-CE8A-4453-A17F-732C66C14767}" type="presParOf" srcId="{8C18DBEF-DFE5-4354-A59F-840A91E50C15}" destId="{053BAFBE-4DA7-4E23-AA83-E846BD925728}" srcOrd="1" destOrd="0" presId="urn:microsoft.com/office/officeart/2005/8/layout/hierarchy6"/>
    <dgm:cxn modelId="{96633B9B-5906-4D4C-9CF3-9C56BBD97424}" type="presParOf" srcId="{053BAFBE-4DA7-4E23-AA83-E846BD925728}" destId="{380322F4-57BE-4816-807F-E12D5241257A}" srcOrd="0" destOrd="0" presId="urn:microsoft.com/office/officeart/2005/8/layout/hierarchy6"/>
    <dgm:cxn modelId="{C0514C00-9B82-422A-AB30-E1D56FCE6694}" type="presParOf" srcId="{053BAFBE-4DA7-4E23-AA83-E846BD925728}" destId="{5419D13B-D457-49C3-9097-4B5C614644EF}" srcOrd="1" destOrd="0" presId="urn:microsoft.com/office/officeart/2005/8/layout/hierarchy6"/>
    <dgm:cxn modelId="{0DC4F377-CA71-4FF3-83C2-6B6585977DDA}" type="presParOf" srcId="{5419D13B-D457-49C3-9097-4B5C614644EF}" destId="{31BB0742-3710-46C3-9530-D11D16964A7B}" srcOrd="0" destOrd="0" presId="urn:microsoft.com/office/officeart/2005/8/layout/hierarchy6"/>
    <dgm:cxn modelId="{FF0AE7F7-0B7D-4167-960D-446B6836C1BE}" type="presParOf" srcId="{5419D13B-D457-49C3-9097-4B5C614644EF}" destId="{BC892C50-D5AC-408A-8B04-DB81A7716D81}" srcOrd="1" destOrd="0" presId="urn:microsoft.com/office/officeart/2005/8/layout/hierarchy6"/>
    <dgm:cxn modelId="{BB38B214-44BC-4428-BC5B-A445537BBE5F}" type="presParOf" srcId="{053BAFBE-4DA7-4E23-AA83-E846BD925728}" destId="{96D513FE-8BF4-4854-BAE2-47D418A0EA24}" srcOrd="2" destOrd="0" presId="urn:microsoft.com/office/officeart/2005/8/layout/hierarchy6"/>
    <dgm:cxn modelId="{0A92E401-9C00-4C78-87EB-00A9CFAE24D3}" type="presParOf" srcId="{053BAFBE-4DA7-4E23-AA83-E846BD925728}" destId="{77DCEE91-BB91-4414-BE19-9AD9DB906ED0}" srcOrd="3" destOrd="0" presId="urn:microsoft.com/office/officeart/2005/8/layout/hierarchy6"/>
    <dgm:cxn modelId="{05D434D4-26FE-49C7-B262-FCFA4918726D}" type="presParOf" srcId="{77DCEE91-BB91-4414-BE19-9AD9DB906ED0}" destId="{5CEA02F6-6E4C-47D7-AE53-9D496D0D1A3D}" srcOrd="0" destOrd="0" presId="urn:microsoft.com/office/officeart/2005/8/layout/hierarchy6"/>
    <dgm:cxn modelId="{F4E4393A-DA3A-4039-9817-D1E54CB62392}" type="presParOf" srcId="{77DCEE91-BB91-4414-BE19-9AD9DB906ED0}" destId="{E06E38BF-7F26-47A8-9745-047EA6B171C7}" srcOrd="1" destOrd="0" presId="urn:microsoft.com/office/officeart/2005/8/layout/hierarchy6"/>
    <dgm:cxn modelId="{2921A097-7DA7-458C-A456-B4A2159B503A}" type="presParOf" srcId="{053BAFBE-4DA7-4E23-AA83-E846BD925728}" destId="{E043E564-3957-43F0-B8C0-6B1B470DD2B9}" srcOrd="4" destOrd="0" presId="urn:microsoft.com/office/officeart/2005/8/layout/hierarchy6"/>
    <dgm:cxn modelId="{478DF745-891C-4FC4-ACAF-78DEC5912E81}" type="presParOf" srcId="{053BAFBE-4DA7-4E23-AA83-E846BD925728}" destId="{9FD7B1B6-E391-4086-AC48-E9CECD1AEA1F}" srcOrd="5" destOrd="0" presId="urn:microsoft.com/office/officeart/2005/8/layout/hierarchy6"/>
    <dgm:cxn modelId="{FB185684-2A45-4FD6-9741-BE1E320C7C62}" type="presParOf" srcId="{9FD7B1B6-E391-4086-AC48-E9CECD1AEA1F}" destId="{862827D9-C3DD-4DE0-A79A-E8B96C207F19}" srcOrd="0" destOrd="0" presId="urn:microsoft.com/office/officeart/2005/8/layout/hierarchy6"/>
    <dgm:cxn modelId="{901092B6-A4C9-417E-835E-12651B925BF8}" type="presParOf" srcId="{9FD7B1B6-E391-4086-AC48-E9CECD1AEA1F}" destId="{EF482B81-4862-415B-91AA-9DCF00C924D6}" srcOrd="1" destOrd="0" presId="urn:microsoft.com/office/officeart/2005/8/layout/hierarchy6"/>
    <dgm:cxn modelId="{4BDE9960-EDF2-4B98-8FD0-D2165D6150C7}" type="presParOf" srcId="{053BAFBE-4DA7-4E23-AA83-E846BD925728}" destId="{5CE182AC-0210-48C5-9C8E-6FE975553AD4}" srcOrd="6" destOrd="0" presId="urn:microsoft.com/office/officeart/2005/8/layout/hierarchy6"/>
    <dgm:cxn modelId="{1DCD61C1-13BB-47BF-84F0-377EA3A9D655}" type="presParOf" srcId="{053BAFBE-4DA7-4E23-AA83-E846BD925728}" destId="{7AE6D8EC-A579-4941-BD7D-AC337B010EA4}" srcOrd="7" destOrd="0" presId="urn:microsoft.com/office/officeart/2005/8/layout/hierarchy6"/>
    <dgm:cxn modelId="{A5A93845-8798-4AED-8BAD-75F00F64953B}" type="presParOf" srcId="{7AE6D8EC-A579-4941-BD7D-AC337B010EA4}" destId="{4C1D1463-36DA-4760-8DEB-126908982614}" srcOrd="0" destOrd="0" presId="urn:microsoft.com/office/officeart/2005/8/layout/hierarchy6"/>
    <dgm:cxn modelId="{F0B0601B-A92B-45DF-AA8E-6A4DA560DE2A}" type="presParOf" srcId="{7AE6D8EC-A579-4941-BD7D-AC337B010EA4}" destId="{C1923115-B850-4CED-B419-A899406ACF97}" srcOrd="1" destOrd="0" presId="urn:microsoft.com/office/officeart/2005/8/layout/hierarchy6"/>
    <dgm:cxn modelId="{30F12C24-9267-4359-895E-55294D48BFA3}" type="presParOf" srcId="{ED1A0A91-3915-412D-AA76-2610BDBCC4A9}" destId="{F65C0906-FE99-40D9-89C5-1F44C517E50C}"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42DF3F-7B71-4AE8-A4F5-9B213881720F}">
      <dsp:nvSpPr>
        <dsp:cNvPr id="0" name=""/>
        <dsp:cNvSpPr/>
      </dsp:nvSpPr>
      <dsp:spPr>
        <a:xfrm>
          <a:off x="2115545" y="847"/>
          <a:ext cx="3457334" cy="179182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GSICS Research Working Group</a:t>
          </a:r>
        </a:p>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Chair: Dohyeong Kim</a:t>
          </a:r>
        </a:p>
        <a:p>
          <a:pPr lvl="0" algn="ctr" defTabSz="711200">
            <a:lnSpc>
              <a:spcPct val="90000"/>
            </a:lnSpc>
            <a:spcBef>
              <a:spcPct val="0"/>
            </a:spcBef>
            <a:spcAft>
              <a:spcPct val="35000"/>
            </a:spcAft>
          </a:pPr>
          <a:r>
            <a:rPr lang="en-US" sz="1600" b="0" kern="1200" dirty="0" smtClean="0">
              <a:latin typeface="Arial" pitchFamily="34" charset="0"/>
              <a:cs typeface="Arial" pitchFamily="34" charset="0"/>
            </a:rPr>
            <a:t>Vice-Chair: Tim Hewison</a:t>
          </a:r>
        </a:p>
        <a:p>
          <a:pPr lvl="0" algn="ctr" defTabSz="711200">
            <a:lnSpc>
              <a:spcPct val="90000"/>
            </a:lnSpc>
            <a:spcBef>
              <a:spcPct val="0"/>
            </a:spcBef>
            <a:spcAft>
              <a:spcPct val="35000"/>
            </a:spcAft>
          </a:pPr>
          <a:r>
            <a:rPr lang="en-US" sz="1600" b="0" kern="1200" dirty="0" smtClean="0">
              <a:latin typeface="Arial" pitchFamily="34" charset="0"/>
              <a:cs typeface="Arial" pitchFamily="34" charset="0"/>
            </a:rPr>
            <a:t>Vice-Chair: Scott </a:t>
          </a:r>
          <a:r>
            <a:rPr lang="en-US" sz="1600" b="0" kern="1200" dirty="0" err="1" smtClean="0">
              <a:latin typeface="Arial" pitchFamily="34" charset="0"/>
              <a:cs typeface="Arial" pitchFamily="34" charset="0"/>
            </a:rPr>
            <a:t>Hu</a:t>
          </a:r>
          <a:endParaRPr lang="en-GB" sz="1600" b="0" kern="1200" dirty="0">
            <a:latin typeface="Arial" pitchFamily="34" charset="0"/>
            <a:cs typeface="Arial" pitchFamily="34" charset="0"/>
          </a:endParaRPr>
        </a:p>
      </dsp:txBody>
      <dsp:txXfrm>
        <a:off x="2115545" y="847"/>
        <a:ext cx="3457334" cy="1791820"/>
      </dsp:txXfrm>
    </dsp:sp>
    <dsp:sp modelId="{380322F4-57BE-4816-807F-E12D5241257A}">
      <dsp:nvSpPr>
        <dsp:cNvPr id="0" name=""/>
        <dsp:cNvSpPr/>
      </dsp:nvSpPr>
      <dsp:spPr>
        <a:xfrm>
          <a:off x="879401" y="1792668"/>
          <a:ext cx="2964811" cy="405444"/>
        </a:xfrm>
        <a:custGeom>
          <a:avLst/>
          <a:gdLst/>
          <a:ahLst/>
          <a:cxnLst/>
          <a:rect l="0" t="0" r="0" b="0"/>
          <a:pathLst>
            <a:path>
              <a:moveTo>
                <a:pt x="2964811" y="0"/>
              </a:moveTo>
              <a:lnTo>
                <a:pt x="2964811" y="202722"/>
              </a:lnTo>
              <a:lnTo>
                <a:pt x="0" y="202722"/>
              </a:lnTo>
              <a:lnTo>
                <a:pt x="0" y="4054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B0742-3710-46C3-9530-D11D16964A7B}">
      <dsp:nvSpPr>
        <dsp:cNvPr id="0" name=""/>
        <dsp:cNvSpPr/>
      </dsp:nvSpPr>
      <dsp:spPr>
        <a:xfrm>
          <a:off x="119193" y="2198112"/>
          <a:ext cx="1520416" cy="101361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UV </a:t>
          </a:r>
          <a:br>
            <a:rPr lang="en-GB" sz="1600" b="1" kern="1200" dirty="0" smtClean="0">
              <a:latin typeface="Arial" pitchFamily="34" charset="0"/>
              <a:cs typeface="Arial" pitchFamily="34" charset="0"/>
            </a:rPr>
          </a:br>
          <a:r>
            <a:rPr lang="en-GB" sz="1600" b="1" kern="1200" dirty="0" smtClean="0">
              <a:latin typeface="Arial" pitchFamily="34" charset="0"/>
              <a:cs typeface="Arial" pitchFamily="34" charset="0"/>
            </a:rPr>
            <a:t>Sub-Group</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Chair: Rose Munro</a:t>
          </a:r>
          <a:endParaRPr lang="en-GB" sz="1600" kern="1200" dirty="0">
            <a:latin typeface="Arial" pitchFamily="34" charset="0"/>
            <a:cs typeface="Arial" pitchFamily="34" charset="0"/>
          </a:endParaRPr>
        </a:p>
      </dsp:txBody>
      <dsp:txXfrm>
        <a:off x="119193" y="2198112"/>
        <a:ext cx="1520416" cy="1013610"/>
      </dsp:txXfrm>
    </dsp:sp>
    <dsp:sp modelId="{96D513FE-8BF4-4854-BAE2-47D418A0EA24}">
      <dsp:nvSpPr>
        <dsp:cNvPr id="0" name=""/>
        <dsp:cNvSpPr/>
      </dsp:nvSpPr>
      <dsp:spPr>
        <a:xfrm>
          <a:off x="2855942" y="1792668"/>
          <a:ext cx="988270" cy="405444"/>
        </a:xfrm>
        <a:custGeom>
          <a:avLst/>
          <a:gdLst/>
          <a:ahLst/>
          <a:cxnLst/>
          <a:rect l="0" t="0" r="0" b="0"/>
          <a:pathLst>
            <a:path>
              <a:moveTo>
                <a:pt x="988270" y="0"/>
              </a:moveTo>
              <a:lnTo>
                <a:pt x="988270" y="202722"/>
              </a:lnTo>
              <a:lnTo>
                <a:pt x="0" y="202722"/>
              </a:lnTo>
              <a:lnTo>
                <a:pt x="0" y="4054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A02F6-6E4C-47D7-AE53-9D496D0D1A3D}">
      <dsp:nvSpPr>
        <dsp:cNvPr id="0" name=""/>
        <dsp:cNvSpPr/>
      </dsp:nvSpPr>
      <dsp:spPr>
        <a:xfrm>
          <a:off x="2095734" y="2198112"/>
          <a:ext cx="1520416" cy="101361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VIS/NIR </a:t>
          </a:r>
          <a:br>
            <a:rPr lang="en-GB" sz="1600" b="1" kern="1200" dirty="0" smtClean="0">
              <a:latin typeface="Arial" pitchFamily="34" charset="0"/>
              <a:cs typeface="Arial" pitchFamily="34" charset="0"/>
            </a:rPr>
          </a:br>
          <a:r>
            <a:rPr lang="en-GB" sz="1600" b="1" kern="1200" dirty="0" smtClean="0">
              <a:latin typeface="Arial" pitchFamily="34" charset="0"/>
              <a:cs typeface="Arial" pitchFamily="34" charset="0"/>
            </a:rPr>
            <a:t>Sub-Group</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Chair: Dave Doelling</a:t>
          </a:r>
          <a:endParaRPr lang="en-GB" sz="1600" kern="1200" dirty="0">
            <a:latin typeface="Arial" pitchFamily="34" charset="0"/>
            <a:cs typeface="Arial" pitchFamily="34" charset="0"/>
          </a:endParaRPr>
        </a:p>
      </dsp:txBody>
      <dsp:txXfrm>
        <a:off x="2095734" y="2198112"/>
        <a:ext cx="1520416" cy="1013610"/>
      </dsp:txXfrm>
    </dsp:sp>
    <dsp:sp modelId="{E043E564-3957-43F0-B8C0-6B1B470DD2B9}">
      <dsp:nvSpPr>
        <dsp:cNvPr id="0" name=""/>
        <dsp:cNvSpPr/>
      </dsp:nvSpPr>
      <dsp:spPr>
        <a:xfrm>
          <a:off x="3844212" y="1792668"/>
          <a:ext cx="1129973" cy="405434"/>
        </a:xfrm>
        <a:custGeom>
          <a:avLst/>
          <a:gdLst/>
          <a:ahLst/>
          <a:cxnLst/>
          <a:rect l="0" t="0" r="0" b="0"/>
          <a:pathLst>
            <a:path>
              <a:moveTo>
                <a:pt x="0" y="0"/>
              </a:moveTo>
              <a:lnTo>
                <a:pt x="0" y="202717"/>
              </a:lnTo>
              <a:lnTo>
                <a:pt x="1129973" y="202717"/>
              </a:lnTo>
              <a:lnTo>
                <a:pt x="1129973" y="4054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2827D9-C3DD-4DE0-A79A-E8B96C207F19}">
      <dsp:nvSpPr>
        <dsp:cNvPr id="0" name=""/>
        <dsp:cNvSpPr/>
      </dsp:nvSpPr>
      <dsp:spPr>
        <a:xfrm>
          <a:off x="4213977" y="2198102"/>
          <a:ext cx="1520416" cy="101361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IR </a:t>
          </a:r>
          <a:br>
            <a:rPr lang="en-GB" sz="1600" b="1" kern="1200" dirty="0" smtClean="0">
              <a:latin typeface="Arial" pitchFamily="34" charset="0"/>
              <a:cs typeface="Arial" pitchFamily="34" charset="0"/>
            </a:rPr>
          </a:br>
          <a:r>
            <a:rPr lang="en-GB" sz="1600" b="1" kern="1200" dirty="0" smtClean="0">
              <a:latin typeface="Arial" pitchFamily="34" charset="0"/>
              <a:cs typeface="Arial" pitchFamily="34" charset="0"/>
            </a:rPr>
            <a:t>Sub-Group</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Chair: Tim Hewison</a:t>
          </a:r>
          <a:endParaRPr lang="en-GB" sz="1600" kern="1200" dirty="0">
            <a:latin typeface="Arial" pitchFamily="34" charset="0"/>
            <a:cs typeface="Arial" pitchFamily="34" charset="0"/>
          </a:endParaRPr>
        </a:p>
      </dsp:txBody>
      <dsp:txXfrm>
        <a:off x="4213977" y="2198102"/>
        <a:ext cx="1520416" cy="1013610"/>
      </dsp:txXfrm>
    </dsp:sp>
    <dsp:sp modelId="{5CE182AC-0210-48C5-9C8E-6FE975553AD4}">
      <dsp:nvSpPr>
        <dsp:cNvPr id="0" name=""/>
        <dsp:cNvSpPr/>
      </dsp:nvSpPr>
      <dsp:spPr>
        <a:xfrm>
          <a:off x="3844212" y="1792668"/>
          <a:ext cx="2964811" cy="405444"/>
        </a:xfrm>
        <a:custGeom>
          <a:avLst/>
          <a:gdLst/>
          <a:ahLst/>
          <a:cxnLst/>
          <a:rect l="0" t="0" r="0" b="0"/>
          <a:pathLst>
            <a:path>
              <a:moveTo>
                <a:pt x="0" y="0"/>
              </a:moveTo>
              <a:lnTo>
                <a:pt x="0" y="202722"/>
              </a:lnTo>
              <a:lnTo>
                <a:pt x="2964811" y="202722"/>
              </a:lnTo>
              <a:lnTo>
                <a:pt x="2964811" y="4054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D1463-36DA-4760-8DEB-126908982614}">
      <dsp:nvSpPr>
        <dsp:cNvPr id="0" name=""/>
        <dsp:cNvSpPr/>
      </dsp:nvSpPr>
      <dsp:spPr>
        <a:xfrm>
          <a:off x="6048815" y="2198112"/>
          <a:ext cx="1520416" cy="1013610"/>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Microwave Sub-Group</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Chair: Ralph Ferraro</a:t>
          </a:r>
          <a:endParaRPr lang="en-GB" sz="1600" kern="1200" dirty="0">
            <a:latin typeface="Arial" pitchFamily="34" charset="0"/>
            <a:cs typeface="Arial" pitchFamily="34" charset="0"/>
          </a:endParaRPr>
        </a:p>
      </dsp:txBody>
      <dsp:txXfrm>
        <a:off x="6048815" y="2198112"/>
        <a:ext cx="1520416" cy="10136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42DF3F-7B71-4AE8-A4F5-9B213881720F}">
      <dsp:nvSpPr>
        <dsp:cNvPr id="0" name=""/>
        <dsp:cNvSpPr/>
      </dsp:nvSpPr>
      <dsp:spPr>
        <a:xfrm>
          <a:off x="2390481" y="343733"/>
          <a:ext cx="4131420" cy="2141176"/>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GSICS Research Working Group</a:t>
          </a:r>
        </a:p>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Chair: Dohyeong Kim</a:t>
          </a:r>
        </a:p>
        <a:p>
          <a:pPr lvl="0" algn="ctr" defTabSz="711200">
            <a:lnSpc>
              <a:spcPct val="90000"/>
            </a:lnSpc>
            <a:spcBef>
              <a:spcPct val="0"/>
            </a:spcBef>
            <a:spcAft>
              <a:spcPct val="35000"/>
            </a:spcAft>
          </a:pPr>
          <a:r>
            <a:rPr lang="en-US" sz="1600" b="0" kern="1200" dirty="0" smtClean="0">
              <a:latin typeface="Arial" pitchFamily="34" charset="0"/>
              <a:cs typeface="Arial" pitchFamily="34" charset="0"/>
            </a:rPr>
            <a:t>Vice-Chair: Tim Hewison</a:t>
          </a:r>
        </a:p>
        <a:p>
          <a:pPr lvl="0" algn="ctr" defTabSz="711200">
            <a:lnSpc>
              <a:spcPct val="90000"/>
            </a:lnSpc>
            <a:spcBef>
              <a:spcPct val="0"/>
            </a:spcBef>
            <a:spcAft>
              <a:spcPct val="35000"/>
            </a:spcAft>
          </a:pPr>
          <a:r>
            <a:rPr lang="en-US" sz="1600" b="0" kern="1200" dirty="0" smtClean="0">
              <a:latin typeface="Arial" pitchFamily="34" charset="0"/>
              <a:cs typeface="Arial" pitchFamily="34" charset="0"/>
            </a:rPr>
            <a:t>Vice-Chair: Scott </a:t>
          </a:r>
          <a:r>
            <a:rPr lang="en-US" sz="1600" b="0" kern="1200" dirty="0" err="1" smtClean="0">
              <a:latin typeface="Arial" pitchFamily="34" charset="0"/>
              <a:cs typeface="Arial" pitchFamily="34" charset="0"/>
            </a:rPr>
            <a:t>Hu</a:t>
          </a:r>
          <a:endParaRPr lang="en-GB" sz="1600" b="0" kern="1200" dirty="0">
            <a:latin typeface="Arial" pitchFamily="34" charset="0"/>
            <a:cs typeface="Arial" pitchFamily="34" charset="0"/>
          </a:endParaRPr>
        </a:p>
      </dsp:txBody>
      <dsp:txXfrm>
        <a:off x="2390481" y="343733"/>
        <a:ext cx="4131420" cy="2141176"/>
      </dsp:txXfrm>
    </dsp:sp>
    <dsp:sp modelId="{380322F4-57BE-4816-807F-E12D5241257A}">
      <dsp:nvSpPr>
        <dsp:cNvPr id="0" name=""/>
        <dsp:cNvSpPr/>
      </dsp:nvSpPr>
      <dsp:spPr>
        <a:xfrm>
          <a:off x="913323" y="2484909"/>
          <a:ext cx="3542868" cy="484494"/>
        </a:xfrm>
        <a:custGeom>
          <a:avLst/>
          <a:gdLst/>
          <a:ahLst/>
          <a:cxnLst/>
          <a:rect l="0" t="0" r="0" b="0"/>
          <a:pathLst>
            <a:path>
              <a:moveTo>
                <a:pt x="3542868" y="0"/>
              </a:moveTo>
              <a:lnTo>
                <a:pt x="3542868" y="242247"/>
              </a:lnTo>
              <a:lnTo>
                <a:pt x="0" y="242247"/>
              </a:lnTo>
              <a:lnTo>
                <a:pt x="0" y="484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B0742-3710-46C3-9530-D11D16964A7B}">
      <dsp:nvSpPr>
        <dsp:cNvPr id="0" name=""/>
        <dsp:cNvSpPr/>
      </dsp:nvSpPr>
      <dsp:spPr>
        <a:xfrm>
          <a:off x="4895" y="2969404"/>
          <a:ext cx="1816855" cy="1211237"/>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UV </a:t>
          </a:r>
          <a:br>
            <a:rPr lang="en-GB" sz="1600" b="1" kern="1200" dirty="0" smtClean="0">
              <a:latin typeface="Arial" pitchFamily="34" charset="0"/>
              <a:cs typeface="Arial" pitchFamily="34" charset="0"/>
            </a:rPr>
          </a:br>
          <a:r>
            <a:rPr lang="en-GB" sz="1600" b="1" kern="1200" dirty="0" smtClean="0">
              <a:latin typeface="Arial" pitchFamily="34" charset="0"/>
              <a:cs typeface="Arial" pitchFamily="34" charset="0"/>
            </a:rPr>
            <a:t>Sub-Group</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Chair: Rose Munro</a:t>
          </a:r>
          <a:endParaRPr lang="en-GB" sz="1600" kern="1200" dirty="0">
            <a:latin typeface="Arial" pitchFamily="34" charset="0"/>
            <a:cs typeface="Arial" pitchFamily="34" charset="0"/>
          </a:endParaRPr>
        </a:p>
      </dsp:txBody>
      <dsp:txXfrm>
        <a:off x="4895" y="2969404"/>
        <a:ext cx="1816855" cy="1211237"/>
      </dsp:txXfrm>
    </dsp:sp>
    <dsp:sp modelId="{96D513FE-8BF4-4854-BAE2-47D418A0EA24}">
      <dsp:nvSpPr>
        <dsp:cNvPr id="0" name=""/>
        <dsp:cNvSpPr/>
      </dsp:nvSpPr>
      <dsp:spPr>
        <a:xfrm>
          <a:off x="3275235" y="2484909"/>
          <a:ext cx="1180956" cy="484494"/>
        </a:xfrm>
        <a:custGeom>
          <a:avLst/>
          <a:gdLst/>
          <a:ahLst/>
          <a:cxnLst/>
          <a:rect l="0" t="0" r="0" b="0"/>
          <a:pathLst>
            <a:path>
              <a:moveTo>
                <a:pt x="1180956" y="0"/>
              </a:moveTo>
              <a:lnTo>
                <a:pt x="1180956" y="242247"/>
              </a:lnTo>
              <a:lnTo>
                <a:pt x="0" y="242247"/>
              </a:lnTo>
              <a:lnTo>
                <a:pt x="0" y="484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A02F6-6E4C-47D7-AE53-9D496D0D1A3D}">
      <dsp:nvSpPr>
        <dsp:cNvPr id="0" name=""/>
        <dsp:cNvSpPr/>
      </dsp:nvSpPr>
      <dsp:spPr>
        <a:xfrm>
          <a:off x="2366808" y="2969404"/>
          <a:ext cx="1816855" cy="1211237"/>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VIS/NIR </a:t>
          </a:r>
          <a:br>
            <a:rPr lang="en-GB" sz="1600" b="1" kern="1200" dirty="0" smtClean="0">
              <a:latin typeface="Arial" pitchFamily="34" charset="0"/>
              <a:cs typeface="Arial" pitchFamily="34" charset="0"/>
            </a:rPr>
          </a:br>
          <a:r>
            <a:rPr lang="en-GB" sz="1600" b="1" kern="1200" dirty="0" smtClean="0">
              <a:latin typeface="Arial" pitchFamily="34" charset="0"/>
              <a:cs typeface="Arial" pitchFamily="34" charset="0"/>
            </a:rPr>
            <a:t>Sub-Group</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Chair: Dave Doelling</a:t>
          </a:r>
          <a:endParaRPr lang="en-GB" sz="1600" kern="1200" dirty="0">
            <a:latin typeface="Arial" pitchFamily="34" charset="0"/>
            <a:cs typeface="Arial" pitchFamily="34" charset="0"/>
          </a:endParaRPr>
        </a:p>
      </dsp:txBody>
      <dsp:txXfrm>
        <a:off x="2366808" y="2969404"/>
        <a:ext cx="1816855" cy="1211237"/>
      </dsp:txXfrm>
    </dsp:sp>
    <dsp:sp modelId="{E043E564-3957-43F0-B8C0-6B1B470DD2B9}">
      <dsp:nvSpPr>
        <dsp:cNvPr id="0" name=""/>
        <dsp:cNvSpPr/>
      </dsp:nvSpPr>
      <dsp:spPr>
        <a:xfrm>
          <a:off x="4456192" y="2484909"/>
          <a:ext cx="1350287" cy="484482"/>
        </a:xfrm>
        <a:custGeom>
          <a:avLst/>
          <a:gdLst/>
          <a:ahLst/>
          <a:cxnLst/>
          <a:rect l="0" t="0" r="0" b="0"/>
          <a:pathLst>
            <a:path>
              <a:moveTo>
                <a:pt x="0" y="0"/>
              </a:moveTo>
              <a:lnTo>
                <a:pt x="0" y="242241"/>
              </a:lnTo>
              <a:lnTo>
                <a:pt x="1350287" y="242241"/>
              </a:lnTo>
              <a:lnTo>
                <a:pt x="1350287" y="4844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2827D9-C3DD-4DE0-A79A-E8B96C207F19}">
      <dsp:nvSpPr>
        <dsp:cNvPr id="0" name=""/>
        <dsp:cNvSpPr/>
      </dsp:nvSpPr>
      <dsp:spPr>
        <a:xfrm>
          <a:off x="4898051" y="2969392"/>
          <a:ext cx="1816855" cy="1211237"/>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IR </a:t>
          </a:r>
          <a:br>
            <a:rPr lang="en-GB" sz="1600" b="1" kern="1200" dirty="0" smtClean="0">
              <a:latin typeface="Arial" pitchFamily="34" charset="0"/>
              <a:cs typeface="Arial" pitchFamily="34" charset="0"/>
            </a:rPr>
          </a:br>
          <a:r>
            <a:rPr lang="en-GB" sz="1600" b="1" kern="1200" dirty="0" smtClean="0">
              <a:latin typeface="Arial" pitchFamily="34" charset="0"/>
              <a:cs typeface="Arial" pitchFamily="34" charset="0"/>
            </a:rPr>
            <a:t>Sub-Group</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Chair: Tim Hewison</a:t>
          </a:r>
          <a:endParaRPr lang="en-GB" sz="1600" kern="1200" dirty="0">
            <a:latin typeface="Arial" pitchFamily="34" charset="0"/>
            <a:cs typeface="Arial" pitchFamily="34" charset="0"/>
          </a:endParaRPr>
        </a:p>
      </dsp:txBody>
      <dsp:txXfrm>
        <a:off x="4898051" y="2969392"/>
        <a:ext cx="1816855" cy="1211237"/>
      </dsp:txXfrm>
    </dsp:sp>
    <dsp:sp modelId="{5CE182AC-0210-48C5-9C8E-6FE975553AD4}">
      <dsp:nvSpPr>
        <dsp:cNvPr id="0" name=""/>
        <dsp:cNvSpPr/>
      </dsp:nvSpPr>
      <dsp:spPr>
        <a:xfrm>
          <a:off x="4456192" y="2484909"/>
          <a:ext cx="3542868" cy="484494"/>
        </a:xfrm>
        <a:custGeom>
          <a:avLst/>
          <a:gdLst/>
          <a:ahLst/>
          <a:cxnLst/>
          <a:rect l="0" t="0" r="0" b="0"/>
          <a:pathLst>
            <a:path>
              <a:moveTo>
                <a:pt x="0" y="0"/>
              </a:moveTo>
              <a:lnTo>
                <a:pt x="0" y="242247"/>
              </a:lnTo>
              <a:lnTo>
                <a:pt x="3542868" y="242247"/>
              </a:lnTo>
              <a:lnTo>
                <a:pt x="3542868" y="484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D1463-36DA-4760-8DEB-126908982614}">
      <dsp:nvSpPr>
        <dsp:cNvPr id="0" name=""/>
        <dsp:cNvSpPr/>
      </dsp:nvSpPr>
      <dsp:spPr>
        <a:xfrm>
          <a:off x="7090632" y="2969404"/>
          <a:ext cx="1816855" cy="1211237"/>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itchFamily="34" charset="0"/>
              <a:cs typeface="Arial" pitchFamily="34" charset="0"/>
            </a:rPr>
            <a:t>Microwave Sub-Group</a:t>
          </a:r>
        </a:p>
        <a:p>
          <a:pPr lvl="0" algn="ctr" defTabSz="711200">
            <a:lnSpc>
              <a:spcPct val="90000"/>
            </a:lnSpc>
            <a:spcBef>
              <a:spcPct val="0"/>
            </a:spcBef>
            <a:spcAft>
              <a:spcPct val="35000"/>
            </a:spcAft>
          </a:pPr>
          <a:r>
            <a:rPr lang="en-US" sz="1600" kern="1200" dirty="0" smtClean="0">
              <a:latin typeface="Arial" pitchFamily="34" charset="0"/>
              <a:cs typeface="Arial" pitchFamily="34" charset="0"/>
            </a:rPr>
            <a:t>Chair: Ralph Ferraro</a:t>
          </a:r>
          <a:endParaRPr lang="en-GB" sz="1600" kern="1200" dirty="0">
            <a:latin typeface="Arial" pitchFamily="34" charset="0"/>
            <a:cs typeface="Arial" pitchFamily="34" charset="0"/>
          </a:endParaRPr>
        </a:p>
      </dsp:txBody>
      <dsp:txXfrm>
        <a:off x="7090632" y="2969404"/>
        <a:ext cx="1816855" cy="12112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CE412D-0589-4C41-BD9B-A40DCA75BC0F}" type="datetimeFigureOut">
              <a:rPr lang="en-US" smtClean="0"/>
              <a:t>8/10/2016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D07FB8-BD39-4656-8B90-56924AE3342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72720-A03D-4615-8F53-35C93400B82E}" type="datetimeFigureOut">
              <a:rPr lang="en-US" smtClean="0"/>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6BA58-F0D1-4599-A58B-69ED0253066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46BA58-F0D1-4599-A58B-69ED02530667}"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B767E-8553-45A7-B046-685CD6D9FE53}" type="slidenum">
              <a:rPr lang="de-DE" altLang="en-US" smtClean="0"/>
              <a:pPr/>
              <a:t>9</a:t>
            </a:fld>
            <a:endParaRPr lang="de-D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normAutofit/>
          </a:bodyPr>
          <a:lstStyle/>
          <a:p>
            <a:pPr marL="623">
              <a:lnSpc>
                <a:spcPts val="3606"/>
              </a:lnSpc>
            </a:pPr>
            <a:r>
              <a:rPr lang="en-US" b="1" spc="59" dirty="0">
                <a:solidFill>
                  <a:srgbClr val="7030A0"/>
                </a:solidFill>
                <a:latin typeface="Georgia"/>
                <a:cs typeface="Georgia"/>
              </a:rPr>
              <a:t>M</a:t>
            </a:r>
            <a:r>
              <a:rPr lang="en-US" b="1" spc="-39" dirty="0">
                <a:solidFill>
                  <a:srgbClr val="7030A0"/>
                </a:solidFill>
                <a:latin typeface="Georgia"/>
                <a:cs typeface="Georgia"/>
              </a:rPr>
              <a:t>a</a:t>
            </a:r>
            <a:r>
              <a:rPr lang="en-US" b="1" spc="-172" dirty="0">
                <a:solidFill>
                  <a:srgbClr val="7030A0"/>
                </a:solidFill>
                <a:latin typeface="Georgia"/>
                <a:cs typeface="Georgia"/>
              </a:rPr>
              <a:t>t</a:t>
            </a:r>
            <a:r>
              <a:rPr lang="en-US" b="1" spc="-167" dirty="0">
                <a:solidFill>
                  <a:srgbClr val="7030A0"/>
                </a:solidFill>
                <a:latin typeface="Georgia"/>
                <a:cs typeface="Georgia"/>
              </a:rPr>
              <a:t>t</a:t>
            </a:r>
            <a:r>
              <a:rPr lang="en-US" b="1" spc="-93" dirty="0">
                <a:solidFill>
                  <a:srgbClr val="7030A0"/>
                </a:solidFill>
                <a:latin typeface="Georgia"/>
                <a:cs typeface="Georgia"/>
              </a:rPr>
              <a:t>h</a:t>
            </a:r>
            <a:r>
              <a:rPr lang="en-US" b="1" spc="-128" dirty="0">
                <a:solidFill>
                  <a:srgbClr val="7030A0"/>
                </a:solidFill>
                <a:latin typeface="Georgia"/>
                <a:cs typeface="Georgia"/>
              </a:rPr>
              <a:t>e</a:t>
            </a:r>
            <a:r>
              <a:rPr lang="en-US" b="1" spc="-157" dirty="0">
                <a:solidFill>
                  <a:srgbClr val="7030A0"/>
                </a:solidFill>
                <a:latin typeface="Georgia"/>
                <a:cs typeface="Georgia"/>
              </a:rPr>
              <a:t>w</a:t>
            </a:r>
            <a:r>
              <a:rPr lang="en-US" b="1" spc="-34" dirty="0">
                <a:solidFill>
                  <a:srgbClr val="7030A0"/>
                </a:solidFill>
                <a:latin typeface="Georgia"/>
                <a:cs typeface="Georgia"/>
              </a:rPr>
              <a:t> </a:t>
            </a:r>
            <a:r>
              <a:rPr lang="en-US" b="1" spc="-103" dirty="0" err="1">
                <a:solidFill>
                  <a:srgbClr val="7030A0"/>
                </a:solidFill>
                <a:latin typeface="Georgia"/>
                <a:cs typeface="Georgia"/>
              </a:rPr>
              <a:t>D</a:t>
            </a:r>
            <a:r>
              <a:rPr lang="en-US" b="1" spc="-59" dirty="0" err="1">
                <a:solidFill>
                  <a:srgbClr val="7030A0"/>
                </a:solidFill>
                <a:latin typeface="Georgia"/>
                <a:cs typeface="Georgia"/>
              </a:rPr>
              <a:t>e</a:t>
            </a:r>
            <a:r>
              <a:rPr lang="en-US" b="1" spc="-74" dirty="0" err="1">
                <a:solidFill>
                  <a:srgbClr val="7030A0"/>
                </a:solidFill>
                <a:latin typeface="Georgia"/>
                <a:cs typeface="Georgia"/>
              </a:rPr>
              <a:t>L</a:t>
            </a:r>
            <a:r>
              <a:rPr lang="en-US" b="1" spc="-39" dirty="0" err="1">
                <a:solidFill>
                  <a:srgbClr val="7030A0"/>
                </a:solidFill>
                <a:latin typeface="Georgia"/>
                <a:cs typeface="Georgia"/>
              </a:rPr>
              <a:t>a</a:t>
            </a:r>
            <a:r>
              <a:rPr lang="en-US" b="1" spc="-162" dirty="0" err="1">
                <a:solidFill>
                  <a:srgbClr val="7030A0"/>
                </a:solidFill>
                <a:latin typeface="Georgia"/>
                <a:cs typeface="Georgia"/>
              </a:rPr>
              <a:t>nd</a:t>
            </a:r>
            <a:endParaRPr lang="en-US" dirty="0">
              <a:latin typeface="Georgia"/>
              <a:cs typeface="Georgia"/>
            </a:endParaRPr>
          </a:p>
          <a:p>
            <a:pPr marL="12463" marR="4985">
              <a:lnSpc>
                <a:spcPts val="2973"/>
              </a:lnSpc>
              <a:spcBef>
                <a:spcPts val="206"/>
              </a:spcBef>
              <a:tabLst>
                <a:tab pos="3381079" algn="l"/>
              </a:tabLst>
            </a:pPr>
            <a:r>
              <a:rPr lang="en-US" sz="1100" b="1" i="1" spc="39" dirty="0">
                <a:solidFill>
                  <a:srgbClr val="7030A0"/>
                </a:solidFill>
                <a:latin typeface="Book Antiqua"/>
                <a:cs typeface="Book Antiqua"/>
              </a:rPr>
              <a:t>Sc</a:t>
            </a:r>
            <a:r>
              <a:rPr lang="en-US" sz="1100" b="1" i="1" spc="29" dirty="0">
                <a:solidFill>
                  <a:srgbClr val="7030A0"/>
                </a:solidFill>
                <a:latin typeface="Book Antiqua"/>
                <a:cs typeface="Book Antiqua"/>
              </a:rPr>
              <a:t>i</a:t>
            </a:r>
            <a:r>
              <a:rPr lang="en-US" sz="1100" b="1" i="1" spc="294" dirty="0">
                <a:solidFill>
                  <a:srgbClr val="7030A0"/>
                </a:solidFill>
                <a:latin typeface="Book Antiqua"/>
                <a:cs typeface="Book Antiqua"/>
              </a:rPr>
              <a:t>e</a:t>
            </a:r>
            <a:r>
              <a:rPr lang="en-US" sz="1100" b="1" i="1" spc="216" dirty="0">
                <a:solidFill>
                  <a:srgbClr val="7030A0"/>
                </a:solidFill>
                <a:latin typeface="Book Antiqua"/>
                <a:cs typeface="Book Antiqua"/>
              </a:rPr>
              <a:t>nce</a:t>
            </a:r>
            <a:r>
              <a:rPr lang="en-US" sz="1100" b="1" i="1" dirty="0">
                <a:solidFill>
                  <a:srgbClr val="7030A0"/>
                </a:solidFill>
                <a:latin typeface="Book Antiqua"/>
                <a:cs typeface="Book Antiqua"/>
              </a:rPr>
              <a:t> </a:t>
            </a:r>
            <a:r>
              <a:rPr lang="en-US" sz="1100" b="1" i="1" spc="-59" dirty="0">
                <a:solidFill>
                  <a:srgbClr val="7030A0"/>
                </a:solidFill>
                <a:latin typeface="Book Antiqua"/>
                <a:cs typeface="Book Antiqua"/>
              </a:rPr>
              <a:t>S</a:t>
            </a:r>
            <a:r>
              <a:rPr lang="en-US" sz="1100" b="1" i="1" spc="-64" dirty="0">
                <a:solidFill>
                  <a:srgbClr val="7030A0"/>
                </a:solidFill>
                <a:latin typeface="Book Antiqua"/>
                <a:cs typeface="Book Antiqua"/>
              </a:rPr>
              <a:t>y</a:t>
            </a:r>
            <a:r>
              <a:rPr lang="en-US" sz="1100" b="1" i="1" spc="118" dirty="0">
                <a:solidFill>
                  <a:srgbClr val="7030A0"/>
                </a:solidFill>
                <a:latin typeface="Book Antiqua"/>
                <a:cs typeface="Book Antiqua"/>
              </a:rPr>
              <a:t>s</a:t>
            </a:r>
            <a:r>
              <a:rPr lang="en-US" sz="1100" b="1" i="1" spc="-152" dirty="0">
                <a:solidFill>
                  <a:srgbClr val="7030A0"/>
                </a:solidFill>
                <a:latin typeface="Book Antiqua"/>
                <a:cs typeface="Book Antiqua"/>
              </a:rPr>
              <a:t>t</a:t>
            </a:r>
            <a:r>
              <a:rPr lang="en-US" sz="1100" b="1" i="1" spc="294" dirty="0">
                <a:solidFill>
                  <a:srgbClr val="7030A0"/>
                </a:solidFill>
                <a:latin typeface="Book Antiqua"/>
                <a:cs typeface="Book Antiqua"/>
              </a:rPr>
              <a:t>e</a:t>
            </a:r>
            <a:r>
              <a:rPr lang="en-US" sz="1100" b="1" i="1" spc="245" dirty="0">
                <a:solidFill>
                  <a:srgbClr val="7030A0"/>
                </a:solidFill>
                <a:latin typeface="Book Antiqua"/>
                <a:cs typeface="Book Antiqua"/>
              </a:rPr>
              <a:t>ms</a:t>
            </a:r>
            <a:r>
              <a:rPr lang="en-US" sz="1100" b="1" i="1" spc="15" dirty="0">
                <a:solidFill>
                  <a:srgbClr val="7030A0"/>
                </a:solidFill>
                <a:latin typeface="Book Antiqua"/>
                <a:cs typeface="Book Antiqua"/>
              </a:rPr>
              <a:t> </a:t>
            </a:r>
            <a:r>
              <a:rPr lang="en-US" sz="1100" b="1" i="1" spc="49" dirty="0">
                <a:solidFill>
                  <a:srgbClr val="7030A0"/>
                </a:solidFill>
                <a:latin typeface="Book Antiqua"/>
                <a:cs typeface="Book Antiqua"/>
              </a:rPr>
              <a:t>a</a:t>
            </a:r>
            <a:r>
              <a:rPr lang="en-US" sz="1100" b="1" i="1" spc="128" dirty="0">
                <a:solidFill>
                  <a:srgbClr val="7030A0"/>
                </a:solidFill>
                <a:latin typeface="Book Antiqua"/>
                <a:cs typeface="Book Antiqua"/>
              </a:rPr>
              <a:t>nd</a:t>
            </a:r>
            <a:r>
              <a:rPr lang="en-US" sz="1100" b="1" i="1" spc="-15" dirty="0">
                <a:solidFill>
                  <a:srgbClr val="7030A0"/>
                </a:solidFill>
                <a:latin typeface="Book Antiqua"/>
                <a:cs typeface="Book Antiqua"/>
              </a:rPr>
              <a:t> </a:t>
            </a:r>
            <a:r>
              <a:rPr lang="en-US" sz="1100" b="1" i="1" spc="-211" dirty="0">
                <a:solidFill>
                  <a:srgbClr val="7030A0"/>
                </a:solidFill>
                <a:latin typeface="Book Antiqua"/>
                <a:cs typeface="Book Antiqua"/>
              </a:rPr>
              <a:t>A</a:t>
            </a:r>
            <a:r>
              <a:rPr lang="en-US" sz="1100" b="1" i="1" spc="83" dirty="0">
                <a:solidFill>
                  <a:srgbClr val="7030A0"/>
                </a:solidFill>
                <a:latin typeface="Book Antiqua"/>
                <a:cs typeface="Book Antiqua"/>
              </a:rPr>
              <a:t>ppl</a:t>
            </a:r>
            <a:r>
              <a:rPr lang="en-US" sz="1100" b="1" i="1" dirty="0">
                <a:solidFill>
                  <a:srgbClr val="7030A0"/>
                </a:solidFill>
                <a:latin typeface="Book Antiqua"/>
                <a:cs typeface="Book Antiqua"/>
              </a:rPr>
              <a:t>i</a:t>
            </a:r>
            <a:r>
              <a:rPr lang="en-US" sz="1100" b="1" i="1" spc="123" dirty="0">
                <a:solidFill>
                  <a:srgbClr val="7030A0"/>
                </a:solidFill>
                <a:latin typeface="Book Antiqua"/>
                <a:cs typeface="Book Antiqua"/>
              </a:rPr>
              <a:t>c</a:t>
            </a:r>
            <a:r>
              <a:rPr lang="en-US" sz="1100" b="1" i="1" spc="157" dirty="0">
                <a:solidFill>
                  <a:srgbClr val="7030A0"/>
                </a:solidFill>
                <a:latin typeface="Book Antiqua"/>
                <a:cs typeface="Book Antiqua"/>
              </a:rPr>
              <a:t>a</a:t>
            </a:r>
            <a:r>
              <a:rPr lang="en-US" sz="1100" b="1" i="1" spc="-157" dirty="0">
                <a:solidFill>
                  <a:srgbClr val="7030A0"/>
                </a:solidFill>
                <a:latin typeface="Book Antiqua"/>
                <a:cs typeface="Book Antiqua"/>
              </a:rPr>
              <a:t>t</a:t>
            </a:r>
            <a:r>
              <a:rPr lang="en-US" sz="1100" b="1" i="1" dirty="0">
                <a:solidFill>
                  <a:srgbClr val="7030A0"/>
                </a:solidFill>
                <a:latin typeface="Book Antiqua"/>
                <a:cs typeface="Book Antiqua"/>
              </a:rPr>
              <a:t>i</a:t>
            </a:r>
            <a:r>
              <a:rPr lang="en-US" sz="1100" b="1" i="1" spc="49" dirty="0">
                <a:solidFill>
                  <a:srgbClr val="7030A0"/>
                </a:solidFill>
                <a:latin typeface="Book Antiqua"/>
                <a:cs typeface="Book Antiqua"/>
              </a:rPr>
              <a:t>o</a:t>
            </a:r>
            <a:r>
              <a:rPr lang="en-US" sz="1100" b="1" i="1" spc="137" dirty="0">
                <a:solidFill>
                  <a:srgbClr val="7030A0"/>
                </a:solidFill>
                <a:latin typeface="Book Antiqua"/>
                <a:cs typeface="Book Antiqua"/>
              </a:rPr>
              <a:t>n</a:t>
            </a:r>
            <a:r>
              <a:rPr lang="en-US" sz="1100" b="1" i="1" spc="108" dirty="0">
                <a:solidFill>
                  <a:srgbClr val="7030A0"/>
                </a:solidFill>
                <a:latin typeface="Book Antiqua"/>
                <a:cs typeface="Book Antiqua"/>
              </a:rPr>
              <a:t>s</a:t>
            </a:r>
            <a:r>
              <a:rPr lang="en-US" sz="1100" b="1" i="1" spc="225" dirty="0">
                <a:solidFill>
                  <a:srgbClr val="7030A0"/>
                </a:solidFill>
                <a:latin typeface="Book Antiqua"/>
                <a:cs typeface="Book Antiqua"/>
              </a:rPr>
              <a:t>,</a:t>
            </a:r>
            <a:r>
              <a:rPr lang="en-US" sz="1100" b="1" i="1" spc="-236" dirty="0">
                <a:solidFill>
                  <a:srgbClr val="7030A0"/>
                </a:solidFill>
                <a:latin typeface="Book Antiqua"/>
                <a:cs typeface="Book Antiqua"/>
              </a:rPr>
              <a:t> </a:t>
            </a:r>
            <a:r>
              <a:rPr lang="en-US" sz="1100" b="1" i="1" spc="10" dirty="0">
                <a:solidFill>
                  <a:srgbClr val="7030A0"/>
                </a:solidFill>
                <a:latin typeface="Book Antiqua"/>
                <a:cs typeface="Book Antiqua"/>
              </a:rPr>
              <a:t>I</a:t>
            </a:r>
            <a:r>
              <a:rPr lang="en-US" sz="1100" b="1" i="1" spc="196" dirty="0">
                <a:solidFill>
                  <a:srgbClr val="7030A0"/>
                </a:solidFill>
                <a:latin typeface="Book Antiqua"/>
                <a:cs typeface="Book Antiqua"/>
              </a:rPr>
              <a:t>nc.</a:t>
            </a:r>
            <a:r>
              <a:rPr lang="en-US" sz="1100" b="1" i="1" spc="-211" dirty="0">
                <a:solidFill>
                  <a:srgbClr val="7030A0"/>
                </a:solidFill>
                <a:latin typeface="Book Antiqua"/>
                <a:cs typeface="Book Antiqua"/>
              </a:rPr>
              <a:t> </a:t>
            </a:r>
            <a:r>
              <a:rPr lang="en-US" sz="1100" b="1" i="1" spc="25" dirty="0">
                <a:solidFill>
                  <a:srgbClr val="7030A0"/>
                </a:solidFill>
                <a:latin typeface="Book Antiqua"/>
                <a:cs typeface="Book Antiqua"/>
              </a:rPr>
              <a:t>(</a:t>
            </a:r>
            <a:r>
              <a:rPr lang="en-US" sz="1100" b="1" i="1" spc="-142" dirty="0">
                <a:solidFill>
                  <a:srgbClr val="7030A0"/>
                </a:solidFill>
                <a:latin typeface="Book Antiqua"/>
                <a:cs typeface="Book Antiqua"/>
              </a:rPr>
              <a:t>SS</a:t>
            </a:r>
            <a:r>
              <a:rPr lang="en-US" sz="1100" b="1" i="1" spc="-182" dirty="0">
                <a:solidFill>
                  <a:srgbClr val="7030A0"/>
                </a:solidFill>
                <a:latin typeface="Book Antiqua"/>
                <a:cs typeface="Book Antiqua"/>
              </a:rPr>
              <a:t>A</a:t>
            </a:r>
            <a:r>
              <a:rPr lang="en-US" sz="1100" b="1" i="1" spc="10" dirty="0">
                <a:solidFill>
                  <a:srgbClr val="7030A0"/>
                </a:solidFill>
                <a:latin typeface="Book Antiqua"/>
                <a:cs typeface="Book Antiqua"/>
              </a:rPr>
              <a:t>I</a:t>
            </a:r>
            <a:r>
              <a:rPr lang="en-US" sz="1100" b="1" i="1" spc="29" dirty="0">
                <a:solidFill>
                  <a:srgbClr val="7030A0"/>
                </a:solidFill>
                <a:latin typeface="Book Antiqua"/>
                <a:cs typeface="Book Antiqua"/>
              </a:rPr>
              <a:t>)</a:t>
            </a:r>
            <a:r>
              <a:rPr lang="en-US" sz="1100" b="1" i="1" spc="20" dirty="0">
                <a:solidFill>
                  <a:srgbClr val="7030A0"/>
                </a:solidFill>
                <a:latin typeface="Book Antiqua"/>
                <a:cs typeface="Book Antiqua"/>
              </a:rPr>
              <a:t> </a:t>
            </a:r>
            <a:r>
              <a:rPr lang="en-US" sz="1100" b="1" i="1" spc="10" dirty="0">
                <a:solidFill>
                  <a:srgbClr val="7030A0"/>
                </a:solidFill>
                <a:latin typeface="Book Antiqua"/>
                <a:cs typeface="Book Antiqua"/>
              </a:rPr>
              <a:t>L</a:t>
            </a:r>
            <a:r>
              <a:rPr lang="en-US" sz="1100" b="1" i="1" spc="15" dirty="0">
                <a:solidFill>
                  <a:srgbClr val="7030A0"/>
                </a:solidFill>
                <a:latin typeface="Book Antiqua"/>
                <a:cs typeface="Book Antiqua"/>
              </a:rPr>
              <a:t>a</a:t>
            </a:r>
            <a:r>
              <a:rPr lang="en-US" sz="1100" b="1" i="1" spc="98" dirty="0">
                <a:solidFill>
                  <a:srgbClr val="7030A0"/>
                </a:solidFill>
                <a:latin typeface="Book Antiqua"/>
                <a:cs typeface="Book Antiqua"/>
              </a:rPr>
              <a:t>nh</a:t>
            </a:r>
            <a:r>
              <a:rPr lang="en-US" sz="1100" b="1" i="1" spc="103" dirty="0">
                <a:solidFill>
                  <a:srgbClr val="7030A0"/>
                </a:solidFill>
                <a:latin typeface="Book Antiqua"/>
                <a:cs typeface="Book Antiqua"/>
              </a:rPr>
              <a:t>a</a:t>
            </a:r>
            <a:r>
              <a:rPr lang="en-US" sz="1100" b="1" i="1" spc="294" dirty="0">
                <a:solidFill>
                  <a:srgbClr val="7030A0"/>
                </a:solidFill>
                <a:latin typeface="Book Antiqua"/>
                <a:cs typeface="Book Antiqua"/>
              </a:rPr>
              <a:t>m,</a:t>
            </a:r>
            <a:r>
              <a:rPr lang="en-US" sz="1100" b="1" i="1" spc="-249" dirty="0">
                <a:solidFill>
                  <a:srgbClr val="7030A0"/>
                </a:solidFill>
                <a:latin typeface="Book Antiqua"/>
                <a:cs typeface="Book Antiqua"/>
              </a:rPr>
              <a:t> </a:t>
            </a:r>
            <a:r>
              <a:rPr lang="en-US" sz="1100" b="1" i="1" spc="206" dirty="0">
                <a:solidFill>
                  <a:srgbClr val="7030A0"/>
                </a:solidFill>
                <a:latin typeface="Book Antiqua"/>
                <a:cs typeface="Book Antiqua"/>
              </a:rPr>
              <a:t>M</a:t>
            </a:r>
            <a:r>
              <a:rPr lang="en-US" sz="1100" b="1" i="1" spc="49" dirty="0">
                <a:solidFill>
                  <a:srgbClr val="7030A0"/>
                </a:solidFill>
                <a:latin typeface="Book Antiqua"/>
                <a:cs typeface="Book Antiqua"/>
              </a:rPr>
              <a:t>a</a:t>
            </a:r>
            <a:r>
              <a:rPr lang="en-US" sz="1100" b="1" i="1" spc="211" dirty="0">
                <a:solidFill>
                  <a:srgbClr val="7030A0"/>
                </a:solidFill>
                <a:latin typeface="Book Antiqua"/>
                <a:cs typeface="Book Antiqua"/>
              </a:rPr>
              <a:t>r</a:t>
            </a:r>
            <a:r>
              <a:rPr lang="en-US" sz="1100" b="1" i="1" spc="10" dirty="0">
                <a:solidFill>
                  <a:srgbClr val="7030A0"/>
                </a:solidFill>
                <a:latin typeface="Book Antiqua"/>
                <a:cs typeface="Book Antiqua"/>
              </a:rPr>
              <a:t>y</a:t>
            </a:r>
            <a:r>
              <a:rPr lang="en-US" sz="1100" b="1" i="1" dirty="0">
                <a:solidFill>
                  <a:srgbClr val="7030A0"/>
                </a:solidFill>
                <a:latin typeface="Book Antiqua"/>
                <a:cs typeface="Book Antiqua"/>
              </a:rPr>
              <a:t>l</a:t>
            </a:r>
            <a:r>
              <a:rPr lang="en-US" sz="1100" b="1" i="1" spc="49" dirty="0">
                <a:solidFill>
                  <a:srgbClr val="7030A0"/>
                </a:solidFill>
                <a:latin typeface="Book Antiqua"/>
                <a:cs typeface="Book Antiqua"/>
              </a:rPr>
              <a:t>a</a:t>
            </a:r>
            <a:r>
              <a:rPr lang="en-US" sz="1100" b="1" i="1" spc="128" dirty="0">
                <a:solidFill>
                  <a:srgbClr val="7030A0"/>
                </a:solidFill>
                <a:latin typeface="Book Antiqua"/>
                <a:cs typeface="Book Antiqua"/>
              </a:rPr>
              <a:t>nd</a:t>
            </a:r>
            <a:r>
              <a:rPr lang="en-US" sz="1100" b="1" i="1" dirty="0">
                <a:solidFill>
                  <a:srgbClr val="7030A0"/>
                </a:solidFill>
                <a:latin typeface="Book Antiqua"/>
                <a:cs typeface="Book Antiqua"/>
              </a:rPr>
              <a:t>	</a:t>
            </a:r>
            <a:r>
              <a:rPr lang="en-US" sz="1100" b="1" i="1" spc="-196" dirty="0">
                <a:solidFill>
                  <a:srgbClr val="7030A0"/>
                </a:solidFill>
                <a:latin typeface="Book Antiqua"/>
                <a:cs typeface="Book Antiqua"/>
              </a:rPr>
              <a:t>U</a:t>
            </a:r>
            <a:r>
              <a:rPr lang="en-US" sz="1100" b="1" i="1" spc="-172" dirty="0">
                <a:solidFill>
                  <a:srgbClr val="7030A0"/>
                </a:solidFill>
                <a:latin typeface="Book Antiqua"/>
                <a:cs typeface="Book Antiqua"/>
              </a:rPr>
              <a:t>SA</a:t>
            </a:r>
            <a:endParaRPr lang="en-US" sz="1100" dirty="0">
              <a:latin typeface="Times New Roman"/>
              <a:cs typeface="Times New Roman"/>
            </a:endParaRPr>
          </a:p>
          <a:p>
            <a:pPr marL="12463" marR="4985">
              <a:lnSpc>
                <a:spcPts val="2973"/>
              </a:lnSpc>
              <a:spcBef>
                <a:spcPts val="206"/>
              </a:spcBef>
              <a:tabLst>
                <a:tab pos="3381079" algn="l"/>
              </a:tabLst>
            </a:pPr>
            <a:r>
              <a:rPr lang="en-US" sz="1000" dirty="0">
                <a:solidFill>
                  <a:srgbClr val="00B050"/>
                </a:solidFill>
                <a:latin typeface="Verdana"/>
                <a:cs typeface="Verdana"/>
              </a:rPr>
              <a:t>GRWG</a:t>
            </a:r>
            <a:r>
              <a:rPr lang="en-US" sz="1000" spc="15" dirty="0">
                <a:solidFill>
                  <a:srgbClr val="00B050"/>
                </a:solidFill>
                <a:latin typeface="Verdana"/>
                <a:cs typeface="Verdana"/>
              </a:rPr>
              <a:t> </a:t>
            </a:r>
            <a:r>
              <a:rPr lang="en-US" sz="1000" dirty="0">
                <a:solidFill>
                  <a:srgbClr val="00B050"/>
                </a:solidFill>
                <a:latin typeface="Verdana"/>
                <a:cs typeface="Verdana"/>
              </a:rPr>
              <a:t>M</a:t>
            </a:r>
            <a:r>
              <a:rPr lang="en-US" sz="1000" spc="-5" dirty="0">
                <a:solidFill>
                  <a:srgbClr val="00B050"/>
                </a:solidFill>
                <a:latin typeface="Verdana"/>
                <a:cs typeface="Verdana"/>
              </a:rPr>
              <a:t>ee</a:t>
            </a:r>
            <a:r>
              <a:rPr lang="en-US" sz="1000" dirty="0">
                <a:solidFill>
                  <a:srgbClr val="00B050"/>
                </a:solidFill>
                <a:latin typeface="Verdana"/>
                <a:cs typeface="Verdana"/>
              </a:rPr>
              <a:t>ting – </a:t>
            </a:r>
            <a:r>
              <a:rPr lang="en-US" sz="1000" spc="-5" dirty="0">
                <a:solidFill>
                  <a:srgbClr val="00B050"/>
                </a:solidFill>
                <a:latin typeface="Verdana"/>
                <a:cs typeface="Verdana"/>
              </a:rPr>
              <a:t>U</a:t>
            </a:r>
            <a:r>
              <a:rPr lang="en-US" sz="1000" dirty="0">
                <a:solidFill>
                  <a:srgbClr val="00B050"/>
                </a:solidFill>
                <a:latin typeface="Verdana"/>
                <a:cs typeface="Verdana"/>
              </a:rPr>
              <a:t>V</a:t>
            </a:r>
            <a:r>
              <a:rPr lang="en-US" sz="1000" spc="5" dirty="0">
                <a:solidFill>
                  <a:srgbClr val="00B050"/>
                </a:solidFill>
                <a:latin typeface="Verdana"/>
                <a:cs typeface="Verdana"/>
              </a:rPr>
              <a:t> </a:t>
            </a:r>
            <a:r>
              <a:rPr lang="en-US" sz="1000" dirty="0">
                <a:solidFill>
                  <a:srgbClr val="00B050"/>
                </a:solidFill>
                <a:latin typeface="Verdana"/>
                <a:cs typeface="Verdana"/>
              </a:rPr>
              <a:t>Subg</a:t>
            </a:r>
            <a:r>
              <a:rPr lang="en-US" sz="1000" spc="-5" dirty="0">
                <a:solidFill>
                  <a:srgbClr val="00B050"/>
                </a:solidFill>
                <a:latin typeface="Verdana"/>
                <a:cs typeface="Verdana"/>
              </a:rPr>
              <a:t>ro</a:t>
            </a:r>
            <a:r>
              <a:rPr lang="en-US" sz="1000" dirty="0">
                <a:solidFill>
                  <a:srgbClr val="00B050"/>
                </a:solidFill>
                <a:latin typeface="Verdana"/>
                <a:cs typeface="Verdana"/>
              </a:rPr>
              <a:t>up </a:t>
            </a:r>
            <a:r>
              <a:rPr lang="en-US" sz="1000" spc="-5" dirty="0">
                <a:solidFill>
                  <a:srgbClr val="00B050"/>
                </a:solidFill>
                <a:latin typeface="Verdana"/>
                <a:cs typeface="Verdana"/>
              </a:rPr>
              <a:t>Dar</a:t>
            </a:r>
            <a:r>
              <a:rPr lang="en-US" sz="1000" dirty="0">
                <a:solidFill>
                  <a:srgbClr val="00B050"/>
                </a:solidFill>
                <a:latin typeface="Verdana"/>
                <a:cs typeface="Verdana"/>
              </a:rPr>
              <a:t>m</a:t>
            </a:r>
            <a:r>
              <a:rPr lang="en-US" sz="1000" spc="-5" dirty="0">
                <a:solidFill>
                  <a:srgbClr val="00B050"/>
                </a:solidFill>
                <a:latin typeface="Verdana"/>
                <a:cs typeface="Verdana"/>
              </a:rPr>
              <a:t>s</a:t>
            </a:r>
            <a:r>
              <a:rPr lang="en-US" sz="1000" dirty="0">
                <a:solidFill>
                  <a:srgbClr val="00B050"/>
                </a:solidFill>
                <a:latin typeface="Verdana"/>
                <a:cs typeface="Verdana"/>
              </a:rPr>
              <a:t>t</a:t>
            </a:r>
            <a:r>
              <a:rPr lang="en-US" sz="1000" spc="-5" dirty="0">
                <a:solidFill>
                  <a:srgbClr val="00B050"/>
                </a:solidFill>
                <a:latin typeface="Verdana"/>
                <a:cs typeface="Verdana"/>
              </a:rPr>
              <a:t>a</a:t>
            </a:r>
            <a:r>
              <a:rPr lang="en-US" sz="1000" spc="5" dirty="0">
                <a:solidFill>
                  <a:srgbClr val="00B050"/>
                </a:solidFill>
                <a:latin typeface="Verdana"/>
                <a:cs typeface="Verdana"/>
              </a:rPr>
              <a:t>d</a:t>
            </a:r>
            <a:r>
              <a:rPr lang="en-US" sz="1000" dirty="0">
                <a:solidFill>
                  <a:srgbClr val="00B050"/>
                </a:solidFill>
                <a:latin typeface="Verdana"/>
                <a:cs typeface="Verdana"/>
              </a:rPr>
              <a:t>t,</a:t>
            </a:r>
            <a:r>
              <a:rPr lang="en-US" sz="1000" spc="5" dirty="0">
                <a:solidFill>
                  <a:srgbClr val="00B050"/>
                </a:solidFill>
                <a:latin typeface="Verdana"/>
                <a:cs typeface="Verdana"/>
              </a:rPr>
              <a:t> </a:t>
            </a:r>
            <a:r>
              <a:rPr lang="en-US" sz="1000" dirty="0">
                <a:solidFill>
                  <a:srgbClr val="00B050"/>
                </a:solidFill>
                <a:latin typeface="Verdana"/>
                <a:cs typeface="Verdana"/>
              </a:rPr>
              <a:t>G</a:t>
            </a:r>
            <a:r>
              <a:rPr lang="en-US" sz="1000" spc="-5" dirty="0">
                <a:solidFill>
                  <a:srgbClr val="00B050"/>
                </a:solidFill>
                <a:latin typeface="Verdana"/>
                <a:cs typeface="Verdana"/>
              </a:rPr>
              <a:t>E</a:t>
            </a:r>
            <a:r>
              <a:rPr lang="en-US" sz="1000" dirty="0">
                <a:solidFill>
                  <a:srgbClr val="00B050"/>
                </a:solidFill>
                <a:latin typeface="Verdana"/>
                <a:cs typeface="Verdana"/>
              </a:rPr>
              <a:t>RMANY	</a:t>
            </a:r>
            <a:r>
              <a:rPr lang="en-US" sz="1000" spc="-5" dirty="0">
                <a:solidFill>
                  <a:srgbClr val="00B050"/>
                </a:solidFill>
                <a:latin typeface="Verdana"/>
                <a:cs typeface="Verdana"/>
              </a:rPr>
              <a:t>2</a:t>
            </a:r>
            <a:r>
              <a:rPr lang="en-US" sz="1000" dirty="0">
                <a:solidFill>
                  <a:srgbClr val="00B050"/>
                </a:solidFill>
                <a:latin typeface="Verdana"/>
                <a:cs typeface="Verdana"/>
              </a:rPr>
              <a:t>7 M</a:t>
            </a:r>
            <a:r>
              <a:rPr lang="en-US" sz="1000" spc="-5" dirty="0">
                <a:solidFill>
                  <a:srgbClr val="00B050"/>
                </a:solidFill>
                <a:latin typeface="Verdana"/>
                <a:cs typeface="Verdana"/>
              </a:rPr>
              <a:t>arc</a:t>
            </a:r>
            <a:r>
              <a:rPr lang="en-US" sz="1000" dirty="0">
                <a:solidFill>
                  <a:srgbClr val="00B050"/>
                </a:solidFill>
                <a:latin typeface="Verdana"/>
                <a:cs typeface="Verdana"/>
              </a:rPr>
              <a:t>h</a:t>
            </a:r>
            <a:r>
              <a:rPr lang="en-US" sz="1000" spc="10" dirty="0">
                <a:solidFill>
                  <a:srgbClr val="00B050"/>
                </a:solidFill>
                <a:latin typeface="Verdana"/>
                <a:cs typeface="Verdana"/>
              </a:rPr>
              <a:t> </a:t>
            </a:r>
            <a:r>
              <a:rPr lang="en-US" sz="1000" spc="-5" dirty="0">
                <a:solidFill>
                  <a:srgbClr val="00B050"/>
                </a:solidFill>
                <a:latin typeface="Verdana"/>
                <a:cs typeface="Verdana"/>
              </a:rPr>
              <a:t>2014</a:t>
            </a:r>
            <a:endParaRPr lang="en-US" sz="1000" dirty="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10 August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10</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A mini-survey was conducted at the joint GSICS UV sub-group and CEOS WGCV-ASSG meeting in order to define the scope of the UV sub-group.</a:t>
            </a:r>
            <a:endParaRPr lang="ko-KR" altLang="ko-KR" sz="1200" kern="1200" dirty="0" smtClean="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AAA27E3C-B002-4ACA-A73D-211ABB6B2C07}" type="slidenum">
              <a:rPr lang="ko-KR" altLang="en-US" smtClean="0"/>
              <a:pPr/>
              <a:t>11</a:t>
            </a:fld>
            <a:endParaRPr lang="ko-KR" altLang="en-US"/>
          </a:p>
        </p:txBody>
      </p:sp>
    </p:spTree>
    <p:extLst>
      <p:ext uri="{BB962C8B-B14F-4D97-AF65-F5344CB8AC3E}">
        <p14:creationId xmlns:p14="http://schemas.microsoft.com/office/powerpoint/2010/main" xmlns="" val="342158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A mini-survey was conducted at the joint GSICS UV sub-group and CEOS WGCV-ASSG meeting in order to define the scope of the UV sub-group.</a:t>
            </a:r>
            <a:endParaRPr lang="ko-KR" altLang="ko-KR" sz="1200" kern="1200" dirty="0" smtClean="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AAA27E3C-B002-4ACA-A73D-211ABB6B2C07}" type="slidenum">
              <a:rPr lang="ko-KR" altLang="en-US" smtClean="0"/>
              <a:pPr/>
              <a:t>13</a:t>
            </a:fld>
            <a:endParaRPr lang="ko-KR" altLang="en-US"/>
          </a:p>
        </p:txBody>
      </p:sp>
    </p:spTree>
    <p:extLst>
      <p:ext uri="{BB962C8B-B14F-4D97-AF65-F5344CB8AC3E}">
        <p14:creationId xmlns:p14="http://schemas.microsoft.com/office/powerpoint/2010/main" xmlns="" val="342158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A mini-survey was conducted at the joint GSICS UV sub-group and CEOS WGCV-ASSG meeting in order to define the scope of the UV sub-group.</a:t>
            </a:r>
            <a:endParaRPr lang="ko-KR" altLang="ko-KR" sz="1200" kern="1200" dirty="0" smtClean="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AAA27E3C-B002-4ACA-A73D-211ABB6B2C07}" type="slidenum">
              <a:rPr lang="ko-KR" altLang="en-US" smtClean="0"/>
              <a:pPr/>
              <a:t>38</a:t>
            </a:fld>
            <a:endParaRPr lang="ko-KR" altLang="en-US"/>
          </a:p>
        </p:txBody>
      </p:sp>
    </p:spTree>
    <p:extLst>
      <p:ext uri="{BB962C8B-B14F-4D97-AF65-F5344CB8AC3E}">
        <p14:creationId xmlns:p14="http://schemas.microsoft.com/office/powerpoint/2010/main" xmlns="" val="342158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a:p>
        </p:txBody>
      </p:sp>
      <p:sp>
        <p:nvSpPr>
          <p:cNvPr id="5" name="Footer Placeholder 4"/>
          <p:cNvSpPr>
            <a:spLocks noGrp="1"/>
          </p:cNvSpPr>
          <p:nvPr>
            <p:ph type="ftr" sz="quarter" idx="11"/>
          </p:nvPr>
        </p:nvSpPr>
        <p:spPr>
          <a:xfrm>
            <a:off x="2743200" y="6356350"/>
            <a:ext cx="3657600" cy="365125"/>
          </a:xfrm>
        </p:spPr>
        <p:txBody>
          <a:bodyPr/>
          <a:lstStyle/>
          <a:p>
            <a:r>
              <a:rPr lang="en-US" smtClean="0"/>
              <a:t>GSICS Users’ Workshop, College Park, 11 August 2016</a:t>
            </a:r>
            <a:endParaRPr lang="en-US"/>
          </a:p>
        </p:txBody>
      </p:sp>
      <p:sp>
        <p:nvSpPr>
          <p:cNvPr id="6" name="Slide Number Placeholder 5"/>
          <p:cNvSpPr>
            <a:spLocks noGrp="1"/>
          </p:cNvSpPr>
          <p:nvPr>
            <p:ph type="sldNum" sz="quarter" idx="12"/>
          </p:nvPr>
        </p:nvSpPr>
        <p:spPr/>
        <p:txBody>
          <a:bodyPr/>
          <a:lstStyle/>
          <a:p>
            <a:fld id="{E259089C-2912-4304-87BD-08AF429DFC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a:p>
        </p:txBody>
      </p:sp>
      <p:sp>
        <p:nvSpPr>
          <p:cNvPr id="5" name="Footer Placeholder 4"/>
          <p:cNvSpPr>
            <a:spLocks noGrp="1"/>
          </p:cNvSpPr>
          <p:nvPr>
            <p:ph type="ftr" sz="quarter" idx="11"/>
          </p:nvPr>
        </p:nvSpPr>
        <p:spPr>
          <a:xfrm>
            <a:off x="2743200" y="6356350"/>
            <a:ext cx="3657600" cy="365125"/>
          </a:xfrm>
        </p:spPr>
        <p:txBody>
          <a:bodyPr/>
          <a:lstStyle/>
          <a:p>
            <a:r>
              <a:rPr lang="en-US" dirty="0" smtClean="0"/>
              <a:t>GSICS Users’ Workshop, College Park, 11 August 2016</a:t>
            </a:r>
            <a:endParaRPr lang="en-US" dirty="0"/>
          </a:p>
        </p:txBody>
      </p:sp>
      <p:sp>
        <p:nvSpPr>
          <p:cNvPr id="6" name="Slide Number Placeholder 5"/>
          <p:cNvSpPr>
            <a:spLocks noGrp="1"/>
          </p:cNvSpPr>
          <p:nvPr>
            <p:ph type="sldNum" sz="quarter" idx="12"/>
          </p:nvPr>
        </p:nvSpPr>
        <p:spPr/>
        <p:txBody>
          <a:bodyPr/>
          <a:lstStyle/>
          <a:p>
            <a:fld id="{E259089C-2912-4304-87BD-08AF429DFC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a:p>
        </p:txBody>
      </p:sp>
      <p:sp>
        <p:nvSpPr>
          <p:cNvPr id="5" name="Footer Placeholder 4"/>
          <p:cNvSpPr>
            <a:spLocks noGrp="1"/>
          </p:cNvSpPr>
          <p:nvPr>
            <p:ph type="ftr" sz="quarter" idx="11"/>
          </p:nvPr>
        </p:nvSpPr>
        <p:spPr>
          <a:xfrm>
            <a:off x="2743200" y="6356350"/>
            <a:ext cx="3657600" cy="365125"/>
          </a:xfrm>
        </p:spPr>
        <p:txBody>
          <a:bodyPr/>
          <a:lstStyle/>
          <a:p>
            <a:r>
              <a:rPr lang="en-US" dirty="0" smtClean="0"/>
              <a:t>GSICS Users’ Workshop, College Park, 11 August 2016</a:t>
            </a:r>
            <a:endParaRPr lang="en-US" dirty="0"/>
          </a:p>
        </p:txBody>
      </p:sp>
      <p:sp>
        <p:nvSpPr>
          <p:cNvPr id="6" name="Slide Number Placeholder 5"/>
          <p:cNvSpPr>
            <a:spLocks noGrp="1"/>
          </p:cNvSpPr>
          <p:nvPr>
            <p:ph type="sldNum" sz="quarter" idx="12"/>
          </p:nvPr>
        </p:nvSpPr>
        <p:spPr/>
        <p:txBody>
          <a:bodyPr/>
          <a:lstStyle/>
          <a:p>
            <a:fld id="{E259089C-2912-4304-87BD-08AF429DFC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a:p>
        </p:txBody>
      </p:sp>
      <p:sp>
        <p:nvSpPr>
          <p:cNvPr id="4" name="Footer Placeholder 3"/>
          <p:cNvSpPr>
            <a:spLocks noGrp="1"/>
          </p:cNvSpPr>
          <p:nvPr>
            <p:ph type="ftr" sz="quarter" idx="11"/>
          </p:nvPr>
        </p:nvSpPr>
        <p:spPr>
          <a:xfrm>
            <a:off x="2743200" y="6356350"/>
            <a:ext cx="3657600" cy="365125"/>
          </a:xfrm>
        </p:spPr>
        <p:txBody>
          <a:bodyPr/>
          <a:lstStyle/>
          <a:p>
            <a:r>
              <a:rPr lang="en-US" smtClean="0"/>
              <a:t>GSICS Users’ Workshop, College Park, 11 August 2016</a:t>
            </a:r>
            <a:endParaRPr lang="en-US"/>
          </a:p>
        </p:txBody>
      </p:sp>
      <p:sp>
        <p:nvSpPr>
          <p:cNvPr id="5" name="Slide Number Placeholder 4"/>
          <p:cNvSpPr>
            <a:spLocks noGrp="1"/>
          </p:cNvSpPr>
          <p:nvPr>
            <p:ph type="sldNum" sz="quarter" idx="12"/>
          </p:nvPr>
        </p:nvSpPr>
        <p:spPr/>
        <p:txBody>
          <a:bodyPr/>
          <a:lstStyle/>
          <a:p>
            <a:fld id="{E259089C-2912-4304-87BD-08AF429DFC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2743200" y="6356350"/>
            <a:ext cx="365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GSICS Users’ Workshop, College Park, 11 August 2016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9089C-2912-4304-87BD-08AF429DFC0D}" type="slidenum">
              <a:rPr lang="en-US" smtClean="0"/>
              <a:t>‹#›</a:t>
            </a:fld>
            <a:endParaRPr lang="en-US"/>
          </a:p>
        </p:txBody>
      </p:sp>
      <p:pic>
        <p:nvPicPr>
          <p:cNvPr id="7" name="Picture 11" descr="GLOGO.png"/>
          <p:cNvPicPr>
            <a:picLocks noChangeAspect="1"/>
          </p:cNvPicPr>
          <p:nvPr userDrawn="1"/>
        </p:nvPicPr>
        <p:blipFill>
          <a:blip r:embed="rId6" cstate="print"/>
          <a:stretch>
            <a:fillRect/>
          </a:stretch>
        </p:blipFill>
        <p:spPr>
          <a:xfrm>
            <a:off x="7344396" y="104503"/>
            <a:ext cx="1686393"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ko-KR" b="1" dirty="0" smtClean="0">
                <a:latin typeface="Calibri" pitchFamily="34" charset="0"/>
                <a:cs typeface="Calibri" pitchFamily="34" charset="0"/>
              </a:rPr>
              <a:t>GSICS Research Working Group (GRWG)</a:t>
            </a:r>
            <a:endParaRPr lang="en-US" dirty="0"/>
          </a:p>
        </p:txBody>
      </p:sp>
      <p:sp>
        <p:nvSpPr>
          <p:cNvPr id="3" name="Subtitle 2"/>
          <p:cNvSpPr>
            <a:spLocks noGrp="1"/>
          </p:cNvSpPr>
          <p:nvPr>
            <p:ph type="subTitle" idx="1"/>
          </p:nvPr>
        </p:nvSpPr>
        <p:spPr>
          <a:xfrm>
            <a:off x="1371600" y="3886200"/>
            <a:ext cx="6400800" cy="2209800"/>
          </a:xfrm>
        </p:spPr>
        <p:txBody>
          <a:bodyPr>
            <a:normAutofit/>
          </a:bodyPr>
          <a:lstStyle/>
          <a:p>
            <a:r>
              <a:rPr lang="en-US" dirty="0" err="1" smtClean="0"/>
              <a:t>Dohyeong</a:t>
            </a:r>
            <a:r>
              <a:rPr lang="en-US" dirty="0" smtClean="0"/>
              <a:t> Kim, Chair</a:t>
            </a:r>
          </a:p>
          <a:p>
            <a:r>
              <a:rPr lang="en-US" dirty="0" smtClean="0"/>
              <a:t>Tim </a:t>
            </a:r>
            <a:r>
              <a:rPr lang="en-US" dirty="0" err="1" smtClean="0"/>
              <a:t>Hewison</a:t>
            </a:r>
            <a:r>
              <a:rPr lang="en-US" dirty="0" smtClean="0"/>
              <a:t>, Vice Chair</a:t>
            </a:r>
          </a:p>
          <a:p>
            <a:endParaRPr lang="en-US" dirty="0"/>
          </a:p>
          <a:p>
            <a:r>
              <a:rPr lang="en-US" sz="2200" dirty="0" smtClean="0"/>
              <a:t>GSICS Users’ Workshop, College Park, 11 August 2016</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1" y="1009485"/>
            <a:ext cx="3459984" cy="5252207"/>
          </a:xfrm>
          <a:prstGeom prst="rect">
            <a:avLst/>
          </a:prstGeom>
        </p:spPr>
        <p:txBody>
          <a:bodyPr vert="horz" wrap="square" lIns="0" tIns="0" rIns="0" bIns="0" rtlCol="0">
            <a:spAutoFit/>
          </a:bodyPr>
          <a:lstStyle/>
          <a:p>
            <a:pPr marL="355600" marR="58419" indent="-342900">
              <a:lnSpc>
                <a:spcPct val="80000"/>
              </a:lnSpc>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a</a:t>
            </a:r>
            <a:r>
              <a:rPr sz="2400" spc="-20" dirty="0">
                <a:solidFill>
                  <a:schemeClr val="tx1"/>
                </a:solidFill>
                <a:latin typeface="Times New Roman"/>
                <a:cs typeface="Times New Roman"/>
              </a:rPr>
              <a:t>m</a:t>
            </a:r>
            <a:r>
              <a:rPr sz="2400" dirty="0">
                <a:solidFill>
                  <a:schemeClr val="tx1"/>
                </a:solidFill>
                <a:latin typeface="Times New Roman"/>
                <a:cs typeface="Times New Roman"/>
              </a:rPr>
              <a:t>e</a:t>
            </a:r>
            <a:r>
              <a:rPr sz="2400" spc="10" dirty="0">
                <a:solidFill>
                  <a:schemeClr val="tx1"/>
                </a:solidFill>
                <a:latin typeface="Times New Roman"/>
                <a:cs typeface="Times New Roman"/>
              </a:rPr>
              <a:t> </a:t>
            </a:r>
            <a:r>
              <a:rPr sz="2400" dirty="0">
                <a:solidFill>
                  <a:schemeClr val="tx1"/>
                </a:solidFill>
                <a:latin typeface="Times New Roman"/>
                <a:cs typeface="Times New Roman"/>
              </a:rPr>
              <a:t>spectral</a:t>
            </a:r>
            <a:r>
              <a:rPr sz="2400" spc="-35" dirty="0">
                <a:solidFill>
                  <a:schemeClr val="tx1"/>
                </a:solidFill>
                <a:latin typeface="Times New Roman"/>
                <a:cs typeface="Times New Roman"/>
              </a:rPr>
              <a:t> </a:t>
            </a:r>
            <a:r>
              <a:rPr sz="2400" dirty="0">
                <a:solidFill>
                  <a:schemeClr val="tx1"/>
                </a:solidFill>
                <a:latin typeface="Times New Roman"/>
                <a:cs typeface="Times New Roman"/>
              </a:rPr>
              <a:t>region (300-320</a:t>
            </a:r>
            <a:r>
              <a:rPr sz="2400" spc="-15" dirty="0">
                <a:solidFill>
                  <a:schemeClr val="tx1"/>
                </a:solidFill>
                <a:latin typeface="Times New Roman"/>
                <a:cs typeface="Times New Roman"/>
              </a:rPr>
              <a:t> </a:t>
            </a:r>
            <a:r>
              <a:rPr sz="2400" dirty="0">
                <a:solidFill>
                  <a:schemeClr val="tx1"/>
                </a:solidFill>
                <a:latin typeface="Times New Roman"/>
                <a:cs typeface="Times New Roman"/>
              </a:rPr>
              <a:t>n</a:t>
            </a:r>
            <a:r>
              <a:rPr sz="2400" spc="-20" dirty="0">
                <a:solidFill>
                  <a:schemeClr val="tx1"/>
                </a:solidFill>
                <a:latin typeface="Times New Roman"/>
                <a:cs typeface="Times New Roman"/>
              </a:rPr>
              <a:t>m</a:t>
            </a:r>
            <a:r>
              <a:rPr sz="2400" dirty="0">
                <a:solidFill>
                  <a:schemeClr val="tx1"/>
                </a:solidFill>
                <a:latin typeface="Times New Roman"/>
                <a:cs typeface="Times New Roman"/>
              </a:rPr>
              <a:t>)</a:t>
            </a:r>
            <a:r>
              <a:rPr sz="2400" spc="15" dirty="0">
                <a:solidFill>
                  <a:schemeClr val="tx1"/>
                </a:solidFill>
                <a:latin typeface="Times New Roman"/>
                <a:cs typeface="Times New Roman"/>
              </a:rPr>
              <a:t> </a:t>
            </a:r>
            <a:r>
              <a:rPr sz="2400" dirty="0">
                <a:solidFill>
                  <a:schemeClr val="tx1"/>
                </a:solidFill>
                <a:latin typeface="Times New Roman"/>
                <a:cs typeface="Times New Roman"/>
              </a:rPr>
              <a:t>and absolute</a:t>
            </a:r>
            <a:r>
              <a:rPr sz="2400" spc="-25" dirty="0">
                <a:solidFill>
                  <a:schemeClr val="tx1"/>
                </a:solidFill>
                <a:latin typeface="Times New Roman"/>
                <a:cs typeface="Times New Roman"/>
              </a:rPr>
              <a:t> </a:t>
            </a:r>
            <a:r>
              <a:rPr sz="2400" dirty="0">
                <a:solidFill>
                  <a:schemeClr val="tx1"/>
                </a:solidFill>
                <a:latin typeface="Times New Roman"/>
                <a:cs typeface="Times New Roman"/>
              </a:rPr>
              <a:t>scale</a:t>
            </a:r>
            <a:r>
              <a:rPr sz="2400" spc="-25" dirty="0">
                <a:solidFill>
                  <a:schemeClr val="tx1"/>
                </a:solidFill>
                <a:latin typeface="Times New Roman"/>
                <a:cs typeface="Times New Roman"/>
              </a:rPr>
              <a:t> </a:t>
            </a:r>
            <a:r>
              <a:rPr sz="2400" dirty="0">
                <a:solidFill>
                  <a:schemeClr val="tx1"/>
                </a:solidFill>
                <a:latin typeface="Times New Roman"/>
                <a:cs typeface="Times New Roman"/>
              </a:rPr>
              <a:t>used</a:t>
            </a:r>
            <a:r>
              <a:rPr sz="2400" spc="-15" dirty="0">
                <a:solidFill>
                  <a:schemeClr val="tx1"/>
                </a:solidFill>
                <a:latin typeface="Times New Roman"/>
                <a:cs typeface="Times New Roman"/>
              </a:rPr>
              <a:t> </a:t>
            </a:r>
            <a:r>
              <a:rPr sz="2400" spc="-10" dirty="0">
                <a:solidFill>
                  <a:schemeClr val="tx1"/>
                </a:solidFill>
                <a:latin typeface="Times New Roman"/>
                <a:cs typeface="Times New Roman"/>
              </a:rPr>
              <a:t>f</a:t>
            </a:r>
            <a:r>
              <a:rPr sz="2400" spc="-5" dirty="0">
                <a:solidFill>
                  <a:schemeClr val="tx1"/>
                </a:solidFill>
                <a:latin typeface="Times New Roman"/>
                <a:cs typeface="Times New Roman"/>
              </a:rPr>
              <a:t>o</a:t>
            </a:r>
            <a:r>
              <a:rPr sz="2400" dirty="0">
                <a:solidFill>
                  <a:schemeClr val="tx1"/>
                </a:solidFill>
                <a:latin typeface="Times New Roman"/>
                <a:cs typeface="Times New Roman"/>
              </a:rPr>
              <a:t>r</a:t>
            </a:r>
            <a:r>
              <a:rPr sz="2400" spc="15" dirty="0">
                <a:solidFill>
                  <a:schemeClr val="tx1"/>
                </a:solidFill>
                <a:latin typeface="Times New Roman"/>
                <a:cs typeface="Times New Roman"/>
              </a:rPr>
              <a:t> </a:t>
            </a:r>
            <a:r>
              <a:rPr sz="2400" dirty="0">
                <a:solidFill>
                  <a:schemeClr val="tx1"/>
                </a:solidFill>
                <a:latin typeface="Times New Roman"/>
                <a:cs typeface="Times New Roman"/>
              </a:rPr>
              <a:t>all panels</a:t>
            </a:r>
            <a:r>
              <a:rPr sz="2400" spc="-25" dirty="0">
                <a:solidFill>
                  <a:schemeClr val="tx1"/>
                </a:solidFill>
                <a:latin typeface="Times New Roman"/>
                <a:cs typeface="Times New Roman"/>
              </a:rPr>
              <a:t> </a:t>
            </a:r>
            <a:r>
              <a:rPr sz="2400" dirty="0">
                <a:solidFill>
                  <a:schemeClr val="tx1"/>
                </a:solidFill>
                <a:latin typeface="Times New Roman"/>
                <a:cs typeface="Times New Roman"/>
              </a:rPr>
              <a:t>in this</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igure.</a:t>
            </a:r>
          </a:p>
          <a:p>
            <a:pPr marL="355600" marR="5080" indent="-342900">
              <a:lnSpc>
                <a:spcPct val="80000"/>
              </a:lnSpc>
              <a:spcBef>
                <a:spcPts val="575"/>
              </a:spcBef>
              <a:buFont typeface="Arial"/>
              <a:buChar char="•"/>
              <a:tabLst>
                <a:tab pos="355600" algn="l"/>
              </a:tabLst>
            </a:pPr>
            <a:r>
              <a:rPr sz="2400" spc="-5" dirty="0">
                <a:solidFill>
                  <a:schemeClr val="tx1"/>
                </a:solidFill>
                <a:latin typeface="Times New Roman"/>
                <a:cs typeface="Times New Roman"/>
              </a:rPr>
              <a:t>E</a:t>
            </a:r>
            <a:r>
              <a:rPr sz="2400" spc="-60" dirty="0">
                <a:solidFill>
                  <a:schemeClr val="tx1"/>
                </a:solidFill>
                <a:latin typeface="Times New Roman"/>
                <a:cs typeface="Times New Roman"/>
              </a:rPr>
              <a:t>f</a:t>
            </a:r>
            <a:r>
              <a:rPr sz="2400" spc="-10" dirty="0">
                <a:solidFill>
                  <a:schemeClr val="tx1"/>
                </a:solidFill>
                <a:latin typeface="Times New Roman"/>
                <a:cs typeface="Times New Roman"/>
              </a:rPr>
              <a:t>f</a:t>
            </a:r>
            <a:r>
              <a:rPr sz="2400" dirty="0">
                <a:solidFill>
                  <a:schemeClr val="tx1"/>
                </a:solidFill>
                <a:latin typeface="Times New Roman"/>
                <a:cs typeface="Times New Roman"/>
              </a:rPr>
              <a:t>ect of bandpass</a:t>
            </a:r>
            <a:r>
              <a:rPr sz="2400" spc="-10" dirty="0">
                <a:solidFill>
                  <a:schemeClr val="tx1"/>
                </a:solidFill>
                <a:latin typeface="Times New Roman"/>
                <a:cs typeface="Times New Roman"/>
              </a:rPr>
              <a:t> </a:t>
            </a:r>
            <a:r>
              <a:rPr sz="2400" dirty="0">
                <a:solidFill>
                  <a:schemeClr val="tx1"/>
                </a:solidFill>
                <a:latin typeface="Times New Roman"/>
                <a:cs typeface="Times New Roman"/>
              </a:rPr>
              <a:t>change bet</a:t>
            </a:r>
            <a:r>
              <a:rPr sz="2400" spc="-5" dirty="0">
                <a:solidFill>
                  <a:schemeClr val="tx1"/>
                </a:solidFill>
                <a:latin typeface="Times New Roman"/>
                <a:cs typeface="Times New Roman"/>
              </a:rPr>
              <a:t>w</a:t>
            </a:r>
            <a:r>
              <a:rPr sz="2400" dirty="0">
                <a:solidFill>
                  <a:schemeClr val="tx1"/>
                </a:solidFill>
                <a:latin typeface="Times New Roman"/>
                <a:cs typeface="Times New Roman"/>
              </a:rPr>
              <a:t>een</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KN</a:t>
            </a:r>
            <a:r>
              <a:rPr sz="2400" dirty="0">
                <a:solidFill>
                  <a:schemeClr val="tx1"/>
                </a:solidFill>
                <a:latin typeface="Times New Roman"/>
                <a:cs typeface="Times New Roman"/>
              </a:rPr>
              <a:t>MI</a:t>
            </a:r>
            <a:r>
              <a:rPr sz="2400" spc="15" dirty="0">
                <a:solidFill>
                  <a:schemeClr val="tx1"/>
                </a:solidFill>
                <a:latin typeface="Times New Roman"/>
                <a:cs typeface="Times New Roman"/>
              </a:rPr>
              <a:t> </a:t>
            </a:r>
            <a:r>
              <a:rPr sz="2400" dirty="0">
                <a:solidFill>
                  <a:schemeClr val="tx1"/>
                </a:solidFill>
                <a:latin typeface="Times New Roman"/>
                <a:cs typeface="Times New Roman"/>
              </a:rPr>
              <a:t>and </a:t>
            </a:r>
            <a:r>
              <a:rPr sz="2400" spc="-5" dirty="0">
                <a:solidFill>
                  <a:schemeClr val="tx1"/>
                </a:solidFill>
                <a:latin typeface="Times New Roman"/>
                <a:cs typeface="Times New Roman"/>
              </a:rPr>
              <a:t>SAO </a:t>
            </a:r>
            <a:r>
              <a:rPr sz="2400" dirty="0">
                <a:solidFill>
                  <a:schemeClr val="tx1"/>
                </a:solidFill>
                <a:latin typeface="Times New Roman"/>
                <a:cs typeface="Times New Roman"/>
              </a:rPr>
              <a:t>is</a:t>
            </a:r>
            <a:r>
              <a:rPr sz="2400" spc="-10" dirty="0">
                <a:solidFill>
                  <a:schemeClr val="tx1"/>
                </a:solidFill>
                <a:latin typeface="Times New Roman"/>
                <a:cs typeface="Times New Roman"/>
              </a:rPr>
              <a:t> </a:t>
            </a:r>
            <a:r>
              <a:rPr sz="2400" dirty="0">
                <a:solidFill>
                  <a:schemeClr val="tx1"/>
                </a:solidFill>
                <a:latin typeface="Times New Roman"/>
                <a:cs typeface="Times New Roman"/>
              </a:rPr>
              <a:t>apparent,</a:t>
            </a:r>
            <a:r>
              <a:rPr sz="2400" spc="-25" dirty="0">
                <a:solidFill>
                  <a:schemeClr val="tx1"/>
                </a:solidFill>
                <a:latin typeface="Times New Roman"/>
                <a:cs typeface="Times New Roman"/>
              </a:rPr>
              <a:t> </a:t>
            </a:r>
            <a:r>
              <a:rPr sz="2400" dirty="0">
                <a:solidFill>
                  <a:schemeClr val="tx1"/>
                </a:solidFill>
                <a:latin typeface="Times New Roman"/>
                <a:cs typeface="Times New Roman"/>
              </a:rPr>
              <a:t>even</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w</a:t>
            </a:r>
            <a:r>
              <a:rPr sz="2400" dirty="0">
                <a:solidFill>
                  <a:schemeClr val="tx1"/>
                </a:solidFill>
                <a:latin typeface="Times New Roman"/>
                <a:cs typeface="Times New Roman"/>
              </a:rPr>
              <a:t>ith sa</a:t>
            </a:r>
            <a:r>
              <a:rPr sz="2400" spc="-20" dirty="0">
                <a:solidFill>
                  <a:schemeClr val="tx1"/>
                </a:solidFill>
                <a:latin typeface="Times New Roman"/>
                <a:cs typeface="Times New Roman"/>
              </a:rPr>
              <a:t>m</a:t>
            </a:r>
            <a:r>
              <a:rPr sz="2400" dirty="0">
                <a:solidFill>
                  <a:schemeClr val="tx1"/>
                </a:solidFill>
                <a:latin typeface="Times New Roman"/>
                <a:cs typeface="Times New Roman"/>
              </a:rPr>
              <a:t>e in</a:t>
            </a:r>
            <a:r>
              <a:rPr sz="2400" spc="-5" dirty="0">
                <a:solidFill>
                  <a:schemeClr val="tx1"/>
                </a:solidFill>
                <a:latin typeface="Times New Roman"/>
                <a:cs typeface="Times New Roman"/>
              </a:rPr>
              <a:t>p</a:t>
            </a:r>
            <a:r>
              <a:rPr sz="2400" dirty="0">
                <a:solidFill>
                  <a:schemeClr val="tx1"/>
                </a:solidFill>
                <a:latin typeface="Times New Roman"/>
                <a:cs typeface="Times New Roman"/>
              </a:rPr>
              <a:t>ut</a:t>
            </a:r>
            <a:r>
              <a:rPr sz="2400" spc="-10" dirty="0">
                <a:solidFill>
                  <a:schemeClr val="tx1"/>
                </a:solidFill>
                <a:latin typeface="Times New Roman"/>
                <a:cs typeface="Times New Roman"/>
              </a:rPr>
              <a:t> </a:t>
            </a:r>
            <a:r>
              <a:rPr sz="2400" dirty="0">
                <a:solidFill>
                  <a:schemeClr val="tx1"/>
                </a:solidFill>
                <a:latin typeface="Times New Roman"/>
                <a:cs typeface="Times New Roman"/>
              </a:rPr>
              <a:t>data</a:t>
            </a:r>
            <a:r>
              <a:rPr sz="2400" spc="-25" dirty="0">
                <a:solidFill>
                  <a:schemeClr val="tx1"/>
                </a:solidFill>
                <a:latin typeface="Times New Roman"/>
                <a:cs typeface="Times New Roman"/>
              </a:rPr>
              <a:t> </a:t>
            </a:r>
            <a:r>
              <a:rPr sz="2400" dirty="0">
                <a:solidFill>
                  <a:schemeClr val="tx1"/>
                </a:solidFill>
                <a:latin typeface="Times New Roman"/>
                <a:cs typeface="Times New Roman"/>
              </a:rPr>
              <a:t>set.</a:t>
            </a:r>
          </a:p>
          <a:p>
            <a:pPr marL="355600" marR="102235" indent="-342900">
              <a:lnSpc>
                <a:spcPts val="2300"/>
              </a:lnSpc>
              <a:spcBef>
                <a:spcPts val="560"/>
              </a:spcBef>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atell</a:t>
            </a:r>
            <a:r>
              <a:rPr sz="2400" spc="-10" dirty="0">
                <a:solidFill>
                  <a:schemeClr val="tx1"/>
                </a:solidFill>
                <a:latin typeface="Times New Roman"/>
                <a:cs typeface="Times New Roman"/>
              </a:rPr>
              <a:t>i</a:t>
            </a:r>
            <a:r>
              <a:rPr sz="2400" dirty="0">
                <a:solidFill>
                  <a:schemeClr val="tx1"/>
                </a:solidFill>
                <a:latin typeface="Times New Roman"/>
                <a:cs typeface="Times New Roman"/>
              </a:rPr>
              <a:t>te</a:t>
            </a:r>
            <a:r>
              <a:rPr sz="2400" spc="-50" dirty="0">
                <a:solidFill>
                  <a:schemeClr val="tx1"/>
                </a:solidFill>
                <a:latin typeface="Times New Roman"/>
                <a:cs typeface="Times New Roman"/>
              </a:rPr>
              <a:t> </a:t>
            </a:r>
            <a:r>
              <a:rPr sz="2400" spc="-20" dirty="0">
                <a:solidFill>
                  <a:schemeClr val="tx1"/>
                </a:solidFill>
                <a:latin typeface="Times New Roman"/>
                <a:cs typeface="Times New Roman"/>
              </a:rPr>
              <a:t>m</a:t>
            </a:r>
            <a:r>
              <a:rPr sz="2400" dirty="0">
                <a:solidFill>
                  <a:schemeClr val="tx1"/>
                </a:solidFill>
                <a:latin typeface="Times New Roman"/>
                <a:cs typeface="Times New Roman"/>
              </a:rPr>
              <a:t>easure</a:t>
            </a:r>
            <a:r>
              <a:rPr sz="2400" spc="-20" dirty="0">
                <a:solidFill>
                  <a:schemeClr val="tx1"/>
                </a:solidFill>
                <a:latin typeface="Times New Roman"/>
                <a:cs typeface="Times New Roman"/>
              </a:rPr>
              <a:t>m</a:t>
            </a:r>
            <a:r>
              <a:rPr sz="2400" dirty="0">
                <a:solidFill>
                  <a:schemeClr val="tx1"/>
                </a:solidFill>
                <a:latin typeface="Times New Roman"/>
                <a:cs typeface="Times New Roman"/>
              </a:rPr>
              <a:t>ents (bottom</a:t>
            </a:r>
            <a:r>
              <a:rPr sz="2400" spc="-35" dirty="0">
                <a:solidFill>
                  <a:schemeClr val="tx1"/>
                </a:solidFill>
                <a:latin typeface="Times New Roman"/>
                <a:cs typeface="Times New Roman"/>
              </a:rPr>
              <a:t> </a:t>
            </a:r>
            <a:r>
              <a:rPr sz="2400" dirty="0">
                <a:solidFill>
                  <a:schemeClr val="tx1"/>
                </a:solidFill>
                <a:latin typeface="Times New Roman"/>
                <a:cs typeface="Times New Roman"/>
              </a:rPr>
              <a:t>t</a:t>
            </a:r>
            <a:r>
              <a:rPr sz="2400" spc="-5" dirty="0">
                <a:solidFill>
                  <a:schemeClr val="tx1"/>
                </a:solidFill>
                <a:latin typeface="Times New Roman"/>
                <a:cs typeface="Times New Roman"/>
              </a:rPr>
              <a:t>w</a:t>
            </a:r>
            <a:r>
              <a:rPr sz="2400" dirty="0">
                <a:solidFill>
                  <a:schemeClr val="tx1"/>
                </a:solidFill>
                <a:latin typeface="Times New Roman"/>
                <a:cs typeface="Times New Roman"/>
              </a:rPr>
              <a:t>o panels)</a:t>
            </a:r>
            <a:r>
              <a:rPr sz="2400" spc="-20" dirty="0">
                <a:solidFill>
                  <a:schemeClr val="tx1"/>
                </a:solidFill>
                <a:latin typeface="Times New Roman"/>
                <a:cs typeface="Times New Roman"/>
              </a:rPr>
              <a:t> </a:t>
            </a:r>
            <a:r>
              <a:rPr sz="2400" dirty="0">
                <a:solidFill>
                  <a:schemeClr val="tx1"/>
                </a:solidFill>
                <a:latin typeface="Times New Roman"/>
                <a:cs typeface="Times New Roman"/>
              </a:rPr>
              <a:t>have lo</a:t>
            </a:r>
            <a:r>
              <a:rPr sz="2400" spc="-5" dirty="0">
                <a:solidFill>
                  <a:schemeClr val="tx1"/>
                </a:solidFill>
                <a:latin typeface="Times New Roman"/>
                <a:cs typeface="Times New Roman"/>
              </a:rPr>
              <a:t>w</a:t>
            </a:r>
            <a:r>
              <a:rPr sz="2400" dirty="0">
                <a:solidFill>
                  <a:schemeClr val="tx1"/>
                </a:solidFill>
                <a:latin typeface="Times New Roman"/>
                <a:cs typeface="Times New Roman"/>
              </a:rPr>
              <a:t>er</a:t>
            </a:r>
            <a:r>
              <a:rPr sz="2400" spc="-10" dirty="0">
                <a:solidFill>
                  <a:schemeClr val="tx1"/>
                </a:solidFill>
                <a:latin typeface="Times New Roman"/>
                <a:cs typeface="Times New Roman"/>
              </a:rPr>
              <a:t> </a:t>
            </a:r>
            <a:r>
              <a:rPr sz="2400" dirty="0">
                <a:solidFill>
                  <a:schemeClr val="tx1"/>
                </a:solidFill>
                <a:latin typeface="Times New Roman"/>
                <a:cs typeface="Times New Roman"/>
              </a:rPr>
              <a:t>resolution.</a:t>
            </a:r>
          </a:p>
          <a:p>
            <a:pPr marL="355600" marR="294640" indent="-342900">
              <a:lnSpc>
                <a:spcPct val="80000"/>
              </a:lnSpc>
              <a:spcBef>
                <a:spcPts val="595"/>
              </a:spcBef>
              <a:buFont typeface="Arial"/>
              <a:buChar char="•"/>
              <a:tabLst>
                <a:tab pos="355600" algn="l"/>
              </a:tabLst>
            </a:pPr>
            <a:r>
              <a:rPr sz="2400" spc="-25" dirty="0">
                <a:solidFill>
                  <a:schemeClr val="tx1"/>
                </a:solidFill>
                <a:latin typeface="Times New Roman"/>
                <a:cs typeface="Times New Roman"/>
              </a:rPr>
              <a:t>W</a:t>
            </a:r>
            <a:r>
              <a:rPr sz="2400" spc="-5" dirty="0">
                <a:solidFill>
                  <a:schemeClr val="tx1"/>
                </a:solidFill>
                <a:latin typeface="Times New Roman"/>
                <a:cs typeface="Times New Roman"/>
              </a:rPr>
              <a:t>H</a:t>
            </a:r>
            <a:r>
              <a:rPr sz="2400" dirty="0">
                <a:solidFill>
                  <a:schemeClr val="tx1"/>
                </a:solidFill>
                <a:latin typeface="Times New Roman"/>
                <a:cs typeface="Times New Roman"/>
              </a:rPr>
              <a:t>I</a:t>
            </a:r>
            <a:r>
              <a:rPr sz="2400" spc="25" dirty="0">
                <a:solidFill>
                  <a:schemeClr val="tx1"/>
                </a:solidFill>
                <a:latin typeface="Times New Roman"/>
                <a:cs typeface="Times New Roman"/>
              </a:rPr>
              <a:t> </a:t>
            </a:r>
            <a:r>
              <a:rPr sz="2400" dirty="0">
                <a:solidFill>
                  <a:schemeClr val="tx1"/>
                </a:solidFill>
                <a:latin typeface="Times New Roman"/>
                <a:cs typeface="Times New Roman"/>
              </a:rPr>
              <a:t>spectrum</a:t>
            </a:r>
            <a:r>
              <a:rPr sz="2400" spc="-35" dirty="0">
                <a:solidFill>
                  <a:schemeClr val="tx1"/>
                </a:solidFill>
                <a:latin typeface="Times New Roman"/>
                <a:cs typeface="Times New Roman"/>
              </a:rPr>
              <a:t> </a:t>
            </a:r>
            <a:r>
              <a:rPr sz="2400" dirty="0">
                <a:solidFill>
                  <a:schemeClr val="tx1"/>
                </a:solidFill>
                <a:latin typeface="Times New Roman"/>
                <a:cs typeface="Times New Roman"/>
              </a:rPr>
              <a:t>sho</a:t>
            </a:r>
            <a:r>
              <a:rPr sz="2400" spc="-5" dirty="0">
                <a:solidFill>
                  <a:schemeClr val="tx1"/>
                </a:solidFill>
                <a:latin typeface="Times New Roman"/>
                <a:cs typeface="Times New Roman"/>
              </a:rPr>
              <a:t>w</a:t>
            </a:r>
            <a:r>
              <a:rPr sz="2400" dirty="0">
                <a:solidFill>
                  <a:schemeClr val="tx1"/>
                </a:solidFill>
                <a:latin typeface="Times New Roman"/>
                <a:cs typeface="Times New Roman"/>
              </a:rPr>
              <a:t>s change</a:t>
            </a:r>
            <a:r>
              <a:rPr sz="2400" spc="-10" dirty="0">
                <a:solidFill>
                  <a:schemeClr val="tx1"/>
                </a:solidFill>
                <a:latin typeface="Times New Roman"/>
                <a:cs typeface="Times New Roman"/>
              </a:rPr>
              <a:t> </a:t>
            </a:r>
            <a:r>
              <a:rPr sz="2400" dirty="0">
                <a:solidFill>
                  <a:schemeClr val="tx1"/>
                </a:solidFill>
                <a:latin typeface="Times New Roman"/>
                <a:cs typeface="Times New Roman"/>
              </a:rPr>
              <a:t>in</a:t>
            </a:r>
            <a:r>
              <a:rPr sz="2400" spc="-15" dirty="0">
                <a:solidFill>
                  <a:schemeClr val="tx1"/>
                </a:solidFill>
                <a:latin typeface="Times New Roman"/>
                <a:cs typeface="Times New Roman"/>
              </a:rPr>
              <a:t> </a:t>
            </a:r>
            <a:r>
              <a:rPr sz="2400" dirty="0">
                <a:solidFill>
                  <a:schemeClr val="tx1"/>
                </a:solidFill>
                <a:latin typeface="Times New Roman"/>
                <a:cs typeface="Times New Roman"/>
              </a:rPr>
              <a:t>original instru</a:t>
            </a:r>
            <a:r>
              <a:rPr sz="2400" spc="-20" dirty="0">
                <a:solidFill>
                  <a:schemeClr val="tx1"/>
                </a:solidFill>
                <a:latin typeface="Times New Roman"/>
                <a:cs typeface="Times New Roman"/>
              </a:rPr>
              <a:t>m</a:t>
            </a:r>
            <a:r>
              <a:rPr sz="2400" dirty="0">
                <a:solidFill>
                  <a:schemeClr val="tx1"/>
                </a:solidFill>
                <a:latin typeface="Times New Roman"/>
                <a:cs typeface="Times New Roman"/>
              </a:rPr>
              <a:t>ent</a:t>
            </a:r>
            <a:r>
              <a:rPr sz="2400" spc="-20" dirty="0">
                <a:solidFill>
                  <a:schemeClr val="tx1"/>
                </a:solidFill>
                <a:latin typeface="Times New Roman"/>
                <a:cs typeface="Times New Roman"/>
              </a:rPr>
              <a:t> </a:t>
            </a:r>
            <a:r>
              <a:rPr sz="2400" dirty="0">
                <a:solidFill>
                  <a:schemeClr val="tx1"/>
                </a:solidFill>
                <a:latin typeface="Times New Roman"/>
                <a:cs typeface="Times New Roman"/>
              </a:rPr>
              <a:t>resolution </a:t>
            </a:r>
            <a:r>
              <a:rPr sz="2400" spc="-5" dirty="0">
                <a:solidFill>
                  <a:schemeClr val="tx1"/>
                </a:solidFill>
                <a:latin typeface="Times New Roman"/>
                <a:cs typeface="Times New Roman"/>
              </a:rPr>
              <a:t>w</a:t>
            </a:r>
            <a:r>
              <a:rPr sz="2400" dirty="0">
                <a:solidFill>
                  <a:schemeClr val="tx1"/>
                </a:solidFill>
                <a:latin typeface="Times New Roman"/>
                <a:cs typeface="Times New Roman"/>
              </a:rPr>
              <a:t>hen </a:t>
            </a:r>
            <a:r>
              <a:rPr sz="2400" spc="-5" dirty="0">
                <a:solidFill>
                  <a:schemeClr val="tx1"/>
                </a:solidFill>
                <a:latin typeface="Times New Roman"/>
                <a:cs typeface="Times New Roman"/>
              </a:rPr>
              <a:t>S</a:t>
            </a:r>
            <a:r>
              <a:rPr sz="2400" dirty="0">
                <a:solidFill>
                  <a:schemeClr val="tx1"/>
                </a:solidFill>
                <a:latin typeface="Times New Roman"/>
                <a:cs typeface="Times New Roman"/>
              </a:rPr>
              <a:t>IM</a:t>
            </a:r>
            <a:r>
              <a:rPr sz="2400" spc="10" dirty="0">
                <a:solidFill>
                  <a:schemeClr val="tx1"/>
                </a:solidFill>
                <a:latin typeface="Times New Roman"/>
                <a:cs typeface="Times New Roman"/>
              </a:rPr>
              <a:t> </a:t>
            </a:r>
            <a:r>
              <a:rPr sz="2400" dirty="0">
                <a:solidFill>
                  <a:schemeClr val="tx1"/>
                </a:solidFill>
                <a:latin typeface="Times New Roman"/>
                <a:cs typeface="Times New Roman"/>
              </a:rPr>
              <a:t>data</a:t>
            </a:r>
            <a:r>
              <a:rPr sz="2400" spc="-25" dirty="0">
                <a:solidFill>
                  <a:schemeClr val="tx1"/>
                </a:solidFill>
                <a:latin typeface="Times New Roman"/>
                <a:cs typeface="Times New Roman"/>
              </a:rPr>
              <a:t> </a:t>
            </a:r>
            <a:r>
              <a:rPr sz="2400" dirty="0">
                <a:solidFill>
                  <a:schemeClr val="tx1"/>
                </a:solidFill>
                <a:latin typeface="Times New Roman"/>
                <a:cs typeface="Times New Roman"/>
              </a:rPr>
              <a:t>begin</a:t>
            </a:r>
            <a:r>
              <a:rPr sz="2400" spc="-15" dirty="0">
                <a:solidFill>
                  <a:schemeClr val="tx1"/>
                </a:solidFill>
                <a:latin typeface="Times New Roman"/>
                <a:cs typeface="Times New Roman"/>
              </a:rPr>
              <a:t> </a:t>
            </a:r>
            <a:r>
              <a:rPr sz="2400" dirty="0">
                <a:solidFill>
                  <a:schemeClr val="tx1"/>
                </a:solidFill>
                <a:latin typeface="Times New Roman"/>
                <a:cs typeface="Times New Roman"/>
              </a:rPr>
              <a:t>at 310 n</a:t>
            </a:r>
            <a:r>
              <a:rPr sz="2400" spc="-20" dirty="0">
                <a:solidFill>
                  <a:schemeClr val="tx1"/>
                </a:solidFill>
                <a:latin typeface="Times New Roman"/>
                <a:cs typeface="Times New Roman"/>
              </a:rPr>
              <a:t>m</a:t>
            </a:r>
            <a:r>
              <a:rPr sz="2400" dirty="0">
                <a:solidFill>
                  <a:schemeClr val="tx1"/>
                </a:solidFill>
                <a:latin typeface="Times New Roman"/>
                <a:cs typeface="Times New Roman"/>
              </a:rPr>
              <a:t>.</a:t>
            </a:r>
          </a:p>
        </p:txBody>
      </p:sp>
      <p:sp>
        <p:nvSpPr>
          <p:cNvPr id="4" name="object 4"/>
          <p:cNvSpPr/>
          <p:nvPr/>
        </p:nvSpPr>
        <p:spPr>
          <a:xfrm>
            <a:off x="4034330" y="1009485"/>
            <a:ext cx="4783748" cy="5544853"/>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5" name="제목 1"/>
          <p:cNvSpPr txBox="1">
            <a:spLocks/>
          </p:cNvSpPr>
          <p:nvPr/>
        </p:nvSpPr>
        <p:spPr>
          <a:xfrm>
            <a:off x="1380931" y="223936"/>
            <a:ext cx="6400800" cy="914400"/>
          </a:xfrm>
          <a:prstGeom prst="rect">
            <a:avLst/>
          </a:prstGeom>
        </p:spPr>
        <p:txBody>
          <a:bodyPr vert="horz" lIns="91440" tIns="45720" rIns="91440" bIns="45720" rtlCol="0" anchor="ctr">
            <a:noAutofit/>
          </a:bodyPr>
          <a:lstStyle/>
          <a:p>
            <a:pPr lvl="0" algn="ctr">
              <a:spcBef>
                <a:spcPct val="0"/>
              </a:spcBef>
            </a:pPr>
            <a:r>
              <a:rPr lang="en-US" altLang="ko-KR" sz="3600" b="1" dirty="0" smtClean="0">
                <a:solidFill>
                  <a:srgbClr val="0070C0"/>
                </a:solidFill>
                <a:latin typeface="Arial" pitchFamily="34" charset="0"/>
                <a:ea typeface="+mj-ea"/>
                <a:cs typeface="Arial" pitchFamily="34" charset="0"/>
              </a:rPr>
              <a:t>Solar UV Spectra Project</a:t>
            </a:r>
            <a:endParaRPr kumimoji="0" lang="ko-KR" altLang="en-US" sz="36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7" name="TextBox 6"/>
          <p:cNvSpPr txBox="1"/>
          <p:nvPr/>
        </p:nvSpPr>
        <p:spPr>
          <a:xfrm>
            <a:off x="6300225" y="6578210"/>
            <a:ext cx="2227490" cy="253916"/>
          </a:xfrm>
          <a:prstGeom prst="rect">
            <a:avLst/>
          </a:prstGeom>
          <a:noFill/>
        </p:spPr>
        <p:txBody>
          <a:bodyPr wrap="square" rtlCol="0">
            <a:spAutoFit/>
          </a:bodyPr>
          <a:lstStyle/>
          <a:p>
            <a:pPr algn="r"/>
            <a:r>
              <a:rPr lang="en-US" sz="1050" dirty="0" smtClean="0"/>
              <a:t>Flynn, 2016 GSICS Annual Meeting</a:t>
            </a:r>
            <a:endParaRPr lang="en-US" sz="10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467544" y="1163104"/>
            <a:ext cx="8136904" cy="5218223"/>
          </a:xfrm>
          <a:prstGeom prst="rect">
            <a:avLst/>
          </a:prstGeom>
        </p:spPr>
        <p:txBody>
          <a:bodyPr>
            <a:normAutofit fontScale="92500" lnSpcReduction="20000"/>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1800" b="1" dirty="0">
                <a:latin typeface="Arial" pitchFamily="34" charset="0"/>
                <a:ea typeface="Arial Unicode MS" pitchFamily="50" charset="-127"/>
                <a:cs typeface="Arial" pitchFamily="34" charset="0"/>
              </a:rPr>
              <a:t>Joint </a:t>
            </a:r>
            <a:r>
              <a:rPr lang="en-US" altLang="ko-KR" sz="1800" b="1" dirty="0">
                <a:latin typeface="Arial" pitchFamily="34" charset="0"/>
                <a:ea typeface="Arial Unicode MS" pitchFamily="50" charset="-127"/>
                <a:cs typeface="Arial" pitchFamily="34" charset="0"/>
              </a:rPr>
              <a:t>GRWG-UVSG and CEOS WGCV-ACSG </a:t>
            </a:r>
            <a:r>
              <a:rPr lang="en-US" altLang="ko-KR" sz="1800" b="1" dirty="0" smtClean="0">
                <a:latin typeface="Arial" pitchFamily="34" charset="0"/>
                <a:ea typeface="Arial Unicode MS" pitchFamily="50" charset="-127"/>
                <a:cs typeface="Arial" pitchFamily="34" charset="0"/>
              </a:rPr>
              <a:t>Meeting</a:t>
            </a:r>
            <a:endParaRPr lang="en-US" sz="1800" dirty="0" smtClean="0">
              <a:latin typeface="Arial" pitchFamily="34" charset="0"/>
              <a:ea typeface="Arial Unicode MS" pitchFamily="50" charset="-127"/>
              <a:cs typeface="Arial" pitchFamily="34" charset="0"/>
            </a:endParaRPr>
          </a:p>
          <a:p>
            <a:pPr>
              <a:buFont typeface="Wingdings" pitchFamily="2" charset="2"/>
              <a:buChar char="Ø"/>
            </a:pPr>
            <a:r>
              <a:rPr lang="en-US" sz="1600" dirty="0" smtClean="0">
                <a:latin typeface="Arial" pitchFamily="34" charset="0"/>
                <a:ea typeface="Arial Unicode MS" pitchFamily="50" charset="-127"/>
                <a:cs typeface="Arial" pitchFamily="34" charset="0"/>
              </a:rPr>
              <a:t>Joint </a:t>
            </a:r>
            <a:r>
              <a:rPr lang="en-US" sz="1600" dirty="0" smtClean="0">
                <a:latin typeface="Arial" pitchFamily="34" charset="0"/>
                <a:ea typeface="Arial Unicode MS" pitchFamily="50" charset="-127"/>
                <a:cs typeface="Arial" pitchFamily="34" charset="0"/>
              </a:rPr>
              <a:t>Meeting for GSICS </a:t>
            </a:r>
            <a:r>
              <a:rPr lang="en-US" sz="1600" dirty="0" smtClean="0">
                <a:latin typeface="Arial" pitchFamily="34" charset="0"/>
                <a:ea typeface="Arial Unicode MS" pitchFamily="50" charset="-127"/>
                <a:cs typeface="Arial" pitchFamily="34" charset="0"/>
              </a:rPr>
              <a:t>Research Working Group UV Sub-Group (GRWG-UVSG) and CEOS </a:t>
            </a:r>
            <a:r>
              <a:rPr lang="en-US" sz="1600" dirty="0" smtClean="0">
                <a:latin typeface="Arial" pitchFamily="34" charset="0"/>
                <a:ea typeface="Arial Unicode MS" pitchFamily="50" charset="-127"/>
                <a:cs typeface="Arial" pitchFamily="34" charset="0"/>
              </a:rPr>
              <a:t>Working </a:t>
            </a:r>
            <a:r>
              <a:rPr lang="en-US" sz="1600" dirty="0" smtClean="0">
                <a:latin typeface="Arial" pitchFamily="34" charset="0"/>
                <a:ea typeface="Arial Unicode MS" pitchFamily="50" charset="-127"/>
                <a:cs typeface="Arial" pitchFamily="34" charset="0"/>
              </a:rPr>
              <a:t>Group on Calibration and Validation </a:t>
            </a:r>
            <a:r>
              <a:rPr lang="en-US" sz="1600" dirty="0" smtClean="0">
                <a:latin typeface="Arial" pitchFamily="34" charset="0"/>
                <a:ea typeface="Arial Unicode MS" pitchFamily="50" charset="-127"/>
                <a:cs typeface="Arial" pitchFamily="34" charset="0"/>
              </a:rPr>
              <a:t>– Atmospheric </a:t>
            </a:r>
            <a:r>
              <a:rPr lang="en-US" sz="1600" dirty="0" smtClean="0">
                <a:latin typeface="Arial" pitchFamily="34" charset="0"/>
                <a:ea typeface="Arial Unicode MS" pitchFamily="50" charset="-127"/>
                <a:cs typeface="Arial" pitchFamily="34" charset="0"/>
              </a:rPr>
              <a:t>Composition Sub-Group (CEOS WGCV-ACSG</a:t>
            </a:r>
            <a:r>
              <a:rPr lang="en-US" sz="1600" dirty="0" smtClean="0">
                <a:latin typeface="Arial" pitchFamily="34" charset="0"/>
                <a:ea typeface="Arial Unicode MS" pitchFamily="50" charset="-127"/>
                <a:cs typeface="Arial" pitchFamily="34" charset="0"/>
              </a:rPr>
              <a:t>)</a:t>
            </a:r>
            <a:endParaRPr lang="en-US" sz="1600" dirty="0">
              <a:latin typeface="Arial" pitchFamily="34" charset="0"/>
              <a:ea typeface="Arial Unicode MS" pitchFamily="50" charset="-127"/>
              <a:cs typeface="Arial" pitchFamily="34" charset="0"/>
            </a:endParaRPr>
          </a:p>
          <a:p>
            <a:pPr lvl="1">
              <a:buFont typeface="Wingdings" pitchFamily="2" charset="2"/>
              <a:buChar char="ü"/>
            </a:pPr>
            <a:r>
              <a:rPr lang="en-US" sz="1600" dirty="0" smtClean="0">
                <a:latin typeface="Arial" pitchFamily="34" charset="0"/>
                <a:ea typeface="Arial Unicode MS" pitchFamily="50" charset="-127"/>
                <a:cs typeface="Arial" pitchFamily="34" charset="0"/>
              </a:rPr>
              <a:t>NOAA/NCWCP, College Park, </a:t>
            </a:r>
            <a:r>
              <a:rPr lang="en-US" sz="1600" dirty="0" smtClean="0">
                <a:latin typeface="Arial" pitchFamily="34" charset="0"/>
                <a:ea typeface="Arial Unicode MS" pitchFamily="50" charset="-127"/>
                <a:cs typeface="Arial" pitchFamily="34" charset="0"/>
              </a:rPr>
              <a:t>MD</a:t>
            </a:r>
          </a:p>
          <a:p>
            <a:pPr lvl="1">
              <a:buFont typeface="Wingdings" pitchFamily="2" charset="2"/>
              <a:buChar char="ü"/>
            </a:pPr>
            <a:r>
              <a:rPr lang="en-US" sz="1600" dirty="0" smtClean="0">
                <a:latin typeface="Arial" pitchFamily="34" charset="0"/>
                <a:ea typeface="Arial Unicode MS" pitchFamily="50" charset="-127"/>
                <a:cs typeface="Arial" pitchFamily="34" charset="0"/>
              </a:rPr>
              <a:t>8-9 October 2015</a:t>
            </a:r>
            <a:endParaRPr lang="en-GB" sz="1600" dirty="0" smtClean="0">
              <a:latin typeface="Arial" pitchFamily="34" charset="0"/>
              <a:ea typeface="Arial Unicode MS" pitchFamily="50" charset="-127"/>
              <a:cs typeface="Arial" pitchFamily="34" charset="0"/>
            </a:endParaRPr>
          </a:p>
          <a:p>
            <a:pPr lvl="1">
              <a:buFont typeface="Wingdings" pitchFamily="2" charset="2"/>
              <a:buChar char="ü"/>
            </a:pPr>
            <a:r>
              <a:rPr lang="en-GB" sz="1600" dirty="0" smtClean="0">
                <a:latin typeface="Arial" pitchFamily="34" charset="0"/>
                <a:ea typeface="Arial Unicode MS" pitchFamily="50" charset="-127"/>
                <a:cs typeface="Arial" pitchFamily="34" charset="0"/>
              </a:rPr>
              <a:t>User survey to assess </a:t>
            </a:r>
            <a:r>
              <a:rPr lang="en-GB" sz="1600" dirty="0" smtClean="0">
                <a:latin typeface="Arial" pitchFamily="34" charset="0"/>
                <a:ea typeface="Arial Unicode MS" pitchFamily="50" charset="-127"/>
                <a:cs typeface="Arial" pitchFamily="34" charset="0"/>
              </a:rPr>
              <a:t>the most appropriate focus for </a:t>
            </a:r>
            <a:r>
              <a:rPr lang="en-GB" sz="1600" dirty="0" smtClean="0">
                <a:latin typeface="Arial" pitchFamily="34" charset="0"/>
                <a:ea typeface="Arial Unicode MS" pitchFamily="50" charset="-127"/>
                <a:cs typeface="Arial" pitchFamily="34" charset="0"/>
              </a:rPr>
              <a:t>GRWG-UVSG</a:t>
            </a:r>
            <a:endParaRPr lang="en-GB" sz="1600" dirty="0" smtClean="0">
              <a:latin typeface="Arial" pitchFamily="34" charset="0"/>
              <a:ea typeface="Arial Unicode MS" pitchFamily="50" charset="-127"/>
              <a:cs typeface="Arial" pitchFamily="34" charset="0"/>
            </a:endParaRPr>
          </a:p>
          <a:p>
            <a:pPr marL="0" indent="0">
              <a:buNone/>
            </a:pPr>
            <a:endParaRPr lang="en-GB" altLang="ko-KR" sz="1800" b="1" dirty="0" smtClean="0">
              <a:latin typeface="Arial" pitchFamily="34" charset="0"/>
              <a:ea typeface="Arial Unicode MS" pitchFamily="50" charset="-127"/>
              <a:cs typeface="Arial" pitchFamily="34" charset="0"/>
            </a:endParaRPr>
          </a:p>
          <a:p>
            <a:pPr marL="0" indent="0">
              <a:buNone/>
            </a:pPr>
            <a:r>
              <a:rPr lang="en-GB" altLang="ko-KR" sz="1800" b="1" dirty="0" smtClean="0">
                <a:latin typeface="Arial" pitchFamily="34" charset="0"/>
                <a:ea typeface="Arial Unicode MS" pitchFamily="50" charset="-127"/>
                <a:cs typeface="Arial" pitchFamily="34" charset="0"/>
              </a:rPr>
              <a:t>Joint </a:t>
            </a:r>
            <a:r>
              <a:rPr lang="en-US" altLang="ko-KR" sz="1800" b="1" dirty="0" smtClean="0">
                <a:latin typeface="Arial" pitchFamily="34" charset="0"/>
                <a:ea typeface="Arial Unicode MS" pitchFamily="50" charset="-127"/>
                <a:cs typeface="Arial" pitchFamily="34" charset="0"/>
              </a:rPr>
              <a:t>GRWG-MWSG </a:t>
            </a:r>
            <a:r>
              <a:rPr lang="en-US" altLang="ko-KR" sz="1800" b="1" dirty="0" smtClean="0">
                <a:latin typeface="Arial" pitchFamily="34" charset="0"/>
                <a:ea typeface="Arial Unicode MS" pitchFamily="50" charset="-127"/>
                <a:cs typeface="Arial" pitchFamily="34" charset="0"/>
              </a:rPr>
              <a:t>and CEOS </a:t>
            </a:r>
            <a:r>
              <a:rPr lang="en-US" altLang="ko-KR" sz="1800" b="1" dirty="0" smtClean="0">
                <a:latin typeface="Arial" pitchFamily="34" charset="0"/>
                <a:ea typeface="Arial Unicode MS" pitchFamily="50" charset="-127"/>
                <a:cs typeface="Arial" pitchFamily="34" charset="0"/>
              </a:rPr>
              <a:t>WGCVMWSG Meeting</a:t>
            </a:r>
            <a:endParaRPr lang="en-US" sz="1800" dirty="0" smtClean="0">
              <a:latin typeface="Arial" pitchFamily="34" charset="0"/>
              <a:ea typeface="Arial Unicode MS" pitchFamily="50" charset="-127"/>
              <a:cs typeface="Arial" pitchFamily="34" charset="0"/>
            </a:endParaRPr>
          </a:p>
          <a:p>
            <a:pPr>
              <a:buFont typeface="Wingdings" pitchFamily="2" charset="2"/>
              <a:buChar char="Ø"/>
            </a:pPr>
            <a:r>
              <a:rPr lang="en-US" sz="1600" dirty="0" smtClean="0">
                <a:latin typeface="Arial" pitchFamily="34" charset="0"/>
                <a:ea typeface="Arial Unicode MS" pitchFamily="50" charset="-127"/>
                <a:cs typeface="Arial" pitchFamily="34" charset="0"/>
              </a:rPr>
              <a:t>Joint </a:t>
            </a:r>
            <a:r>
              <a:rPr lang="en-US" sz="1600" dirty="0" smtClean="0">
                <a:latin typeface="Arial" pitchFamily="34" charset="0"/>
                <a:ea typeface="Arial Unicode MS" pitchFamily="50" charset="-127"/>
                <a:cs typeface="Arial" pitchFamily="34" charset="0"/>
              </a:rPr>
              <a:t>Meeting for GSICS </a:t>
            </a:r>
            <a:r>
              <a:rPr lang="en-US" sz="1600" dirty="0" smtClean="0">
                <a:latin typeface="Arial" pitchFamily="34" charset="0"/>
                <a:ea typeface="Arial Unicode MS" pitchFamily="50" charset="-127"/>
                <a:cs typeface="Arial" pitchFamily="34" charset="0"/>
              </a:rPr>
              <a:t>Research Working Group </a:t>
            </a:r>
            <a:r>
              <a:rPr lang="en-US" sz="1600" dirty="0" smtClean="0">
                <a:latin typeface="Arial" pitchFamily="34" charset="0"/>
                <a:ea typeface="Arial Unicode MS" pitchFamily="50" charset="-127"/>
                <a:cs typeface="Arial" pitchFamily="34" charset="0"/>
              </a:rPr>
              <a:t>Microwave Sub-Group </a:t>
            </a:r>
            <a:r>
              <a:rPr lang="en-US" sz="1600" dirty="0" smtClean="0">
                <a:latin typeface="Arial" pitchFamily="34" charset="0"/>
                <a:ea typeface="Arial Unicode MS" pitchFamily="50" charset="-127"/>
                <a:cs typeface="Arial" pitchFamily="34" charset="0"/>
              </a:rPr>
              <a:t>(</a:t>
            </a:r>
            <a:r>
              <a:rPr lang="en-US" sz="1600" dirty="0" smtClean="0">
                <a:latin typeface="Arial" pitchFamily="34" charset="0"/>
                <a:ea typeface="Arial Unicode MS" pitchFamily="50" charset="-127"/>
                <a:cs typeface="Arial" pitchFamily="34" charset="0"/>
              </a:rPr>
              <a:t>GRWG-MWSG</a:t>
            </a:r>
            <a:r>
              <a:rPr lang="en-US" sz="1600" dirty="0" smtClean="0">
                <a:latin typeface="Arial" pitchFamily="34" charset="0"/>
                <a:ea typeface="Arial Unicode MS" pitchFamily="50" charset="-127"/>
                <a:cs typeface="Arial" pitchFamily="34" charset="0"/>
              </a:rPr>
              <a:t>) and CEOS Working Group </a:t>
            </a:r>
            <a:r>
              <a:rPr lang="en-US" sz="1600" dirty="0" smtClean="0">
                <a:latin typeface="Arial" pitchFamily="34" charset="0"/>
                <a:ea typeface="Arial Unicode MS" pitchFamily="50" charset="-127"/>
                <a:cs typeface="Arial" pitchFamily="34" charset="0"/>
              </a:rPr>
              <a:t>on Calibration and Validation – Microwave Sub-Group (CEOS WGCV-MWSG)</a:t>
            </a:r>
            <a:endParaRPr lang="en-US" sz="1600" dirty="0" smtClean="0">
              <a:latin typeface="Arial" pitchFamily="34" charset="0"/>
              <a:ea typeface="Arial Unicode MS" pitchFamily="50" charset="-127"/>
              <a:cs typeface="Arial" pitchFamily="34" charset="0"/>
            </a:endParaRPr>
          </a:p>
          <a:p>
            <a:pPr lvl="1">
              <a:buFont typeface="Wingdings" pitchFamily="2" charset="2"/>
              <a:buChar char="ü"/>
            </a:pPr>
            <a:r>
              <a:rPr lang="en-US" sz="1600" dirty="0" smtClean="0">
                <a:latin typeface="Arial" pitchFamily="34" charset="0"/>
                <a:cs typeface="Arial" pitchFamily="34" charset="0"/>
              </a:rPr>
              <a:t>National Space Science Center, Chinese Academy of Sciences, </a:t>
            </a:r>
            <a:r>
              <a:rPr lang="en-US" sz="1600" dirty="0" smtClean="0">
                <a:latin typeface="Arial" pitchFamily="34" charset="0"/>
                <a:cs typeface="Arial" pitchFamily="34" charset="0"/>
              </a:rPr>
              <a:t>Beijing, China</a:t>
            </a:r>
          </a:p>
          <a:p>
            <a:pPr lvl="1">
              <a:buFont typeface="Wingdings" pitchFamily="2" charset="2"/>
              <a:buChar char="ü"/>
            </a:pPr>
            <a:r>
              <a:rPr lang="en-US" sz="1600" dirty="0" smtClean="0">
                <a:latin typeface="Arial" pitchFamily="34" charset="0"/>
                <a:ea typeface="Arial Unicode MS" pitchFamily="50" charset="-127"/>
                <a:cs typeface="Arial" pitchFamily="34" charset="0"/>
              </a:rPr>
              <a:t>6-7 July 2016</a:t>
            </a:r>
          </a:p>
          <a:p>
            <a:pPr lvl="1">
              <a:buFont typeface="Wingdings" pitchFamily="2" charset="2"/>
              <a:buChar char="ü"/>
            </a:pPr>
            <a:r>
              <a:rPr lang="en-US" sz="1600" dirty="0" smtClean="0">
                <a:latin typeface="Arial" pitchFamily="34" charset="0"/>
                <a:ea typeface="Arial Unicode MS" pitchFamily="50" charset="-127"/>
                <a:cs typeface="Arial" pitchFamily="34" charset="0"/>
              </a:rPr>
              <a:t>Cal/Val of S-NPP ATMS and FY-3 MWTS/MWRI/MHTS.</a:t>
            </a:r>
          </a:p>
          <a:p>
            <a:pPr lvl="1">
              <a:buFont typeface="Wingdings" pitchFamily="2" charset="2"/>
              <a:buChar char="ü"/>
            </a:pPr>
            <a:r>
              <a:rPr lang="en-US" sz="1600" dirty="0" smtClean="0">
                <a:latin typeface="Arial" pitchFamily="34" charset="0"/>
                <a:ea typeface="Arial Unicode MS" pitchFamily="50" charset="-127"/>
                <a:cs typeface="Arial" pitchFamily="34" charset="0"/>
              </a:rPr>
              <a:t>Inter-calibration involving ATMS, SAPHIR, AMSU-B, SSM/T-2, COSMIC RO.</a:t>
            </a:r>
            <a:endParaRPr lang="en-GB" sz="1600" dirty="0" smtClean="0">
              <a:latin typeface="Arial" pitchFamily="34" charset="0"/>
              <a:ea typeface="Arial Unicode MS" pitchFamily="50" charset="-127"/>
              <a:cs typeface="Arial" pitchFamily="34" charset="0"/>
            </a:endParaRPr>
          </a:p>
          <a:p>
            <a:pPr>
              <a:buNone/>
            </a:pPr>
            <a:endParaRPr lang="en-GB" sz="1600" dirty="0" smtClean="0">
              <a:latin typeface="Arial" pitchFamily="34" charset="0"/>
              <a:ea typeface="Arial Unicode MS" pitchFamily="50" charset="-127"/>
              <a:cs typeface="Arial" pitchFamily="34" charset="0"/>
            </a:endParaRPr>
          </a:p>
          <a:p>
            <a:pPr marL="0" indent="0">
              <a:buNone/>
            </a:pPr>
            <a:r>
              <a:rPr lang="en-GB" altLang="ko-KR" sz="1800" b="1" dirty="0">
                <a:latin typeface="Arial" pitchFamily="34" charset="0"/>
                <a:ea typeface="Arial Unicode MS" pitchFamily="50" charset="-127"/>
                <a:cs typeface="Arial" pitchFamily="34" charset="0"/>
              </a:rPr>
              <a:t>Joint </a:t>
            </a:r>
            <a:r>
              <a:rPr lang="en-US" altLang="ko-KR" sz="1800" b="1" dirty="0" smtClean="0">
                <a:latin typeface="Arial" pitchFamily="34" charset="0"/>
                <a:ea typeface="Arial Unicode MS" pitchFamily="50" charset="-127"/>
                <a:cs typeface="Arial" pitchFamily="34" charset="0"/>
              </a:rPr>
              <a:t>GRWG </a:t>
            </a:r>
            <a:r>
              <a:rPr lang="en-US" altLang="ko-KR" sz="1800" b="1" dirty="0">
                <a:latin typeface="Arial" pitchFamily="34" charset="0"/>
                <a:ea typeface="Arial Unicode MS" pitchFamily="50" charset="-127"/>
                <a:cs typeface="Arial" pitchFamily="34" charset="0"/>
              </a:rPr>
              <a:t>and CEOS </a:t>
            </a:r>
            <a:r>
              <a:rPr lang="en-US" altLang="ko-KR" sz="1800" b="1" dirty="0" smtClean="0">
                <a:latin typeface="Arial" pitchFamily="34" charset="0"/>
                <a:ea typeface="Arial Unicode MS" pitchFamily="50" charset="-127"/>
                <a:cs typeface="Arial" pitchFamily="34" charset="0"/>
              </a:rPr>
              <a:t>WGCV for the climate monitoring</a:t>
            </a:r>
          </a:p>
          <a:p>
            <a:pPr>
              <a:buFont typeface="Wingdings" pitchFamily="2" charset="2"/>
              <a:buChar char="Ø"/>
            </a:pPr>
            <a:r>
              <a:rPr lang="en-US" altLang="ko-KR" sz="1800" dirty="0" smtClean="0">
                <a:latin typeface="Arial" pitchFamily="34" charset="0"/>
                <a:ea typeface="Arial Unicode MS" pitchFamily="50" charset="-127"/>
                <a:cs typeface="Arial" pitchFamily="34" charset="0"/>
              </a:rPr>
              <a:t>[</a:t>
            </a:r>
            <a:r>
              <a:rPr lang="en-US" altLang="ko-KR" sz="1800" dirty="0">
                <a:latin typeface="Arial" pitchFamily="34" charset="0"/>
                <a:ea typeface="Arial Unicode MS" pitchFamily="50" charset="-127"/>
                <a:cs typeface="Arial" pitchFamily="34" charset="0"/>
              </a:rPr>
              <a:t>Action] The GRWG </a:t>
            </a:r>
            <a:r>
              <a:rPr lang="en-US" altLang="ko-KR" sz="1800" dirty="0" smtClean="0">
                <a:latin typeface="Arial" pitchFamily="34" charset="0"/>
                <a:ea typeface="Arial Unicode MS" pitchFamily="50" charset="-127"/>
                <a:cs typeface="Arial" pitchFamily="34" charset="0"/>
              </a:rPr>
              <a:t>Chair </a:t>
            </a:r>
            <a:r>
              <a:rPr lang="en-US" altLang="ko-KR" sz="1800" dirty="0">
                <a:latin typeface="Arial" pitchFamily="34" charset="0"/>
                <a:ea typeface="Arial Unicode MS" pitchFamily="50" charset="-127"/>
                <a:cs typeface="Arial" pitchFamily="34" charset="0"/>
              </a:rPr>
              <a:t>to invite the CEOS WGCV to work on a joint statement on procedures, best practices and calibration resources required to ensure consistency of data records through accurate and homogeneous calibration, as an input to the Architecture for Climate Monitoring from </a:t>
            </a:r>
            <a:r>
              <a:rPr lang="en-US" altLang="ko-KR" sz="1800" dirty="0" smtClean="0">
                <a:latin typeface="Arial" pitchFamily="34" charset="0"/>
                <a:ea typeface="Arial Unicode MS" pitchFamily="50" charset="-127"/>
                <a:cs typeface="Arial" pitchFamily="34" charset="0"/>
              </a:rPr>
              <a:t>Space</a:t>
            </a:r>
            <a:endParaRPr lang="en-US" altLang="ko-KR" sz="1800" dirty="0">
              <a:latin typeface="Arial" pitchFamily="34" charset="0"/>
              <a:ea typeface="Arial Unicode MS" pitchFamily="50" charset="-127"/>
              <a:cs typeface="Arial" pitchFamily="34" charset="0"/>
            </a:endParaRPr>
          </a:p>
        </p:txBody>
      </p:sp>
      <p:sp>
        <p:nvSpPr>
          <p:cNvPr id="4" name="Date Placeholder 3"/>
          <p:cNvSpPr>
            <a:spLocks noGrp="1"/>
          </p:cNvSpPr>
          <p:nvPr>
            <p:ph type="dt" sz="half" idx="10"/>
          </p:nvPr>
        </p:nvSpPr>
        <p:spPr/>
        <p:txBody>
          <a:bodyPr/>
          <a:lstStyle/>
          <a:p>
            <a:r>
              <a:rPr lang="en-US" smtClean="0"/>
              <a:t>8/11/2016</a:t>
            </a:r>
            <a:endParaRPr lang="en-US"/>
          </a:p>
        </p:txBody>
      </p:sp>
      <p:sp>
        <p:nvSpPr>
          <p:cNvPr id="5" name="Slide Number Placeholder 4"/>
          <p:cNvSpPr>
            <a:spLocks noGrp="1"/>
          </p:cNvSpPr>
          <p:nvPr>
            <p:ph type="sldNum" sz="quarter" idx="12"/>
          </p:nvPr>
        </p:nvSpPr>
        <p:spPr/>
        <p:txBody>
          <a:bodyPr/>
          <a:lstStyle/>
          <a:p>
            <a:fld id="{E259089C-2912-4304-87BD-08AF429DFC0D}" type="slidenum">
              <a:rPr lang="en-US" smtClean="0"/>
              <a:t>11</a:t>
            </a:fld>
            <a:endParaRPr lang="en-US"/>
          </a:p>
        </p:txBody>
      </p:sp>
      <p:sp>
        <p:nvSpPr>
          <p:cNvPr id="6" name="Footer Placeholder 5"/>
          <p:cNvSpPr>
            <a:spLocks noGrp="1"/>
          </p:cNvSpPr>
          <p:nvPr>
            <p:ph type="ftr" sz="quarter" idx="11"/>
          </p:nvPr>
        </p:nvSpPr>
        <p:spPr/>
        <p:txBody>
          <a:bodyPr/>
          <a:lstStyle/>
          <a:p>
            <a:r>
              <a:rPr lang="en-US" dirty="0" smtClean="0"/>
              <a:t>GSICS Users’ Workshop, College Park, 11 August 2016</a:t>
            </a:r>
            <a:endParaRPr lang="en-US" dirty="0"/>
          </a:p>
        </p:txBody>
      </p:sp>
      <p:sp>
        <p:nvSpPr>
          <p:cNvPr id="7" name="제목 1"/>
          <p:cNvSpPr txBox="1">
            <a:spLocks/>
          </p:cNvSpPr>
          <p:nvPr/>
        </p:nvSpPr>
        <p:spPr>
          <a:xfrm>
            <a:off x="1380931" y="223936"/>
            <a:ext cx="64008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ko-KR" sz="3600" b="1" dirty="0" smtClean="0">
                <a:solidFill>
                  <a:srgbClr val="0070C0"/>
                </a:solidFill>
                <a:latin typeface="Arial" pitchFamily="34" charset="0"/>
                <a:ea typeface="+mj-ea"/>
                <a:cs typeface="Arial" pitchFamily="34" charset="0"/>
              </a:rPr>
              <a:t>Interaction with CEOS</a:t>
            </a:r>
            <a:endParaRPr kumimoji="0" lang="ko-KR" altLang="en-US" sz="36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188501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3880899" y="5608884"/>
            <a:ext cx="920367" cy="584775"/>
          </a:xfrm>
          <a:prstGeom prst="rect">
            <a:avLst/>
          </a:prstGeom>
          <a:solidFill>
            <a:schemeClr val="bg1"/>
          </a:solidFill>
        </p:spPr>
        <p:txBody>
          <a:bodyPr wrap="square" rtlCol="0">
            <a:spAutoFit/>
          </a:bodyPr>
          <a:lstStyle/>
          <a:p>
            <a:pPr algn="r"/>
            <a:r>
              <a:rPr lang="en-GB" sz="1600" dirty="0" smtClean="0">
                <a:solidFill>
                  <a:schemeClr val="accent2"/>
                </a:solidFill>
                <a:latin typeface="Arial Unicode MS" pitchFamily="50" charset="-127"/>
                <a:ea typeface="Arial Unicode MS" pitchFamily="50" charset="-127"/>
                <a:cs typeface="Arial Unicode MS" pitchFamily="50" charset="-127"/>
              </a:rPr>
              <a:t>Applied </a:t>
            </a:r>
          </a:p>
          <a:p>
            <a:pPr algn="r"/>
            <a:r>
              <a:rPr lang="en-GB" sz="1600" dirty="0" smtClean="0">
                <a:solidFill>
                  <a:schemeClr val="accent2"/>
                </a:solidFill>
                <a:latin typeface="Arial Unicode MS" pitchFamily="50" charset="-127"/>
                <a:ea typeface="Arial Unicode MS" pitchFamily="50" charset="-127"/>
                <a:cs typeface="Arial Unicode MS" pitchFamily="50" charset="-127"/>
              </a:rPr>
              <a:t>by User</a:t>
            </a:r>
            <a:endParaRPr lang="en-GB" sz="1600" dirty="0">
              <a:solidFill>
                <a:schemeClr val="accent2"/>
              </a:solidFill>
              <a:latin typeface="Arial Unicode MS" pitchFamily="50" charset="-127"/>
              <a:ea typeface="Arial Unicode MS" pitchFamily="50" charset="-127"/>
              <a:cs typeface="Arial Unicode MS" pitchFamily="50" charset="-127"/>
            </a:endParaRPr>
          </a:p>
        </p:txBody>
      </p:sp>
      <p:sp>
        <p:nvSpPr>
          <p:cNvPr id="4" name="AutoShape 20"/>
          <p:cNvSpPr>
            <a:spLocks noChangeAspect="1" noChangeArrowheads="1"/>
          </p:cNvSpPr>
          <p:nvPr/>
        </p:nvSpPr>
        <p:spPr bwMode="auto">
          <a:xfrm>
            <a:off x="1539101" y="1124744"/>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a:latin typeface="Arial Unicode MS" pitchFamily="50" charset="-127"/>
              <a:ea typeface="Arial Unicode MS" pitchFamily="50" charset="-127"/>
              <a:cs typeface="Arial Unicode MS" pitchFamily="50" charset="-127"/>
            </a:endParaRPr>
          </a:p>
        </p:txBody>
      </p:sp>
      <p:sp>
        <p:nvSpPr>
          <p:cNvPr id="5" name="Text Box 13"/>
          <p:cNvSpPr txBox="1">
            <a:spLocks noChangeAspect="1" noChangeArrowheads="1"/>
          </p:cNvSpPr>
          <p:nvPr/>
        </p:nvSpPr>
        <p:spPr bwMode="auto">
          <a:xfrm>
            <a:off x="1539101" y="1272945"/>
            <a:ext cx="1434930" cy="78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Unicode MS" pitchFamily="50" charset="-127"/>
                <a:ea typeface="Arial Unicode MS" pitchFamily="50" charset="-127"/>
                <a:cs typeface="Arial Unicode MS" pitchFamily="50" charset="-127"/>
              </a:rPr>
              <a:t>Reference-1</a:t>
            </a:r>
            <a:r>
              <a:rPr lang="en-US" sz="1600" b="1" dirty="0" smtClean="0">
                <a:latin typeface="Arial Unicode MS" pitchFamily="50" charset="-127"/>
                <a:ea typeface="Arial Unicode MS" pitchFamily="50" charset="-127"/>
                <a:cs typeface="Arial Unicode MS" pitchFamily="50" charset="-127"/>
              </a:rPr>
              <a:t/>
            </a:r>
            <a:br>
              <a:rPr lang="en-US" sz="1600" b="1" dirty="0" smtClean="0">
                <a:latin typeface="Arial Unicode MS" pitchFamily="50" charset="-127"/>
                <a:ea typeface="Arial Unicode MS" pitchFamily="50" charset="-127"/>
                <a:cs typeface="Arial Unicode MS" pitchFamily="50" charset="-127"/>
              </a:rPr>
            </a:br>
            <a:r>
              <a:rPr lang="en-US" sz="1600" b="1" dirty="0" smtClean="0">
                <a:latin typeface="Arial Unicode MS" pitchFamily="50" charset="-127"/>
                <a:ea typeface="Arial Unicode MS" pitchFamily="50" charset="-127"/>
                <a:cs typeface="Arial Unicode MS" pitchFamily="50" charset="-127"/>
              </a:rPr>
              <a:t>(</a:t>
            </a:r>
            <a:r>
              <a:rPr lang="en-US" sz="1600" b="1" dirty="0" smtClean="0">
                <a:solidFill>
                  <a:srgbClr val="FF0000"/>
                </a:solidFill>
                <a:latin typeface="Arial Unicode MS" pitchFamily="50" charset="-127"/>
                <a:ea typeface="Arial Unicode MS" pitchFamily="50" charset="-127"/>
                <a:cs typeface="Arial Unicode MS" pitchFamily="50" charset="-127"/>
              </a:rPr>
              <a:t>Anchor</a:t>
            </a:r>
            <a:r>
              <a:rPr lang="en-US" sz="1600" b="1" dirty="0" smtClean="0">
                <a:latin typeface="Arial Unicode MS" pitchFamily="50" charset="-127"/>
                <a:ea typeface="Arial Unicode MS" pitchFamily="50" charset="-127"/>
                <a:cs typeface="Arial Unicode MS" pitchFamily="50" charset="-127"/>
              </a:rPr>
              <a:t>)</a:t>
            </a:r>
            <a:endParaRPr kumimoji="0" lang="en-US" sz="1600" b="1"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6" name="AutoShape 20"/>
          <p:cNvSpPr>
            <a:spLocks noChangeAspect="1" noChangeArrowheads="1"/>
          </p:cNvSpPr>
          <p:nvPr/>
        </p:nvSpPr>
        <p:spPr bwMode="auto">
          <a:xfrm>
            <a:off x="3767689" y="1124744"/>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a:latin typeface="Arial Unicode MS" pitchFamily="50" charset="-127"/>
              <a:ea typeface="Arial Unicode MS" pitchFamily="50" charset="-127"/>
              <a:cs typeface="Arial Unicode MS" pitchFamily="50" charset="-127"/>
            </a:endParaRPr>
          </a:p>
        </p:txBody>
      </p:sp>
      <p:sp>
        <p:nvSpPr>
          <p:cNvPr id="7" name="Text Box 13"/>
          <p:cNvSpPr txBox="1">
            <a:spLocks noChangeAspect="1" noChangeArrowheads="1"/>
          </p:cNvSpPr>
          <p:nvPr/>
        </p:nvSpPr>
        <p:spPr bwMode="auto">
          <a:xfrm>
            <a:off x="3767688" y="1267192"/>
            <a:ext cx="1434930" cy="78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Unicode MS" pitchFamily="50" charset="-127"/>
                <a:ea typeface="Arial Unicode MS" pitchFamily="50" charset="-127"/>
                <a:cs typeface="Arial Unicode MS" pitchFamily="50" charset="-127"/>
              </a:rPr>
              <a:t>Monitored Instrument</a:t>
            </a:r>
            <a:endParaRPr kumimoji="0" lang="en-US" sz="40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8" name="Text Box 73"/>
          <p:cNvSpPr txBox="1">
            <a:spLocks noChangeAspect="1" noChangeArrowheads="1"/>
          </p:cNvSpPr>
          <p:nvPr/>
        </p:nvSpPr>
        <p:spPr bwMode="auto">
          <a:xfrm>
            <a:off x="2608950" y="2467309"/>
            <a:ext cx="1434930" cy="662653"/>
          </a:xfrm>
          <a:prstGeom prst="rect">
            <a:avLst/>
          </a:prstGeom>
          <a:solidFill>
            <a:schemeClr val="accent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GSICS 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1</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9" name="AutoShape 20"/>
          <p:cNvSpPr>
            <a:spLocks noChangeAspect="1" noChangeArrowheads="1"/>
          </p:cNvSpPr>
          <p:nvPr/>
        </p:nvSpPr>
        <p:spPr bwMode="auto">
          <a:xfrm>
            <a:off x="5866275" y="1124744"/>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a:latin typeface="Arial Unicode MS" pitchFamily="50" charset="-127"/>
              <a:ea typeface="Arial Unicode MS" pitchFamily="50" charset="-127"/>
              <a:cs typeface="Arial Unicode MS" pitchFamily="50" charset="-127"/>
            </a:endParaRPr>
          </a:p>
        </p:txBody>
      </p:sp>
      <p:sp>
        <p:nvSpPr>
          <p:cNvPr id="10" name="Text Box 13"/>
          <p:cNvSpPr txBox="1">
            <a:spLocks noChangeAspect="1" noChangeArrowheads="1"/>
          </p:cNvSpPr>
          <p:nvPr/>
        </p:nvSpPr>
        <p:spPr bwMode="auto">
          <a:xfrm>
            <a:off x="5878974" y="1267192"/>
            <a:ext cx="1434930" cy="78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Unicode MS" pitchFamily="50" charset="-127"/>
                <a:ea typeface="Arial Unicode MS" pitchFamily="50" charset="-127"/>
                <a:cs typeface="Arial Unicode MS" pitchFamily="50" charset="-127"/>
              </a:rPr>
              <a:t>Reference-2</a:t>
            </a:r>
          </a:p>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Arial Unicode MS" pitchFamily="50" charset="-127"/>
                <a:ea typeface="Arial Unicode MS" pitchFamily="50" charset="-127"/>
                <a:cs typeface="Arial Unicode MS" pitchFamily="50" charset="-127"/>
              </a:rPr>
              <a:t>(Secondary)</a:t>
            </a:r>
            <a:endParaRPr kumimoji="0" lang="en-US" sz="3600" b="1"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11" name="Text Box 73"/>
          <p:cNvSpPr txBox="1">
            <a:spLocks noChangeAspect="1" noChangeArrowheads="1"/>
          </p:cNvSpPr>
          <p:nvPr/>
        </p:nvSpPr>
        <p:spPr bwMode="auto">
          <a:xfrm>
            <a:off x="4837537" y="2467309"/>
            <a:ext cx="1434930" cy="662653"/>
          </a:xfrm>
          <a:prstGeom prst="rect">
            <a:avLst/>
          </a:prstGeom>
          <a:solidFill>
            <a:schemeClr val="accent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GSICS 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2</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2</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12" name="AutoShape 20"/>
          <p:cNvSpPr>
            <a:spLocks noChangeAspect="1" noChangeArrowheads="1"/>
          </p:cNvSpPr>
          <p:nvPr/>
        </p:nvSpPr>
        <p:spPr bwMode="auto">
          <a:xfrm>
            <a:off x="4811413" y="5079068"/>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a:latin typeface="Arial Unicode MS" pitchFamily="50" charset="-127"/>
              <a:ea typeface="Arial Unicode MS" pitchFamily="50" charset="-127"/>
              <a:cs typeface="Arial Unicode MS" pitchFamily="50" charset="-127"/>
            </a:endParaRPr>
          </a:p>
        </p:txBody>
      </p:sp>
      <p:sp>
        <p:nvSpPr>
          <p:cNvPr id="13" name="Text Box 13"/>
          <p:cNvSpPr txBox="1">
            <a:spLocks noChangeAspect="1" noChangeArrowheads="1"/>
          </p:cNvSpPr>
          <p:nvPr/>
        </p:nvSpPr>
        <p:spPr bwMode="auto">
          <a:xfrm>
            <a:off x="4811412" y="5286853"/>
            <a:ext cx="1434930" cy="6204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1800" b="0" dirty="0" smtClean="0">
                <a:latin typeface="Arial Unicode MS" pitchFamily="50" charset="-127"/>
                <a:ea typeface="Arial Unicode MS" pitchFamily="50" charset="-127"/>
                <a:cs typeface="Arial Unicode MS" pitchFamily="50" charset="-127"/>
              </a:rPr>
              <a:t>Mon</a:t>
            </a:r>
            <a:r>
              <a:rPr lang="en-US" sz="1800" b="0" dirty="0" smtClean="0">
                <a:latin typeface="Arial Unicode MS" pitchFamily="50" charset="-127"/>
                <a:ea typeface="Arial Unicode MS" pitchFamily="50" charset="-127"/>
                <a:cs typeface="Arial Unicode MS" pitchFamily="50" charset="-127"/>
                <a:sym typeface="Wingdings" pitchFamily="2" charset="2"/>
              </a:rPr>
              <a:t>Ref1</a:t>
            </a:r>
            <a:endParaRPr lang="en-US" sz="1800" b="0" dirty="0" smtClean="0">
              <a:latin typeface="Arial Unicode MS" pitchFamily="50" charset="-127"/>
              <a:ea typeface="Arial Unicode MS" pitchFamily="50" charset="-127"/>
              <a:cs typeface="Arial Unicode MS" pitchFamily="50" charset="-127"/>
            </a:endParaRPr>
          </a:p>
        </p:txBody>
      </p:sp>
      <p:sp>
        <p:nvSpPr>
          <p:cNvPr id="14" name="Text Box 73"/>
          <p:cNvSpPr txBox="1">
            <a:spLocks noChangeAspect="1" noChangeArrowheads="1"/>
          </p:cNvSpPr>
          <p:nvPr/>
        </p:nvSpPr>
        <p:spPr bwMode="auto">
          <a:xfrm>
            <a:off x="3748361" y="3559381"/>
            <a:ext cx="1434930" cy="662653"/>
          </a:xfrm>
          <a:prstGeom prst="rect">
            <a:avLst/>
          </a:prstGeom>
          <a:solidFill>
            <a:srgbClr val="CDE3A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Delta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2</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cxnSp>
        <p:nvCxnSpPr>
          <p:cNvPr id="15" name="Straight Arrow Connector 104"/>
          <p:cNvCxnSpPr>
            <a:cxnSpLocks noChangeAspect="1"/>
            <a:stCxn id="4" idx="3"/>
            <a:endCxn id="8" idx="0"/>
          </p:cNvCxnSpPr>
          <p:nvPr/>
        </p:nvCxnSpPr>
        <p:spPr>
          <a:xfrm>
            <a:off x="2262916" y="2071304"/>
            <a:ext cx="1063499"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05"/>
          <p:cNvCxnSpPr>
            <a:cxnSpLocks noChangeAspect="1"/>
            <a:stCxn id="6" idx="3"/>
            <a:endCxn id="8" idx="0"/>
          </p:cNvCxnSpPr>
          <p:nvPr/>
        </p:nvCxnSpPr>
        <p:spPr>
          <a:xfrm flipH="1">
            <a:off x="3326415" y="2071304"/>
            <a:ext cx="1165087"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08"/>
          <p:cNvCxnSpPr>
            <a:cxnSpLocks noChangeAspect="1"/>
          </p:cNvCxnSpPr>
          <p:nvPr/>
        </p:nvCxnSpPr>
        <p:spPr>
          <a:xfrm>
            <a:off x="4491502" y="2071304"/>
            <a:ext cx="1063499"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09"/>
          <p:cNvCxnSpPr>
            <a:cxnSpLocks noChangeAspect="1"/>
            <a:stCxn id="9" idx="3"/>
          </p:cNvCxnSpPr>
          <p:nvPr/>
        </p:nvCxnSpPr>
        <p:spPr>
          <a:xfrm flipH="1">
            <a:off x="5555002" y="2071304"/>
            <a:ext cx="1035087"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13"/>
          <p:cNvCxnSpPr>
            <a:cxnSpLocks noChangeAspect="1"/>
            <a:stCxn id="11" idx="1"/>
            <a:endCxn id="30" idx="6"/>
          </p:cNvCxnSpPr>
          <p:nvPr/>
        </p:nvCxnSpPr>
        <p:spPr>
          <a:xfrm flipH="1">
            <a:off x="4603376" y="2798635"/>
            <a:ext cx="234162" cy="3882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15"/>
          <p:cNvCxnSpPr>
            <a:cxnSpLocks noChangeAspect="1"/>
            <a:stCxn id="8" idx="3"/>
            <a:endCxn id="30" idx="2"/>
          </p:cNvCxnSpPr>
          <p:nvPr/>
        </p:nvCxnSpPr>
        <p:spPr>
          <a:xfrm>
            <a:off x="4043881" y="2798635"/>
            <a:ext cx="284395" cy="3882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118"/>
          <p:cNvCxnSpPr>
            <a:cxnSpLocks noChangeAspect="1"/>
            <a:stCxn id="27" idx="3"/>
            <a:endCxn id="13" idx="1"/>
          </p:cNvCxnSpPr>
          <p:nvPr/>
        </p:nvCxnSpPr>
        <p:spPr>
          <a:xfrm>
            <a:off x="4043880" y="5425791"/>
            <a:ext cx="767532" cy="17129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spect="1"/>
          </p:cNvSpPr>
          <p:nvPr/>
        </p:nvSpPr>
        <p:spPr>
          <a:xfrm>
            <a:off x="1502433" y="3559380"/>
            <a:ext cx="1293225" cy="584775"/>
          </a:xfrm>
          <a:prstGeom prst="rect">
            <a:avLst/>
          </a:prstGeom>
          <a:noFill/>
        </p:spPr>
        <p:txBody>
          <a:bodyPr wrap="square" rtlCol="0">
            <a:spAutoFit/>
          </a:bodyPr>
          <a:lstStyle/>
          <a:p>
            <a:r>
              <a:rPr lang="en-GB" sz="1600" dirty="0" smtClean="0">
                <a:solidFill>
                  <a:srgbClr val="00B050"/>
                </a:solidFill>
                <a:latin typeface="Arial Unicode MS" pitchFamily="50" charset="-127"/>
                <a:ea typeface="Arial Unicode MS" pitchFamily="50" charset="-127"/>
                <a:cs typeface="Arial Unicode MS" pitchFamily="50" charset="-127"/>
              </a:rPr>
              <a:t>Derived by GSICS</a:t>
            </a:r>
            <a:endParaRPr lang="en-GB" sz="1600" dirty="0">
              <a:solidFill>
                <a:srgbClr val="00B050"/>
              </a:solidFill>
              <a:latin typeface="Arial Unicode MS" pitchFamily="50" charset="-127"/>
              <a:ea typeface="Arial Unicode MS" pitchFamily="50" charset="-127"/>
              <a:cs typeface="Arial Unicode MS" pitchFamily="50" charset="-127"/>
            </a:endParaRPr>
          </a:p>
        </p:txBody>
      </p:sp>
      <p:cxnSp>
        <p:nvCxnSpPr>
          <p:cNvPr id="23" name="Straight Arrow Connector 136"/>
          <p:cNvCxnSpPr>
            <a:cxnSpLocks noChangeAspect="1"/>
          </p:cNvCxnSpPr>
          <p:nvPr/>
        </p:nvCxnSpPr>
        <p:spPr>
          <a:xfrm>
            <a:off x="1502433" y="3423849"/>
            <a:ext cx="1063499"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3"/>
          <p:cNvSpPr txBox="1">
            <a:spLocks noChangeAspect="1" noChangeArrowheads="1"/>
          </p:cNvSpPr>
          <p:nvPr/>
        </p:nvSpPr>
        <p:spPr bwMode="auto">
          <a:xfrm>
            <a:off x="4837537" y="4369489"/>
            <a:ext cx="1434930" cy="662653"/>
          </a:xfrm>
          <a:prstGeom prst="rect">
            <a:avLst/>
          </a:prstGeom>
          <a:solidFill>
            <a:srgbClr val="CDE3A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rPr>
              <a:t>Modified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rPr>
              <a:t>Correction, g</a:t>
            </a:r>
            <a:r>
              <a:rPr kumimoji="0" lang="en-US" sz="12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2,1/2</a:t>
            </a:r>
          </a:p>
          <a:p>
            <a:pPr lvl="0" algn="ct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lang="en-US" sz="1200" b="0" dirty="0" smtClean="0">
                <a:latin typeface="Arial Unicode MS" pitchFamily="50" charset="-127"/>
                <a:ea typeface="Arial Unicode MS" pitchFamily="50" charset="-127"/>
                <a:cs typeface="Arial Unicode MS" pitchFamily="50" charset="-127"/>
                <a:sym typeface="Wingdings" pitchFamily="2" charset="2"/>
              </a:rPr>
              <a:t> 2</a:t>
            </a: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28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cxnSp>
        <p:nvCxnSpPr>
          <p:cNvPr id="25" name="Straight Arrow Connector 39"/>
          <p:cNvCxnSpPr>
            <a:cxnSpLocks noChangeAspect="1"/>
            <a:stCxn id="32" idx="4"/>
            <a:endCxn id="24" idx="0"/>
          </p:cNvCxnSpPr>
          <p:nvPr/>
        </p:nvCxnSpPr>
        <p:spPr>
          <a:xfrm>
            <a:off x="5555002" y="4025726"/>
            <a:ext cx="0" cy="3437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43"/>
          <p:cNvCxnSpPr>
            <a:cxnSpLocks noChangeAspect="1"/>
            <a:stCxn id="14" idx="3"/>
            <a:endCxn id="32" idx="2"/>
          </p:cNvCxnSpPr>
          <p:nvPr/>
        </p:nvCxnSpPr>
        <p:spPr>
          <a:xfrm>
            <a:off x="5183291" y="3890707"/>
            <a:ext cx="23416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3"/>
          <p:cNvSpPr txBox="1">
            <a:spLocks noChangeAspect="1" noChangeArrowheads="1"/>
          </p:cNvSpPr>
          <p:nvPr/>
        </p:nvSpPr>
        <p:spPr bwMode="auto">
          <a:xfrm>
            <a:off x="2608950" y="5094464"/>
            <a:ext cx="1434930" cy="662653"/>
          </a:xfrm>
          <a:prstGeom prst="rect">
            <a:avLst/>
          </a:prstGeom>
          <a:solidFill>
            <a:schemeClr val="accent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Prime GSICS 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0</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cxnSp>
        <p:nvCxnSpPr>
          <p:cNvPr id="28" name="Straight Arrow Connector 48"/>
          <p:cNvCxnSpPr>
            <a:cxnSpLocks noChangeAspect="1"/>
            <a:stCxn id="8" idx="2"/>
            <a:endCxn id="31" idx="0"/>
          </p:cNvCxnSpPr>
          <p:nvPr/>
        </p:nvCxnSpPr>
        <p:spPr>
          <a:xfrm>
            <a:off x="3326415" y="3129962"/>
            <a:ext cx="0" cy="141812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49"/>
          <p:cNvCxnSpPr>
            <a:cxnSpLocks noChangeAspect="1"/>
            <a:stCxn id="24" idx="1"/>
            <a:endCxn id="31" idx="6"/>
          </p:cNvCxnSpPr>
          <p:nvPr/>
        </p:nvCxnSpPr>
        <p:spPr>
          <a:xfrm flipH="1" flipV="1">
            <a:off x="3463965" y="4683101"/>
            <a:ext cx="1373573" cy="1771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Oval 57"/>
          <p:cNvSpPr/>
          <p:nvPr/>
        </p:nvSpPr>
        <p:spPr>
          <a:xfrm>
            <a:off x="4328276" y="3051877"/>
            <a:ext cx="275100" cy="27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solidFill>
                <a:latin typeface="Arial Unicode MS" pitchFamily="50" charset="-127"/>
                <a:ea typeface="Arial Unicode MS" pitchFamily="50" charset="-127"/>
                <a:cs typeface="Arial Unicode MS" pitchFamily="50" charset="-127"/>
              </a:rPr>
              <a:t>-</a:t>
            </a:r>
            <a:endParaRPr lang="en-GB" dirty="0">
              <a:solidFill>
                <a:schemeClr val="tx1"/>
              </a:solidFill>
              <a:latin typeface="Arial Unicode MS" pitchFamily="50" charset="-127"/>
              <a:ea typeface="Arial Unicode MS" pitchFamily="50" charset="-127"/>
              <a:cs typeface="Arial Unicode MS" pitchFamily="50" charset="-127"/>
            </a:endParaRPr>
          </a:p>
        </p:txBody>
      </p:sp>
      <p:sp>
        <p:nvSpPr>
          <p:cNvPr id="31" name="Oval 59"/>
          <p:cNvSpPr/>
          <p:nvPr/>
        </p:nvSpPr>
        <p:spPr>
          <a:xfrm>
            <a:off x="3188865" y="4548082"/>
            <a:ext cx="275100" cy="27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smtClean="0">
                <a:solidFill>
                  <a:schemeClr val="tx1"/>
                </a:solidFill>
                <a:latin typeface="Arial Unicode MS" pitchFamily="50" charset="-127"/>
                <a:ea typeface="Arial Unicode MS" pitchFamily="50" charset="-127"/>
                <a:cs typeface="Arial Unicode MS" pitchFamily="50" charset="-127"/>
              </a:rPr>
              <a:t>g̅</a:t>
            </a:r>
            <a:endParaRPr lang="en-GB" sz="1200" b="0" dirty="0">
              <a:solidFill>
                <a:schemeClr val="tx1"/>
              </a:solidFill>
              <a:latin typeface="Arial Unicode MS" pitchFamily="50" charset="-127"/>
              <a:ea typeface="Arial Unicode MS" pitchFamily="50" charset="-127"/>
              <a:cs typeface="Arial Unicode MS" pitchFamily="50" charset="-127"/>
            </a:endParaRPr>
          </a:p>
        </p:txBody>
      </p:sp>
      <p:sp>
        <p:nvSpPr>
          <p:cNvPr id="32" name="Oval 60"/>
          <p:cNvSpPr/>
          <p:nvPr/>
        </p:nvSpPr>
        <p:spPr>
          <a:xfrm>
            <a:off x="5417452" y="3755689"/>
            <a:ext cx="275100" cy="27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solidFill>
                <a:latin typeface="Arial Unicode MS" pitchFamily="50" charset="-127"/>
                <a:ea typeface="Arial Unicode MS" pitchFamily="50" charset="-127"/>
                <a:cs typeface="Arial Unicode MS" pitchFamily="50" charset="-127"/>
              </a:rPr>
              <a:t>+</a:t>
            </a:r>
            <a:endParaRPr lang="en-GB" dirty="0">
              <a:solidFill>
                <a:schemeClr val="tx1"/>
              </a:solidFill>
              <a:latin typeface="Arial Unicode MS" pitchFamily="50" charset="-127"/>
              <a:ea typeface="Arial Unicode MS" pitchFamily="50" charset="-127"/>
              <a:cs typeface="Arial Unicode MS" pitchFamily="50" charset="-127"/>
            </a:endParaRPr>
          </a:p>
        </p:txBody>
      </p:sp>
      <p:cxnSp>
        <p:nvCxnSpPr>
          <p:cNvPr id="33" name="Straight Arrow Connector 66"/>
          <p:cNvCxnSpPr>
            <a:cxnSpLocks noChangeAspect="1"/>
            <a:stCxn id="30" idx="4"/>
            <a:endCxn id="14" idx="0"/>
          </p:cNvCxnSpPr>
          <p:nvPr/>
        </p:nvCxnSpPr>
        <p:spPr>
          <a:xfrm>
            <a:off x="4465826" y="3321913"/>
            <a:ext cx="0" cy="23746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3"/>
          <p:cNvCxnSpPr>
            <a:cxnSpLocks noChangeAspect="1"/>
            <a:stCxn id="11" idx="2"/>
          </p:cNvCxnSpPr>
          <p:nvPr/>
        </p:nvCxnSpPr>
        <p:spPr>
          <a:xfrm>
            <a:off x="5555002" y="3129962"/>
            <a:ext cx="0" cy="60862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122"/>
          <p:cNvCxnSpPr>
            <a:cxnSpLocks noChangeAspect="1"/>
            <a:stCxn id="31" idx="4"/>
            <a:endCxn id="27" idx="0"/>
          </p:cNvCxnSpPr>
          <p:nvPr/>
        </p:nvCxnSpPr>
        <p:spPr>
          <a:xfrm>
            <a:off x="3326415" y="4818119"/>
            <a:ext cx="0" cy="27634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684275" y="2392065"/>
            <a:ext cx="2352155" cy="1200329"/>
          </a:xfrm>
          <a:prstGeom prst="rect">
            <a:avLst/>
          </a:prstGeom>
          <a:noFill/>
        </p:spPr>
        <p:txBody>
          <a:bodyPr wrap="square" rtlCol="0">
            <a:spAutoFit/>
          </a:bodyPr>
          <a:lstStyle/>
          <a:p>
            <a:pPr algn="r"/>
            <a:r>
              <a:rPr lang="en-GB" altLang="ko-KR" b="1" dirty="0">
                <a:latin typeface="Arial" pitchFamily="34" charset="0"/>
                <a:ea typeface="Arial Unicode MS" pitchFamily="50" charset="-127"/>
                <a:cs typeface="Arial" pitchFamily="34" charset="0"/>
              </a:rPr>
              <a:t>Correcting the Corrections and Blending References</a:t>
            </a:r>
            <a:endParaRPr lang="ko-KR" altLang="en-US" dirty="0"/>
          </a:p>
        </p:txBody>
      </p:sp>
      <p:sp>
        <p:nvSpPr>
          <p:cNvPr id="38" name="직사각형 37"/>
          <p:cNvSpPr/>
          <p:nvPr/>
        </p:nvSpPr>
        <p:spPr>
          <a:xfrm>
            <a:off x="6876300" y="4081885"/>
            <a:ext cx="2164920" cy="2308324"/>
          </a:xfrm>
          <a:prstGeom prst="rect">
            <a:avLst/>
          </a:prstGeom>
        </p:spPr>
        <p:txBody>
          <a:bodyPr wrap="square">
            <a:spAutoFit/>
          </a:bodyPr>
          <a:lstStyle/>
          <a:p>
            <a:pPr algn="r"/>
            <a:r>
              <a:rPr lang="en-US" altLang="ko-KR" sz="1600" dirty="0">
                <a:latin typeface="Arial" pitchFamily="34" charset="0"/>
                <a:cs typeface="Arial" pitchFamily="34" charset="0"/>
              </a:rPr>
              <a:t>Action: GRWG.2016.3e.1: Tim Hewison to consider revising terminology used in the current “Primary GSICS Corrections”, during demonstration </a:t>
            </a:r>
            <a:r>
              <a:rPr lang="en-US" altLang="ko-KR" sz="1600" dirty="0" smtClean="0">
                <a:latin typeface="Arial" pitchFamily="34" charset="0"/>
                <a:cs typeface="Arial" pitchFamily="34" charset="0"/>
              </a:rPr>
              <a:t>phase (closed)</a:t>
            </a:r>
            <a:endParaRPr lang="ko-KR" altLang="ko-KR" sz="1600" dirty="0">
              <a:latin typeface="Arial" pitchFamily="34" charset="0"/>
              <a:cs typeface="Arial" pitchFamily="34" charset="0"/>
            </a:endParaRPr>
          </a:p>
        </p:txBody>
      </p:sp>
      <p:sp>
        <p:nvSpPr>
          <p:cNvPr id="39" name="제목 1"/>
          <p:cNvSpPr txBox="1">
            <a:spLocks/>
          </p:cNvSpPr>
          <p:nvPr/>
        </p:nvSpPr>
        <p:spPr>
          <a:xfrm>
            <a:off x="1380931" y="223936"/>
            <a:ext cx="64008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ko-KR" sz="3600" b="1" dirty="0" smtClean="0">
                <a:solidFill>
                  <a:srgbClr val="0070C0"/>
                </a:solidFill>
                <a:latin typeface="Arial" pitchFamily="34" charset="0"/>
                <a:ea typeface="+mj-ea"/>
                <a:cs typeface="Arial" pitchFamily="34" charset="0"/>
              </a:rPr>
              <a:t>Prime Correction</a:t>
            </a:r>
            <a:endParaRPr kumimoji="0" lang="ko-KR" altLang="en-US" sz="36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41" name="Date Placeholder 40"/>
          <p:cNvSpPr>
            <a:spLocks noGrp="1"/>
          </p:cNvSpPr>
          <p:nvPr>
            <p:ph type="dt" sz="half" idx="10"/>
          </p:nvPr>
        </p:nvSpPr>
        <p:spPr/>
        <p:txBody>
          <a:bodyPr/>
          <a:lstStyle/>
          <a:p>
            <a:r>
              <a:rPr lang="en-US" smtClean="0"/>
              <a:t>8/11/2016</a:t>
            </a:r>
            <a:endParaRPr lang="en-US"/>
          </a:p>
        </p:txBody>
      </p:sp>
      <p:sp>
        <p:nvSpPr>
          <p:cNvPr id="42" name="Slide Number Placeholder 41"/>
          <p:cNvSpPr>
            <a:spLocks noGrp="1"/>
          </p:cNvSpPr>
          <p:nvPr>
            <p:ph type="sldNum" sz="quarter" idx="12"/>
          </p:nvPr>
        </p:nvSpPr>
        <p:spPr/>
        <p:txBody>
          <a:bodyPr/>
          <a:lstStyle/>
          <a:p>
            <a:fld id="{E259089C-2912-4304-87BD-08AF429DFC0D}" type="slidenum">
              <a:rPr lang="en-US" smtClean="0"/>
              <a:t>12</a:t>
            </a:fld>
            <a:endParaRPr lang="en-US"/>
          </a:p>
        </p:txBody>
      </p:sp>
      <p:sp>
        <p:nvSpPr>
          <p:cNvPr id="43" name="Footer Placeholder 42"/>
          <p:cNvSpPr>
            <a:spLocks noGrp="1"/>
          </p:cNvSpPr>
          <p:nvPr>
            <p:ph type="ftr" sz="quarter" idx="11"/>
          </p:nvPr>
        </p:nvSpPr>
        <p:spPr/>
        <p:txBody>
          <a:bodyPr/>
          <a:lstStyle/>
          <a:p>
            <a:r>
              <a:rPr lang="en-US" smtClean="0"/>
              <a:t>GSICS Users’ Workshop, College Park, 11 August 2016</a:t>
            </a:r>
            <a:endParaRPr lang="en-US"/>
          </a:p>
        </p:txBody>
      </p:sp>
    </p:spTree>
    <p:extLst>
      <p:ext uri="{BB962C8B-B14F-4D97-AF65-F5344CB8AC3E}">
        <p14:creationId xmlns:p14="http://schemas.microsoft.com/office/powerpoint/2010/main" xmlns="" val="551965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467544" y="1163104"/>
            <a:ext cx="8136904" cy="5218223"/>
          </a:xfrm>
          <a:prstGeom prst="rect">
            <a:avLst/>
          </a:prstGeom>
        </p:spPr>
        <p:txBody>
          <a:bodyPr>
            <a:normAutofit/>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Overview of GSICS Research Working Group   (GRWG) activities.</a:t>
            </a:r>
          </a:p>
          <a:p>
            <a:r>
              <a:rPr lang="en-US" dirty="0" smtClean="0"/>
              <a:t>Examples of GRWG sub-group activities.</a:t>
            </a:r>
          </a:p>
          <a:p>
            <a:r>
              <a:rPr lang="en-US" dirty="0" smtClean="0"/>
              <a:t>More details in the sessions for MW, IR, VIS, </a:t>
            </a:r>
            <a:r>
              <a:rPr lang="en-US" dirty="0" smtClean="0"/>
              <a:t> </a:t>
            </a:r>
            <a:r>
              <a:rPr lang="en-US" dirty="0" smtClean="0"/>
              <a:t> and UV.</a:t>
            </a:r>
          </a:p>
        </p:txBody>
      </p:sp>
      <p:sp>
        <p:nvSpPr>
          <p:cNvPr id="4" name="Date Placeholder 3"/>
          <p:cNvSpPr>
            <a:spLocks noGrp="1"/>
          </p:cNvSpPr>
          <p:nvPr>
            <p:ph type="dt" sz="half" idx="10"/>
          </p:nvPr>
        </p:nvSpPr>
        <p:spPr/>
        <p:txBody>
          <a:bodyPr/>
          <a:lstStyle/>
          <a:p>
            <a:r>
              <a:rPr lang="en-US" smtClean="0"/>
              <a:t>8/11/2016</a:t>
            </a:r>
            <a:endParaRPr lang="en-US"/>
          </a:p>
        </p:txBody>
      </p:sp>
      <p:sp>
        <p:nvSpPr>
          <p:cNvPr id="5" name="Slide Number Placeholder 4"/>
          <p:cNvSpPr>
            <a:spLocks noGrp="1"/>
          </p:cNvSpPr>
          <p:nvPr>
            <p:ph type="sldNum" sz="quarter" idx="12"/>
          </p:nvPr>
        </p:nvSpPr>
        <p:spPr/>
        <p:txBody>
          <a:bodyPr/>
          <a:lstStyle/>
          <a:p>
            <a:fld id="{E259089C-2912-4304-87BD-08AF429DFC0D}" type="slidenum">
              <a:rPr lang="en-US" smtClean="0"/>
              <a:t>13</a:t>
            </a:fld>
            <a:endParaRPr lang="en-US"/>
          </a:p>
        </p:txBody>
      </p:sp>
      <p:sp>
        <p:nvSpPr>
          <p:cNvPr id="6" name="Footer Placeholder 5"/>
          <p:cNvSpPr>
            <a:spLocks noGrp="1"/>
          </p:cNvSpPr>
          <p:nvPr>
            <p:ph type="ftr" sz="quarter" idx="11"/>
          </p:nvPr>
        </p:nvSpPr>
        <p:spPr/>
        <p:txBody>
          <a:bodyPr/>
          <a:lstStyle/>
          <a:p>
            <a:r>
              <a:rPr lang="en-US" dirty="0" smtClean="0"/>
              <a:t>GSICS Users’ Workshop, College Park, 11 August 2016</a:t>
            </a:r>
            <a:endParaRPr lang="en-US" dirty="0"/>
          </a:p>
        </p:txBody>
      </p:sp>
      <p:sp>
        <p:nvSpPr>
          <p:cNvPr id="7" name="제목 1"/>
          <p:cNvSpPr txBox="1">
            <a:spLocks/>
          </p:cNvSpPr>
          <p:nvPr/>
        </p:nvSpPr>
        <p:spPr>
          <a:xfrm>
            <a:off x="1380931" y="223936"/>
            <a:ext cx="64008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ko-KR" sz="3600" b="1" dirty="0" smtClean="0">
                <a:solidFill>
                  <a:srgbClr val="0070C0"/>
                </a:solidFill>
                <a:latin typeface="Arial" pitchFamily="34" charset="0"/>
                <a:ea typeface="+mj-ea"/>
                <a:cs typeface="Arial" pitchFamily="34" charset="0"/>
              </a:rPr>
              <a:t>Summary</a:t>
            </a:r>
            <a:endParaRPr kumimoji="0" lang="ko-KR" altLang="en-US" sz="28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188501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8/11/2016</a:t>
            </a:r>
            <a:endParaRPr lang="en-US"/>
          </a:p>
        </p:txBody>
      </p:sp>
      <p:sp>
        <p:nvSpPr>
          <p:cNvPr id="5" name="Footer Placeholder 4"/>
          <p:cNvSpPr>
            <a:spLocks noGrp="1"/>
          </p:cNvSpPr>
          <p:nvPr>
            <p:ph type="ftr" sz="quarter" idx="11"/>
          </p:nvPr>
        </p:nvSpPr>
        <p:spPr/>
        <p:txBody>
          <a:bodyPr/>
          <a:lstStyle/>
          <a:p>
            <a:r>
              <a:rPr lang="en-US" smtClean="0"/>
              <a:t>GSICS Users’ Workshop, College Park, 11 August 2016</a:t>
            </a:r>
            <a:endParaRPr lang="en-US" dirty="0"/>
          </a:p>
        </p:txBody>
      </p:sp>
      <p:sp>
        <p:nvSpPr>
          <p:cNvPr id="6" name="Slide Number Placeholder 5"/>
          <p:cNvSpPr>
            <a:spLocks noGrp="1"/>
          </p:cNvSpPr>
          <p:nvPr>
            <p:ph type="sldNum" sz="quarter" idx="12"/>
          </p:nvPr>
        </p:nvSpPr>
        <p:spPr/>
        <p:txBody>
          <a:bodyPr/>
          <a:lstStyle/>
          <a:p>
            <a:fld id="{E259089C-2912-4304-87BD-08AF429DFC0D}"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1772816"/>
            <a:ext cx="7560840" cy="1323439"/>
          </a:xfrm>
          <a:prstGeom prst="rect">
            <a:avLst/>
          </a:prstGeom>
          <a:noFill/>
        </p:spPr>
        <p:txBody>
          <a:bodyPr wrap="square" rtlCol="0">
            <a:spAutoFit/>
          </a:bodyPr>
          <a:lstStyle/>
          <a:p>
            <a:pPr algn="ctr"/>
            <a:r>
              <a:rPr lang="en-US" altLang="ko-KR" sz="4000" b="1" dirty="0" smtClean="0">
                <a:latin typeface="Calibri" pitchFamily="34" charset="0"/>
                <a:cs typeface="Calibri" pitchFamily="34" charset="0"/>
              </a:rPr>
              <a:t>GSICS </a:t>
            </a:r>
            <a:r>
              <a:rPr lang="en-US" altLang="ko-KR" sz="4000" b="1" dirty="0" smtClean="0">
                <a:latin typeface="Calibri" pitchFamily="34" charset="0"/>
                <a:cs typeface="Calibri" pitchFamily="34" charset="0"/>
              </a:rPr>
              <a:t>Research Working Group (GRWG)</a:t>
            </a:r>
            <a:endParaRPr lang="ko-KR" altLang="en-US" sz="4000" b="1" dirty="0">
              <a:latin typeface="Calibri" pitchFamily="34" charset="0"/>
              <a:cs typeface="Calibri" pitchFamily="34" charset="0"/>
            </a:endParaRPr>
          </a:p>
        </p:txBody>
      </p:sp>
    </p:spTree>
    <p:extLst>
      <p:ext uri="{BB962C8B-B14F-4D97-AF65-F5344CB8AC3E}">
        <p14:creationId xmlns:p14="http://schemas.microsoft.com/office/powerpoint/2010/main" xmlns="" val="2568313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smtClean="0">
                <a:latin typeface="Arial" pitchFamily="34" charset="0"/>
                <a:ea typeface="Arial Unicode MS" pitchFamily="50" charset="-127"/>
                <a:cs typeface="Arial" pitchFamily="34" charset="0"/>
              </a:rPr>
              <a:t>Overview</a:t>
            </a:r>
            <a:endParaRPr lang="ko-KR" altLang="en-US" sz="3200" b="1" dirty="0">
              <a:latin typeface="Arial" pitchFamily="34" charset="0"/>
              <a:ea typeface="Arial Unicode MS" pitchFamily="50" charset="-127"/>
              <a:cs typeface="Arial" pitchFamily="34" charset="0"/>
            </a:endParaRPr>
          </a:p>
        </p:txBody>
      </p:sp>
      <p:sp>
        <p:nvSpPr>
          <p:cNvPr id="3" name="TextBox 2"/>
          <p:cNvSpPr txBox="1"/>
          <p:nvPr/>
        </p:nvSpPr>
        <p:spPr>
          <a:xfrm>
            <a:off x="611560" y="1052736"/>
            <a:ext cx="7848872" cy="2862322"/>
          </a:xfrm>
          <a:prstGeom prst="rect">
            <a:avLst/>
          </a:prstGeom>
          <a:noFill/>
        </p:spPr>
        <p:txBody>
          <a:bodyPr wrap="square" rtlCol="0">
            <a:spAutoFit/>
          </a:bodyPr>
          <a:lstStyle/>
          <a:p>
            <a:pPr marL="285750" indent="-285750">
              <a:lnSpc>
                <a:spcPct val="150000"/>
              </a:lnSpc>
              <a:buFont typeface="Arial" pitchFamily="34" charset="0"/>
              <a:buChar char="•"/>
            </a:pPr>
            <a:r>
              <a:rPr lang="en-US" altLang="ko-KR" sz="2400" b="1" dirty="0" smtClean="0">
                <a:latin typeface="Arial" pitchFamily="34" charset="0"/>
                <a:ea typeface="Arial Unicode MS" pitchFamily="50" charset="-127"/>
                <a:cs typeface="Arial" pitchFamily="34" charset="0"/>
              </a:rPr>
              <a:t>Introduction</a:t>
            </a:r>
          </a:p>
          <a:p>
            <a:pPr marL="285750" indent="-285750">
              <a:lnSpc>
                <a:spcPct val="150000"/>
              </a:lnSpc>
              <a:buFont typeface="Arial" pitchFamily="34" charset="0"/>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GSICS Research Working Group</a:t>
            </a:r>
          </a:p>
          <a:p>
            <a:pPr marL="285750" indent="-285750">
              <a:lnSpc>
                <a:spcPct val="150000"/>
              </a:lnSpc>
              <a:buFont typeface="Arial" pitchFamily="34" charset="0"/>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Sub-Group</a:t>
            </a:r>
          </a:p>
          <a:p>
            <a:pPr marL="742950" lvl="1" indent="-285750">
              <a:lnSpc>
                <a:spcPct val="150000"/>
              </a:lnSpc>
              <a:buFont typeface="Arial Unicode MS" pitchFamily="50" charset="-127"/>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IR, VIS/NIR, MW, UV</a:t>
            </a:r>
          </a:p>
          <a:p>
            <a:pPr marL="285750" indent="-285750">
              <a:lnSpc>
                <a:spcPct val="150000"/>
              </a:lnSpc>
              <a:buFont typeface="Arial" pitchFamily="34" charset="0"/>
              <a:buChar char="•"/>
            </a:pPr>
            <a:r>
              <a:rPr lang="en-US" altLang="ko-KR" sz="2400" b="1" dirty="0">
                <a:solidFill>
                  <a:schemeClr val="bg1">
                    <a:lumMod val="50000"/>
                  </a:schemeClr>
                </a:solidFill>
                <a:latin typeface="Arial" pitchFamily="34" charset="0"/>
                <a:ea typeface="Arial Unicode MS" pitchFamily="50" charset="-127"/>
                <a:cs typeface="Arial" pitchFamily="34" charset="0"/>
              </a:rPr>
              <a:t>Issues for </a:t>
            </a:r>
            <a:r>
              <a:rPr lang="en-US" altLang="ko-KR" sz="2400" b="1" dirty="0" smtClean="0">
                <a:solidFill>
                  <a:schemeClr val="bg1">
                    <a:lumMod val="50000"/>
                  </a:schemeClr>
                </a:solidFill>
                <a:latin typeface="Arial" pitchFamily="34" charset="0"/>
                <a:ea typeface="Arial Unicode MS" pitchFamily="50" charset="-127"/>
                <a:cs typeface="Arial" pitchFamily="34" charset="0"/>
              </a:rPr>
              <a:t>GSICS Users</a:t>
            </a:r>
            <a:endParaRPr lang="en-US" altLang="ko-KR" sz="2400" b="1" dirty="0">
              <a:solidFill>
                <a:schemeClr val="bg1">
                  <a:lumMod val="50000"/>
                </a:schemeClr>
              </a:solidFill>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xmlns="" val="4294620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smtClean="0">
                <a:solidFill>
                  <a:schemeClr val="accent2">
                    <a:lumMod val="50000"/>
                  </a:schemeClr>
                </a:solidFill>
                <a:latin typeface="Arial" pitchFamily="34" charset="0"/>
                <a:ea typeface="Arial Unicode MS" pitchFamily="50" charset="-127"/>
                <a:cs typeface="Arial" pitchFamily="34" charset="0"/>
              </a:rPr>
              <a:t>2016 GRWG/GDWG Annual Meeting</a:t>
            </a:r>
            <a:endParaRPr lang="ko-KR" altLang="en-US" sz="3200" b="1" dirty="0">
              <a:solidFill>
                <a:schemeClr val="accent2">
                  <a:lumMod val="50000"/>
                </a:schemeClr>
              </a:solidFill>
              <a:latin typeface="Arial" pitchFamily="34" charset="0"/>
              <a:ea typeface="Arial Unicode MS" pitchFamily="50" charset="-127"/>
              <a:cs typeface="Arial" pitchFamily="34" charset="0"/>
            </a:endParaRPr>
          </a:p>
        </p:txBody>
      </p:sp>
      <p:sp>
        <p:nvSpPr>
          <p:cNvPr id="3" name="TextBox 2"/>
          <p:cNvSpPr txBox="1"/>
          <p:nvPr/>
        </p:nvSpPr>
        <p:spPr>
          <a:xfrm>
            <a:off x="251520" y="692696"/>
            <a:ext cx="8712968" cy="2118529"/>
          </a:xfrm>
          <a:prstGeom prst="rect">
            <a:avLst/>
          </a:prstGeom>
          <a:noFill/>
        </p:spPr>
        <p:txBody>
          <a:bodyPr wrap="square" rtlCol="0">
            <a:spAutoFit/>
          </a:bodyPr>
          <a:lstStyle/>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Monday: Mini Conference</a:t>
            </a:r>
          </a:p>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Tuesday: Sub-Group Briefing Report + Agency </a:t>
            </a:r>
            <a:r>
              <a:rPr lang="en-US" altLang="ko-KR" dirty="0">
                <a:latin typeface="Arial" pitchFamily="34" charset="0"/>
                <a:ea typeface="Arial Unicode MS" pitchFamily="50" charset="-127"/>
                <a:cs typeface="Arial" pitchFamily="34" charset="0"/>
              </a:rPr>
              <a:t>Reports(Plenary)</a:t>
            </a:r>
            <a:endParaRPr lang="en-US" altLang="ko-KR" dirty="0" smtClean="0">
              <a:latin typeface="Arial" pitchFamily="34" charset="0"/>
              <a:ea typeface="Arial Unicode MS" pitchFamily="50" charset="-127"/>
              <a:cs typeface="Arial" pitchFamily="34" charset="0"/>
            </a:endParaRPr>
          </a:p>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Wednesday: GRWG : Plenary + IR Sub-Group, GDWG </a:t>
            </a:r>
          </a:p>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Thursday: GRWG : </a:t>
            </a:r>
            <a:r>
              <a:rPr lang="en-US" altLang="ko-KR" dirty="0">
                <a:latin typeface="Arial" pitchFamily="34" charset="0"/>
                <a:ea typeface="Arial Unicode MS" pitchFamily="50" charset="-127"/>
                <a:cs typeface="Arial" pitchFamily="34" charset="0"/>
              </a:rPr>
              <a:t>VIS/NIR Sub-Group (Lunar + DCC</a:t>
            </a:r>
            <a:r>
              <a:rPr lang="en-US" altLang="ko-KR" dirty="0" smtClean="0">
                <a:latin typeface="Arial" pitchFamily="34" charset="0"/>
                <a:ea typeface="Arial Unicode MS" pitchFamily="50" charset="-127"/>
                <a:cs typeface="Arial" pitchFamily="34" charset="0"/>
              </a:rPr>
              <a:t>) + </a:t>
            </a:r>
            <a:r>
              <a:rPr lang="en-US" altLang="ko-KR" dirty="0">
                <a:latin typeface="Arial" pitchFamily="34" charset="0"/>
                <a:ea typeface="Arial Unicode MS" pitchFamily="50" charset="-127"/>
                <a:cs typeface="Arial" pitchFamily="34" charset="0"/>
              </a:rPr>
              <a:t>UV </a:t>
            </a:r>
            <a:r>
              <a:rPr lang="en-US" altLang="ko-KR" dirty="0" smtClean="0">
                <a:latin typeface="Arial" pitchFamily="34" charset="0"/>
                <a:ea typeface="Arial Unicode MS" pitchFamily="50" charset="-127"/>
                <a:cs typeface="Arial" pitchFamily="34" charset="0"/>
              </a:rPr>
              <a:t>Sub-Group, GDWG</a:t>
            </a:r>
          </a:p>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Friday: </a:t>
            </a:r>
            <a:r>
              <a:rPr lang="en-US" altLang="ko-KR" dirty="0">
                <a:latin typeface="Arial" pitchFamily="34" charset="0"/>
                <a:ea typeface="Arial Unicode MS" pitchFamily="50" charset="-127"/>
                <a:cs typeface="Arial" pitchFamily="34" charset="0"/>
              </a:rPr>
              <a:t>Wrap-up(Plenary)</a:t>
            </a:r>
            <a:endParaRPr lang="ko-KR" altLang="en-US" dirty="0">
              <a:latin typeface="Arial" pitchFamily="34" charset="0"/>
              <a:ea typeface="Arial Unicode MS" pitchFamily="50" charset="-127"/>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716468" y="2852936"/>
            <a:ext cx="6357047" cy="3960440"/>
          </a:xfrm>
          <a:prstGeom prst="rect">
            <a:avLst/>
          </a:prstGeom>
          <a:noFill/>
          <a:ln w="9525">
            <a:noFill/>
            <a:miter lim="800000"/>
            <a:headEnd/>
            <a:tailEnd/>
          </a:ln>
          <a:effectLst/>
        </p:spPr>
      </p:pic>
    </p:spTree>
    <p:extLst>
      <p:ext uri="{BB962C8B-B14F-4D97-AF65-F5344CB8AC3E}">
        <p14:creationId xmlns:p14="http://schemas.microsoft.com/office/powerpoint/2010/main" xmlns="" val="822633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
          <p:cNvGraphicFramePr>
            <a:graphicFrameLocks noGrp="1"/>
          </p:cNvGraphicFramePr>
          <p:nvPr>
            <p:extLst>
              <p:ext uri="{D42A27DB-BD31-4B8C-83A1-F6EECF244321}">
                <p14:modId xmlns:p14="http://schemas.microsoft.com/office/powerpoint/2010/main" xmlns="" val="390630573"/>
              </p:ext>
            </p:extLst>
          </p:nvPr>
        </p:nvGraphicFramePr>
        <p:xfrm>
          <a:off x="-1" y="-10"/>
          <a:ext cx="9036497" cy="7023566"/>
        </p:xfrm>
        <a:graphic>
          <a:graphicData uri="http://schemas.openxmlformats.org/drawingml/2006/table">
            <a:tbl>
              <a:tblPr/>
              <a:tblGrid>
                <a:gridCol w="1005167">
                  <a:extLst>
                    <a:ext uri="{9D8B030D-6E8A-4147-A177-3AD203B41FA5}">
                      <a16:colId xmlns="" xmlns:a16="http://schemas.microsoft.com/office/drawing/2014/main" val="20000"/>
                    </a:ext>
                  </a:extLst>
                </a:gridCol>
                <a:gridCol w="1835525">
                  <a:extLst>
                    <a:ext uri="{9D8B030D-6E8A-4147-A177-3AD203B41FA5}">
                      <a16:colId xmlns="" xmlns:a16="http://schemas.microsoft.com/office/drawing/2014/main" val="20001"/>
                    </a:ext>
                  </a:extLst>
                </a:gridCol>
                <a:gridCol w="939221">
                  <a:extLst>
                    <a:ext uri="{9D8B030D-6E8A-4147-A177-3AD203B41FA5}">
                      <a16:colId xmlns="" xmlns:a16="http://schemas.microsoft.com/office/drawing/2014/main" val="20002"/>
                    </a:ext>
                  </a:extLst>
                </a:gridCol>
                <a:gridCol w="4104456">
                  <a:extLst>
                    <a:ext uri="{9D8B030D-6E8A-4147-A177-3AD203B41FA5}">
                      <a16:colId xmlns="" xmlns:a16="http://schemas.microsoft.com/office/drawing/2014/main" val="20003"/>
                    </a:ext>
                  </a:extLst>
                </a:gridCol>
                <a:gridCol w="288032">
                  <a:extLst>
                    <a:ext uri="{9D8B030D-6E8A-4147-A177-3AD203B41FA5}">
                      <a16:colId xmlns="" xmlns:a16="http://schemas.microsoft.com/office/drawing/2014/main" val="20004"/>
                    </a:ext>
                  </a:extLst>
                </a:gridCol>
                <a:gridCol w="864096">
                  <a:extLst>
                    <a:ext uri="{9D8B030D-6E8A-4147-A177-3AD203B41FA5}">
                      <a16:colId xmlns="" xmlns:a16="http://schemas.microsoft.com/office/drawing/2014/main" val="20005"/>
                    </a:ext>
                  </a:extLst>
                </a:gridCol>
              </a:tblGrid>
              <a:tr h="285844">
                <a:tc>
                  <a:txBody>
                    <a:bodyPr/>
                    <a:lstStyle/>
                    <a:p>
                      <a:pPr algn="r" fontAlgn="t"/>
                      <a:endParaRPr lang="en-GB" sz="1200" b="0" i="0" dirty="0">
                        <a:latin typeface="Arial" pitchFamily="34" charset="0"/>
                        <a:cs typeface="Arial" pitchFamily="34" charset="0"/>
                      </a:endParaRP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5">
                  <a:txBody>
                    <a:bodyPr/>
                    <a:lstStyle/>
                    <a:p>
                      <a:pPr algn="ctr" fontAlgn="t"/>
                      <a:r>
                        <a:rPr lang="en-GB" sz="2800" b="1" i="0" dirty="0">
                          <a:latin typeface="Arial" pitchFamily="34" charset="0"/>
                          <a:cs typeface="Arial" pitchFamily="34" charset="0"/>
                        </a:rPr>
                        <a:t>Mini </a:t>
                      </a:r>
                      <a:r>
                        <a:rPr lang="en-GB" sz="2800" b="1" i="0" dirty="0" smtClean="0">
                          <a:latin typeface="Arial" pitchFamily="34" charset="0"/>
                          <a:cs typeface="Arial" pitchFamily="34" charset="0"/>
                        </a:rPr>
                        <a:t>Conference Agenda</a:t>
                      </a:r>
                      <a:endParaRPr lang="en-GB" sz="2800" b="1" i="0" dirty="0">
                        <a:latin typeface="Arial" pitchFamily="34" charset="0"/>
                        <a:cs typeface="Arial" pitchFamily="34" charset="0"/>
                      </a:endParaRP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00"/>
                  </a:ext>
                </a:extLst>
              </a:tr>
              <a:tr h="220951">
                <a:tc>
                  <a:txBody>
                    <a:bodyPr/>
                    <a:lstStyle/>
                    <a:p>
                      <a:pPr algn="r" fontAlgn="t"/>
                      <a:r>
                        <a:rPr lang="en-GB" sz="1200" b="0" i="0" dirty="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5">
                  <a:txBody>
                    <a:bodyPr/>
                    <a:lstStyle/>
                    <a:p>
                      <a:pPr algn="ctr" fontAlgn="t"/>
                      <a:r>
                        <a:rPr lang="en-GB" sz="1200" b="1" i="0" dirty="0">
                          <a:latin typeface="Arial" pitchFamily="34" charset="0"/>
                          <a:cs typeface="Arial" pitchFamily="34" charset="0"/>
                        </a:rPr>
                        <a:t>Chair: Larry Flynn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01"/>
                  </a:ext>
                </a:extLst>
              </a:tr>
              <a:tr h="220951">
                <a:tc>
                  <a:txBody>
                    <a:bodyPr/>
                    <a:lstStyle/>
                    <a:p>
                      <a:pPr algn="r" fontAlgn="t"/>
                      <a:r>
                        <a:rPr lang="en-GB" sz="1200" b="0" i="0" dirty="0">
                          <a:latin typeface="Arial" pitchFamily="34" charset="0"/>
                          <a:cs typeface="Arial" pitchFamily="34" charset="0"/>
                        </a:rPr>
                        <a:t>9:00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Tim Hewison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EUMETSAT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dirty="0">
                          <a:latin typeface="Arial" pitchFamily="34" charset="0"/>
                          <a:cs typeface="Arial" pitchFamily="34" charset="0"/>
                        </a:rPr>
                        <a:t>Introduction to Mini Conference &amp; GSICS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2"/>
                  </a:ext>
                </a:extLst>
              </a:tr>
              <a:tr h="220951">
                <a:tc>
                  <a:txBody>
                    <a:bodyPr/>
                    <a:lstStyle/>
                    <a:p>
                      <a:pPr algn="r" fontAlgn="t"/>
                      <a:r>
                        <a:rPr lang="en-GB" sz="1200" b="0" i="0">
                          <a:latin typeface="Arial" pitchFamily="34" charset="0"/>
                          <a:cs typeface="Arial" pitchFamily="34" charset="0"/>
                        </a:rPr>
                        <a:t>9:20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Chu Ishida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Welcome to 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1b</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3"/>
                  </a:ext>
                </a:extLst>
              </a:tr>
              <a:tr h="220951">
                <a:tc>
                  <a:txBody>
                    <a:bodyPr/>
                    <a:lstStyle/>
                    <a:p>
                      <a:pPr algn="r" fontAlgn="t"/>
                      <a:r>
                        <a:rPr lang="en-GB" sz="1200" b="0" i="0">
                          <a:latin typeface="Arial" pitchFamily="34" charset="0"/>
                          <a:cs typeface="Arial" pitchFamily="34" charset="0"/>
                        </a:rPr>
                        <a:t>9:30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dirty="0" err="1">
                          <a:latin typeface="Arial" pitchFamily="34" charset="0"/>
                          <a:cs typeface="Arial" pitchFamily="34" charset="0"/>
                        </a:rPr>
                        <a:t>Yoshiteru</a:t>
                      </a:r>
                      <a:r>
                        <a:rPr lang="en-GB" sz="1200" b="0" i="0" dirty="0">
                          <a:latin typeface="Arial" pitchFamily="34" charset="0"/>
                          <a:cs typeface="Arial" pitchFamily="34" charset="0"/>
                        </a:rPr>
                        <a:t> Kitamura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JMA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dirty="0">
                          <a:latin typeface="Arial" pitchFamily="34" charset="0"/>
                          <a:cs typeface="Arial" pitchFamily="34" charset="0"/>
                        </a:rPr>
                        <a:t>Welcome address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1c</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4"/>
                  </a:ext>
                </a:extLst>
              </a:tr>
              <a:tr h="220951">
                <a:tc>
                  <a:txBody>
                    <a:bodyPr/>
                    <a:lstStyle/>
                    <a:p>
                      <a:pPr algn="r" fontAlgn="t"/>
                      <a:r>
                        <a:rPr lang="en-GB" sz="1200" b="0" i="0">
                          <a:latin typeface="Arial" pitchFamily="34" charset="0"/>
                          <a:cs typeface="Arial" pitchFamily="34" charset="0"/>
                        </a:rPr>
                        <a:t>9:40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dirty="0">
                          <a:latin typeface="Arial" pitchFamily="34" charset="0"/>
                          <a:cs typeface="Arial" pitchFamily="34" charset="0"/>
                        </a:rPr>
                        <a:t>Dave </a:t>
                      </a:r>
                      <a:r>
                        <a:rPr lang="en-GB" sz="1200" b="0" i="0" dirty="0" err="1">
                          <a:latin typeface="Arial" pitchFamily="34" charset="0"/>
                          <a:cs typeface="Arial" pitchFamily="34" charset="0"/>
                        </a:rPr>
                        <a:t>Doelling</a:t>
                      </a:r>
                      <a:endParaRPr lang="en-GB" sz="1200" b="0" i="0" dirty="0">
                        <a:latin typeface="Arial" pitchFamily="34" charset="0"/>
                        <a:cs typeface="Arial" pitchFamily="34" charset="0"/>
                      </a:endParaRP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NASA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CLARREO Pathfinder</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1d</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5"/>
                  </a:ext>
                </a:extLst>
              </a:tr>
              <a:tr h="220951">
                <a:tc>
                  <a:txBody>
                    <a:bodyPr/>
                    <a:lstStyle/>
                    <a:p>
                      <a:pPr algn="r" fontAlgn="t"/>
                      <a:r>
                        <a:rPr lang="en-GB" sz="1200" b="0" i="0">
                          <a:latin typeface="Arial" pitchFamily="34" charset="0"/>
                          <a:cs typeface="Arial" pitchFamily="34" charset="0"/>
                        </a:rPr>
                        <a:t>10:00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Rob Roebeling</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EUMETSAT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FIDUCEO - Defining FCDR uncertainties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1e</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6"/>
                  </a:ext>
                </a:extLst>
              </a:tr>
              <a:tr h="220951">
                <a:tc>
                  <a:txBody>
                    <a:bodyPr/>
                    <a:lstStyle/>
                    <a:p>
                      <a:pPr algn="r" fontAlgn="t"/>
                      <a:r>
                        <a:rPr lang="en-GB" sz="1200" b="0" i="0">
                          <a:latin typeface="Arial" pitchFamily="34" charset="0"/>
                          <a:cs typeface="Arial" pitchFamily="34" charset="0"/>
                        </a:rPr>
                        <a:t>10:20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1" i="0" dirty="0">
                          <a:latin typeface="Arial" pitchFamily="34" charset="0"/>
                          <a:cs typeface="Arial" pitchFamily="34" charset="0"/>
                        </a:rPr>
                        <a:t>Coffee break</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GB" sz="1200" b="0" i="0">
                          <a:latin typeface="Arial" pitchFamily="34" charset="0"/>
                          <a:cs typeface="Arial" pitchFamily="34" charset="0"/>
                        </a:rPr>
                        <a:t>0:30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220951">
                <a:tc>
                  <a:txBody>
                    <a:bodyPr/>
                    <a:lstStyle/>
                    <a:p>
                      <a:pPr algn="r" fontAlgn="t"/>
                      <a:r>
                        <a:rPr lang="en-GB" sz="1200" b="0" i="0">
                          <a:latin typeface="Arial" pitchFamily="34" charset="0"/>
                          <a:cs typeface="Arial" pitchFamily="34" charset="0"/>
                        </a:rPr>
                        <a:t>10:50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Hu Xiuqing "Scott"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CMA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Progress on ground-based lunar observations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1f</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8"/>
                  </a:ext>
                </a:extLst>
              </a:tr>
              <a:tr h="220951">
                <a:tc>
                  <a:txBody>
                    <a:bodyPr/>
                    <a:lstStyle/>
                    <a:p>
                      <a:pPr algn="r" fontAlgn="t"/>
                      <a:r>
                        <a:rPr lang="en-GB" sz="1200" b="0" i="0">
                          <a:latin typeface="Arial" pitchFamily="34" charset="0"/>
                          <a:cs typeface="Arial" pitchFamily="34" charset="0"/>
                        </a:rPr>
                        <a:t>11:10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Fred Wu</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NOAA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Lunar radiance calibration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1g</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9"/>
                  </a:ext>
                </a:extLst>
              </a:tr>
              <a:tr h="220951">
                <a:tc>
                  <a:txBody>
                    <a:bodyPr/>
                    <a:lstStyle/>
                    <a:p>
                      <a:pPr algn="r" fontAlgn="t"/>
                      <a:r>
                        <a:rPr lang="en-GB" sz="1200" b="0" i="0">
                          <a:latin typeface="Arial" pitchFamily="34" charset="0"/>
                          <a:cs typeface="Arial" pitchFamily="34" charset="0"/>
                        </a:rPr>
                        <a:t>11:30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Toru Koyama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AIST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Lunar calibration based on SELENE/SP data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1h</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0"/>
                  </a:ext>
                </a:extLst>
              </a:tr>
              <a:tr h="220951">
                <a:tc>
                  <a:txBody>
                    <a:bodyPr/>
                    <a:lstStyle/>
                    <a:p>
                      <a:pPr algn="r" fontAlgn="t"/>
                      <a:r>
                        <a:rPr lang="en-GB" sz="1200" b="0" i="0">
                          <a:latin typeface="Arial" pitchFamily="34" charset="0"/>
                          <a:cs typeface="Arial" pitchFamily="34" charset="0"/>
                        </a:rPr>
                        <a:t>11:50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4">
                  <a:txBody>
                    <a:bodyPr/>
                    <a:lstStyle/>
                    <a:p>
                      <a:pPr algn="ctr" fontAlgn="t"/>
                      <a:r>
                        <a:rPr lang="en-GB" sz="1200" b="1" i="0">
                          <a:latin typeface="Arial" pitchFamily="34" charset="0"/>
                          <a:cs typeface="Arial" pitchFamily="34" charset="0"/>
                        </a:rPr>
                        <a:t>Lunch Break</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fontAlgn="t"/>
                      <a:r>
                        <a:rPr lang="en-GB" sz="1200" b="0" i="0">
                          <a:latin typeface="Arial" pitchFamily="34" charset="0"/>
                          <a:cs typeface="Arial" pitchFamily="34" charset="0"/>
                        </a:rPr>
                        <a:t>1:10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220951">
                <a:tc>
                  <a:txBody>
                    <a:bodyPr/>
                    <a:lstStyle/>
                    <a:p>
                      <a:pPr algn="r" fontAlgn="t"/>
                      <a:r>
                        <a:rPr lang="en-GB" sz="1200" b="0" i="0" dirty="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5">
                  <a:txBody>
                    <a:bodyPr/>
                    <a:lstStyle/>
                    <a:p>
                      <a:pPr algn="ctr" fontAlgn="t"/>
                      <a:r>
                        <a:rPr lang="en-GB" sz="1200" b="1" i="0" dirty="0">
                          <a:latin typeface="Arial" pitchFamily="34" charset="0"/>
                          <a:cs typeface="Arial" pitchFamily="34" charset="0"/>
                        </a:rPr>
                        <a:t>Chair: Misako Kachi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12"/>
                  </a:ext>
                </a:extLst>
              </a:tr>
              <a:tr h="367433">
                <a:tc>
                  <a:txBody>
                    <a:bodyPr/>
                    <a:lstStyle/>
                    <a:p>
                      <a:pPr algn="r" fontAlgn="t"/>
                      <a:r>
                        <a:rPr lang="en-GB" sz="1200" b="0" i="0">
                          <a:latin typeface="Arial" pitchFamily="34" charset="0"/>
                          <a:cs typeface="Arial" pitchFamily="34" charset="0"/>
                        </a:rPr>
                        <a:t>13:00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solidFill>
                            <a:srgbClr val="000000"/>
                          </a:solidFill>
                          <a:latin typeface="Arial" pitchFamily="34" charset="0"/>
                          <a:cs typeface="Arial" pitchFamily="34" charset="0"/>
                        </a:rPr>
                        <a:t>Fougnie Bertrand</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CNES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Toward a wider use of the moon for in-flight characterization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3"/>
                  </a:ext>
                </a:extLst>
              </a:tr>
              <a:tr h="220951">
                <a:tc>
                  <a:txBody>
                    <a:bodyPr/>
                    <a:lstStyle/>
                    <a:p>
                      <a:pPr algn="r" fontAlgn="t"/>
                      <a:r>
                        <a:rPr lang="en-GB" sz="1200" b="0" i="0">
                          <a:latin typeface="Arial" pitchFamily="34" charset="0"/>
                          <a:cs typeface="Arial" pitchFamily="34" charset="0"/>
                        </a:rPr>
                        <a:t>13:20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Seongick Cho</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KIOST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Operation and Calibration of GOCI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1j</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4"/>
                  </a:ext>
                </a:extLst>
              </a:tr>
              <a:tr h="220951">
                <a:tc>
                  <a:txBody>
                    <a:bodyPr/>
                    <a:lstStyle/>
                    <a:p>
                      <a:pPr algn="r" fontAlgn="t"/>
                      <a:r>
                        <a:rPr lang="en-GB" sz="1200" b="0" i="0">
                          <a:latin typeface="Arial" pitchFamily="34" charset="0"/>
                          <a:cs typeface="Arial" pitchFamily="34" charset="0"/>
                        </a:rPr>
                        <a:t>13:40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dirty="0">
                          <a:latin typeface="Arial" pitchFamily="34" charset="0"/>
                          <a:cs typeface="Arial" pitchFamily="34" charset="0"/>
                        </a:rPr>
                        <a:t>Hiroshi Murakami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Himawari-8 Ocean Color and Aerosol</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1k</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5"/>
                  </a:ext>
                </a:extLst>
              </a:tr>
              <a:tr h="220951">
                <a:tc>
                  <a:txBody>
                    <a:bodyPr/>
                    <a:lstStyle/>
                    <a:p>
                      <a:pPr algn="r" fontAlgn="t"/>
                      <a:r>
                        <a:rPr lang="en-GB" sz="1200" b="0" i="0">
                          <a:latin typeface="Arial" pitchFamily="34" charset="0"/>
                          <a:cs typeface="Arial" pitchFamily="34" charset="0"/>
                        </a:rPr>
                        <a:t>14:00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Yukio Kurihara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Himawari-8 SST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1l</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6"/>
                  </a:ext>
                </a:extLst>
              </a:tr>
              <a:tr h="220951">
                <a:tc>
                  <a:txBody>
                    <a:bodyPr/>
                    <a:lstStyle/>
                    <a:p>
                      <a:pPr algn="r" fontAlgn="t"/>
                      <a:r>
                        <a:rPr lang="en-GB" sz="1200" b="0" i="0">
                          <a:latin typeface="Arial" pitchFamily="34" charset="0"/>
                          <a:cs typeface="Arial" pitchFamily="34" charset="0"/>
                        </a:rPr>
                        <a:t>14:20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Hiroshi Murakami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dirty="0">
                          <a:latin typeface="Arial" pitchFamily="34" charset="0"/>
                          <a:cs typeface="Arial" pitchFamily="34" charset="0"/>
                        </a:rPr>
                        <a:t>Calibration activities of GCOM-C/SGLI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1m</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7"/>
                  </a:ext>
                </a:extLst>
              </a:tr>
              <a:tr h="220951">
                <a:tc>
                  <a:txBody>
                    <a:bodyPr/>
                    <a:lstStyle/>
                    <a:p>
                      <a:pPr algn="r" fontAlgn="t"/>
                      <a:r>
                        <a:rPr lang="en-GB" sz="1200" b="0" i="0">
                          <a:latin typeface="Arial" pitchFamily="34" charset="0"/>
                          <a:cs typeface="Arial" pitchFamily="34" charset="0"/>
                        </a:rPr>
                        <a:t>14:40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Kei Shiomi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Calibration activities of GOSAT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8"/>
                  </a:ext>
                </a:extLst>
              </a:tr>
              <a:tr h="220951">
                <a:tc>
                  <a:txBody>
                    <a:bodyPr/>
                    <a:lstStyle/>
                    <a:p>
                      <a:pPr algn="r" fontAlgn="t"/>
                      <a:r>
                        <a:rPr lang="en-GB" sz="1200" b="0" i="0">
                          <a:latin typeface="Arial" pitchFamily="34" charset="0"/>
                          <a:cs typeface="Arial" pitchFamily="34" charset="0"/>
                        </a:rPr>
                        <a:t>15:00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dirty="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1" i="0" dirty="0">
                          <a:latin typeface="Arial" pitchFamily="34" charset="0"/>
                          <a:cs typeface="Arial" pitchFamily="34" charset="0"/>
                        </a:rPr>
                        <a:t>Coffee break</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GB" sz="1200" b="0" i="0">
                          <a:latin typeface="Arial" pitchFamily="34" charset="0"/>
                          <a:cs typeface="Arial" pitchFamily="34" charset="0"/>
                        </a:rPr>
                        <a:t>0:30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19"/>
                  </a:ext>
                </a:extLst>
              </a:tr>
              <a:tr h="220951">
                <a:tc>
                  <a:txBody>
                    <a:bodyPr/>
                    <a:lstStyle/>
                    <a:p>
                      <a:pPr algn="r" fontAlgn="t"/>
                      <a:r>
                        <a:rPr lang="en-GB" sz="1200" b="0" i="0">
                          <a:latin typeface="Arial" pitchFamily="34" charset="0"/>
                          <a:cs typeface="Arial" pitchFamily="34" charset="0"/>
                        </a:rPr>
                        <a:t>15:30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Takeo Tadono</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Calibration activities of ALOS/AVNIR2 PRISM</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1o</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0"/>
                  </a:ext>
                </a:extLst>
              </a:tr>
              <a:tr h="220951">
                <a:tc>
                  <a:txBody>
                    <a:bodyPr/>
                    <a:lstStyle/>
                    <a:p>
                      <a:pPr algn="r" fontAlgn="t"/>
                      <a:r>
                        <a:rPr lang="en-GB" sz="1200" b="0" i="0">
                          <a:latin typeface="Arial" pitchFamily="34" charset="0"/>
                          <a:cs typeface="Arial" pitchFamily="34" charset="0"/>
                        </a:rPr>
                        <a:t>15:50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Takeshi Motooka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Calibration activities of ALOS-2/PALSAR</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1p</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1"/>
                  </a:ext>
                </a:extLst>
              </a:tr>
              <a:tr h="220951">
                <a:tc>
                  <a:txBody>
                    <a:bodyPr/>
                    <a:lstStyle/>
                    <a:p>
                      <a:pPr algn="r" fontAlgn="t"/>
                      <a:r>
                        <a:rPr lang="en-GB" sz="1200" b="0" i="0">
                          <a:latin typeface="Arial" pitchFamily="34" charset="0"/>
                          <a:cs typeface="Arial" pitchFamily="34" charset="0"/>
                        </a:rPr>
                        <a:t>16:10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Takeshi Masaki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Calibration activities of TRMM &amp; GPM Radars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1q</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2"/>
                  </a:ext>
                </a:extLst>
              </a:tr>
              <a:tr h="220951">
                <a:tc>
                  <a:txBody>
                    <a:bodyPr/>
                    <a:lstStyle/>
                    <a:p>
                      <a:pPr algn="r" fontAlgn="t"/>
                      <a:r>
                        <a:rPr lang="en-GB" sz="1200" b="0" i="0">
                          <a:latin typeface="Arial" pitchFamily="34" charset="0"/>
                          <a:cs typeface="Arial" pitchFamily="34" charset="0"/>
                        </a:rPr>
                        <a:t>16:30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dirty="0" err="1">
                          <a:latin typeface="Arial" pitchFamily="34" charset="0"/>
                          <a:cs typeface="Arial" pitchFamily="34" charset="0"/>
                        </a:rPr>
                        <a:t>Marehito</a:t>
                      </a:r>
                      <a:r>
                        <a:rPr lang="en-GB" sz="1200" b="0" i="0" dirty="0">
                          <a:latin typeface="Arial" pitchFamily="34" charset="0"/>
                          <a:cs typeface="Arial" pitchFamily="34" charset="0"/>
                        </a:rPr>
                        <a:t> </a:t>
                      </a:r>
                      <a:r>
                        <a:rPr lang="en-GB" sz="1200" b="0" i="0" dirty="0" err="1">
                          <a:latin typeface="Arial" pitchFamily="34" charset="0"/>
                          <a:cs typeface="Arial" pitchFamily="34" charset="0"/>
                        </a:rPr>
                        <a:t>Kasahara</a:t>
                      </a:r>
                      <a:endParaRPr lang="en-GB" sz="1200" b="0" i="0" dirty="0">
                        <a:latin typeface="Arial" pitchFamily="34" charset="0"/>
                        <a:cs typeface="Arial" pitchFamily="34" charset="0"/>
                      </a:endParaRP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Calibration activities of GCOM-W/AMSR2</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1r</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3"/>
                  </a:ext>
                </a:extLst>
              </a:tr>
              <a:tr h="239058">
                <a:tc>
                  <a:txBody>
                    <a:bodyPr/>
                    <a:lstStyle/>
                    <a:p>
                      <a:pPr algn="r" fontAlgn="t"/>
                      <a:r>
                        <a:rPr lang="en-GB" sz="1200" b="0" i="0">
                          <a:latin typeface="Arial" pitchFamily="34" charset="0"/>
                          <a:cs typeface="Arial" pitchFamily="34" charset="0"/>
                        </a:rPr>
                        <a:t>16:50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dirty="0">
                          <a:latin typeface="Arial" pitchFamily="34" charset="0"/>
                          <a:cs typeface="Arial" pitchFamily="34" charset="0"/>
                        </a:rPr>
                        <a:t>Ralph Ferraro</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a:latin typeface="Arial" pitchFamily="34" charset="0"/>
                          <a:cs typeface="Arial" pitchFamily="34" charset="0"/>
                        </a:rPr>
                        <a:t>NOAA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a:latin typeface="Arial" pitchFamily="34" charset="0"/>
                          <a:cs typeface="Arial" pitchFamily="34" charset="0"/>
                        </a:rPr>
                        <a:t>Intercalibration on ATMS and SAPHIR</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4"/>
                  </a:ext>
                </a:extLst>
              </a:tr>
              <a:tr h="220951">
                <a:tc>
                  <a:txBody>
                    <a:bodyPr/>
                    <a:lstStyle/>
                    <a:p>
                      <a:pPr algn="r" fontAlgn="t"/>
                      <a:r>
                        <a:rPr lang="en-GB" sz="1200" b="0" i="0">
                          <a:latin typeface="Arial" pitchFamily="34" charset="0"/>
                          <a:cs typeface="Arial" pitchFamily="34" charset="0"/>
                        </a:rPr>
                        <a:t>17:10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Shengli Wu (Remote)</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CMA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Intercalibration on the FY3/MWRI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5"/>
                  </a:ext>
                </a:extLst>
              </a:tr>
              <a:tr h="220951">
                <a:tc>
                  <a:txBody>
                    <a:bodyPr/>
                    <a:lstStyle/>
                    <a:p>
                      <a:pPr algn="r" fontAlgn="t"/>
                      <a:r>
                        <a:rPr lang="en-GB" sz="1200" b="0" i="0">
                          <a:latin typeface="Arial" pitchFamily="34" charset="0"/>
                          <a:cs typeface="Arial" pitchFamily="34" charset="0"/>
                        </a:rPr>
                        <a:t>17:30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Takashi Maeda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Intercalibration of AMSR2 and PMWs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1u</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6"/>
                  </a:ext>
                </a:extLst>
              </a:tr>
              <a:tr h="220951">
                <a:tc>
                  <a:txBody>
                    <a:bodyPr/>
                    <a:lstStyle/>
                    <a:p>
                      <a:pPr algn="r" fontAlgn="t"/>
                      <a:r>
                        <a:rPr lang="en-GB" sz="1200" b="0" i="0">
                          <a:latin typeface="Arial" pitchFamily="34" charset="0"/>
                          <a:cs typeface="Arial" pitchFamily="34" charset="0"/>
                        </a:rPr>
                        <a:t>17:50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Likun Wang</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NOAA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dirty="0">
                          <a:latin typeface="Arial" pitchFamily="34" charset="0"/>
                          <a:cs typeface="Arial" pitchFamily="34" charset="0"/>
                        </a:rPr>
                        <a:t>New SNO </a:t>
                      </a:r>
                      <a:r>
                        <a:rPr lang="en-US" sz="1200" dirty="0" err="1">
                          <a:latin typeface="Arial" pitchFamily="34" charset="0"/>
                          <a:cs typeface="Arial" pitchFamily="34" charset="0"/>
                        </a:rPr>
                        <a:t>LoS</a:t>
                      </a:r>
                      <a:r>
                        <a:rPr lang="en-US" sz="1200" dirty="0">
                          <a:latin typeface="Arial" pitchFamily="34" charset="0"/>
                          <a:cs typeface="Arial" pitchFamily="34" charset="0"/>
                        </a:rPr>
                        <a:t> based fast/</a:t>
                      </a:r>
                      <a:r>
                        <a:rPr lang="en-US" sz="1200" dirty="0" err="1">
                          <a:latin typeface="Arial" pitchFamily="34" charset="0"/>
                          <a:cs typeface="Arial" pitchFamily="34" charset="0"/>
                        </a:rPr>
                        <a:t>acccurate</a:t>
                      </a:r>
                      <a:r>
                        <a:rPr lang="en-US" sz="1200" dirty="0">
                          <a:latin typeface="Arial" pitchFamily="34" charset="0"/>
                          <a:cs typeface="Arial" pitchFamily="34" charset="0"/>
                        </a:rPr>
                        <a:t> algorithm</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1v</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7"/>
                  </a:ext>
                </a:extLst>
              </a:tr>
              <a:tr h="220951">
                <a:tc>
                  <a:txBody>
                    <a:bodyPr/>
                    <a:lstStyle/>
                    <a:p>
                      <a:pPr algn="r" fontAlgn="t"/>
                      <a:r>
                        <a:rPr lang="en-GB" sz="1200" b="0" i="0">
                          <a:latin typeface="Arial" pitchFamily="34" charset="0"/>
                          <a:cs typeface="Arial" pitchFamily="34" charset="0"/>
                        </a:rPr>
                        <a:t>18:10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All</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Discussion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8"/>
                  </a:ext>
                </a:extLst>
              </a:tr>
              <a:tr h="220951">
                <a:tc>
                  <a:txBody>
                    <a:bodyPr/>
                    <a:lstStyle/>
                    <a:p>
                      <a:pPr algn="r" fontAlgn="t"/>
                      <a:r>
                        <a:rPr lang="en-GB" sz="1200" b="0" i="0">
                          <a:latin typeface="Arial" pitchFamily="34" charset="0"/>
                          <a:cs typeface="Arial" pitchFamily="34" charset="0"/>
                        </a:rPr>
                        <a:t>18:30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5">
                  <a:txBody>
                    <a:bodyPr/>
                    <a:lstStyle/>
                    <a:p>
                      <a:pPr algn="ctr" fontAlgn="t"/>
                      <a:r>
                        <a:rPr lang="en-GB" sz="1200" b="1" i="0" dirty="0">
                          <a:latin typeface="Arial" pitchFamily="34" charset="0"/>
                          <a:cs typeface="Arial" pitchFamily="34" charset="0"/>
                        </a:rPr>
                        <a:t>END</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29"/>
                  </a:ext>
                </a:extLst>
              </a:tr>
            </a:tbl>
          </a:graphicData>
        </a:graphic>
      </p:graphicFrame>
    </p:spTree>
    <p:extLst>
      <p:ext uri="{BB962C8B-B14F-4D97-AF65-F5344CB8AC3E}">
        <p14:creationId xmlns:p14="http://schemas.microsoft.com/office/powerpoint/2010/main" xmlns="" val="2096041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smtClean="0">
                <a:solidFill>
                  <a:schemeClr val="accent2">
                    <a:lumMod val="50000"/>
                  </a:schemeClr>
                </a:solidFill>
                <a:latin typeface="Arial" pitchFamily="34" charset="0"/>
                <a:cs typeface="Arial" pitchFamily="34" charset="0"/>
              </a:rPr>
              <a:t>Future GRWG/GDWG Meeting</a:t>
            </a:r>
            <a:endParaRPr lang="ko-KR" altLang="en-US" sz="3200" b="1" dirty="0">
              <a:solidFill>
                <a:schemeClr val="accent2">
                  <a:lumMod val="50000"/>
                </a:schemeClr>
              </a:solidFill>
              <a:latin typeface="Arial" pitchFamily="34" charset="0"/>
              <a:cs typeface="Arial" pitchFamily="34" charset="0"/>
            </a:endParaRPr>
          </a:p>
        </p:txBody>
      </p:sp>
      <p:sp>
        <p:nvSpPr>
          <p:cNvPr id="3" name="TextBox 2"/>
          <p:cNvSpPr txBox="1"/>
          <p:nvPr/>
        </p:nvSpPr>
        <p:spPr>
          <a:xfrm>
            <a:off x="704952" y="1268760"/>
            <a:ext cx="7272808" cy="2239844"/>
          </a:xfrm>
          <a:prstGeom prst="rect">
            <a:avLst/>
          </a:prstGeom>
          <a:noFill/>
        </p:spPr>
        <p:txBody>
          <a:bodyPr wrap="square" rtlCol="0">
            <a:spAutoFit/>
          </a:bodyPr>
          <a:lstStyle/>
          <a:p>
            <a:pPr marL="285750" indent="-285750">
              <a:lnSpc>
                <a:spcPct val="150000"/>
              </a:lnSpc>
              <a:buFont typeface="Arial" pitchFamily="34" charset="0"/>
              <a:buChar char="•"/>
            </a:pPr>
            <a:r>
              <a:rPr lang="en-US" altLang="ko-KR" sz="2400" dirty="0" smtClean="0">
                <a:latin typeface="Arial" pitchFamily="34" charset="0"/>
                <a:cs typeface="Arial" pitchFamily="34" charset="0"/>
              </a:rPr>
              <a:t>Full schedule of monthly web meetings</a:t>
            </a:r>
          </a:p>
          <a:p>
            <a:pPr marL="742950" lvl="1" indent="-285750">
              <a:lnSpc>
                <a:spcPct val="150000"/>
              </a:lnSpc>
              <a:buFontTx/>
              <a:buChar char="-"/>
            </a:pPr>
            <a:r>
              <a:rPr lang="en-US" altLang="ko-KR" sz="2400" dirty="0" smtClean="0">
                <a:latin typeface="Arial" pitchFamily="34" charset="0"/>
                <a:cs typeface="Arial" pitchFamily="34" charset="0"/>
              </a:rPr>
              <a:t>Published on GSICS Development Wiki</a:t>
            </a:r>
          </a:p>
          <a:p>
            <a:pPr marL="285750" indent="-285750">
              <a:lnSpc>
                <a:spcPct val="150000"/>
              </a:lnSpc>
              <a:buFont typeface="Arial" pitchFamily="34" charset="0"/>
              <a:buChar char="•"/>
            </a:pPr>
            <a:r>
              <a:rPr lang="en-US" altLang="ko-KR" sz="2400" dirty="0" smtClean="0">
                <a:latin typeface="Arial" pitchFamily="34" charset="0"/>
                <a:cs typeface="Arial" pitchFamily="34" charset="0"/>
              </a:rPr>
              <a:t>2017 GRWG/GDWG Annual Meeting</a:t>
            </a:r>
          </a:p>
          <a:p>
            <a:pPr marL="742950" lvl="1" indent="-285750">
              <a:lnSpc>
                <a:spcPct val="150000"/>
              </a:lnSpc>
              <a:buFontTx/>
              <a:buChar char="-"/>
            </a:pPr>
            <a:r>
              <a:rPr lang="en-US" altLang="ko-KR" sz="2400" dirty="0" smtClean="0">
                <a:latin typeface="Arial" pitchFamily="34" charset="0"/>
                <a:cs typeface="Arial" pitchFamily="34" charset="0"/>
              </a:rPr>
              <a:t>Possible host in North America</a:t>
            </a:r>
          </a:p>
        </p:txBody>
      </p:sp>
    </p:spTree>
    <p:extLst>
      <p:ext uri="{BB962C8B-B14F-4D97-AF65-F5344CB8AC3E}">
        <p14:creationId xmlns:p14="http://schemas.microsoft.com/office/powerpoint/2010/main" xmlns="" val="3431041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380931" y="223936"/>
            <a:ext cx="6400800" cy="914400"/>
          </a:xfrm>
        </p:spPr>
        <p:txBody>
          <a:bodyPr>
            <a:normAutofit/>
          </a:bodyPr>
          <a:lstStyle/>
          <a:p>
            <a:r>
              <a:rPr lang="en-US" altLang="ko-KR" sz="3600" b="1" dirty="0" smtClean="0">
                <a:solidFill>
                  <a:srgbClr val="0070C0"/>
                </a:solidFill>
                <a:latin typeface="Arial" pitchFamily="34" charset="0"/>
                <a:cs typeface="Arial" pitchFamily="34" charset="0"/>
              </a:rPr>
              <a:t>GRWG Structure</a:t>
            </a:r>
            <a:endParaRPr lang="ko-KR" altLang="en-US" sz="3600" b="1" dirty="0">
              <a:solidFill>
                <a:srgbClr val="0070C0"/>
              </a:solidFill>
              <a:latin typeface="Arial" pitchFamily="34" charset="0"/>
              <a:cs typeface="Arial"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xmlns="" val="3256960229"/>
              </p:ext>
            </p:extLst>
          </p:nvPr>
        </p:nvGraphicFramePr>
        <p:xfrm>
          <a:off x="1250301" y="3097763"/>
          <a:ext cx="7688425" cy="3212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8/11/2016</a:t>
            </a:r>
            <a:endParaRPr lang="en-US"/>
          </a:p>
        </p:txBody>
      </p:sp>
      <p:sp>
        <p:nvSpPr>
          <p:cNvPr id="5" name="Slide Number Placeholder 4"/>
          <p:cNvSpPr>
            <a:spLocks noGrp="1"/>
          </p:cNvSpPr>
          <p:nvPr>
            <p:ph type="sldNum" sz="quarter" idx="12"/>
          </p:nvPr>
        </p:nvSpPr>
        <p:spPr/>
        <p:txBody>
          <a:bodyPr/>
          <a:lstStyle/>
          <a:p>
            <a:fld id="{E259089C-2912-4304-87BD-08AF429DFC0D}" type="slidenum">
              <a:rPr lang="en-US" smtClean="0"/>
              <a:t>2</a:t>
            </a:fld>
            <a:endParaRPr lang="en-US"/>
          </a:p>
        </p:txBody>
      </p:sp>
      <p:sp>
        <p:nvSpPr>
          <p:cNvPr id="6" name="Footer Placeholder 5"/>
          <p:cNvSpPr>
            <a:spLocks noGrp="1"/>
          </p:cNvSpPr>
          <p:nvPr>
            <p:ph type="ftr" sz="quarter" idx="11"/>
          </p:nvPr>
        </p:nvSpPr>
        <p:spPr/>
        <p:txBody>
          <a:bodyPr/>
          <a:lstStyle/>
          <a:p>
            <a:r>
              <a:rPr lang="en-US" smtClean="0"/>
              <a:t>GSICS Users’ Workshop, College Park, 11 August 2016</a:t>
            </a:r>
            <a:endParaRPr lang="en-US"/>
          </a:p>
        </p:txBody>
      </p:sp>
      <p:pic>
        <p:nvPicPr>
          <p:cNvPr id="24578" name="Picture 2" descr="GSICS structure"/>
          <p:cNvPicPr>
            <a:picLocks noChangeAspect="1" noChangeArrowheads="1"/>
          </p:cNvPicPr>
          <p:nvPr/>
        </p:nvPicPr>
        <p:blipFill>
          <a:blip r:embed="rId7" cstate="print"/>
          <a:srcRect/>
          <a:stretch>
            <a:fillRect/>
          </a:stretch>
        </p:blipFill>
        <p:spPr bwMode="auto">
          <a:xfrm>
            <a:off x="192898" y="1142708"/>
            <a:ext cx="3143250" cy="1943101"/>
          </a:xfrm>
          <a:prstGeom prst="rect">
            <a:avLst/>
          </a:prstGeom>
          <a:noFill/>
        </p:spPr>
      </p:pic>
      <p:sp>
        <p:nvSpPr>
          <p:cNvPr id="8" name="TextBox 7"/>
          <p:cNvSpPr txBox="1"/>
          <p:nvPr/>
        </p:nvSpPr>
        <p:spPr>
          <a:xfrm>
            <a:off x="111968" y="3284376"/>
            <a:ext cx="2789852" cy="276999"/>
          </a:xfrm>
          <a:prstGeom prst="rect">
            <a:avLst/>
          </a:prstGeom>
          <a:noFill/>
        </p:spPr>
        <p:txBody>
          <a:bodyPr wrap="square" rtlCol="0">
            <a:spAutoFit/>
          </a:bodyPr>
          <a:lstStyle/>
          <a:p>
            <a:r>
              <a:rPr lang="en-US" sz="1200" dirty="0" smtClean="0"/>
              <a:t>http://gsics.wmo.int/gsics-structure.html</a:t>
            </a:r>
            <a:endParaRPr lang="en-US" sz="1200" dirty="0"/>
          </a:p>
        </p:txBody>
      </p:sp>
      <p:sp>
        <p:nvSpPr>
          <p:cNvPr id="9" name="TextBox 8"/>
          <p:cNvSpPr txBox="1"/>
          <p:nvPr/>
        </p:nvSpPr>
        <p:spPr>
          <a:xfrm>
            <a:off x="5954580" y="1007706"/>
            <a:ext cx="3072400" cy="369332"/>
          </a:xfrm>
          <a:prstGeom prst="rect">
            <a:avLst/>
          </a:prstGeom>
          <a:noFill/>
        </p:spPr>
        <p:txBody>
          <a:bodyPr wrap="square" rtlCol="0">
            <a:spAutoFit/>
          </a:bodyPr>
          <a:lstStyle/>
          <a:p>
            <a:pPr algn="ctr"/>
            <a:r>
              <a:rPr lang="en-US" dirty="0" smtClean="0"/>
              <a:t>NOAA GPRC</a:t>
            </a:r>
            <a:endParaRPr lang="en-US" dirty="0"/>
          </a:p>
        </p:txBody>
      </p:sp>
      <p:sp>
        <p:nvSpPr>
          <p:cNvPr id="10" name="TextBox 9"/>
          <p:cNvSpPr txBox="1"/>
          <p:nvPr/>
        </p:nvSpPr>
        <p:spPr>
          <a:xfrm>
            <a:off x="7490780" y="1393535"/>
            <a:ext cx="1495989" cy="2308324"/>
          </a:xfrm>
          <a:prstGeom prst="rect">
            <a:avLst/>
          </a:prstGeom>
          <a:noFill/>
        </p:spPr>
        <p:txBody>
          <a:bodyPr wrap="square" rtlCol="0">
            <a:spAutoFit/>
          </a:bodyPr>
          <a:lstStyle/>
          <a:p>
            <a:r>
              <a:rPr lang="en-US" dirty="0" smtClean="0"/>
              <a:t>Research</a:t>
            </a:r>
          </a:p>
          <a:p>
            <a:pPr marL="168275" indent="-168275">
              <a:buFont typeface="Arial" pitchFamily="34" charset="0"/>
              <a:buChar char="•"/>
            </a:pPr>
            <a:r>
              <a:rPr lang="en-US" dirty="0" smtClean="0"/>
              <a:t>UV</a:t>
            </a:r>
          </a:p>
          <a:p>
            <a:pPr marL="168275" indent="-168275">
              <a:buFont typeface="Arial" pitchFamily="34" charset="0"/>
              <a:buChar char="•"/>
            </a:pPr>
            <a:r>
              <a:rPr lang="en-US" dirty="0" smtClean="0"/>
              <a:t>VIS</a:t>
            </a:r>
          </a:p>
          <a:p>
            <a:pPr marL="344488" lvl="1" indent="-168275">
              <a:buFont typeface="Wingdings" pitchFamily="2" charset="2"/>
              <a:buChar char="§"/>
            </a:pPr>
            <a:r>
              <a:rPr lang="en-US" dirty="0" smtClean="0"/>
              <a:t>Lunar</a:t>
            </a:r>
          </a:p>
          <a:p>
            <a:pPr marL="344488" lvl="1" indent="-168275">
              <a:buFont typeface="Wingdings" pitchFamily="2" charset="2"/>
              <a:buChar char="§"/>
            </a:pPr>
            <a:r>
              <a:rPr lang="en-US" dirty="0" smtClean="0"/>
              <a:t>DCC</a:t>
            </a:r>
          </a:p>
          <a:p>
            <a:pPr marL="344488" lvl="1" indent="-168275">
              <a:buFont typeface="Wingdings" pitchFamily="2" charset="2"/>
              <a:buChar char="§"/>
            </a:pPr>
            <a:r>
              <a:rPr lang="en-US" dirty="0" smtClean="0"/>
              <a:t>…</a:t>
            </a:r>
          </a:p>
          <a:p>
            <a:pPr marL="168275" indent="-168275">
              <a:buFont typeface="Arial" pitchFamily="34" charset="0"/>
              <a:buChar char="•"/>
            </a:pPr>
            <a:r>
              <a:rPr lang="en-US" dirty="0" smtClean="0"/>
              <a:t>IR</a:t>
            </a:r>
          </a:p>
          <a:p>
            <a:pPr marL="168275" indent="-168275">
              <a:buFont typeface="Arial" pitchFamily="34" charset="0"/>
              <a:buChar char="•"/>
            </a:pPr>
            <a:r>
              <a:rPr lang="en-US" dirty="0" smtClean="0"/>
              <a:t>MW</a:t>
            </a:r>
            <a:endParaRPr lang="en-US" dirty="0"/>
          </a:p>
        </p:txBody>
      </p:sp>
      <p:sp>
        <p:nvSpPr>
          <p:cNvPr id="11" name="TextBox 10"/>
          <p:cNvSpPr txBox="1"/>
          <p:nvPr/>
        </p:nvSpPr>
        <p:spPr>
          <a:xfrm>
            <a:off x="5914369" y="1393535"/>
            <a:ext cx="1574605" cy="1477328"/>
          </a:xfrm>
          <a:prstGeom prst="rect">
            <a:avLst/>
          </a:prstGeom>
          <a:noFill/>
        </p:spPr>
        <p:txBody>
          <a:bodyPr wrap="square" rtlCol="0">
            <a:spAutoFit/>
          </a:bodyPr>
          <a:lstStyle/>
          <a:p>
            <a:r>
              <a:rPr lang="en-US" dirty="0" smtClean="0"/>
              <a:t>User Support</a:t>
            </a:r>
          </a:p>
          <a:p>
            <a:pPr marL="168275" indent="-168275">
              <a:buFont typeface="Arial" pitchFamily="34" charset="0"/>
              <a:buChar char="•"/>
            </a:pPr>
            <a:r>
              <a:rPr lang="en-US" dirty="0" smtClean="0"/>
              <a:t>Operation</a:t>
            </a:r>
          </a:p>
          <a:p>
            <a:pPr marL="168275" indent="-168275">
              <a:buFont typeface="Arial" pitchFamily="34" charset="0"/>
              <a:buChar char="•"/>
            </a:pPr>
            <a:r>
              <a:rPr lang="en-US" dirty="0" smtClean="0"/>
              <a:t>Data</a:t>
            </a:r>
          </a:p>
          <a:p>
            <a:pPr marL="168275" indent="-168275">
              <a:buFont typeface="Arial" pitchFamily="34" charset="0"/>
              <a:buChar char="•"/>
            </a:pPr>
            <a:r>
              <a:rPr lang="en-US" dirty="0" smtClean="0"/>
              <a:t>Web</a:t>
            </a:r>
          </a:p>
          <a:p>
            <a:pPr marL="168275" indent="-168275">
              <a:buFont typeface="Arial" pitchFamily="34" charset="0"/>
              <a:buChar char="•"/>
            </a:pPr>
            <a:r>
              <a:rPr lang="en-US" dirty="0" smtClean="0"/>
              <a:t>…</a:t>
            </a:r>
          </a:p>
        </p:txBody>
      </p:sp>
    </p:spTree>
    <p:extLst>
      <p:ext uri="{BB962C8B-B14F-4D97-AF65-F5344CB8AC3E}">
        <p14:creationId xmlns:p14="http://schemas.microsoft.com/office/powerpoint/2010/main" xmlns="" val="161227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smtClean="0">
                <a:latin typeface="Arial" pitchFamily="34" charset="0"/>
                <a:ea typeface="Arial Unicode MS" pitchFamily="50" charset="-127"/>
                <a:cs typeface="Arial" pitchFamily="34" charset="0"/>
              </a:rPr>
              <a:t>Overview</a:t>
            </a:r>
            <a:endParaRPr lang="ko-KR" altLang="en-US" sz="3200" b="1" dirty="0">
              <a:latin typeface="Arial" pitchFamily="34" charset="0"/>
              <a:ea typeface="Arial Unicode MS" pitchFamily="50" charset="-127"/>
              <a:cs typeface="Arial" pitchFamily="34" charset="0"/>
            </a:endParaRPr>
          </a:p>
        </p:txBody>
      </p:sp>
      <p:sp>
        <p:nvSpPr>
          <p:cNvPr id="3" name="TextBox 2"/>
          <p:cNvSpPr txBox="1"/>
          <p:nvPr/>
        </p:nvSpPr>
        <p:spPr>
          <a:xfrm>
            <a:off x="611560" y="1052736"/>
            <a:ext cx="7848872" cy="2862322"/>
          </a:xfrm>
          <a:prstGeom prst="rect">
            <a:avLst/>
          </a:prstGeom>
          <a:noFill/>
        </p:spPr>
        <p:txBody>
          <a:bodyPr wrap="square" rtlCol="0">
            <a:spAutoFit/>
          </a:bodyPr>
          <a:lstStyle/>
          <a:p>
            <a:pPr marL="285750" indent="-285750">
              <a:lnSpc>
                <a:spcPct val="150000"/>
              </a:lnSpc>
              <a:buFont typeface="Arial" pitchFamily="34" charset="0"/>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Introduction</a:t>
            </a:r>
          </a:p>
          <a:p>
            <a:pPr marL="285750" indent="-285750">
              <a:lnSpc>
                <a:spcPct val="150000"/>
              </a:lnSpc>
              <a:buFont typeface="Arial" pitchFamily="34" charset="0"/>
              <a:buChar char="•"/>
            </a:pPr>
            <a:r>
              <a:rPr lang="en-US" altLang="ko-KR" sz="2400" b="1" dirty="0" smtClean="0">
                <a:latin typeface="Arial" pitchFamily="34" charset="0"/>
                <a:ea typeface="Arial Unicode MS" pitchFamily="50" charset="-127"/>
                <a:cs typeface="Arial" pitchFamily="34" charset="0"/>
              </a:rPr>
              <a:t>GSICS Research Working Group</a:t>
            </a:r>
          </a:p>
          <a:p>
            <a:pPr marL="285750" indent="-285750">
              <a:lnSpc>
                <a:spcPct val="150000"/>
              </a:lnSpc>
              <a:buFont typeface="Arial" pitchFamily="34" charset="0"/>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Sub-Group</a:t>
            </a:r>
          </a:p>
          <a:p>
            <a:pPr marL="742950" lvl="1" indent="-285750">
              <a:lnSpc>
                <a:spcPct val="150000"/>
              </a:lnSpc>
              <a:buFont typeface="Arial Unicode MS" pitchFamily="50" charset="-127"/>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IR, VIS/NIR, MW, UV</a:t>
            </a:r>
          </a:p>
          <a:p>
            <a:pPr marL="285750" indent="-285750">
              <a:lnSpc>
                <a:spcPct val="150000"/>
              </a:lnSpc>
              <a:buFont typeface="Arial" pitchFamily="34" charset="0"/>
              <a:buChar char="•"/>
            </a:pPr>
            <a:r>
              <a:rPr lang="en-US" altLang="ko-KR" sz="2400" b="1" dirty="0">
                <a:solidFill>
                  <a:schemeClr val="bg1">
                    <a:lumMod val="50000"/>
                  </a:schemeClr>
                </a:solidFill>
                <a:latin typeface="Arial" pitchFamily="34" charset="0"/>
                <a:ea typeface="Arial Unicode MS" pitchFamily="50" charset="-127"/>
                <a:cs typeface="Arial" pitchFamily="34" charset="0"/>
              </a:rPr>
              <a:t>Issues for </a:t>
            </a:r>
            <a:r>
              <a:rPr lang="en-US" altLang="ko-KR" sz="2400" b="1" dirty="0" smtClean="0">
                <a:solidFill>
                  <a:schemeClr val="bg1">
                    <a:lumMod val="50000"/>
                  </a:schemeClr>
                </a:solidFill>
                <a:latin typeface="Arial" pitchFamily="34" charset="0"/>
                <a:ea typeface="Arial Unicode MS" pitchFamily="50" charset="-127"/>
                <a:cs typeface="Arial" pitchFamily="34" charset="0"/>
              </a:rPr>
              <a:t>GSICS Users</a:t>
            </a:r>
            <a:endParaRPr lang="en-US" altLang="ko-KR" sz="2400" b="1" dirty="0">
              <a:solidFill>
                <a:schemeClr val="bg1">
                  <a:lumMod val="50000"/>
                </a:schemeClr>
              </a:solidFill>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xmlns="" val="1052092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a:solidFill>
                  <a:schemeClr val="accent2">
                    <a:lumMod val="50000"/>
                  </a:schemeClr>
                </a:solidFill>
                <a:latin typeface="Arial" pitchFamily="34" charset="0"/>
                <a:cs typeface="Arial" pitchFamily="34" charset="0"/>
              </a:rPr>
              <a:t>GRWG Chairing</a:t>
            </a:r>
            <a:endParaRPr lang="ko-KR" altLang="en-US" sz="3200" b="1" dirty="0">
              <a:solidFill>
                <a:schemeClr val="accent2">
                  <a:lumMod val="50000"/>
                </a:schemeClr>
              </a:solidFill>
              <a:latin typeface="Arial" pitchFamily="34" charset="0"/>
              <a:cs typeface="Arial"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xmlns="" val="3256960229"/>
              </p:ext>
            </p:extLst>
          </p:nvPr>
        </p:nvGraphicFramePr>
        <p:xfrm>
          <a:off x="107504" y="992857"/>
          <a:ext cx="8912384" cy="452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12276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smtClean="0">
                <a:latin typeface="Arial" pitchFamily="34" charset="0"/>
                <a:ea typeface="Arial Unicode MS" pitchFamily="50" charset="-127"/>
                <a:cs typeface="Arial" pitchFamily="34" charset="0"/>
              </a:rPr>
              <a:t>Overview</a:t>
            </a:r>
            <a:endParaRPr lang="ko-KR" altLang="en-US" sz="3200" b="1" dirty="0">
              <a:latin typeface="Arial" pitchFamily="34" charset="0"/>
              <a:ea typeface="Arial Unicode MS" pitchFamily="50" charset="-127"/>
              <a:cs typeface="Arial" pitchFamily="34" charset="0"/>
            </a:endParaRPr>
          </a:p>
        </p:txBody>
      </p:sp>
      <p:sp>
        <p:nvSpPr>
          <p:cNvPr id="3" name="TextBox 2"/>
          <p:cNvSpPr txBox="1"/>
          <p:nvPr/>
        </p:nvSpPr>
        <p:spPr>
          <a:xfrm>
            <a:off x="611560" y="1052736"/>
            <a:ext cx="7848872" cy="2862322"/>
          </a:xfrm>
          <a:prstGeom prst="rect">
            <a:avLst/>
          </a:prstGeom>
          <a:noFill/>
        </p:spPr>
        <p:txBody>
          <a:bodyPr wrap="square" rtlCol="0">
            <a:spAutoFit/>
          </a:bodyPr>
          <a:lstStyle/>
          <a:p>
            <a:pPr marL="285750" indent="-285750">
              <a:lnSpc>
                <a:spcPct val="150000"/>
              </a:lnSpc>
              <a:buFont typeface="Arial" pitchFamily="34" charset="0"/>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Introduction</a:t>
            </a:r>
          </a:p>
          <a:p>
            <a:pPr marL="285750" indent="-285750">
              <a:lnSpc>
                <a:spcPct val="150000"/>
              </a:lnSpc>
              <a:buFont typeface="Arial" pitchFamily="34" charset="0"/>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GSICS Research Working Group</a:t>
            </a:r>
          </a:p>
          <a:p>
            <a:pPr marL="285750" indent="-285750">
              <a:lnSpc>
                <a:spcPct val="150000"/>
              </a:lnSpc>
              <a:buFont typeface="Arial" pitchFamily="34" charset="0"/>
              <a:buChar char="•"/>
            </a:pPr>
            <a:r>
              <a:rPr lang="en-US" altLang="ko-KR" sz="2400" b="1" dirty="0" smtClean="0">
                <a:latin typeface="Arial" pitchFamily="34" charset="0"/>
                <a:ea typeface="Arial Unicode MS" pitchFamily="50" charset="-127"/>
                <a:cs typeface="Arial" pitchFamily="34" charset="0"/>
              </a:rPr>
              <a:t>Sub-Groups</a:t>
            </a:r>
          </a:p>
          <a:p>
            <a:pPr marL="742950" lvl="1" indent="-285750">
              <a:lnSpc>
                <a:spcPct val="150000"/>
              </a:lnSpc>
              <a:buFont typeface="Arial Unicode MS" pitchFamily="50" charset="-127"/>
              <a:buChar char="‒"/>
            </a:pPr>
            <a:r>
              <a:rPr lang="en-US" altLang="ko-KR" sz="2400" b="1" dirty="0" smtClean="0">
                <a:latin typeface="Arial" pitchFamily="34" charset="0"/>
                <a:ea typeface="Arial Unicode MS" pitchFamily="50" charset="-127"/>
                <a:cs typeface="Arial" pitchFamily="34" charset="0"/>
              </a:rPr>
              <a:t>IR, VIS/NIR, MW, UV</a:t>
            </a:r>
          </a:p>
          <a:p>
            <a:pPr marL="285750" indent="-285750">
              <a:lnSpc>
                <a:spcPct val="150000"/>
              </a:lnSpc>
              <a:buFont typeface="Arial" pitchFamily="34" charset="0"/>
              <a:buChar char="•"/>
            </a:pPr>
            <a:r>
              <a:rPr lang="en-US" altLang="ko-KR" sz="2400" b="1" dirty="0">
                <a:solidFill>
                  <a:schemeClr val="bg1">
                    <a:lumMod val="50000"/>
                  </a:schemeClr>
                </a:solidFill>
                <a:latin typeface="Arial" pitchFamily="34" charset="0"/>
                <a:ea typeface="Arial Unicode MS" pitchFamily="50" charset="-127"/>
                <a:cs typeface="Arial" pitchFamily="34" charset="0"/>
              </a:rPr>
              <a:t>Issues for </a:t>
            </a:r>
            <a:r>
              <a:rPr lang="en-US" altLang="ko-KR" sz="2400" b="1" dirty="0" smtClean="0">
                <a:solidFill>
                  <a:schemeClr val="bg1">
                    <a:lumMod val="50000"/>
                  </a:schemeClr>
                </a:solidFill>
                <a:latin typeface="Arial" pitchFamily="34" charset="0"/>
                <a:ea typeface="Arial Unicode MS" pitchFamily="50" charset="-127"/>
                <a:cs typeface="Arial" pitchFamily="34" charset="0"/>
              </a:rPr>
              <a:t>GSICS Users</a:t>
            </a:r>
            <a:endParaRPr lang="en-US" altLang="ko-KR" sz="2400" b="1" dirty="0">
              <a:solidFill>
                <a:schemeClr val="bg1">
                  <a:lumMod val="50000"/>
                </a:schemeClr>
              </a:solidFill>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xmlns="" val="3688783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l"/>
            <a:r>
              <a:rPr lang="en-GB" sz="2800" b="1" dirty="0" smtClean="0">
                <a:solidFill>
                  <a:schemeClr val="accent2">
                    <a:lumMod val="50000"/>
                  </a:schemeClr>
                </a:solidFill>
                <a:latin typeface="Arial" pitchFamily="34" charset="0"/>
                <a:ea typeface="Arial Unicode MS" pitchFamily="50" charset="-127"/>
                <a:cs typeface="Arial" pitchFamily="34" charset="0"/>
              </a:rPr>
              <a:t>IR Product Development within GSICS (IR)</a:t>
            </a:r>
          </a:p>
        </p:txBody>
      </p:sp>
      <p:sp>
        <p:nvSpPr>
          <p:cNvPr id="4" name="Content Placeholder 2"/>
          <p:cNvSpPr txBox="1">
            <a:spLocks/>
          </p:cNvSpPr>
          <p:nvPr/>
        </p:nvSpPr>
        <p:spPr>
          <a:xfrm>
            <a:off x="495300" y="980728"/>
            <a:ext cx="8109148" cy="5256584"/>
          </a:xfrm>
          <a:prstGeom prst="rect">
            <a:avLst/>
          </a:prstGeom>
        </p:spPr>
        <p:txBody>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latin typeface="Arial" pitchFamily="34" charset="0"/>
                <a:ea typeface="Arial Unicode MS" pitchFamily="50" charset="-127"/>
                <a:cs typeface="Arial" pitchFamily="34" charset="0"/>
              </a:rPr>
              <a:t>GEO-LEO IR </a:t>
            </a:r>
            <a:r>
              <a:rPr lang="en-GB" sz="1800" dirty="0" err="1" smtClean="0">
                <a:latin typeface="Arial" pitchFamily="34" charset="0"/>
                <a:ea typeface="Arial Unicode MS" pitchFamily="50" charset="-127"/>
                <a:cs typeface="Arial" pitchFamily="34" charset="0"/>
              </a:rPr>
              <a:t>hyperspectral</a:t>
            </a:r>
            <a:endParaRPr lang="en-GB" sz="1800" dirty="0" smtClean="0">
              <a:latin typeface="Arial" pitchFamily="34" charset="0"/>
              <a:ea typeface="Arial Unicode MS" pitchFamily="50" charset="-127"/>
              <a:cs typeface="Arial" pitchFamily="34" charset="0"/>
            </a:endParaRPr>
          </a:p>
          <a:p>
            <a:pPr lvl="1"/>
            <a:r>
              <a:rPr lang="en-GB" sz="1800" dirty="0" smtClean="0">
                <a:latin typeface="Arial" pitchFamily="34" charset="0"/>
                <a:ea typeface="Arial Unicode MS" pitchFamily="50" charset="-127"/>
                <a:cs typeface="Arial" pitchFamily="34" charset="0"/>
              </a:rPr>
              <a:t>Progress existing products to Operational Status</a:t>
            </a:r>
          </a:p>
          <a:p>
            <a:pPr lvl="1"/>
            <a:r>
              <a:rPr lang="en-GB" sz="1800" dirty="0" smtClean="0">
                <a:latin typeface="Arial" pitchFamily="34" charset="0"/>
                <a:ea typeface="Arial Unicode MS" pitchFamily="50" charset="-127"/>
                <a:cs typeface="Arial" pitchFamily="34" charset="0"/>
              </a:rPr>
              <a:t>Promote new products to Demonstration Status</a:t>
            </a:r>
          </a:p>
          <a:p>
            <a:pPr lvl="1"/>
            <a:r>
              <a:rPr lang="en-GB" sz="1800" dirty="0" smtClean="0">
                <a:latin typeface="Arial" pitchFamily="34" charset="0"/>
                <a:ea typeface="Arial Unicode MS" pitchFamily="50" charset="-127"/>
                <a:cs typeface="Arial" pitchFamily="34" charset="0"/>
              </a:rPr>
              <a:t>Application of Prime GSICS Correction concept  </a:t>
            </a:r>
          </a:p>
          <a:p>
            <a:pPr lvl="1"/>
            <a:r>
              <a:rPr lang="en-GB" sz="1800" dirty="0" smtClean="0">
                <a:latin typeface="Arial" pitchFamily="34" charset="0"/>
                <a:ea typeface="Arial Unicode MS" pitchFamily="50" charset="-127"/>
                <a:cs typeface="Arial" pitchFamily="34" charset="0"/>
              </a:rPr>
              <a:t>To merge multiple reference instruments</a:t>
            </a:r>
          </a:p>
          <a:p>
            <a:pPr lvl="2"/>
            <a:r>
              <a:rPr lang="en-GB" sz="1800" dirty="0" smtClean="0">
                <a:latin typeface="Arial" pitchFamily="34" charset="0"/>
                <a:ea typeface="Arial Unicode MS" pitchFamily="50" charset="-127"/>
                <a:cs typeface="Arial" pitchFamily="34" charset="0"/>
              </a:rPr>
              <a:t>To allow corrections to cover diurnal cycle</a:t>
            </a:r>
          </a:p>
          <a:p>
            <a:pPr lvl="2"/>
            <a:r>
              <a:rPr lang="en-US" sz="1800" dirty="0" smtClean="0">
                <a:latin typeface="Arial" pitchFamily="34" charset="0"/>
                <a:ea typeface="Arial Unicode MS" pitchFamily="50" charset="-127"/>
                <a:cs typeface="Arial" pitchFamily="34" charset="0"/>
              </a:rPr>
              <a:t>Other Agencies’ plans for Prime GSICS Corrections?</a:t>
            </a:r>
          </a:p>
          <a:p>
            <a:r>
              <a:rPr lang="en-GB" altLang="ko-KR" sz="1800" dirty="0">
                <a:latin typeface="Arial" pitchFamily="34" charset="0"/>
                <a:ea typeface="Arial Unicode MS" pitchFamily="50" charset="-127"/>
                <a:cs typeface="Arial" pitchFamily="34" charset="0"/>
              </a:rPr>
              <a:t>Scope potential new GSICS products/deliverables</a:t>
            </a:r>
          </a:p>
          <a:p>
            <a:pPr lvl="1"/>
            <a:r>
              <a:rPr lang="en-US" altLang="ko-KR" sz="1800" dirty="0">
                <a:latin typeface="Arial" pitchFamily="34" charset="0"/>
                <a:ea typeface="Arial Unicode MS" pitchFamily="50" charset="-127"/>
                <a:cs typeface="Arial" pitchFamily="34" charset="0"/>
              </a:rPr>
              <a:t>Alternative inter-calibration algorithms</a:t>
            </a:r>
            <a:endParaRPr lang="en-GB" altLang="ko-KR" sz="1800" dirty="0">
              <a:latin typeface="Arial" pitchFamily="34" charset="0"/>
              <a:ea typeface="Arial Unicode MS" pitchFamily="50" charset="-127"/>
              <a:cs typeface="Arial" pitchFamily="34" charset="0"/>
            </a:endParaRPr>
          </a:p>
          <a:p>
            <a:pPr lvl="1"/>
            <a:r>
              <a:rPr lang="en-GB" altLang="ko-KR" sz="1800" dirty="0">
                <a:latin typeface="Arial" pitchFamily="34" charset="0"/>
                <a:ea typeface="Arial Unicode MS" pitchFamily="50" charset="-127"/>
                <a:cs typeface="Arial" pitchFamily="34" charset="0"/>
              </a:rPr>
              <a:t>Retrieved SRFs</a:t>
            </a:r>
          </a:p>
          <a:p>
            <a:pPr lvl="1"/>
            <a:r>
              <a:rPr lang="en-GB" altLang="ko-KR" sz="1800" dirty="0">
                <a:latin typeface="Arial" pitchFamily="34" charset="0"/>
                <a:ea typeface="Arial Unicode MS" pitchFamily="50" charset="-127"/>
                <a:cs typeface="Arial" pitchFamily="34" charset="0"/>
              </a:rPr>
              <a:t>GEO-GEO inter-calibration</a:t>
            </a:r>
            <a:br>
              <a:rPr lang="en-GB" altLang="ko-KR" sz="1800" dirty="0">
                <a:latin typeface="Arial" pitchFamily="34" charset="0"/>
                <a:ea typeface="Arial Unicode MS" pitchFamily="50" charset="-127"/>
                <a:cs typeface="Arial" pitchFamily="34" charset="0"/>
              </a:rPr>
            </a:br>
            <a:r>
              <a:rPr lang="en-GB" altLang="ko-KR" sz="1800" dirty="0">
                <a:latin typeface="Arial" pitchFamily="34" charset="0"/>
                <a:ea typeface="Arial Unicode MS" pitchFamily="50" charset="-127"/>
                <a:cs typeface="Arial" pitchFamily="34" charset="0"/>
              </a:rPr>
              <a:t>(part  of GEO-ring)</a:t>
            </a:r>
          </a:p>
          <a:p>
            <a:pPr lvl="1"/>
            <a:r>
              <a:rPr lang="en-GB" altLang="ko-KR" sz="1800" dirty="0">
                <a:latin typeface="Arial" pitchFamily="34" charset="0"/>
                <a:ea typeface="Arial Unicode MS" pitchFamily="50" charset="-127"/>
                <a:cs typeface="Arial" pitchFamily="34" charset="0"/>
              </a:rPr>
              <a:t>LEO-LEO </a:t>
            </a:r>
            <a:r>
              <a:rPr lang="en-GB" altLang="ko-KR" sz="1800" dirty="0" smtClean="0">
                <a:latin typeface="Arial" pitchFamily="34" charset="0"/>
                <a:ea typeface="Arial Unicode MS" pitchFamily="50" charset="-127"/>
                <a:cs typeface="Arial" pitchFamily="34" charset="0"/>
              </a:rPr>
              <a:t>inter-calibration</a:t>
            </a:r>
            <a:endParaRPr lang="en-GB" altLang="ko-KR" sz="1800" dirty="0">
              <a:latin typeface="Arial" pitchFamily="34" charset="0"/>
              <a:ea typeface="Arial Unicode MS" pitchFamily="50" charset="-127"/>
              <a:cs typeface="Arial" pitchFamily="34" charset="0"/>
            </a:endParaRPr>
          </a:p>
          <a:p>
            <a:r>
              <a:rPr lang="en-GB" altLang="ko-KR" sz="1800" dirty="0">
                <a:latin typeface="Arial" pitchFamily="34" charset="0"/>
                <a:ea typeface="Arial Unicode MS" pitchFamily="50" charset="-127"/>
                <a:cs typeface="Arial" pitchFamily="34" charset="0"/>
              </a:rPr>
              <a:t>Traceability of Reference Instruments</a:t>
            </a:r>
          </a:p>
          <a:p>
            <a:pPr lvl="1"/>
            <a:r>
              <a:rPr lang="en-US" altLang="ko-KR" sz="1800" dirty="0">
                <a:latin typeface="Arial" pitchFamily="34" charset="0"/>
                <a:ea typeface="Arial Unicode MS" pitchFamily="50" charset="-127"/>
                <a:cs typeface="Arial" pitchFamily="34" charset="0"/>
              </a:rPr>
              <a:t>Plans for TANSO-FTS/2 &amp; </a:t>
            </a:r>
            <a:r>
              <a:rPr lang="en-US" altLang="ko-KR" sz="1800" dirty="0" smtClean="0">
                <a:latin typeface="Arial" pitchFamily="34" charset="0"/>
                <a:ea typeface="Arial Unicode MS" pitchFamily="50" charset="-127"/>
                <a:cs typeface="Arial" pitchFamily="34" charset="0"/>
              </a:rPr>
              <a:t>CLARREO</a:t>
            </a:r>
          </a:p>
          <a:p>
            <a:pPr lvl="1"/>
            <a:r>
              <a:rPr lang="en-GB" sz="1800" dirty="0" smtClean="0">
                <a:latin typeface="Arial" pitchFamily="34" charset="0"/>
                <a:cs typeface="Arial" pitchFamily="34" charset="0"/>
              </a:rPr>
              <a:t>GSICS IR Reference Sensor Traceability and Uncertainty Report</a:t>
            </a:r>
            <a:endParaRPr lang="en-GB" altLang="ko-KR" sz="1800" dirty="0">
              <a:latin typeface="Arial" pitchFamily="34" charset="0"/>
              <a:ea typeface="Arial Unicode MS" pitchFamily="50" charset="-127"/>
              <a:cs typeface="Arial" pitchFamily="34" charset="0"/>
            </a:endParaRPr>
          </a:p>
          <a:p>
            <a:pPr marL="914400" lvl="2" indent="0">
              <a:buNone/>
            </a:pPr>
            <a:endParaRPr lang="en-GB" sz="1800" dirty="0" smtClean="0">
              <a:solidFill>
                <a:srgbClr val="FF0000"/>
              </a:solidFill>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xmlns="" val="3529249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8600" y="76200"/>
            <a:ext cx="8015808" cy="551022"/>
          </a:xfrm>
        </p:spPr>
        <p:txBody>
          <a:bodyPr>
            <a:normAutofit fontScale="90000"/>
          </a:bodyPr>
          <a:lstStyle/>
          <a:p>
            <a:pPr algn="r"/>
            <a:endParaRPr lang="ko-KR" altLang="en-US" dirty="0"/>
          </a:p>
        </p:txBody>
      </p:sp>
      <p:pic>
        <p:nvPicPr>
          <p:cNvPr id="36" name="Picture 2" descr="http://www.eumetsat.int/website/wcm/idc/idcplg?IdcService=GET_FILE&amp;dDocName=GSICS_SATOVERVIEW&amp;RevisionSelectionMethod=LatestReleased&amp;Rendition=Web"/>
          <p:cNvPicPr>
            <a:picLocks noChangeAspect="1" noChangeArrowheads="1"/>
          </p:cNvPicPr>
          <p:nvPr/>
        </p:nvPicPr>
        <p:blipFill>
          <a:blip r:embed="rId2" cstate="print"/>
          <a:srcRect/>
          <a:stretch>
            <a:fillRect/>
          </a:stretch>
        </p:blipFill>
        <p:spPr bwMode="auto">
          <a:xfrm>
            <a:off x="1" y="1"/>
            <a:ext cx="7361000" cy="5143500"/>
          </a:xfrm>
          <a:prstGeom prst="rect">
            <a:avLst/>
          </a:prstGeom>
          <a:noFill/>
        </p:spPr>
      </p:pic>
      <p:cxnSp>
        <p:nvCxnSpPr>
          <p:cNvPr id="37" name="Straight Arrow Connector 4"/>
          <p:cNvCxnSpPr/>
          <p:nvPr/>
        </p:nvCxnSpPr>
        <p:spPr>
          <a:xfrm flipV="1">
            <a:off x="3640804" y="3746312"/>
            <a:ext cx="2431400" cy="109523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6"/>
          <p:cNvCxnSpPr/>
          <p:nvPr/>
        </p:nvCxnSpPr>
        <p:spPr>
          <a:xfrm flipH="1">
            <a:off x="6097399" y="3121925"/>
            <a:ext cx="340145" cy="61415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9"/>
          <p:cNvCxnSpPr/>
          <p:nvPr/>
        </p:nvCxnSpPr>
        <p:spPr>
          <a:xfrm flipV="1">
            <a:off x="6437544" y="1852684"/>
            <a:ext cx="12598" cy="124877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2"/>
          <p:cNvCxnSpPr/>
          <p:nvPr/>
        </p:nvCxnSpPr>
        <p:spPr>
          <a:xfrm>
            <a:off x="5921030" y="1013346"/>
            <a:ext cx="529113" cy="818866"/>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15"/>
          <p:cNvCxnSpPr/>
          <p:nvPr/>
        </p:nvCxnSpPr>
        <p:spPr>
          <a:xfrm>
            <a:off x="5303731" y="532264"/>
            <a:ext cx="617299" cy="48108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18"/>
          <p:cNvCxnSpPr/>
          <p:nvPr/>
        </p:nvCxnSpPr>
        <p:spPr>
          <a:xfrm flipH="1">
            <a:off x="1612537" y="532264"/>
            <a:ext cx="3678597" cy="266131"/>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21"/>
          <p:cNvCxnSpPr/>
          <p:nvPr/>
        </p:nvCxnSpPr>
        <p:spPr>
          <a:xfrm flipV="1">
            <a:off x="844062" y="829102"/>
            <a:ext cx="743278" cy="105429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4"/>
          <p:cNvCxnSpPr/>
          <p:nvPr/>
        </p:nvCxnSpPr>
        <p:spPr>
          <a:xfrm flipV="1">
            <a:off x="844062" y="1862921"/>
            <a:ext cx="0" cy="1207827"/>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27"/>
          <p:cNvCxnSpPr/>
          <p:nvPr/>
        </p:nvCxnSpPr>
        <p:spPr>
          <a:xfrm flipH="1" flipV="1">
            <a:off x="844062" y="3060510"/>
            <a:ext cx="302350" cy="583442"/>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30"/>
          <p:cNvCxnSpPr/>
          <p:nvPr/>
        </p:nvCxnSpPr>
        <p:spPr>
          <a:xfrm flipH="1" flipV="1">
            <a:off x="1121218" y="3643952"/>
            <a:ext cx="2519587" cy="1187355"/>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bwMode="auto">
          <a:xfrm>
            <a:off x="6372199" y="3429000"/>
            <a:ext cx="2686613" cy="2160240"/>
          </a:xfrm>
          <a:prstGeom prst="rect">
            <a:avLst/>
          </a:prstGeom>
          <a:noFill/>
          <a:ln w="9525">
            <a:noFill/>
            <a:miter lim="800000"/>
            <a:headEnd/>
            <a:tailEnd/>
          </a:ln>
        </p:spPr>
        <p:txBody>
          <a:bodyPr vert="horz" wrap="square" lIns="77916" tIns="38958" rIns="77916" bIns="38958" numCol="1" anchor="t" anchorCtr="0" compatLnSpc="1">
            <a:prstTxWarp prst="textNoShape">
              <a:avLst/>
            </a:prstTxWarp>
          </a:bodyPr>
          <a:lstStyle/>
          <a:p>
            <a:pPr marL="292186" indent="-292186" defTabSz="779163" eaLnBrk="0" hangingPunct="0">
              <a:spcBef>
                <a:spcPct val="20000"/>
              </a:spcBef>
              <a:defRPr/>
            </a:pPr>
            <a:r>
              <a:rPr lang="en-GB" b="1" dirty="0" smtClean="0">
                <a:solidFill>
                  <a:schemeClr val="tx1"/>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GEO-GEO Comparisons</a:t>
            </a:r>
          </a:p>
          <a:p>
            <a:pPr marL="292186" indent="-292186" eaLnBrk="0" hangingPunct="0">
              <a:spcBef>
                <a:spcPct val="20000"/>
              </a:spcBef>
              <a:buFont typeface="Arial" charset="0"/>
              <a:buChar char="•"/>
            </a:pPr>
            <a:r>
              <a:rPr lang="en-GB" b="0" dirty="0" smtClean="0">
                <a:solidFill>
                  <a:schemeClr val="tx1"/>
                </a:solidFill>
                <a:latin typeface="Arial Unicode MS" pitchFamily="50" charset="-127"/>
                <a:ea typeface="Arial Unicode MS" pitchFamily="50" charset="-127"/>
                <a:cs typeface="Arial Unicode MS" pitchFamily="50" charset="-127"/>
              </a:rPr>
              <a:t>Based on collocated observations</a:t>
            </a:r>
          </a:p>
          <a:p>
            <a:pPr marL="292186" indent="-292186" defTabSz="779163" eaLnBrk="0" hangingPunct="0">
              <a:spcBef>
                <a:spcPct val="20000"/>
              </a:spcBef>
              <a:buFont typeface="Arial" charset="0"/>
              <a:buChar char="•"/>
              <a:defRPr/>
            </a:pPr>
            <a:r>
              <a:rPr lang="en-GB" b="0" dirty="0" smtClean="0">
                <a:solidFill>
                  <a:schemeClr val="tx1"/>
                </a:solidFill>
                <a:latin typeface="Arial Unicode MS" pitchFamily="50" charset="-127"/>
                <a:ea typeface="Arial Unicode MS" pitchFamily="50" charset="-127"/>
                <a:cs typeface="Arial Unicode MS" pitchFamily="50" charset="-127"/>
              </a:rPr>
              <a:t>GEO imager pairs</a:t>
            </a:r>
          </a:p>
          <a:p>
            <a:pPr marL="292186" indent="-292186" defTabSz="779163" eaLnBrk="0" hangingPunct="0">
              <a:spcBef>
                <a:spcPct val="20000"/>
              </a:spcBef>
              <a:buFont typeface="Arial" charset="0"/>
              <a:buChar char="•"/>
              <a:defRPr/>
            </a:pPr>
            <a:r>
              <a:rPr lang="en-GB" b="0" dirty="0" smtClean="0">
                <a:solidFill>
                  <a:schemeClr val="tx1"/>
                </a:solidFill>
                <a:latin typeface="Arial Unicode MS" pitchFamily="50" charset="-127"/>
                <a:ea typeface="Arial Unicode MS" pitchFamily="50" charset="-127"/>
                <a:cs typeface="Arial Unicode MS" pitchFamily="50" charset="-127"/>
              </a:rPr>
              <a:t>Need Spectral Band Adjustment Factors    (SBAFs)</a:t>
            </a:r>
            <a:endParaRPr lang="en-GB" b="0" dirty="0">
              <a:solidFill>
                <a:schemeClr val="tx1"/>
              </a:solidFill>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xmlns="" val="562313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8600" y="76200"/>
            <a:ext cx="8231832" cy="551022"/>
          </a:xfrm>
        </p:spPr>
        <p:txBody>
          <a:bodyPr>
            <a:normAutofit fontScale="90000"/>
          </a:bodyPr>
          <a:lstStyle/>
          <a:p>
            <a:pPr algn="r"/>
            <a:endParaRPr lang="ko-KR" altLang="en-US" dirty="0"/>
          </a:p>
        </p:txBody>
      </p:sp>
      <p:pic>
        <p:nvPicPr>
          <p:cNvPr id="26" name="Picture 2" descr="http://www.eumetsat.int/website/wcm/idc/idcplg?IdcService=GET_FILE&amp;dDocName=GSICS_SATOVERVIEW&amp;RevisionSelectionMethod=LatestReleased&amp;Rendition=Web"/>
          <p:cNvPicPr>
            <a:picLocks noChangeAspect="1" noChangeArrowheads="1"/>
          </p:cNvPicPr>
          <p:nvPr/>
        </p:nvPicPr>
        <p:blipFill>
          <a:blip r:embed="rId2" cstate="print"/>
          <a:srcRect/>
          <a:stretch>
            <a:fillRect/>
          </a:stretch>
        </p:blipFill>
        <p:spPr bwMode="auto">
          <a:xfrm>
            <a:off x="1" y="1"/>
            <a:ext cx="7361000" cy="5143500"/>
          </a:xfrm>
          <a:prstGeom prst="rect">
            <a:avLst/>
          </a:prstGeom>
          <a:noFill/>
        </p:spPr>
      </p:pic>
      <p:cxnSp>
        <p:nvCxnSpPr>
          <p:cNvPr id="27" name="Straight Arrow Connector 5"/>
          <p:cNvCxnSpPr/>
          <p:nvPr/>
        </p:nvCxnSpPr>
        <p:spPr>
          <a:xfrm flipH="1" flipV="1">
            <a:off x="2557381" y="1289714"/>
            <a:ext cx="1083422" cy="3551830"/>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6"/>
          <p:cNvCxnSpPr/>
          <p:nvPr/>
        </p:nvCxnSpPr>
        <p:spPr>
          <a:xfrm flipH="1" flipV="1">
            <a:off x="2544783" y="1289715"/>
            <a:ext cx="3552618" cy="2456597"/>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9"/>
          <p:cNvCxnSpPr/>
          <p:nvPr/>
        </p:nvCxnSpPr>
        <p:spPr>
          <a:xfrm flipH="1" flipV="1">
            <a:off x="2544783" y="1289715"/>
            <a:ext cx="3892762" cy="183221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12"/>
          <p:cNvCxnSpPr/>
          <p:nvPr/>
        </p:nvCxnSpPr>
        <p:spPr>
          <a:xfrm flipH="1" flipV="1">
            <a:off x="2532184" y="1279479"/>
            <a:ext cx="3917958" cy="573206"/>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15"/>
          <p:cNvCxnSpPr/>
          <p:nvPr/>
        </p:nvCxnSpPr>
        <p:spPr>
          <a:xfrm flipH="1">
            <a:off x="2557381" y="1023582"/>
            <a:ext cx="3351050" cy="26613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18"/>
          <p:cNvCxnSpPr/>
          <p:nvPr/>
        </p:nvCxnSpPr>
        <p:spPr>
          <a:xfrm flipH="1">
            <a:off x="2569979" y="542500"/>
            <a:ext cx="2708555" cy="747215"/>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21"/>
          <p:cNvCxnSpPr/>
          <p:nvPr/>
        </p:nvCxnSpPr>
        <p:spPr>
          <a:xfrm>
            <a:off x="1587341" y="788159"/>
            <a:ext cx="970041" cy="51179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24"/>
          <p:cNvCxnSpPr/>
          <p:nvPr/>
        </p:nvCxnSpPr>
        <p:spPr>
          <a:xfrm flipV="1">
            <a:off x="844063" y="1289713"/>
            <a:ext cx="1713319" cy="58344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27"/>
          <p:cNvCxnSpPr/>
          <p:nvPr/>
        </p:nvCxnSpPr>
        <p:spPr>
          <a:xfrm flipV="1">
            <a:off x="1159011" y="1289715"/>
            <a:ext cx="1398371" cy="237471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0"/>
          <p:cNvCxnSpPr/>
          <p:nvPr/>
        </p:nvCxnSpPr>
        <p:spPr>
          <a:xfrm flipV="1">
            <a:off x="856660" y="1289715"/>
            <a:ext cx="1713318" cy="1781033"/>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14"/>
          <p:cNvCxnSpPr/>
          <p:nvPr/>
        </p:nvCxnSpPr>
        <p:spPr>
          <a:xfrm flipV="1">
            <a:off x="3640804" y="3746312"/>
            <a:ext cx="2431400" cy="109523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6"/>
          <p:cNvCxnSpPr/>
          <p:nvPr/>
        </p:nvCxnSpPr>
        <p:spPr>
          <a:xfrm flipH="1">
            <a:off x="6097399" y="3121925"/>
            <a:ext cx="340145" cy="61415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17"/>
          <p:cNvCxnSpPr/>
          <p:nvPr/>
        </p:nvCxnSpPr>
        <p:spPr>
          <a:xfrm flipV="1">
            <a:off x="6437544" y="1852684"/>
            <a:ext cx="12598" cy="124877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9"/>
          <p:cNvCxnSpPr/>
          <p:nvPr/>
        </p:nvCxnSpPr>
        <p:spPr>
          <a:xfrm>
            <a:off x="5921030" y="1013346"/>
            <a:ext cx="529113" cy="818866"/>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20"/>
          <p:cNvCxnSpPr/>
          <p:nvPr/>
        </p:nvCxnSpPr>
        <p:spPr>
          <a:xfrm>
            <a:off x="5303731" y="532264"/>
            <a:ext cx="617299" cy="48108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22"/>
          <p:cNvCxnSpPr/>
          <p:nvPr/>
        </p:nvCxnSpPr>
        <p:spPr>
          <a:xfrm flipH="1">
            <a:off x="1612537" y="532264"/>
            <a:ext cx="3678597" cy="266131"/>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23"/>
          <p:cNvCxnSpPr/>
          <p:nvPr/>
        </p:nvCxnSpPr>
        <p:spPr>
          <a:xfrm flipV="1">
            <a:off x="844062" y="829102"/>
            <a:ext cx="743278" cy="105429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5"/>
          <p:cNvCxnSpPr/>
          <p:nvPr/>
        </p:nvCxnSpPr>
        <p:spPr>
          <a:xfrm flipV="1">
            <a:off x="844062" y="1862921"/>
            <a:ext cx="0" cy="1207827"/>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26"/>
          <p:cNvCxnSpPr/>
          <p:nvPr/>
        </p:nvCxnSpPr>
        <p:spPr>
          <a:xfrm flipH="1" flipV="1">
            <a:off x="844062" y="3060510"/>
            <a:ext cx="302350" cy="583442"/>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28"/>
          <p:cNvCxnSpPr/>
          <p:nvPr/>
        </p:nvCxnSpPr>
        <p:spPr>
          <a:xfrm flipH="1" flipV="1">
            <a:off x="1121218" y="3643952"/>
            <a:ext cx="2519587" cy="1187355"/>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bwMode="auto">
          <a:xfrm>
            <a:off x="6012160" y="3706936"/>
            <a:ext cx="3059836" cy="3394472"/>
          </a:xfrm>
          <a:prstGeom prst="rect">
            <a:avLst/>
          </a:prstGeom>
          <a:noFill/>
          <a:ln w="9525">
            <a:noFill/>
            <a:miter lim="800000"/>
            <a:headEnd/>
            <a:tailEnd/>
          </a:ln>
        </p:spPr>
        <p:txBody>
          <a:bodyPr vert="horz" wrap="square" lIns="77916" tIns="38958" rIns="77916" bIns="38958" numCol="1" anchor="t" anchorCtr="0" compatLnSpc="1">
            <a:prstTxWarp prst="textNoShape">
              <a:avLst/>
            </a:prstTxWarp>
          </a:bodyPr>
          <a:lstStyle/>
          <a:p>
            <a:pPr marL="292186" indent="-292186" defTabSz="779163" eaLnBrk="0" hangingPunct="0">
              <a:spcBef>
                <a:spcPct val="20000"/>
              </a:spcBef>
              <a:defRPr/>
            </a:pPr>
            <a:r>
              <a:rPr lang="en-GB" dirty="0" smtClean="0">
                <a:solidFill>
                  <a:schemeClr val="tx1"/>
                </a:solidFill>
                <a:latin typeface="Arial Unicode MS" pitchFamily="50" charset="-127"/>
                <a:ea typeface="Arial Unicode MS" pitchFamily="50" charset="-127"/>
                <a:cs typeface="Arial Unicode MS" pitchFamily="50" charset="-127"/>
              </a:rPr>
              <a:t>Comparing GEO-LEO  and GEO-GEO Differences</a:t>
            </a:r>
          </a:p>
          <a:p>
            <a:pPr marL="292186" indent="-292186" eaLnBrk="0" hangingPunct="0">
              <a:spcBef>
                <a:spcPct val="20000"/>
              </a:spcBef>
              <a:buFont typeface="Arial" charset="0"/>
              <a:buChar char="•"/>
            </a:pPr>
            <a:r>
              <a:rPr lang="en-GB" b="0" dirty="0" smtClean="0">
                <a:solidFill>
                  <a:schemeClr val="tx1"/>
                </a:solidFill>
                <a:latin typeface="Arial Unicode MS" pitchFamily="50" charset="-127"/>
                <a:ea typeface="Arial Unicode MS" pitchFamily="50" charset="-127"/>
                <a:cs typeface="Arial Unicode MS" pitchFamily="50" charset="-127"/>
              </a:rPr>
              <a:t>To Validate Uncertainty </a:t>
            </a:r>
            <a:br>
              <a:rPr lang="en-GB" b="0" dirty="0" smtClean="0">
                <a:solidFill>
                  <a:schemeClr val="tx1"/>
                </a:solidFill>
                <a:latin typeface="Arial Unicode MS" pitchFamily="50" charset="-127"/>
                <a:ea typeface="Arial Unicode MS" pitchFamily="50" charset="-127"/>
                <a:cs typeface="Arial Unicode MS" pitchFamily="50" charset="-127"/>
              </a:rPr>
            </a:br>
            <a:r>
              <a:rPr lang="en-GB" b="0" dirty="0" smtClean="0">
                <a:solidFill>
                  <a:schemeClr val="tx1"/>
                </a:solidFill>
                <a:latin typeface="Arial Unicode MS" pitchFamily="50" charset="-127"/>
                <a:ea typeface="Arial Unicode MS" pitchFamily="50" charset="-127"/>
                <a:cs typeface="Arial Unicode MS" pitchFamily="50" charset="-127"/>
              </a:rPr>
              <a:t>estimates</a:t>
            </a:r>
          </a:p>
          <a:p>
            <a:pPr marL="292186" indent="-292186" eaLnBrk="0" hangingPunct="0">
              <a:spcBef>
                <a:spcPct val="20000"/>
              </a:spcBef>
              <a:buFont typeface="Arial" charset="0"/>
              <a:buChar char="•"/>
            </a:pPr>
            <a:r>
              <a:rPr lang="en-GB" b="0" dirty="0" smtClean="0">
                <a:solidFill>
                  <a:schemeClr val="tx1"/>
                </a:solidFill>
                <a:latin typeface="Arial Unicode MS" pitchFamily="50" charset="-127"/>
                <a:ea typeface="Arial Unicode MS" pitchFamily="50" charset="-127"/>
                <a:cs typeface="Arial Unicode MS" pitchFamily="50" charset="-127"/>
              </a:rPr>
              <a:t>Ensure consistency</a:t>
            </a:r>
          </a:p>
          <a:p>
            <a:pPr marL="292186" indent="-292186" eaLnBrk="0" hangingPunct="0">
              <a:spcBef>
                <a:spcPct val="20000"/>
              </a:spcBef>
            </a:pPr>
            <a:r>
              <a:rPr lang="en-GB" b="1" dirty="0" smtClean="0">
                <a:solidFill>
                  <a:schemeClr val="tx1"/>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Generate global L2 products</a:t>
            </a:r>
          </a:p>
          <a:p>
            <a:pPr marL="292186" indent="-292186" eaLnBrk="0" hangingPunct="0">
              <a:spcBef>
                <a:spcPct val="20000"/>
              </a:spcBef>
              <a:buFont typeface="Arial" charset="0"/>
              <a:buChar char="•"/>
            </a:pPr>
            <a:r>
              <a:rPr lang="en-GB" b="0" dirty="0" smtClean="0">
                <a:solidFill>
                  <a:schemeClr val="tx1"/>
                </a:solidFill>
                <a:latin typeface="Arial Unicode MS" pitchFamily="50" charset="-127"/>
                <a:ea typeface="Arial Unicode MS" pitchFamily="50" charset="-127"/>
                <a:cs typeface="Arial Unicode MS" pitchFamily="50" charset="-127"/>
              </a:rPr>
              <a:t>Ensure consistency</a:t>
            </a:r>
          </a:p>
          <a:p>
            <a:pPr marL="292186" indent="-292186" eaLnBrk="0" hangingPunct="0">
              <a:spcBef>
                <a:spcPct val="20000"/>
              </a:spcBef>
            </a:pPr>
            <a:endParaRPr lang="en-GB" b="0" dirty="0">
              <a:solidFill>
                <a:schemeClr val="tx1"/>
              </a:solidFill>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xmlns="" val="1426255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smtClean="0">
                <a:solidFill>
                  <a:schemeClr val="accent2">
                    <a:lumMod val="50000"/>
                  </a:schemeClr>
                </a:solidFill>
                <a:latin typeface="Arial" pitchFamily="34" charset="0"/>
                <a:ea typeface="Arial Unicode MS" pitchFamily="50" charset="-127"/>
                <a:cs typeface="Arial" pitchFamily="34" charset="0"/>
              </a:rPr>
              <a:t>DCC </a:t>
            </a:r>
            <a:r>
              <a:rPr lang="en-US" altLang="ko-KR" sz="3200" b="1" dirty="0">
                <a:solidFill>
                  <a:schemeClr val="accent2">
                    <a:lumMod val="50000"/>
                  </a:schemeClr>
                </a:solidFill>
                <a:latin typeface="Arial" pitchFamily="34" charset="0"/>
                <a:ea typeface="Arial Unicode MS" pitchFamily="50" charset="-127"/>
                <a:cs typeface="Arial" pitchFamily="34" charset="0"/>
              </a:rPr>
              <a:t>calibration </a:t>
            </a:r>
            <a:r>
              <a:rPr lang="en-US" altLang="ko-KR" sz="3200" b="1" dirty="0" smtClean="0">
                <a:solidFill>
                  <a:schemeClr val="accent2">
                    <a:lumMod val="50000"/>
                  </a:schemeClr>
                </a:solidFill>
                <a:latin typeface="Arial" pitchFamily="34" charset="0"/>
                <a:ea typeface="Arial Unicode MS" pitchFamily="50" charset="-127"/>
                <a:cs typeface="Arial" pitchFamily="34" charset="0"/>
              </a:rPr>
              <a:t>Status (VIS/NIR) </a:t>
            </a:r>
            <a:endParaRPr lang="ko-KR" altLang="en-US" sz="3200" b="1" dirty="0">
              <a:solidFill>
                <a:schemeClr val="accent2">
                  <a:lumMod val="50000"/>
                </a:schemeClr>
              </a:solidFill>
              <a:latin typeface="Arial" pitchFamily="34" charset="0"/>
              <a:ea typeface="Arial Unicode MS" pitchFamily="50" charset="-127"/>
              <a:cs typeface="Arial" pitchFamily="34" charset="0"/>
            </a:endParaRPr>
          </a:p>
        </p:txBody>
      </p:sp>
      <p:sp>
        <p:nvSpPr>
          <p:cNvPr id="3" name="Content Placeholder 2"/>
          <p:cNvSpPr txBox="1">
            <a:spLocks/>
          </p:cNvSpPr>
          <p:nvPr/>
        </p:nvSpPr>
        <p:spPr>
          <a:xfrm>
            <a:off x="467544" y="980728"/>
            <a:ext cx="8424936" cy="5256584"/>
          </a:xfrm>
          <a:prstGeom prst="rect">
            <a:avLst/>
          </a:prstGeom>
        </p:spPr>
        <p:txBody>
          <a:bodyPr>
            <a:noAutofit/>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Arial" pitchFamily="34" charset="0"/>
                <a:ea typeface="Arial Unicode MS" pitchFamily="50" charset="-127"/>
                <a:cs typeface="Arial" pitchFamily="34" charset="0"/>
              </a:rPr>
              <a:t>Started in 2014</a:t>
            </a:r>
          </a:p>
          <a:p>
            <a:pPr lvl="1"/>
            <a:r>
              <a:rPr lang="en-US" sz="1800" dirty="0" smtClean="0">
                <a:latin typeface="Arial" pitchFamily="34" charset="0"/>
                <a:ea typeface="Arial Unicode MS" pitchFamily="50" charset="-127"/>
                <a:cs typeface="Arial" pitchFamily="34" charset="0"/>
              </a:rPr>
              <a:t>NASA Langley provided all GPRCs verification data to validate the proper </a:t>
            </a:r>
            <a:br>
              <a:rPr lang="en-US" sz="1800" dirty="0" smtClean="0">
                <a:latin typeface="Arial" pitchFamily="34" charset="0"/>
                <a:ea typeface="Arial Unicode MS" pitchFamily="50" charset="-127"/>
                <a:cs typeface="Arial" pitchFamily="34" charset="0"/>
              </a:rPr>
            </a:br>
            <a:r>
              <a:rPr lang="en-US" sz="1800" dirty="0" smtClean="0">
                <a:latin typeface="Arial" pitchFamily="34" charset="0"/>
                <a:ea typeface="Arial Unicode MS" pitchFamily="50" charset="-127"/>
                <a:cs typeface="Arial" pitchFamily="34" charset="0"/>
              </a:rPr>
              <a:t>implementation according to ATBD submitted in 2011</a:t>
            </a:r>
          </a:p>
          <a:p>
            <a:r>
              <a:rPr lang="en-US" sz="1800" dirty="0" smtClean="0">
                <a:latin typeface="Arial" pitchFamily="34" charset="0"/>
                <a:ea typeface="Arial Unicode MS" pitchFamily="50" charset="-127"/>
                <a:cs typeface="Arial" pitchFamily="34" charset="0"/>
              </a:rPr>
              <a:t>The DCC method has been implemented by all GPRCs by 2015 and reported on their status and issues of the implementation</a:t>
            </a:r>
          </a:p>
          <a:p>
            <a:r>
              <a:rPr lang="en-US" sz="1800" dirty="0" smtClean="0">
                <a:latin typeface="Arial" pitchFamily="34" charset="0"/>
                <a:ea typeface="Arial Unicode MS" pitchFamily="50" charset="-127"/>
                <a:cs typeface="Arial" pitchFamily="34" charset="0"/>
              </a:rPr>
              <a:t>The DCC methodology provides excellent estimate of the relative degradation of the monitored instrument, however the GEO domain specific DCC </a:t>
            </a:r>
            <a:br>
              <a:rPr lang="en-US" sz="1800" dirty="0" smtClean="0">
                <a:latin typeface="Arial" pitchFamily="34" charset="0"/>
                <a:ea typeface="Arial Unicode MS" pitchFamily="50" charset="-127"/>
                <a:cs typeface="Arial" pitchFamily="34" charset="0"/>
              </a:rPr>
            </a:br>
            <a:r>
              <a:rPr lang="en-US" sz="1800" dirty="0" smtClean="0">
                <a:latin typeface="Arial" pitchFamily="34" charset="0"/>
                <a:ea typeface="Arial Unicode MS" pitchFamily="50" charset="-127"/>
                <a:cs typeface="Arial" pitchFamily="34" charset="0"/>
              </a:rPr>
              <a:t>methodology noise can be reduced by adjusting DCC methodology </a:t>
            </a:r>
            <a:r>
              <a:rPr lang="en-US" sz="1800" dirty="0">
                <a:latin typeface="Arial" pitchFamily="34" charset="0"/>
                <a:ea typeface="Arial Unicode MS" pitchFamily="50" charset="-127"/>
                <a:cs typeface="Arial" pitchFamily="34" charset="0"/>
              </a:rPr>
              <a:t/>
            </a:r>
            <a:br>
              <a:rPr lang="en-US" sz="1800" dirty="0">
                <a:latin typeface="Arial" pitchFamily="34" charset="0"/>
                <a:ea typeface="Arial Unicode MS" pitchFamily="50" charset="-127"/>
                <a:cs typeface="Arial" pitchFamily="34" charset="0"/>
              </a:rPr>
            </a:br>
            <a:r>
              <a:rPr lang="en-US" sz="1800" dirty="0" smtClean="0">
                <a:latin typeface="Arial" pitchFamily="34" charset="0"/>
                <a:ea typeface="Arial Unicode MS" pitchFamily="50" charset="-127"/>
                <a:cs typeface="Arial" pitchFamily="34" charset="0"/>
              </a:rPr>
              <a:t>components as needed</a:t>
            </a:r>
          </a:p>
          <a:p>
            <a:endParaRPr lang="en-US" sz="1800" dirty="0" smtClean="0">
              <a:latin typeface="Arial" pitchFamily="34" charset="0"/>
              <a:ea typeface="Arial Unicode MS" pitchFamily="50" charset="-127"/>
              <a:cs typeface="Arial" pitchFamily="34" charset="0"/>
            </a:endParaRPr>
          </a:p>
          <a:p>
            <a:pPr>
              <a:buFont typeface="+mj-lt"/>
              <a:buAutoNum type="arabicParenR"/>
            </a:pPr>
            <a:r>
              <a:rPr lang="en-US" sz="1800" dirty="0" smtClean="0">
                <a:latin typeface="Arial" pitchFamily="34" charset="0"/>
                <a:ea typeface="Arial Unicode MS" pitchFamily="50" charset="-127"/>
                <a:cs typeface="Arial" pitchFamily="34" charset="0"/>
              </a:rPr>
              <a:t>DCC BRDF</a:t>
            </a:r>
          </a:p>
          <a:p>
            <a:pPr lvl="1">
              <a:buFont typeface="Wingdings" pitchFamily="2" charset="2"/>
              <a:buChar char="ü"/>
            </a:pPr>
            <a:r>
              <a:rPr lang="en-US" sz="1600" dirty="0" smtClean="0">
                <a:latin typeface="Arial" pitchFamily="34" charset="0"/>
                <a:ea typeface="Arial Unicode MS" pitchFamily="50" charset="-127"/>
                <a:cs typeface="Arial" pitchFamily="34" charset="0"/>
              </a:rPr>
              <a:t>KMA has evaluated BJ </a:t>
            </a:r>
            <a:r>
              <a:rPr lang="en-US" sz="1600" dirty="0" err="1" smtClean="0">
                <a:latin typeface="Arial" pitchFamily="34" charset="0"/>
                <a:ea typeface="Arial Unicode MS" pitchFamily="50" charset="-127"/>
                <a:cs typeface="Arial" pitchFamily="34" charset="0"/>
              </a:rPr>
              <a:t>Sohn</a:t>
            </a:r>
            <a:r>
              <a:rPr lang="en-US" sz="1600" dirty="0" smtClean="0">
                <a:latin typeface="Arial" pitchFamily="34" charset="0"/>
                <a:ea typeface="Arial Unicode MS" pitchFamily="50" charset="-127"/>
                <a:cs typeface="Arial" pitchFamily="34" charset="0"/>
              </a:rPr>
              <a:t> model</a:t>
            </a:r>
          </a:p>
          <a:p>
            <a:pPr lvl="1">
              <a:buFont typeface="Wingdings" pitchFamily="2" charset="2"/>
              <a:buChar char="ü"/>
            </a:pPr>
            <a:r>
              <a:rPr lang="en-US" sz="1600" dirty="0" smtClean="0">
                <a:latin typeface="Arial" pitchFamily="34" charset="0"/>
                <a:ea typeface="Arial Unicode MS" pitchFamily="50" charset="-127"/>
                <a:cs typeface="Arial" pitchFamily="34" charset="0"/>
              </a:rPr>
              <a:t>CNES has defined the more </a:t>
            </a:r>
            <a:r>
              <a:rPr lang="en-US" sz="1600" dirty="0" err="1" smtClean="0">
                <a:latin typeface="Arial" pitchFamily="34" charset="0"/>
                <a:ea typeface="Arial Unicode MS" pitchFamily="50" charset="-127"/>
                <a:cs typeface="Arial" pitchFamily="34" charset="0"/>
              </a:rPr>
              <a:t>Lambertian</a:t>
            </a:r>
            <a:r>
              <a:rPr lang="en-US" sz="1600" dirty="0" smtClean="0">
                <a:latin typeface="Arial" pitchFamily="34" charset="0"/>
                <a:ea typeface="Arial Unicode MS" pitchFamily="50" charset="-127"/>
                <a:cs typeface="Arial" pitchFamily="34" charset="0"/>
              </a:rPr>
              <a:t> part of the BRDF</a:t>
            </a:r>
          </a:p>
          <a:p>
            <a:pPr>
              <a:buFont typeface="+mj-lt"/>
              <a:buAutoNum type="arabicParenR"/>
            </a:pPr>
            <a:r>
              <a:rPr lang="en-US" sz="1800" dirty="0" smtClean="0">
                <a:latin typeface="Arial" pitchFamily="34" charset="0"/>
                <a:ea typeface="Arial Unicode MS" pitchFamily="50" charset="-127"/>
                <a:cs typeface="Arial" pitchFamily="34" charset="0"/>
              </a:rPr>
              <a:t>DCC </a:t>
            </a:r>
            <a:r>
              <a:rPr lang="en-US" sz="1800" dirty="0" err="1" smtClean="0">
                <a:latin typeface="Arial" pitchFamily="34" charset="0"/>
                <a:ea typeface="Arial Unicode MS" pitchFamily="50" charset="-127"/>
                <a:cs typeface="Arial" pitchFamily="34" charset="0"/>
              </a:rPr>
              <a:t>deseasonalization</a:t>
            </a:r>
            <a:endParaRPr lang="en-US" sz="1800" dirty="0" smtClean="0">
              <a:latin typeface="Arial" pitchFamily="34" charset="0"/>
              <a:ea typeface="Arial Unicode MS" pitchFamily="50" charset="-127"/>
              <a:cs typeface="Arial" pitchFamily="34" charset="0"/>
            </a:endParaRPr>
          </a:p>
          <a:p>
            <a:pPr lvl="1">
              <a:buFont typeface="Wingdings" pitchFamily="2" charset="2"/>
              <a:buChar char="ü"/>
            </a:pPr>
            <a:r>
              <a:rPr lang="en-US" sz="1600" dirty="0" smtClean="0">
                <a:latin typeface="Arial" pitchFamily="34" charset="0"/>
                <a:ea typeface="Arial Unicode MS" pitchFamily="50" charset="-127"/>
                <a:cs typeface="Arial" pitchFamily="34" charset="0"/>
              </a:rPr>
              <a:t>NOAA, EUMETSAT, CMA have developed methods</a:t>
            </a:r>
          </a:p>
          <a:p>
            <a:pPr latinLnBrk="0">
              <a:buFont typeface="+mj-lt"/>
              <a:buAutoNum type="arabicParenR"/>
            </a:pPr>
            <a:r>
              <a:rPr lang="en-US" sz="1800" dirty="0" smtClean="0">
                <a:latin typeface="Arial" pitchFamily="34" charset="0"/>
                <a:ea typeface="Arial Unicode MS" pitchFamily="50" charset="-127"/>
                <a:cs typeface="Arial" pitchFamily="34" charset="0"/>
              </a:rPr>
              <a:t>DCC statistic (mean, mode, median) and identification (to provide sufficient sampling)</a:t>
            </a:r>
          </a:p>
        </p:txBody>
      </p:sp>
    </p:spTree>
    <p:extLst>
      <p:ext uri="{BB962C8B-B14F-4D97-AF65-F5344CB8AC3E}">
        <p14:creationId xmlns:p14="http://schemas.microsoft.com/office/powerpoint/2010/main" xmlns="" val="133920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altLang="ko-KR" sz="3200" b="1" dirty="0" smtClean="0">
                <a:solidFill>
                  <a:schemeClr val="accent2">
                    <a:lumMod val="50000"/>
                  </a:schemeClr>
                </a:solidFill>
                <a:latin typeface="Arial" pitchFamily="34" charset="0"/>
                <a:cs typeface="Arial" pitchFamily="34" charset="0"/>
              </a:rPr>
              <a:t>Outstanding issues on DCC (VIS/NIR)</a:t>
            </a:r>
            <a:endParaRPr lang="ko-KR" altLang="en-US" sz="3200" b="1" dirty="0">
              <a:solidFill>
                <a:schemeClr val="accent2">
                  <a:lumMod val="50000"/>
                </a:schemeClr>
              </a:solidFill>
              <a:latin typeface="Arial" pitchFamily="34" charset="0"/>
              <a:cs typeface="Arial" pitchFamily="34" charset="0"/>
            </a:endParaRPr>
          </a:p>
        </p:txBody>
      </p:sp>
      <p:sp>
        <p:nvSpPr>
          <p:cNvPr id="3" name="직사각형 2"/>
          <p:cNvSpPr/>
          <p:nvPr/>
        </p:nvSpPr>
        <p:spPr>
          <a:xfrm>
            <a:off x="179512" y="836712"/>
            <a:ext cx="8496944" cy="5493812"/>
          </a:xfrm>
          <a:prstGeom prst="rect">
            <a:avLst/>
          </a:prstGeom>
        </p:spPr>
        <p:txBody>
          <a:bodyPr wrap="square">
            <a:spAutoFit/>
          </a:bodyPr>
          <a:lstStyle/>
          <a:p>
            <a:pPr marL="646113" lvl="1" indent="-285750">
              <a:lnSpc>
                <a:spcPct val="130000"/>
              </a:lnSpc>
              <a:buFont typeface="Arial" pitchFamily="34" charset="0"/>
              <a:buChar char="•"/>
            </a:pPr>
            <a:r>
              <a:rPr lang="en-US" altLang="ko-KR" dirty="0">
                <a:latin typeface="Arial" pitchFamily="34" charset="0"/>
                <a:cs typeface="Arial" pitchFamily="34" charset="0"/>
              </a:rPr>
              <a:t>C</a:t>
            </a:r>
            <a:r>
              <a:rPr lang="en-US" altLang="ko-KR" dirty="0" smtClean="0">
                <a:latin typeface="Arial" pitchFamily="34" charset="0"/>
                <a:cs typeface="Arial" pitchFamily="34" charset="0"/>
              </a:rPr>
              <a:t>onsistent GSICS </a:t>
            </a:r>
            <a:r>
              <a:rPr lang="en-US" altLang="ko-KR" dirty="0">
                <a:latin typeface="Arial" pitchFamily="34" charset="0"/>
                <a:cs typeface="Arial" pitchFamily="34" charset="0"/>
              </a:rPr>
              <a:t>DCC calibration and DCC ray-matching calibration </a:t>
            </a:r>
            <a:r>
              <a:rPr lang="en-US" altLang="ko-KR" dirty="0" smtClean="0">
                <a:latin typeface="Arial" pitchFamily="34" charset="0"/>
                <a:cs typeface="Arial" pitchFamily="34" charset="0"/>
              </a:rPr>
              <a:t>results (&lt;0.3%)</a:t>
            </a:r>
          </a:p>
          <a:p>
            <a:pPr marL="646113" lvl="1" indent="-285750">
              <a:lnSpc>
                <a:spcPct val="130000"/>
              </a:lnSpc>
              <a:buFont typeface="Arial" pitchFamily="34" charset="0"/>
              <a:buChar char="•"/>
            </a:pPr>
            <a:r>
              <a:rPr lang="en-US" altLang="ko-KR" dirty="0" smtClean="0">
                <a:latin typeface="Arial" pitchFamily="34" charset="0"/>
                <a:cs typeface="Arial" pitchFamily="34" charset="0"/>
              </a:rPr>
              <a:t>To </a:t>
            </a:r>
            <a:r>
              <a:rPr lang="en-US" altLang="ko-KR" dirty="0">
                <a:latin typeface="Arial" pitchFamily="34" charset="0"/>
                <a:cs typeface="Arial" pitchFamily="34" charset="0"/>
              </a:rPr>
              <a:t>work on the uncertainty of the calibration </a:t>
            </a:r>
            <a:r>
              <a:rPr lang="en-US" altLang="ko-KR" dirty="0" smtClean="0">
                <a:latin typeface="Arial" pitchFamily="34" charset="0"/>
                <a:cs typeface="Arial" pitchFamily="34" charset="0"/>
              </a:rPr>
              <a:t>transfer.</a:t>
            </a:r>
            <a:br>
              <a:rPr lang="en-US" altLang="ko-KR" dirty="0" smtClean="0">
                <a:latin typeface="Arial" pitchFamily="34" charset="0"/>
                <a:cs typeface="Arial" pitchFamily="34" charset="0"/>
              </a:rPr>
            </a:br>
            <a:r>
              <a:rPr lang="en-US" altLang="ko-KR" dirty="0" smtClean="0">
                <a:latin typeface="Arial" pitchFamily="34" charset="0"/>
                <a:cs typeface="Arial" pitchFamily="34" charset="0"/>
              </a:rPr>
              <a:t>Comparison </a:t>
            </a:r>
            <a:r>
              <a:rPr lang="en-US" altLang="ko-KR" dirty="0">
                <a:latin typeface="Arial" pitchFamily="34" charset="0"/>
                <a:cs typeface="Arial" pitchFamily="34" charset="0"/>
              </a:rPr>
              <a:t>of Gridded, DCC (10km), DCC (30km) and DCC (</a:t>
            </a:r>
            <a:r>
              <a:rPr lang="en-US" altLang="ko-KR" dirty="0" err="1" smtClean="0">
                <a:latin typeface="Arial" pitchFamily="34" charset="0"/>
                <a:cs typeface="Arial" pitchFamily="34" charset="0"/>
              </a:rPr>
              <a:t>Reg</a:t>
            </a:r>
            <a:r>
              <a:rPr lang="en-US" altLang="ko-KR" dirty="0" smtClean="0">
                <a:latin typeface="Arial" pitchFamily="34" charset="0"/>
                <a:cs typeface="Arial" pitchFamily="34" charset="0"/>
              </a:rPr>
              <a:t>)</a:t>
            </a:r>
          </a:p>
          <a:p>
            <a:pPr marL="1103313" lvl="2" indent="-285750">
              <a:lnSpc>
                <a:spcPct val="130000"/>
              </a:lnSpc>
              <a:buFont typeface="Arial Unicode MS" pitchFamily="50" charset="-127"/>
              <a:buChar char="‒"/>
            </a:pPr>
            <a:r>
              <a:rPr lang="en-US" altLang="ko-KR" spc="-20" dirty="0" smtClean="0">
                <a:latin typeface="Arial" pitchFamily="34" charset="0"/>
                <a:cs typeface="Arial" pitchFamily="34" charset="0"/>
              </a:rPr>
              <a:t>MET-9: &lt;0.25%, MTSAT-2 </a:t>
            </a:r>
            <a:r>
              <a:rPr lang="en-US" altLang="ko-KR" spc="-20" dirty="0">
                <a:latin typeface="Arial" pitchFamily="34" charset="0"/>
                <a:cs typeface="Arial" pitchFamily="34" charset="0"/>
              </a:rPr>
              <a:t>:</a:t>
            </a:r>
            <a:r>
              <a:rPr lang="en-US" altLang="ko-KR" spc="-20" dirty="0" smtClean="0">
                <a:latin typeface="Arial" pitchFamily="34" charset="0"/>
                <a:cs typeface="Arial" pitchFamily="34" charset="0"/>
              </a:rPr>
              <a:t> &lt;0.29%, GOES-15 </a:t>
            </a:r>
            <a:r>
              <a:rPr lang="en-US" altLang="ko-KR" spc="-20" dirty="0">
                <a:latin typeface="Arial" pitchFamily="34" charset="0"/>
                <a:cs typeface="Arial" pitchFamily="34" charset="0"/>
              </a:rPr>
              <a:t>:</a:t>
            </a:r>
            <a:r>
              <a:rPr lang="en-US" altLang="ko-KR" spc="-20" dirty="0" smtClean="0">
                <a:latin typeface="Arial" pitchFamily="34" charset="0"/>
                <a:cs typeface="Arial" pitchFamily="34" charset="0"/>
              </a:rPr>
              <a:t> &lt;0.21</a:t>
            </a:r>
            <a:r>
              <a:rPr lang="en-US" altLang="ko-KR" spc="-20" dirty="0">
                <a:latin typeface="Arial" pitchFamily="34" charset="0"/>
                <a:cs typeface="Arial" pitchFamily="34" charset="0"/>
              </a:rPr>
              <a:t>%</a:t>
            </a:r>
            <a:endParaRPr lang="en-GB" altLang="ko-KR" spc="-20" dirty="0" smtClean="0">
              <a:latin typeface="Arial" pitchFamily="34" charset="0"/>
              <a:cs typeface="Arial" pitchFamily="34" charset="0"/>
            </a:endParaRPr>
          </a:p>
          <a:p>
            <a:pPr marL="646113" lvl="1" indent="-285750">
              <a:lnSpc>
                <a:spcPct val="130000"/>
              </a:lnSpc>
              <a:buFont typeface="Arial" pitchFamily="34" charset="0"/>
              <a:buChar char="•"/>
            </a:pPr>
            <a:r>
              <a:rPr lang="en-GB" altLang="ko-KR" dirty="0" smtClean="0">
                <a:latin typeface="Arial" pitchFamily="34" charset="0"/>
                <a:cs typeface="Arial" pitchFamily="34" charset="0"/>
              </a:rPr>
              <a:t>GEO-LEO-VISNIR product(s) </a:t>
            </a:r>
            <a:r>
              <a:rPr lang="en-GB" altLang="ko-KR" dirty="0">
                <a:latin typeface="Arial" pitchFamily="34" charset="0"/>
                <a:cs typeface="Arial" pitchFamily="34" charset="0"/>
              </a:rPr>
              <a:t>will enter Demonstration-Phase in </a:t>
            </a:r>
            <a:r>
              <a:rPr lang="en-GB" altLang="ko-KR" dirty="0" smtClean="0">
                <a:latin typeface="Arial" pitchFamily="34" charset="0"/>
                <a:cs typeface="Arial" pitchFamily="34" charset="0"/>
              </a:rPr>
              <a:t>2016</a:t>
            </a:r>
          </a:p>
          <a:p>
            <a:pPr marL="1103313" lvl="2" indent="-285750">
              <a:lnSpc>
                <a:spcPct val="130000"/>
              </a:lnSpc>
              <a:buFont typeface="Arial Unicode MS" pitchFamily="50" charset="-127"/>
              <a:buChar char="‒"/>
            </a:pPr>
            <a:r>
              <a:rPr lang="en-GB" altLang="ko-KR" dirty="0" smtClean="0">
                <a:latin typeface="Arial" pitchFamily="34" charset="0"/>
                <a:cs typeface="Arial" pitchFamily="34" charset="0"/>
              </a:rPr>
              <a:t>SEVIRI </a:t>
            </a:r>
            <a:r>
              <a:rPr lang="en-GB" altLang="ko-KR" dirty="0">
                <a:latin typeface="Arial" pitchFamily="34" charset="0"/>
                <a:cs typeface="Arial" pitchFamily="34" charset="0"/>
              </a:rPr>
              <a:t>vs. Aqua/MODIS product: in </a:t>
            </a:r>
            <a:r>
              <a:rPr lang="en-GB" altLang="ko-KR" dirty="0" smtClean="0">
                <a:latin typeface="Arial" pitchFamily="34" charset="0"/>
                <a:cs typeface="Arial" pitchFamily="34" charset="0"/>
              </a:rPr>
              <a:t>GPPA</a:t>
            </a:r>
          </a:p>
          <a:p>
            <a:pPr marL="1103313" lvl="2" indent="-285750">
              <a:lnSpc>
                <a:spcPct val="130000"/>
              </a:lnSpc>
              <a:buFont typeface="Arial Unicode MS" pitchFamily="50" charset="-127"/>
              <a:buChar char="‒"/>
            </a:pPr>
            <a:r>
              <a:rPr lang="en-GB" altLang="ko-KR" dirty="0" smtClean="0">
                <a:latin typeface="Arial" pitchFamily="34" charset="0"/>
                <a:cs typeface="Arial" pitchFamily="34" charset="0"/>
              </a:rPr>
              <a:t>At </a:t>
            </a:r>
            <a:r>
              <a:rPr lang="en-GB" altLang="ko-KR" dirty="0">
                <a:latin typeface="Arial" pitchFamily="34" charset="0"/>
                <a:cs typeface="Arial" pitchFamily="34" charset="0"/>
              </a:rPr>
              <a:t>present, NASA DCC method is only available, but products (</a:t>
            </a:r>
            <a:r>
              <a:rPr lang="en-GB" altLang="ko-KR" dirty="0" err="1">
                <a:latin typeface="Arial" pitchFamily="34" charset="0"/>
                <a:cs typeface="Arial" pitchFamily="34" charset="0"/>
              </a:rPr>
              <a:t>netCDF</a:t>
            </a:r>
            <a:r>
              <a:rPr lang="en-GB" altLang="ko-KR" dirty="0">
                <a:latin typeface="Arial" pitchFamily="34" charset="0"/>
                <a:cs typeface="Arial" pitchFamily="34" charset="0"/>
              </a:rPr>
              <a:t>) </a:t>
            </a:r>
            <a:r>
              <a:rPr lang="en-GB" altLang="ko-KR" dirty="0" smtClean="0">
                <a:latin typeface="Arial" pitchFamily="34" charset="0"/>
                <a:cs typeface="Arial" pitchFamily="34" charset="0"/>
              </a:rPr>
              <a:t>will </a:t>
            </a:r>
            <a:r>
              <a:rPr lang="en-GB" altLang="ko-KR" dirty="0">
                <a:latin typeface="Arial" pitchFamily="34" charset="0"/>
                <a:cs typeface="Arial" pitchFamily="34" charset="0"/>
              </a:rPr>
              <a:t>contain multiple calibration methods’ results in one file in </a:t>
            </a:r>
            <a:r>
              <a:rPr lang="en-GB" altLang="ko-KR" dirty="0" smtClean="0">
                <a:latin typeface="Arial" pitchFamily="34" charset="0"/>
                <a:cs typeface="Arial" pitchFamily="34" charset="0"/>
              </a:rPr>
              <a:t>future</a:t>
            </a:r>
          </a:p>
          <a:p>
            <a:pPr marL="1103313" lvl="2" indent="-285750">
              <a:lnSpc>
                <a:spcPct val="130000"/>
              </a:lnSpc>
              <a:buFont typeface="Arial Unicode MS" pitchFamily="50" charset="-127"/>
              <a:buChar char="‒"/>
            </a:pPr>
            <a:r>
              <a:rPr lang="en-GB" altLang="ko-KR" dirty="0" err="1" smtClean="0">
                <a:latin typeface="Arial" pitchFamily="34" charset="0"/>
                <a:cs typeface="Arial" pitchFamily="34" charset="0"/>
              </a:rPr>
              <a:t>NetCDF</a:t>
            </a:r>
            <a:r>
              <a:rPr lang="en-GB" altLang="ko-KR" dirty="0" smtClean="0">
                <a:latin typeface="Arial" pitchFamily="34" charset="0"/>
                <a:cs typeface="Arial" pitchFamily="34" charset="0"/>
              </a:rPr>
              <a:t> </a:t>
            </a:r>
            <a:r>
              <a:rPr lang="en-GB" altLang="ko-KR" dirty="0">
                <a:latin typeface="Arial" pitchFamily="34" charset="0"/>
                <a:cs typeface="Arial" pitchFamily="34" charset="0"/>
              </a:rPr>
              <a:t>convention: almost fixed, but need to discuss the use of enhanced </a:t>
            </a:r>
            <a:r>
              <a:rPr lang="en-GB" altLang="ko-KR" dirty="0" smtClean="0">
                <a:latin typeface="Arial" pitchFamily="34" charset="0"/>
                <a:cs typeface="Arial" pitchFamily="34" charset="0"/>
              </a:rPr>
              <a:t>data </a:t>
            </a:r>
            <a:r>
              <a:rPr lang="en-GB" altLang="ko-KR" dirty="0">
                <a:latin typeface="Arial" pitchFamily="34" charset="0"/>
                <a:cs typeface="Arial" pitchFamily="34" charset="0"/>
              </a:rPr>
              <a:t>model (grouping function on netCDF-4) </a:t>
            </a:r>
            <a:r>
              <a:rPr lang="en-GB" altLang="ko-KR" dirty="0" smtClean="0">
                <a:latin typeface="Arial" pitchFamily="34" charset="0"/>
                <a:cs typeface="Arial" pitchFamily="34" charset="0"/>
              </a:rPr>
              <a:t>within GRWG/GDWG</a:t>
            </a:r>
            <a:endParaRPr lang="en-GB" altLang="ko-KR" dirty="0">
              <a:latin typeface="Arial" pitchFamily="34" charset="0"/>
              <a:cs typeface="Arial" pitchFamily="34" charset="0"/>
            </a:endParaRPr>
          </a:p>
          <a:p>
            <a:pPr marL="1103313" lvl="2" indent="-285750">
              <a:lnSpc>
                <a:spcPct val="130000"/>
              </a:lnSpc>
              <a:buFont typeface="Arial Unicode MS" pitchFamily="50" charset="-127"/>
              <a:buChar char="‒"/>
            </a:pPr>
            <a:r>
              <a:rPr lang="en-GB" altLang="ko-KR" spc="-90" dirty="0" smtClean="0">
                <a:latin typeface="Arial" pitchFamily="34" charset="0"/>
                <a:cs typeface="Arial" pitchFamily="34" charset="0"/>
              </a:rPr>
              <a:t>Requirement </a:t>
            </a:r>
            <a:r>
              <a:rPr lang="en-GB" altLang="ko-KR" spc="-90" dirty="0">
                <a:latin typeface="Arial" pitchFamily="34" charset="0"/>
                <a:cs typeface="Arial" pitchFamily="34" charset="0"/>
              </a:rPr>
              <a:t>documents for GSICS Plotting Tool should be prepared </a:t>
            </a:r>
            <a:r>
              <a:rPr lang="en-GB" altLang="ko-KR" spc="-90" dirty="0" smtClean="0">
                <a:latin typeface="Arial" pitchFamily="34" charset="0"/>
                <a:cs typeface="Arial" pitchFamily="34" charset="0"/>
              </a:rPr>
              <a:t>by GRWG</a:t>
            </a:r>
          </a:p>
          <a:p>
            <a:pPr marL="646113" lvl="1" indent="-285750">
              <a:lnSpc>
                <a:spcPct val="130000"/>
              </a:lnSpc>
              <a:buFont typeface="Arial" pitchFamily="34" charset="0"/>
              <a:buChar char="•"/>
            </a:pPr>
            <a:r>
              <a:rPr lang="en-US" altLang="ko-KR" dirty="0" smtClean="0">
                <a:latin typeface="Arial" pitchFamily="34" charset="0"/>
                <a:cs typeface="Arial" pitchFamily="34" charset="0"/>
              </a:rPr>
              <a:t>Action</a:t>
            </a:r>
            <a:r>
              <a:rPr lang="en-US" altLang="ko-KR" dirty="0">
                <a:latin typeface="Arial" pitchFamily="34" charset="0"/>
                <a:cs typeface="Arial" pitchFamily="34" charset="0"/>
              </a:rPr>
              <a:t>: </a:t>
            </a:r>
            <a:r>
              <a:rPr lang="en-US" altLang="ko-KR" dirty="0" smtClean="0">
                <a:latin typeface="Arial" pitchFamily="34" charset="0"/>
                <a:cs typeface="Arial" pitchFamily="34" charset="0"/>
              </a:rPr>
              <a:t>Dave </a:t>
            </a:r>
            <a:r>
              <a:rPr lang="en-US" altLang="ko-KR" dirty="0">
                <a:latin typeface="Arial" pitchFamily="34" charset="0"/>
                <a:cs typeface="Arial" pitchFamily="34" charset="0"/>
              </a:rPr>
              <a:t>to coordinate the writing of a paper on the GSICS DCC GEO-LEO algorithm.</a:t>
            </a:r>
            <a:endParaRPr lang="en-GB" altLang="ko-KR" dirty="0">
              <a:latin typeface="Arial" pitchFamily="34" charset="0"/>
              <a:cs typeface="Arial" pitchFamily="34" charset="0"/>
            </a:endParaRPr>
          </a:p>
        </p:txBody>
      </p:sp>
    </p:spTree>
    <p:extLst>
      <p:ext uri="{BB962C8B-B14F-4D97-AF65-F5344CB8AC3E}">
        <p14:creationId xmlns:p14="http://schemas.microsoft.com/office/powerpoint/2010/main" xmlns="" val="2849392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smtClean="0">
                <a:solidFill>
                  <a:schemeClr val="accent2">
                    <a:lumMod val="50000"/>
                  </a:schemeClr>
                </a:solidFill>
                <a:latin typeface="Arial" pitchFamily="34" charset="0"/>
                <a:cs typeface="Arial" pitchFamily="34" charset="0"/>
              </a:rPr>
              <a:t>GEO </a:t>
            </a:r>
            <a:r>
              <a:rPr lang="en-US" altLang="ko-KR" sz="3200" b="1" dirty="0">
                <a:solidFill>
                  <a:schemeClr val="accent2">
                    <a:lumMod val="50000"/>
                  </a:schemeClr>
                </a:solidFill>
                <a:latin typeface="Arial" pitchFamily="34" charset="0"/>
                <a:cs typeface="Arial" pitchFamily="34" charset="0"/>
              </a:rPr>
              <a:t>DCC </a:t>
            </a:r>
            <a:r>
              <a:rPr lang="en-US" altLang="ko-KR" sz="3200" b="1" dirty="0" smtClean="0">
                <a:solidFill>
                  <a:schemeClr val="accent2">
                    <a:lumMod val="50000"/>
                  </a:schemeClr>
                </a:solidFill>
                <a:latin typeface="Arial" pitchFamily="34" charset="0"/>
                <a:cs typeface="Arial" pitchFamily="34" charset="0"/>
              </a:rPr>
              <a:t>domain (VIS/NIR)</a:t>
            </a:r>
            <a:endParaRPr lang="ko-KR" altLang="en-US" sz="3200" b="1" dirty="0">
              <a:solidFill>
                <a:schemeClr val="accent2">
                  <a:lumMod val="50000"/>
                </a:schemeClr>
              </a:solidFill>
              <a:latin typeface="Arial" pitchFamily="34" charset="0"/>
              <a:cs typeface="Arial" pitchFamily="34" charset="0"/>
            </a:endParaRPr>
          </a:p>
        </p:txBody>
      </p:sp>
      <p:pic>
        <p:nvPicPr>
          <p:cNvPr id="3" name="Picture 3"/>
          <p:cNvPicPr>
            <a:picLocks noChangeAspect="1"/>
          </p:cNvPicPr>
          <p:nvPr/>
        </p:nvPicPr>
        <p:blipFill>
          <a:blip r:embed="rId2" cstate="print"/>
          <a:stretch>
            <a:fillRect/>
          </a:stretch>
        </p:blipFill>
        <p:spPr>
          <a:xfrm>
            <a:off x="0" y="1595340"/>
            <a:ext cx="9144000" cy="4171115"/>
          </a:xfrm>
          <a:prstGeom prst="rect">
            <a:avLst/>
          </a:prstGeom>
        </p:spPr>
      </p:pic>
      <p:graphicFrame>
        <p:nvGraphicFramePr>
          <p:cNvPr id="4" name="Table 2"/>
          <p:cNvGraphicFramePr>
            <a:graphicFrameLocks noGrp="1"/>
          </p:cNvGraphicFramePr>
          <p:nvPr>
            <p:extLst>
              <p:ext uri="{D42A27DB-BD31-4B8C-83A1-F6EECF244321}">
                <p14:modId xmlns:p14="http://schemas.microsoft.com/office/powerpoint/2010/main" xmlns="" val="2307799634"/>
              </p:ext>
            </p:extLst>
          </p:nvPr>
        </p:nvGraphicFramePr>
        <p:xfrm>
          <a:off x="260693" y="5837503"/>
          <a:ext cx="8624456" cy="741680"/>
        </p:xfrm>
        <a:graphic>
          <a:graphicData uri="http://schemas.openxmlformats.org/drawingml/2006/table">
            <a:tbl>
              <a:tblPr firstRow="1" bandRow="1">
                <a:tableStyleId>{5202B0CA-FC54-4496-8BCA-5EF66A818D29}</a:tableStyleId>
              </a:tblPr>
              <a:tblGrid>
                <a:gridCol w="964872">
                  <a:extLst>
                    <a:ext uri="{9D8B030D-6E8A-4147-A177-3AD203B41FA5}">
                      <a16:colId xmlns="" xmlns:a16="http://schemas.microsoft.com/office/drawing/2014/main" val="20000"/>
                    </a:ext>
                  </a:extLst>
                </a:gridCol>
                <a:gridCol w="1191242">
                  <a:extLst>
                    <a:ext uri="{9D8B030D-6E8A-4147-A177-3AD203B41FA5}">
                      <a16:colId xmlns="" xmlns:a16="http://schemas.microsoft.com/office/drawing/2014/main" val="20001"/>
                    </a:ext>
                  </a:extLst>
                </a:gridCol>
                <a:gridCol w="1078057">
                  <a:extLst>
                    <a:ext uri="{9D8B030D-6E8A-4147-A177-3AD203B41FA5}">
                      <a16:colId xmlns="" xmlns:a16="http://schemas.microsoft.com/office/drawing/2014/main" val="20002"/>
                    </a:ext>
                  </a:extLst>
                </a:gridCol>
                <a:gridCol w="1078057">
                  <a:extLst>
                    <a:ext uri="{9D8B030D-6E8A-4147-A177-3AD203B41FA5}">
                      <a16:colId xmlns="" xmlns:a16="http://schemas.microsoft.com/office/drawing/2014/main" val="20003"/>
                    </a:ext>
                  </a:extLst>
                </a:gridCol>
                <a:gridCol w="1078057">
                  <a:extLst>
                    <a:ext uri="{9D8B030D-6E8A-4147-A177-3AD203B41FA5}">
                      <a16:colId xmlns="" xmlns:a16="http://schemas.microsoft.com/office/drawing/2014/main" val="20004"/>
                    </a:ext>
                  </a:extLst>
                </a:gridCol>
                <a:gridCol w="1078057">
                  <a:extLst>
                    <a:ext uri="{9D8B030D-6E8A-4147-A177-3AD203B41FA5}">
                      <a16:colId xmlns="" xmlns:a16="http://schemas.microsoft.com/office/drawing/2014/main" val="20005"/>
                    </a:ext>
                  </a:extLst>
                </a:gridCol>
                <a:gridCol w="952947">
                  <a:extLst>
                    <a:ext uri="{9D8B030D-6E8A-4147-A177-3AD203B41FA5}">
                      <a16:colId xmlns="" xmlns:a16="http://schemas.microsoft.com/office/drawing/2014/main" val="20006"/>
                    </a:ext>
                  </a:extLst>
                </a:gridCol>
                <a:gridCol w="1203167">
                  <a:extLst>
                    <a:ext uri="{9D8B030D-6E8A-4147-A177-3AD203B41FA5}">
                      <a16:colId xmlns="" xmlns:a16="http://schemas.microsoft.com/office/drawing/2014/main" val="20007"/>
                    </a:ext>
                  </a:extLst>
                </a:gridCol>
              </a:tblGrid>
              <a:tr h="370840">
                <a:tc>
                  <a:txBody>
                    <a:bodyPr/>
                    <a:lstStyle/>
                    <a:p>
                      <a:endParaRPr lang="en-US" sz="1600" dirty="0"/>
                    </a:p>
                  </a:txBody>
                  <a:tcPr/>
                </a:tc>
                <a:tc>
                  <a:txBody>
                    <a:bodyPr/>
                    <a:lstStyle/>
                    <a:p>
                      <a:r>
                        <a:rPr lang="en-US" sz="1600" dirty="0" smtClean="0"/>
                        <a:t>GOES-15</a:t>
                      </a:r>
                      <a:endParaRPr lang="en-US" sz="1600" dirty="0"/>
                    </a:p>
                  </a:txBody>
                  <a:tcPr/>
                </a:tc>
                <a:tc>
                  <a:txBody>
                    <a:bodyPr/>
                    <a:lstStyle/>
                    <a:p>
                      <a:r>
                        <a:rPr lang="en-US" sz="1600" dirty="0" smtClean="0"/>
                        <a:t>GOES-13</a:t>
                      </a:r>
                      <a:endParaRPr lang="en-US" sz="1600" dirty="0"/>
                    </a:p>
                  </a:txBody>
                  <a:tcPr/>
                </a:tc>
                <a:tc>
                  <a:txBody>
                    <a:bodyPr/>
                    <a:lstStyle/>
                    <a:p>
                      <a:r>
                        <a:rPr lang="en-US" sz="1600" dirty="0" smtClean="0"/>
                        <a:t>MET-9</a:t>
                      </a:r>
                      <a:endParaRPr lang="en-US" sz="1600" dirty="0"/>
                    </a:p>
                  </a:txBody>
                  <a:tcPr/>
                </a:tc>
                <a:tc>
                  <a:txBody>
                    <a:bodyPr/>
                    <a:lstStyle/>
                    <a:p>
                      <a:r>
                        <a:rPr lang="en-US" sz="1600" dirty="0" smtClean="0"/>
                        <a:t>MET-7</a:t>
                      </a:r>
                      <a:endParaRPr lang="en-US" sz="1600" dirty="0"/>
                    </a:p>
                  </a:txBody>
                  <a:tcPr/>
                </a:tc>
                <a:tc>
                  <a:txBody>
                    <a:bodyPr/>
                    <a:lstStyle/>
                    <a:p>
                      <a:r>
                        <a:rPr lang="en-US" sz="1600" dirty="0" smtClean="0"/>
                        <a:t>FY2E</a:t>
                      </a:r>
                      <a:endParaRPr lang="en-US" sz="1600" dirty="0"/>
                    </a:p>
                  </a:txBody>
                  <a:tcPr/>
                </a:tc>
                <a:tc>
                  <a:txBody>
                    <a:bodyPr/>
                    <a:lstStyle/>
                    <a:p>
                      <a:r>
                        <a:rPr lang="en-US" sz="1600" dirty="0" smtClean="0"/>
                        <a:t>COMS</a:t>
                      </a:r>
                      <a:endParaRPr lang="en-US" sz="1600" dirty="0"/>
                    </a:p>
                  </a:txBody>
                  <a:tcPr/>
                </a:tc>
                <a:tc>
                  <a:txBody>
                    <a:bodyPr/>
                    <a:lstStyle/>
                    <a:p>
                      <a:r>
                        <a:rPr lang="en-US" sz="1600" dirty="0" smtClean="0"/>
                        <a:t>MTSAT-2</a:t>
                      </a:r>
                      <a:endParaRPr lang="en-US" sz="1600" dirty="0"/>
                    </a:p>
                  </a:txBody>
                  <a:tcPr/>
                </a:tc>
                <a:extLst>
                  <a:ext uri="{0D108BD9-81ED-4DB2-BD59-A6C34878D82A}">
                    <a16:rowId xmlns="" xmlns:a16="http://schemas.microsoft.com/office/drawing/2014/main" val="10000"/>
                  </a:ext>
                </a:extLst>
              </a:tr>
              <a:tr h="370840">
                <a:tc>
                  <a:txBody>
                    <a:bodyPr/>
                    <a:lstStyle/>
                    <a:p>
                      <a:r>
                        <a:rPr lang="en-US" sz="1600" b="1" dirty="0" smtClean="0"/>
                        <a:t>Orbit</a:t>
                      </a:r>
                      <a:endParaRPr lang="en-US" sz="1600" b="1" dirty="0"/>
                    </a:p>
                  </a:txBody>
                  <a:tcPr/>
                </a:tc>
                <a:tc>
                  <a:txBody>
                    <a:bodyPr/>
                    <a:lstStyle/>
                    <a:p>
                      <a:r>
                        <a:rPr lang="en-US" sz="1600" dirty="0" smtClean="0"/>
                        <a:t>135°W</a:t>
                      </a:r>
                      <a:endParaRPr lang="en-US" sz="1600" dirty="0"/>
                    </a:p>
                  </a:txBody>
                  <a:tcPr/>
                </a:tc>
                <a:tc>
                  <a:txBody>
                    <a:bodyPr/>
                    <a:lstStyle/>
                    <a:p>
                      <a:r>
                        <a:rPr lang="en-US" sz="1600" dirty="0" smtClean="0"/>
                        <a:t>75°W</a:t>
                      </a:r>
                      <a:endParaRPr lang="en-US" sz="1600" dirty="0"/>
                    </a:p>
                  </a:txBody>
                  <a:tcPr/>
                </a:tc>
                <a:tc>
                  <a:txBody>
                    <a:bodyPr/>
                    <a:lstStyle/>
                    <a:p>
                      <a:r>
                        <a:rPr lang="en-US" sz="1600" dirty="0" smtClean="0"/>
                        <a:t>0W</a:t>
                      </a:r>
                      <a:endParaRPr lang="en-US" sz="1600" dirty="0"/>
                    </a:p>
                  </a:txBody>
                  <a:tcPr/>
                </a:tc>
                <a:tc>
                  <a:txBody>
                    <a:bodyPr/>
                    <a:lstStyle/>
                    <a:p>
                      <a:r>
                        <a:rPr lang="en-US" sz="1600" dirty="0" smtClean="0"/>
                        <a:t>57°E</a:t>
                      </a:r>
                      <a:endParaRPr lang="en-US" sz="1600" dirty="0"/>
                    </a:p>
                  </a:txBody>
                  <a:tcPr/>
                </a:tc>
                <a:tc>
                  <a:txBody>
                    <a:bodyPr/>
                    <a:lstStyle/>
                    <a:p>
                      <a:r>
                        <a:rPr lang="en-US" sz="1600" dirty="0" smtClean="0"/>
                        <a:t>105°E</a:t>
                      </a:r>
                      <a:endParaRPr lang="en-US" sz="1600" dirty="0"/>
                    </a:p>
                  </a:txBody>
                  <a:tcPr/>
                </a:tc>
                <a:tc>
                  <a:txBody>
                    <a:bodyPr/>
                    <a:lstStyle/>
                    <a:p>
                      <a:r>
                        <a:rPr lang="en-US" sz="1600" dirty="0" smtClean="0"/>
                        <a:t>128°E</a:t>
                      </a:r>
                      <a:endParaRPr lang="en-US" sz="1600" dirty="0"/>
                    </a:p>
                  </a:txBody>
                  <a:tcPr/>
                </a:tc>
                <a:tc>
                  <a:txBody>
                    <a:bodyPr/>
                    <a:lstStyle/>
                    <a:p>
                      <a:r>
                        <a:rPr lang="en-US" sz="1600" dirty="0" smtClean="0"/>
                        <a:t>145°E</a:t>
                      </a:r>
                      <a:endParaRPr lang="en-US" sz="1600" dirty="0"/>
                    </a:p>
                  </a:txBody>
                  <a:tcPr/>
                </a:tc>
                <a:extLst>
                  <a:ext uri="{0D108BD9-81ED-4DB2-BD59-A6C34878D82A}">
                    <a16:rowId xmlns="" xmlns:a16="http://schemas.microsoft.com/office/drawing/2014/main" val="10001"/>
                  </a:ext>
                </a:extLst>
              </a:tr>
            </a:tbl>
          </a:graphicData>
        </a:graphic>
      </p:graphicFrame>
      <p:sp>
        <p:nvSpPr>
          <p:cNvPr id="5" name="Rectangle 4"/>
          <p:cNvSpPr/>
          <p:nvPr/>
        </p:nvSpPr>
        <p:spPr>
          <a:xfrm>
            <a:off x="316514" y="764704"/>
            <a:ext cx="8585034" cy="646331"/>
          </a:xfrm>
          <a:prstGeom prst="rect">
            <a:avLst/>
          </a:prstGeom>
        </p:spPr>
        <p:txBody>
          <a:bodyPr wrap="square">
            <a:spAutoFit/>
          </a:bodyPr>
          <a:lstStyle/>
          <a:p>
            <a:r>
              <a:rPr lang="en-US" dirty="0">
                <a:latin typeface="Arial" pitchFamily="34" charset="0"/>
                <a:cs typeface="Arial" pitchFamily="34" charset="0"/>
              </a:rPr>
              <a:t>A fixed DCC domain confined to ±15° latitude and ±20°E-W longitude,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and </a:t>
            </a:r>
            <a:r>
              <a:rPr lang="en-US" dirty="0">
                <a:latin typeface="Arial" pitchFamily="34" charset="0"/>
                <a:cs typeface="Arial" pitchFamily="34" charset="0"/>
              </a:rPr>
              <a:t>centered at the GEO sub-satellite point is defined for each GEOSat.</a:t>
            </a:r>
          </a:p>
        </p:txBody>
      </p:sp>
    </p:spTree>
    <p:extLst>
      <p:ext uri="{BB962C8B-B14F-4D97-AF65-F5344CB8AC3E}">
        <p14:creationId xmlns:p14="http://schemas.microsoft.com/office/powerpoint/2010/main" xmlns="" val="2180402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GB" altLang="en-US" sz="3200" b="1" dirty="0" smtClean="0">
                <a:solidFill>
                  <a:schemeClr val="accent2">
                    <a:lumMod val="50000"/>
                  </a:schemeClr>
                </a:solidFill>
                <a:latin typeface="Arial" charset="0"/>
              </a:rPr>
              <a:t>Scope </a:t>
            </a:r>
            <a:r>
              <a:rPr lang="en-GB" altLang="en-US" sz="3200" b="1" dirty="0">
                <a:solidFill>
                  <a:schemeClr val="accent2">
                    <a:lumMod val="50000"/>
                  </a:schemeClr>
                </a:solidFill>
                <a:latin typeface="Arial" charset="0"/>
              </a:rPr>
              <a:t>of Microwave </a:t>
            </a:r>
            <a:r>
              <a:rPr lang="en-GB" altLang="en-US" sz="3200" b="1" dirty="0" smtClean="0">
                <a:solidFill>
                  <a:schemeClr val="accent2">
                    <a:lumMod val="50000"/>
                  </a:schemeClr>
                </a:solidFill>
                <a:latin typeface="Arial" charset="0"/>
              </a:rPr>
              <a:t>Sub-Group (MW)</a:t>
            </a:r>
            <a:endParaRPr lang="ko-KR" altLang="en-US" sz="3200" b="1" dirty="0">
              <a:solidFill>
                <a:schemeClr val="accent2">
                  <a:lumMod val="50000"/>
                </a:schemeClr>
              </a:solidFill>
            </a:endParaRPr>
          </a:p>
        </p:txBody>
      </p:sp>
      <p:sp>
        <p:nvSpPr>
          <p:cNvPr id="3" name="Content Placeholder 2"/>
          <p:cNvSpPr txBox="1">
            <a:spLocks/>
          </p:cNvSpPr>
          <p:nvPr/>
        </p:nvSpPr>
        <p:spPr>
          <a:xfrm>
            <a:off x="228600" y="692696"/>
            <a:ext cx="8807896" cy="5976664"/>
          </a:xfrm>
          <a:prstGeom prst="rect">
            <a:avLst/>
          </a:prstGeom>
        </p:spPr>
        <p:txBody>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r>
              <a:rPr lang="en-GB" altLang="en-US" sz="1600" b="1" dirty="0" smtClean="0">
                <a:latin typeface="Arial" charset="0"/>
              </a:rPr>
              <a:t>Understanding the users’ requirements</a:t>
            </a:r>
            <a:r>
              <a:rPr lang="en-GB" altLang="en-US" sz="1600" dirty="0" smtClean="0">
                <a:latin typeface="Arial" charset="0"/>
              </a:rPr>
              <a:t> for inter-calibration products for microwave instruments </a:t>
            </a:r>
          </a:p>
          <a:p>
            <a:pPr lvl="1" latinLnBrk="0"/>
            <a:r>
              <a:rPr lang="en-GB" altLang="en-US" sz="1600" spc="-40" dirty="0" smtClean="0">
                <a:latin typeface="Arial" charset="0"/>
              </a:rPr>
              <a:t>Imagers + sounders – passive only (initially, but eventually consider active if there is  a need…)</a:t>
            </a:r>
          </a:p>
          <a:p>
            <a:pPr lvl="1" latinLnBrk="0"/>
            <a:r>
              <a:rPr lang="en-GB" altLang="en-US" sz="1600" dirty="0" smtClean="0">
                <a:latin typeface="Arial" charset="0"/>
              </a:rPr>
              <a:t>Retrospective calibration (CDR’s and their components like </a:t>
            </a:r>
            <a:r>
              <a:rPr lang="en-GB" altLang="en-US" sz="1600" dirty="0" err="1" smtClean="0">
                <a:latin typeface="Arial" charset="0"/>
              </a:rPr>
              <a:t>geolocation</a:t>
            </a:r>
            <a:r>
              <a:rPr lang="en-GB" altLang="en-US" sz="1600" dirty="0" smtClean="0">
                <a:latin typeface="Arial" charset="0"/>
              </a:rPr>
              <a:t>, scan biases, </a:t>
            </a:r>
            <a:br>
              <a:rPr lang="en-GB" altLang="en-US" sz="1600" dirty="0" smtClean="0">
                <a:latin typeface="Arial" charset="0"/>
              </a:rPr>
            </a:br>
            <a:r>
              <a:rPr lang="en-GB" altLang="en-US" sz="1600" dirty="0" smtClean="0">
                <a:latin typeface="Arial" charset="0"/>
              </a:rPr>
              <a:t>inter-satellite)</a:t>
            </a:r>
          </a:p>
          <a:p>
            <a:pPr lvl="1" latinLnBrk="0"/>
            <a:r>
              <a:rPr lang="en-GB" altLang="en-US" sz="1600" dirty="0" smtClean="0">
                <a:latin typeface="Arial" charset="0"/>
              </a:rPr>
              <a:t>Forward looking calibration (near-real time uses)</a:t>
            </a:r>
          </a:p>
          <a:p>
            <a:pPr latinLnBrk="0"/>
            <a:r>
              <a:rPr lang="en-GB" altLang="en-US" sz="1600" b="1" dirty="0" smtClean="0">
                <a:latin typeface="Arial" charset="0"/>
              </a:rPr>
              <a:t>Identifying existing products</a:t>
            </a:r>
            <a:r>
              <a:rPr lang="en-GB" altLang="en-US" sz="1600" dirty="0" smtClean="0">
                <a:latin typeface="Arial" charset="0"/>
              </a:rPr>
              <a:t> that could meet those requirements, but first….</a:t>
            </a:r>
          </a:p>
          <a:p>
            <a:pPr lvl="1" latinLnBrk="0"/>
            <a:r>
              <a:rPr lang="en-GB" altLang="en-US" sz="1600" spc="-40" dirty="0" smtClean="0">
                <a:latin typeface="Arial" charset="0"/>
              </a:rPr>
              <a:t>Need to define criteria…Reference standards (sensor(s), models, calibration methodologies….)</a:t>
            </a:r>
          </a:p>
          <a:p>
            <a:pPr lvl="1" latinLnBrk="0"/>
            <a:r>
              <a:rPr lang="en-GB" altLang="en-US" sz="1600" dirty="0" smtClean="0">
                <a:latin typeface="Arial" charset="0"/>
              </a:rPr>
              <a:t>And then a process that adheres to GSICS principles</a:t>
            </a:r>
          </a:p>
          <a:p>
            <a:pPr latinLnBrk="0"/>
            <a:r>
              <a:rPr lang="en-GB" altLang="en-US" sz="1600" b="1" dirty="0" smtClean="0">
                <a:latin typeface="Arial" charset="0"/>
              </a:rPr>
              <a:t>Focus</a:t>
            </a:r>
            <a:r>
              <a:rPr lang="en-US" altLang="en-US" sz="1600" b="1" dirty="0" err="1" smtClean="0">
                <a:latin typeface="Arial" charset="0"/>
              </a:rPr>
              <a:t>ing</a:t>
            </a:r>
            <a:r>
              <a:rPr lang="en-GB" altLang="en-US" sz="1600" b="1" dirty="0" smtClean="0">
                <a:latin typeface="Arial" charset="0"/>
              </a:rPr>
              <a:t> on tools/algorithms</a:t>
            </a:r>
            <a:r>
              <a:rPr lang="en-GB" altLang="en-US" sz="1600" dirty="0" smtClean="0">
                <a:latin typeface="Arial" charset="0"/>
              </a:rPr>
              <a:t> like SNO, Double Difference, RTM, etc.</a:t>
            </a:r>
          </a:p>
          <a:p>
            <a:pPr lvl="1" latinLnBrk="0"/>
            <a:r>
              <a:rPr lang="en-GB" altLang="en-US" sz="1600" dirty="0" smtClean="0">
                <a:latin typeface="Arial" charset="0"/>
              </a:rPr>
              <a:t>Might be something more feasible in near term?</a:t>
            </a:r>
          </a:p>
          <a:p>
            <a:pPr latinLnBrk="0"/>
            <a:r>
              <a:rPr lang="en-GB" altLang="en-US" sz="1600" dirty="0" smtClean="0">
                <a:latin typeface="Arial" charset="0"/>
              </a:rPr>
              <a:t>Define data standards (jointly with GDWG)</a:t>
            </a:r>
          </a:p>
          <a:p>
            <a:pPr latinLnBrk="0"/>
            <a:r>
              <a:rPr lang="en-GB" altLang="en-US" sz="1600" dirty="0" smtClean="0">
                <a:latin typeface="Arial" charset="0"/>
              </a:rPr>
              <a:t>Encourage the creators of those products to submit them to the GSICS Procedure</a:t>
            </a:r>
            <a:br>
              <a:rPr lang="en-GB" altLang="en-US" sz="1600" dirty="0" smtClean="0">
                <a:latin typeface="Arial" charset="0"/>
              </a:rPr>
            </a:br>
            <a:r>
              <a:rPr lang="en-GB" altLang="en-US" sz="1600" dirty="0" smtClean="0">
                <a:latin typeface="Arial" charset="0"/>
              </a:rPr>
              <a:t>for Product Acceptance (GPPA), once its defined for MW</a:t>
            </a:r>
          </a:p>
          <a:p>
            <a:pPr lvl="1" latinLnBrk="0"/>
            <a:r>
              <a:rPr lang="en-GB" altLang="en-US" sz="1600" spc="-30" dirty="0" smtClean="0">
                <a:latin typeface="Arial" charset="0"/>
              </a:rPr>
              <a:t>Candidates include Cheng-</a:t>
            </a:r>
            <a:r>
              <a:rPr lang="en-GB" altLang="en-US" sz="1600" spc="-30" dirty="0" err="1" smtClean="0">
                <a:latin typeface="Arial" charset="0"/>
              </a:rPr>
              <a:t>Zhi</a:t>
            </a:r>
            <a:r>
              <a:rPr lang="en-GB" altLang="en-US" sz="1600" spc="-30" dirty="0" smtClean="0">
                <a:latin typeface="Arial" charset="0"/>
              </a:rPr>
              <a:t> </a:t>
            </a:r>
            <a:r>
              <a:rPr lang="en-GB" altLang="en-US" sz="1600" spc="-30" dirty="0" err="1" smtClean="0">
                <a:latin typeface="Arial" charset="0"/>
              </a:rPr>
              <a:t>Zou</a:t>
            </a:r>
            <a:r>
              <a:rPr lang="en-GB" altLang="en-US" sz="1600" spc="-30" dirty="0" smtClean="0">
                <a:latin typeface="Arial" charset="0"/>
              </a:rPr>
              <a:t> (MSU-AMSU), </a:t>
            </a:r>
            <a:r>
              <a:rPr lang="en-GB" altLang="en-US" sz="1600" spc="-30" dirty="0" err="1" smtClean="0">
                <a:latin typeface="Arial" charset="0"/>
              </a:rPr>
              <a:t>Karsten</a:t>
            </a:r>
            <a:r>
              <a:rPr lang="en-GB" altLang="en-US" sz="1600" spc="-30" dirty="0" smtClean="0">
                <a:latin typeface="Arial" charset="0"/>
              </a:rPr>
              <a:t> </a:t>
            </a:r>
            <a:r>
              <a:rPr lang="en-GB" altLang="en-US" sz="1600" spc="-30" dirty="0" err="1" smtClean="0">
                <a:latin typeface="Arial" charset="0"/>
              </a:rPr>
              <a:t>Fennig</a:t>
            </a:r>
            <a:r>
              <a:rPr lang="en-GB" altLang="en-US" sz="1600" spc="-30" dirty="0" smtClean="0">
                <a:latin typeface="Arial" charset="0"/>
              </a:rPr>
              <a:t> (SSMI), GPM X-Cal LUT’s</a:t>
            </a:r>
          </a:p>
          <a:p>
            <a:pPr latinLnBrk="0"/>
            <a:r>
              <a:rPr lang="en-GB" altLang="en-US" sz="1600" dirty="0" smtClean="0">
                <a:latin typeface="Arial" charset="0"/>
              </a:rPr>
              <a:t>GSICS Products could be developed within the Microwave Sub-Group</a:t>
            </a:r>
          </a:p>
          <a:p>
            <a:pPr latinLnBrk="0"/>
            <a:r>
              <a:rPr lang="en-GB" altLang="en-US" sz="1600" b="1" dirty="0" smtClean="0">
                <a:latin typeface="Arial" charset="0"/>
              </a:rPr>
              <a:t>Coordination with other groups </a:t>
            </a:r>
            <a:r>
              <a:rPr lang="en-GB" altLang="en-US" sz="1600" dirty="0" smtClean="0">
                <a:latin typeface="Arial" charset="0"/>
              </a:rPr>
              <a:t>(e.g., CEOS WGCV MW, GPM X-Cal) would also be required to generate standards and best practices</a:t>
            </a:r>
          </a:p>
        </p:txBody>
      </p:sp>
    </p:spTree>
    <p:extLst>
      <p:ext uri="{BB962C8B-B14F-4D97-AF65-F5344CB8AC3E}">
        <p14:creationId xmlns:p14="http://schemas.microsoft.com/office/powerpoint/2010/main" xmlns="" val="419784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235" y="1163106"/>
            <a:ext cx="8679530" cy="1338828"/>
          </a:xfrm>
          <a:prstGeom prst="rect">
            <a:avLst/>
          </a:prstGeom>
          <a:noFill/>
        </p:spPr>
        <p:txBody>
          <a:bodyPr wrap="square" numCol="2" rtlCol="0">
            <a:spAutoFit/>
          </a:bodyPr>
          <a:lstStyle/>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Every March since 2007</a:t>
            </a:r>
          </a:p>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Monday: </a:t>
            </a:r>
            <a:r>
              <a:rPr lang="en-US" altLang="ko-KR" dirty="0" smtClean="0">
                <a:latin typeface="Arial" pitchFamily="34" charset="0"/>
                <a:ea typeface="Arial Unicode MS" pitchFamily="50" charset="-127"/>
                <a:cs typeface="Arial" pitchFamily="34" charset="0"/>
              </a:rPr>
              <a:t>Mini Conference</a:t>
            </a:r>
          </a:p>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Tuesday: Agency and WG Briefing</a:t>
            </a:r>
            <a:endParaRPr lang="en-US" altLang="ko-KR" dirty="0" smtClean="0">
              <a:latin typeface="Arial" pitchFamily="34" charset="0"/>
              <a:ea typeface="Arial Unicode MS" pitchFamily="50" charset="-127"/>
              <a:cs typeface="Arial" pitchFamily="34" charset="0"/>
            </a:endParaRPr>
          </a:p>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Wednesday: </a:t>
            </a:r>
            <a:r>
              <a:rPr lang="en-US" altLang="ko-KR" dirty="0" smtClean="0">
                <a:latin typeface="Arial" pitchFamily="34" charset="0"/>
                <a:ea typeface="Arial Unicode MS" pitchFamily="50" charset="-127"/>
                <a:cs typeface="Arial" pitchFamily="34" charset="0"/>
              </a:rPr>
              <a:t>GRWG </a:t>
            </a:r>
            <a:r>
              <a:rPr lang="en-US" altLang="ko-KR" dirty="0" smtClean="0">
                <a:latin typeface="Arial" pitchFamily="34" charset="0"/>
                <a:ea typeface="Arial Unicode MS" pitchFamily="50" charset="-127"/>
                <a:cs typeface="Arial" pitchFamily="34" charset="0"/>
              </a:rPr>
              <a:t>&amp; </a:t>
            </a:r>
            <a:r>
              <a:rPr lang="en-US" altLang="ko-KR" dirty="0" smtClean="0">
                <a:latin typeface="Arial" pitchFamily="34" charset="0"/>
                <a:ea typeface="Arial Unicode MS" pitchFamily="50" charset="-127"/>
                <a:cs typeface="Arial" pitchFamily="34" charset="0"/>
              </a:rPr>
              <a:t>GDWG </a:t>
            </a:r>
            <a:r>
              <a:rPr lang="en-US" altLang="ko-KR" dirty="0" smtClean="0">
                <a:latin typeface="Arial" pitchFamily="34" charset="0"/>
                <a:ea typeface="Arial Unicode MS" pitchFamily="50" charset="-127"/>
                <a:cs typeface="Arial" pitchFamily="34" charset="0"/>
              </a:rPr>
              <a:t>split</a:t>
            </a:r>
            <a:endParaRPr lang="en-US" altLang="ko-KR" dirty="0" smtClean="0">
              <a:latin typeface="Arial" pitchFamily="34" charset="0"/>
              <a:ea typeface="Arial Unicode MS" pitchFamily="50" charset="-127"/>
              <a:cs typeface="Arial" pitchFamily="34" charset="0"/>
            </a:endParaRPr>
          </a:p>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Thursday: GRWG &amp; GDWG split</a:t>
            </a:r>
            <a:endParaRPr lang="en-US" altLang="ko-KR" dirty="0" smtClean="0">
              <a:latin typeface="Arial" pitchFamily="34" charset="0"/>
              <a:ea typeface="Arial Unicode MS" pitchFamily="50" charset="-127"/>
              <a:cs typeface="Arial" pitchFamily="34" charset="0"/>
            </a:endParaRPr>
          </a:p>
          <a:p>
            <a:pPr marL="285750" indent="-285750">
              <a:lnSpc>
                <a:spcPct val="150000"/>
              </a:lnSpc>
              <a:buFont typeface="Arial" pitchFamily="34" charset="0"/>
              <a:buChar char="•"/>
            </a:pPr>
            <a:r>
              <a:rPr lang="en-US" altLang="ko-KR" dirty="0" smtClean="0">
                <a:latin typeface="Arial" pitchFamily="34" charset="0"/>
                <a:ea typeface="Arial Unicode MS" pitchFamily="50" charset="-127"/>
                <a:cs typeface="Arial" pitchFamily="34" charset="0"/>
              </a:rPr>
              <a:t>Friday: </a:t>
            </a:r>
            <a:r>
              <a:rPr lang="en-US" altLang="ko-KR" dirty="0" smtClean="0">
                <a:latin typeface="Arial" pitchFamily="34" charset="0"/>
                <a:ea typeface="Arial Unicode MS" pitchFamily="50" charset="-127"/>
                <a:cs typeface="Arial" pitchFamily="34" charset="0"/>
              </a:rPr>
              <a:t>Summary and Actions</a:t>
            </a:r>
            <a:endParaRPr lang="ko-KR" altLang="en-US" dirty="0">
              <a:latin typeface="Arial" pitchFamily="34" charset="0"/>
              <a:ea typeface="Arial Unicode MS" pitchFamily="50" charset="-127"/>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384386" y="2649572"/>
            <a:ext cx="6375230" cy="3971768"/>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r>
              <a:rPr lang="en-US" smtClean="0"/>
              <a:t>8/11/2016</a:t>
            </a:r>
            <a:endParaRPr lang="en-US"/>
          </a:p>
        </p:txBody>
      </p:sp>
      <p:sp>
        <p:nvSpPr>
          <p:cNvPr id="6" name="Slide Number Placeholder 5"/>
          <p:cNvSpPr>
            <a:spLocks noGrp="1"/>
          </p:cNvSpPr>
          <p:nvPr>
            <p:ph type="sldNum" sz="quarter" idx="12"/>
          </p:nvPr>
        </p:nvSpPr>
        <p:spPr/>
        <p:txBody>
          <a:bodyPr/>
          <a:lstStyle/>
          <a:p>
            <a:fld id="{E259089C-2912-4304-87BD-08AF429DFC0D}" type="slidenum">
              <a:rPr lang="en-US" smtClean="0"/>
              <a:t>3</a:t>
            </a:fld>
            <a:endParaRPr lang="en-US"/>
          </a:p>
        </p:txBody>
      </p:sp>
      <p:sp>
        <p:nvSpPr>
          <p:cNvPr id="7" name="Footer Placeholder 6"/>
          <p:cNvSpPr>
            <a:spLocks noGrp="1"/>
          </p:cNvSpPr>
          <p:nvPr>
            <p:ph type="ftr" sz="quarter" idx="11"/>
          </p:nvPr>
        </p:nvSpPr>
        <p:spPr/>
        <p:txBody>
          <a:bodyPr/>
          <a:lstStyle/>
          <a:p>
            <a:r>
              <a:rPr lang="en-US" smtClean="0"/>
              <a:t>GSICS Users’ Workshop, College Park, 11 August 2016</a:t>
            </a:r>
            <a:endParaRPr lang="en-US"/>
          </a:p>
        </p:txBody>
      </p:sp>
      <p:sp>
        <p:nvSpPr>
          <p:cNvPr id="9" name="제목 1"/>
          <p:cNvSpPr>
            <a:spLocks noGrp="1"/>
          </p:cNvSpPr>
          <p:nvPr>
            <p:ph type="title"/>
          </p:nvPr>
        </p:nvSpPr>
        <p:spPr>
          <a:xfrm>
            <a:off x="1380931" y="223936"/>
            <a:ext cx="6400800" cy="914400"/>
          </a:xfrm>
        </p:spPr>
        <p:txBody>
          <a:bodyPr>
            <a:noAutofit/>
          </a:bodyPr>
          <a:lstStyle/>
          <a:p>
            <a:r>
              <a:rPr lang="en-US" altLang="ko-KR" sz="3600" b="1" dirty="0" smtClean="0">
                <a:solidFill>
                  <a:srgbClr val="0070C0"/>
                </a:solidFill>
                <a:latin typeface="Arial" pitchFamily="34" charset="0"/>
                <a:cs typeface="Arial" pitchFamily="34" charset="0"/>
              </a:rPr>
              <a:t>Annual Meeting</a:t>
            </a:r>
            <a:endParaRPr lang="ko-KR" altLang="en-US" sz="3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xmlns="" val="822633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GB" altLang="en-US" sz="3200" b="1" dirty="0" smtClean="0">
                <a:solidFill>
                  <a:schemeClr val="accent2">
                    <a:lumMod val="50000"/>
                  </a:schemeClr>
                </a:solidFill>
                <a:latin typeface="Arial" pitchFamily="34" charset="0"/>
                <a:cs typeface="Arial" pitchFamily="34" charset="0"/>
              </a:rPr>
              <a:t>Focus </a:t>
            </a:r>
            <a:r>
              <a:rPr lang="en-GB" altLang="en-US" sz="3200" b="1" dirty="0">
                <a:solidFill>
                  <a:schemeClr val="accent2">
                    <a:lumMod val="50000"/>
                  </a:schemeClr>
                </a:solidFill>
                <a:latin typeface="Arial" pitchFamily="34" charset="0"/>
                <a:cs typeface="Arial" pitchFamily="34" charset="0"/>
              </a:rPr>
              <a:t>Topics for </a:t>
            </a:r>
            <a:r>
              <a:rPr lang="en-GB" altLang="en-US" sz="3200" b="1" dirty="0" smtClean="0">
                <a:solidFill>
                  <a:schemeClr val="accent2">
                    <a:lumMod val="50000"/>
                  </a:schemeClr>
                </a:solidFill>
                <a:latin typeface="Arial" pitchFamily="34" charset="0"/>
                <a:cs typeface="Arial" pitchFamily="34" charset="0"/>
              </a:rPr>
              <a:t>2016 (MW)</a:t>
            </a:r>
            <a:endParaRPr lang="ko-KR" altLang="en-US" sz="3200" b="1" dirty="0">
              <a:solidFill>
                <a:schemeClr val="accent2">
                  <a:lumMod val="50000"/>
                </a:schemeClr>
              </a:solidFill>
              <a:latin typeface="Arial" pitchFamily="34" charset="0"/>
              <a:cs typeface="Arial" pitchFamily="34" charset="0"/>
            </a:endParaRPr>
          </a:p>
        </p:txBody>
      </p:sp>
      <p:sp>
        <p:nvSpPr>
          <p:cNvPr id="3" name="Content Placeholder 2"/>
          <p:cNvSpPr txBox="1">
            <a:spLocks/>
          </p:cNvSpPr>
          <p:nvPr/>
        </p:nvSpPr>
        <p:spPr>
          <a:xfrm>
            <a:off x="137465" y="908720"/>
            <a:ext cx="9006536" cy="5265585"/>
          </a:xfrm>
          <a:prstGeom prst="rect">
            <a:avLst/>
          </a:prstGeom>
        </p:spPr>
        <p:txBody>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latin typeface="Arial" pitchFamily="34" charset="0"/>
                <a:cs typeface="Arial" pitchFamily="34" charset="0"/>
              </a:rPr>
              <a:t> Defining CLEAR PATH for</a:t>
            </a:r>
            <a:r>
              <a:rPr lang="en-US" sz="1600" b="1" dirty="0" smtClean="0">
                <a:latin typeface="Arial" pitchFamily="34" charset="0"/>
                <a:cs typeface="Arial" pitchFamily="34" charset="0"/>
              </a:rPr>
              <a:t> GSICS MW products and algorithms</a:t>
            </a:r>
          </a:p>
          <a:p>
            <a:pPr lvl="1"/>
            <a:r>
              <a:rPr lang="en-US" sz="1600" dirty="0" smtClean="0">
                <a:latin typeface="Arial" pitchFamily="34" charset="0"/>
                <a:cs typeface="Arial" pitchFamily="34" charset="0"/>
              </a:rPr>
              <a:t>Methodologies </a:t>
            </a:r>
            <a:r>
              <a:rPr lang="en-US" sz="1600" i="1" dirty="0" smtClean="0">
                <a:latin typeface="Arial" pitchFamily="34" charset="0"/>
                <a:cs typeface="Arial" pitchFamily="34" charset="0"/>
              </a:rPr>
              <a:t>(TBD)</a:t>
            </a:r>
          </a:p>
          <a:p>
            <a:pPr lvl="2"/>
            <a:r>
              <a:rPr lang="en-US" sz="1600" dirty="0" smtClean="0">
                <a:latin typeface="Arial" pitchFamily="34" charset="0"/>
                <a:cs typeface="Arial" pitchFamily="34" charset="0"/>
              </a:rPr>
              <a:t>SNO, Double difference, etc.</a:t>
            </a:r>
          </a:p>
          <a:p>
            <a:pPr lvl="1"/>
            <a:r>
              <a:rPr lang="en-US" sz="1600" dirty="0" smtClean="0">
                <a:latin typeface="Arial" pitchFamily="34" charset="0"/>
                <a:cs typeface="Arial" pitchFamily="34" charset="0"/>
              </a:rPr>
              <a:t>Reference Standards </a:t>
            </a:r>
            <a:r>
              <a:rPr lang="en-US" sz="1600" i="1" dirty="0" smtClean="0">
                <a:latin typeface="Arial" pitchFamily="34" charset="0"/>
                <a:cs typeface="Arial" pitchFamily="34" charset="0"/>
              </a:rPr>
              <a:t>(TBD)</a:t>
            </a:r>
          </a:p>
          <a:p>
            <a:pPr lvl="2"/>
            <a:r>
              <a:rPr lang="en-US" sz="1600" dirty="0" smtClean="0">
                <a:latin typeface="Arial" pitchFamily="34" charset="0"/>
                <a:cs typeface="Arial" pitchFamily="34" charset="0"/>
              </a:rPr>
              <a:t>A particular sensor?  Likely to be wavelength dependent (e.g., window, O</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 H</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0);</a:t>
            </a:r>
          </a:p>
          <a:p>
            <a:pPr marL="914400" lvl="2" indent="0">
              <a:buNone/>
            </a:pPr>
            <a:r>
              <a:rPr lang="en-US" sz="1600" dirty="0" smtClean="0">
                <a:latin typeface="Arial" pitchFamily="34" charset="0"/>
                <a:cs typeface="Arial" pitchFamily="34" charset="0"/>
              </a:rPr>
              <a:t>    A RTM?</a:t>
            </a:r>
          </a:p>
          <a:p>
            <a:pPr lvl="1"/>
            <a:r>
              <a:rPr lang="en-US" sz="1600" dirty="0" smtClean="0">
                <a:latin typeface="Arial" pitchFamily="34" charset="0"/>
                <a:cs typeface="Arial" pitchFamily="34" charset="0"/>
              </a:rPr>
              <a:t>LUT/Correction Tables </a:t>
            </a:r>
            <a:r>
              <a:rPr lang="en-US" sz="1600" i="1" dirty="0" smtClean="0">
                <a:latin typeface="Arial" pitchFamily="34" charset="0"/>
                <a:cs typeface="Arial" pitchFamily="34" charset="0"/>
              </a:rPr>
              <a:t>(TBD)</a:t>
            </a:r>
          </a:p>
          <a:p>
            <a:pPr lvl="2"/>
            <a:r>
              <a:rPr lang="en-US" sz="1600" dirty="0" smtClean="0">
                <a:latin typeface="Arial" pitchFamily="34" charset="0"/>
                <a:cs typeface="Arial" pitchFamily="34" charset="0"/>
              </a:rPr>
              <a:t>Near real-time and climate; they will be different</a:t>
            </a:r>
          </a:p>
          <a:p>
            <a:r>
              <a:rPr lang="en-US" sz="1600" dirty="0" smtClean="0">
                <a:latin typeface="Arial" pitchFamily="34" charset="0"/>
                <a:cs typeface="Arial" pitchFamily="34" charset="0"/>
              </a:rPr>
              <a:t> </a:t>
            </a:r>
            <a:r>
              <a:rPr lang="en-US" sz="1600" b="1" dirty="0" smtClean="0">
                <a:latin typeface="Arial" pitchFamily="34" charset="0"/>
                <a:cs typeface="Arial" pitchFamily="34" charset="0"/>
              </a:rPr>
              <a:t>Tying together other groups/opportunities</a:t>
            </a:r>
          </a:p>
          <a:p>
            <a:pPr lvl="1"/>
            <a:r>
              <a:rPr lang="en-US" sz="1600" dirty="0" smtClean="0">
                <a:latin typeface="Arial" pitchFamily="34" charset="0"/>
                <a:cs typeface="Arial" pitchFamily="34" charset="0"/>
              </a:rPr>
              <a:t>Engaging more closely GPM X-Cal </a:t>
            </a:r>
            <a:r>
              <a:rPr lang="en-US" sz="1600" i="1" dirty="0" smtClean="0">
                <a:latin typeface="Arial" pitchFamily="34" charset="0"/>
                <a:cs typeface="Arial" pitchFamily="34" charset="0"/>
              </a:rPr>
              <a:t>(Wes, Rachel)</a:t>
            </a:r>
          </a:p>
          <a:p>
            <a:pPr lvl="1"/>
            <a:r>
              <a:rPr lang="en-US" sz="1600" dirty="0" smtClean="0">
                <a:latin typeface="Arial" pitchFamily="34" charset="0"/>
                <a:cs typeface="Arial" pitchFamily="34" charset="0"/>
              </a:rPr>
              <a:t>Formalizing linkages to CEOS MW subgroup </a:t>
            </a:r>
            <a:r>
              <a:rPr lang="en-US" sz="1600" i="1" dirty="0" smtClean="0">
                <a:latin typeface="Arial" pitchFamily="34" charset="0"/>
                <a:cs typeface="Arial" pitchFamily="34" charset="0"/>
              </a:rPr>
              <a:t>(Cheng-</a:t>
            </a:r>
            <a:r>
              <a:rPr lang="en-US" sz="1600" i="1" dirty="0" err="1" smtClean="0">
                <a:latin typeface="Arial" pitchFamily="34" charset="0"/>
                <a:cs typeface="Arial" pitchFamily="34" charset="0"/>
              </a:rPr>
              <a:t>Zhi</a:t>
            </a:r>
            <a:r>
              <a:rPr lang="en-US" sz="1600" i="1" dirty="0" smtClean="0">
                <a:latin typeface="Arial" pitchFamily="34" charset="0"/>
                <a:cs typeface="Arial" pitchFamily="34" charset="0"/>
              </a:rPr>
              <a:t>, </a:t>
            </a:r>
            <a:r>
              <a:rPr lang="en-GB" altLang="en-US" sz="1600" i="1" dirty="0" err="1" smtClean="0">
                <a:latin typeface="Arial" pitchFamily="34" charset="0"/>
                <a:cs typeface="Arial" pitchFamily="34" charset="0"/>
              </a:rPr>
              <a:t>Xiaolong</a:t>
            </a:r>
            <a:r>
              <a:rPr lang="en-GB" altLang="en-US" sz="1600" i="1" dirty="0" smtClean="0">
                <a:latin typeface="Arial" pitchFamily="34" charset="0"/>
                <a:cs typeface="Arial" pitchFamily="34" charset="0"/>
              </a:rPr>
              <a:t> Dong)</a:t>
            </a:r>
          </a:p>
          <a:p>
            <a:pPr lvl="2"/>
            <a:r>
              <a:rPr lang="en-GB" altLang="en-US" sz="1600" i="1" dirty="0" smtClean="0">
                <a:latin typeface="Arial" pitchFamily="34" charset="0"/>
                <a:cs typeface="Arial" pitchFamily="34" charset="0"/>
              </a:rPr>
              <a:t>CEOS-GSICS Microwave Coordination Meeting – 2016 July 5-6, Beijing, </a:t>
            </a:r>
          </a:p>
          <a:p>
            <a:pPr marL="914400" lvl="2" indent="0">
              <a:buNone/>
            </a:pPr>
            <a:r>
              <a:rPr lang="en-GB" altLang="en-US" sz="1600" i="1" dirty="0">
                <a:latin typeface="Arial" pitchFamily="34" charset="0"/>
                <a:cs typeface="Arial" pitchFamily="34" charset="0"/>
              </a:rPr>
              <a:t> </a:t>
            </a:r>
            <a:r>
              <a:rPr lang="en-GB" altLang="en-US" sz="1600" i="1" dirty="0" smtClean="0">
                <a:latin typeface="Arial" pitchFamily="34" charset="0"/>
                <a:cs typeface="Arial" pitchFamily="34" charset="0"/>
              </a:rPr>
              <a:t>  China (at time of IGARSS 2016)</a:t>
            </a:r>
          </a:p>
          <a:p>
            <a:pPr lvl="3"/>
            <a:r>
              <a:rPr lang="en-GB" altLang="en-US" sz="1600" i="1" dirty="0" smtClean="0">
                <a:latin typeface="Arial" pitchFamily="34" charset="0"/>
                <a:cs typeface="Arial" pitchFamily="34" charset="0"/>
              </a:rPr>
              <a:t>Can there be a common definition of standards?</a:t>
            </a:r>
          </a:p>
          <a:p>
            <a:pPr lvl="3"/>
            <a:r>
              <a:rPr lang="en-GB" altLang="en-US" sz="1600" i="1" dirty="0" smtClean="0">
                <a:latin typeface="Arial" pitchFamily="34" charset="0"/>
                <a:cs typeface="Arial" pitchFamily="34" charset="0"/>
              </a:rPr>
              <a:t>Define some concrete collaborations</a:t>
            </a:r>
          </a:p>
          <a:p>
            <a:pPr lvl="1"/>
            <a:r>
              <a:rPr lang="en-US" sz="1600" dirty="0" smtClean="0">
                <a:latin typeface="Arial" pitchFamily="34" charset="0"/>
                <a:cs typeface="Arial" pitchFamily="34" charset="0"/>
              </a:rPr>
              <a:t>Expanding active participation – India, others? </a:t>
            </a:r>
            <a:r>
              <a:rPr lang="en-US" sz="1600" i="1" dirty="0" smtClean="0">
                <a:latin typeface="Arial" pitchFamily="34" charset="0"/>
                <a:cs typeface="Arial" pitchFamily="34" charset="0"/>
              </a:rPr>
              <a:t>(</a:t>
            </a:r>
            <a:r>
              <a:rPr lang="en-US" sz="1600" i="1" dirty="0" err="1" smtClean="0">
                <a:latin typeface="Arial" pitchFamily="34" charset="0"/>
                <a:cs typeface="Arial" pitchFamily="34" charset="0"/>
              </a:rPr>
              <a:t>Manik</a:t>
            </a:r>
            <a:r>
              <a:rPr lang="en-US" sz="1600" i="1" dirty="0" smtClean="0">
                <a:latin typeface="Arial" pitchFamily="34" charset="0"/>
                <a:cs typeface="Arial" pitchFamily="34" charset="0"/>
              </a:rPr>
              <a:t>, Ralph)</a:t>
            </a:r>
          </a:p>
          <a:p>
            <a:r>
              <a:rPr lang="en-US" sz="1600" dirty="0" smtClean="0">
                <a:latin typeface="Arial" pitchFamily="34" charset="0"/>
                <a:cs typeface="Arial" pitchFamily="34" charset="0"/>
              </a:rPr>
              <a:t>Participation by subgroup at upcoming meetings of relevance:</a:t>
            </a:r>
          </a:p>
          <a:p>
            <a:pPr lvl="1"/>
            <a:r>
              <a:rPr lang="en-US" sz="1600" dirty="0" smtClean="0">
                <a:latin typeface="Arial" pitchFamily="34" charset="0"/>
                <a:cs typeface="Arial" pitchFamily="34" charset="0"/>
              </a:rPr>
              <a:t>GSICS; </a:t>
            </a:r>
            <a:r>
              <a:rPr lang="en-US" altLang="en-US" sz="1600" dirty="0" smtClean="0">
                <a:latin typeface="Arial" pitchFamily="34" charset="0"/>
                <a:cs typeface="Arial" pitchFamily="34" charset="0"/>
              </a:rPr>
              <a:t>CEOS;CALCON, </a:t>
            </a:r>
            <a:r>
              <a:rPr lang="en-US" altLang="en-US" sz="1600" dirty="0" err="1" smtClean="0">
                <a:latin typeface="Arial" pitchFamily="34" charset="0"/>
                <a:cs typeface="Arial" pitchFamily="34" charset="0"/>
              </a:rPr>
              <a:t>Microrad</a:t>
            </a:r>
            <a:r>
              <a:rPr lang="en-US" altLang="en-US" sz="1600" dirty="0" smtClean="0">
                <a:latin typeface="Arial" pitchFamily="34" charset="0"/>
                <a:cs typeface="Arial" pitchFamily="34" charset="0"/>
              </a:rPr>
              <a:t> 2016, AMS Sat. Met, EUMESAT Satellite, etc.</a:t>
            </a:r>
            <a:endParaRPr lang="en-GB" altLang="en-US" sz="1600" dirty="0" smtClean="0">
              <a:latin typeface="Arial" pitchFamily="34" charset="0"/>
              <a:cs typeface="Arial" pitchFamily="34" charset="0"/>
            </a:endParaRPr>
          </a:p>
        </p:txBody>
      </p:sp>
    </p:spTree>
    <p:extLst>
      <p:ext uri="{BB962C8B-B14F-4D97-AF65-F5344CB8AC3E}">
        <p14:creationId xmlns:p14="http://schemas.microsoft.com/office/powerpoint/2010/main" xmlns="" val="1461083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altLang="ko-KR" sz="3200" b="1" dirty="0" smtClean="0">
                <a:solidFill>
                  <a:schemeClr val="accent2">
                    <a:lumMod val="50000"/>
                  </a:schemeClr>
                </a:solidFill>
                <a:latin typeface="Arial" pitchFamily="34" charset="0"/>
                <a:cs typeface="Arial" pitchFamily="34" charset="0"/>
              </a:rPr>
              <a:t>GSICS </a:t>
            </a:r>
            <a:r>
              <a:rPr lang="en-US" altLang="ko-KR" sz="3200" b="1" dirty="0">
                <a:solidFill>
                  <a:schemeClr val="accent2">
                    <a:lumMod val="50000"/>
                  </a:schemeClr>
                </a:solidFill>
                <a:latin typeface="Arial" pitchFamily="34" charset="0"/>
                <a:cs typeface="Arial" pitchFamily="34" charset="0"/>
              </a:rPr>
              <a:t>UV Solar Spectra </a:t>
            </a:r>
            <a:r>
              <a:rPr lang="en-US" altLang="ko-KR" sz="3200" b="1" dirty="0" smtClean="0">
                <a:solidFill>
                  <a:schemeClr val="accent2">
                    <a:lumMod val="50000"/>
                  </a:schemeClr>
                </a:solidFill>
                <a:latin typeface="Arial" pitchFamily="34" charset="0"/>
                <a:cs typeface="Arial" pitchFamily="34" charset="0"/>
              </a:rPr>
              <a:t>Project (UV) </a:t>
            </a:r>
            <a:endParaRPr lang="ko-KR" altLang="en-US" sz="3200" b="1" dirty="0">
              <a:solidFill>
                <a:schemeClr val="accent2">
                  <a:lumMod val="50000"/>
                </a:schemeClr>
              </a:solidFill>
              <a:latin typeface="Arial" pitchFamily="34" charset="0"/>
              <a:cs typeface="Arial" pitchFamily="34" charset="0"/>
            </a:endParaRPr>
          </a:p>
        </p:txBody>
      </p:sp>
      <p:sp>
        <p:nvSpPr>
          <p:cNvPr id="3" name="Content Placeholder 2"/>
          <p:cNvSpPr txBox="1">
            <a:spLocks/>
          </p:cNvSpPr>
          <p:nvPr/>
        </p:nvSpPr>
        <p:spPr>
          <a:xfrm>
            <a:off x="179512" y="802640"/>
            <a:ext cx="8784976" cy="5650696"/>
          </a:xfrm>
          <a:prstGeom prst="rect">
            <a:avLst/>
          </a:prstGeom>
          <a:solidFill>
            <a:schemeClr val="bg1"/>
          </a:solidFill>
        </p:spPr>
        <p:txBody>
          <a:bodyPr>
            <a:noAutofit/>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r>
              <a:rPr lang="en-US" sz="1600" dirty="0" smtClean="0">
                <a:latin typeface="Arial" pitchFamily="34" charset="0"/>
                <a:cs typeface="Arial" pitchFamily="34" charset="0"/>
              </a:rPr>
              <a:t>The purpose of this project is to compare solar measurements from BUV </a:t>
            </a:r>
            <a:br>
              <a:rPr lang="en-US" sz="1600" dirty="0" smtClean="0">
                <a:latin typeface="Arial" pitchFamily="34" charset="0"/>
                <a:cs typeface="Arial" pitchFamily="34" charset="0"/>
              </a:rPr>
            </a:br>
            <a:r>
              <a:rPr lang="en-US" sz="1600" dirty="0" smtClean="0">
                <a:latin typeface="Arial" pitchFamily="34" charset="0"/>
                <a:cs typeface="Arial" pitchFamily="34" charset="0"/>
              </a:rPr>
              <a:t>(Backscatter Ultraviolet) instruments.</a:t>
            </a:r>
          </a:p>
          <a:p>
            <a:pPr latinLnBrk="0"/>
            <a:r>
              <a:rPr lang="en-US" sz="1600" dirty="0" smtClean="0">
                <a:latin typeface="Arial" pitchFamily="34" charset="0"/>
                <a:cs typeface="Arial" pitchFamily="34" charset="0"/>
              </a:rPr>
              <a:t>The first step is </a:t>
            </a:r>
            <a:r>
              <a:rPr lang="en-US" sz="1600" b="1" dirty="0" smtClean="0">
                <a:latin typeface="Arial" pitchFamily="34" charset="0"/>
                <a:cs typeface="Arial" pitchFamily="34" charset="0"/>
              </a:rPr>
              <a:t>to catalog high spectral resolution solar reference spectra and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agree on a common one to use for the project</a:t>
            </a:r>
            <a:endParaRPr lang="en-US" sz="1600" dirty="0" smtClean="0">
              <a:latin typeface="Arial" pitchFamily="34" charset="0"/>
              <a:cs typeface="Arial" pitchFamily="34" charset="0"/>
            </a:endParaRPr>
          </a:p>
          <a:p>
            <a:pPr latinLnBrk="0"/>
            <a:r>
              <a:rPr lang="en-GB" sz="1600" dirty="0" smtClean="0">
                <a:latin typeface="Arial" pitchFamily="34" charset="0"/>
                <a:cs typeface="Arial" pitchFamily="34" charset="0"/>
              </a:rPr>
              <a:t>For each instrument, participants should provide the following datasets:</a:t>
            </a:r>
          </a:p>
          <a:p>
            <a:pPr lvl="1" latinLnBrk="0"/>
            <a:r>
              <a:rPr lang="en-GB" sz="1600" dirty="0" smtClean="0">
                <a:latin typeface="Arial" pitchFamily="34" charset="0"/>
                <a:cs typeface="Arial" pitchFamily="34" charset="0"/>
              </a:rPr>
              <a:t>Solar measurement for some date (wavelength scale, irradiance) adjusted to 1 AU</a:t>
            </a:r>
          </a:p>
          <a:p>
            <a:pPr lvl="1" latinLnBrk="0"/>
            <a:r>
              <a:rPr lang="en-GB" sz="1600" dirty="0" smtClean="0">
                <a:latin typeface="Arial" pitchFamily="34" charset="0"/>
                <a:cs typeface="Arial" pitchFamily="34" charset="0"/>
              </a:rPr>
              <a:t>Wavelength scale and </a:t>
            </a:r>
            <a:r>
              <a:rPr lang="en-GB" sz="1600" dirty="0" err="1" smtClean="0">
                <a:latin typeface="Arial" pitchFamily="34" charset="0"/>
                <a:cs typeface="Arial" pitchFamily="34" charset="0"/>
              </a:rPr>
              <a:t>bandpass</a:t>
            </a:r>
            <a:r>
              <a:rPr lang="en-GB" sz="1600" dirty="0" smtClean="0">
                <a:latin typeface="Arial" pitchFamily="34" charset="0"/>
                <a:cs typeface="Arial" pitchFamily="34" charset="0"/>
              </a:rPr>
              <a:t> (</a:t>
            </a:r>
            <a:r>
              <a:rPr lang="el-GR" sz="1600" dirty="0" smtClean="0">
                <a:latin typeface="Arial" pitchFamily="34" charset="0"/>
                <a:cs typeface="Arial" pitchFamily="34" charset="0"/>
              </a:rPr>
              <a:t>Δλ</a:t>
            </a:r>
            <a:r>
              <a:rPr lang="en-US" sz="1600" dirty="0" smtClean="0">
                <a:latin typeface="Arial" pitchFamily="34" charset="0"/>
                <a:cs typeface="Arial" pitchFamily="34" charset="0"/>
              </a:rPr>
              <a:t>, # of points, </a:t>
            </a:r>
            <a:r>
              <a:rPr lang="en-US" sz="1600" dirty="0" err="1" smtClean="0">
                <a:latin typeface="Arial" pitchFamily="34" charset="0"/>
                <a:cs typeface="Arial" pitchFamily="34" charset="0"/>
              </a:rPr>
              <a:t>bandpass</a:t>
            </a:r>
            <a:r>
              <a:rPr lang="en-US" sz="1600" dirty="0" smtClean="0">
                <a:latin typeface="Arial" pitchFamily="34" charset="0"/>
                <a:cs typeface="Arial" pitchFamily="34" charset="0"/>
              </a:rPr>
              <a:t> centers, normalized </a:t>
            </a:r>
            <a:br>
              <a:rPr lang="en-US" sz="1600" dirty="0" smtClean="0">
                <a:latin typeface="Arial" pitchFamily="34" charset="0"/>
                <a:cs typeface="Arial" pitchFamily="34" charset="0"/>
              </a:rPr>
            </a:br>
            <a:r>
              <a:rPr lang="en-US" sz="1600" dirty="0" err="1" smtClean="0">
                <a:latin typeface="Arial" pitchFamily="34" charset="0"/>
                <a:cs typeface="Arial" pitchFamily="34" charset="0"/>
              </a:rPr>
              <a:t>bandpass</a:t>
            </a:r>
            <a:r>
              <a:rPr lang="en-US" sz="1600" dirty="0" smtClean="0">
                <a:latin typeface="Arial" pitchFamily="34" charset="0"/>
                <a:cs typeface="Arial" pitchFamily="34" charset="0"/>
              </a:rPr>
              <a:t> weights) </a:t>
            </a:r>
            <a:endParaRPr lang="en-GB" sz="1600" dirty="0" smtClean="0">
              <a:latin typeface="Arial" pitchFamily="34" charset="0"/>
              <a:cs typeface="Arial" pitchFamily="34" charset="0"/>
            </a:endParaRPr>
          </a:p>
          <a:p>
            <a:pPr lvl="1" latinLnBrk="0"/>
            <a:r>
              <a:rPr lang="en-GB" sz="1600" dirty="0" smtClean="0">
                <a:latin typeface="Arial" pitchFamily="34" charset="0"/>
                <a:cs typeface="Arial" pitchFamily="34" charset="0"/>
              </a:rPr>
              <a:t>Synthetic spectrum from common reference (wavelength scale, irradiance)</a:t>
            </a:r>
          </a:p>
          <a:p>
            <a:pPr lvl="1" latinLnBrk="0"/>
            <a:r>
              <a:rPr lang="en-GB" sz="1600" dirty="0" smtClean="0">
                <a:latin typeface="Arial" pitchFamily="34" charset="0"/>
                <a:cs typeface="Arial" pitchFamily="34" charset="0"/>
              </a:rPr>
              <a:t>Synthetic for wavelength scale perturbations (±0.01 nm) from common reference</a:t>
            </a:r>
            <a:br>
              <a:rPr lang="en-GB" sz="1600" dirty="0" smtClean="0">
                <a:latin typeface="Arial" pitchFamily="34" charset="0"/>
                <a:cs typeface="Arial" pitchFamily="34" charset="0"/>
              </a:rPr>
            </a:br>
            <a:r>
              <a:rPr lang="en-GB" sz="1600" dirty="0" smtClean="0">
                <a:latin typeface="Arial" pitchFamily="34" charset="0"/>
                <a:cs typeface="Arial" pitchFamily="34" charset="0"/>
              </a:rPr>
              <a:t>(wavelength scale, irradiance)</a:t>
            </a:r>
          </a:p>
          <a:p>
            <a:pPr lvl="1" latinLnBrk="0"/>
            <a:r>
              <a:rPr lang="en-GB" sz="1600" dirty="0" smtClean="0">
                <a:latin typeface="Arial" pitchFamily="34" charset="0"/>
                <a:cs typeface="Arial" pitchFamily="34" charset="0"/>
              </a:rPr>
              <a:t>Synthetic from alternative reference spectra (wavelength scale, irradiance)</a:t>
            </a:r>
            <a:endParaRPr lang="en-US" sz="1600" dirty="0" smtClean="0">
              <a:latin typeface="Arial" pitchFamily="34" charset="0"/>
              <a:cs typeface="Arial" pitchFamily="34" charset="0"/>
            </a:endParaRPr>
          </a:p>
          <a:p>
            <a:pPr lvl="1" latinLnBrk="0"/>
            <a:r>
              <a:rPr lang="en-GB" sz="1600" dirty="0" smtClean="0">
                <a:latin typeface="Arial" pitchFamily="34" charset="0"/>
                <a:cs typeface="Arial" pitchFamily="34" charset="0"/>
              </a:rPr>
              <a:t>Solar activity pattern (wavelength, relative change)</a:t>
            </a:r>
          </a:p>
          <a:p>
            <a:pPr lvl="1" latinLnBrk="0"/>
            <a:r>
              <a:rPr lang="en-GB" sz="1600" dirty="0" smtClean="0">
                <a:latin typeface="Arial" pitchFamily="34" charset="0"/>
                <a:cs typeface="Arial" pitchFamily="34" charset="0"/>
              </a:rPr>
              <a:t>Mg II index (if 280 nm is covered) </a:t>
            </a:r>
            <a:r>
              <a:rPr lang="en-US" sz="1600" dirty="0" smtClean="0">
                <a:latin typeface="Arial" pitchFamily="34" charset="0"/>
                <a:cs typeface="Arial" pitchFamily="34" charset="0"/>
              </a:rPr>
              <a:t> Mg II 279.6  Mg I 285.2 (date, index)</a:t>
            </a:r>
            <a:endParaRPr lang="en-GB" sz="1600" dirty="0" smtClean="0">
              <a:latin typeface="Arial" pitchFamily="34" charset="0"/>
              <a:cs typeface="Arial" pitchFamily="34" charset="0"/>
            </a:endParaRPr>
          </a:p>
          <a:p>
            <a:pPr lvl="1" latinLnBrk="0"/>
            <a:r>
              <a:rPr lang="en-GB" sz="1600" dirty="0" err="1" smtClean="0">
                <a:latin typeface="Arial" pitchFamily="34" charset="0"/>
                <a:cs typeface="Arial" pitchFamily="34" charset="0"/>
              </a:rPr>
              <a:t>Ca</a:t>
            </a:r>
            <a:r>
              <a:rPr lang="en-GB" sz="1600" dirty="0" smtClean="0">
                <a:latin typeface="Arial" pitchFamily="34" charset="0"/>
                <a:cs typeface="Arial" pitchFamily="34" charset="0"/>
              </a:rPr>
              <a:t> H/K index (if 391 nm to 399 nm is covered) CA II </a:t>
            </a:r>
            <a:r>
              <a:rPr lang="en-US" sz="1600" dirty="0" smtClean="0">
                <a:latin typeface="Arial" pitchFamily="34" charset="0"/>
                <a:cs typeface="Arial" pitchFamily="34" charset="0"/>
              </a:rPr>
              <a:t>393.4 and 396.8.</a:t>
            </a:r>
          </a:p>
          <a:p>
            <a:pPr latinLnBrk="0"/>
            <a:r>
              <a:rPr lang="en-US" sz="1600" dirty="0" smtClean="0">
                <a:latin typeface="Arial" pitchFamily="34" charset="0"/>
                <a:cs typeface="Arial" pitchFamily="34" charset="0"/>
              </a:rPr>
              <a:t>Goals:</a:t>
            </a:r>
          </a:p>
          <a:p>
            <a:pPr lvl="1" latinLnBrk="0"/>
            <a:r>
              <a:rPr lang="en-US" sz="1600" b="1" dirty="0" smtClean="0">
                <a:latin typeface="Arial" pitchFamily="34" charset="0"/>
                <a:cs typeface="Arial" pitchFamily="34" charset="0"/>
              </a:rPr>
              <a:t>Agreement at 1% on solar spectra </a:t>
            </a:r>
            <a:r>
              <a:rPr lang="en-US" sz="1600" dirty="0" smtClean="0">
                <a:latin typeface="Arial" pitchFamily="34" charset="0"/>
                <a:cs typeface="Arial" pitchFamily="34" charset="0"/>
              </a:rPr>
              <a:t>relative to </a:t>
            </a:r>
            <a:r>
              <a:rPr lang="en-US" sz="1600" dirty="0" err="1" smtClean="0">
                <a:latin typeface="Arial" pitchFamily="34" charset="0"/>
                <a:cs typeface="Arial" pitchFamily="34" charset="0"/>
              </a:rPr>
              <a:t>bandpass</a:t>
            </a:r>
            <a:r>
              <a:rPr lang="en-US" sz="1600" dirty="0" smtClean="0">
                <a:latin typeface="Arial" pitchFamily="34" charset="0"/>
                <a:cs typeface="Arial" pitchFamily="34" charset="0"/>
              </a:rPr>
              <a:t>-convolved high resolution </a:t>
            </a:r>
            <a:br>
              <a:rPr lang="en-US" sz="1600" dirty="0" smtClean="0">
                <a:latin typeface="Arial" pitchFamily="34" charset="0"/>
                <a:cs typeface="Arial" pitchFamily="34" charset="0"/>
              </a:rPr>
            </a:br>
            <a:r>
              <a:rPr lang="en-US" sz="1600" dirty="0" smtClean="0">
                <a:latin typeface="Arial" pitchFamily="34" charset="0"/>
                <a:cs typeface="Arial" pitchFamily="34" charset="0"/>
              </a:rPr>
              <a:t>spectra as a transfer after identifying wavelength shifts and accounting for solar activity</a:t>
            </a:r>
          </a:p>
          <a:p>
            <a:pPr lvl="1" latinLnBrk="0"/>
            <a:r>
              <a:rPr lang="en-US" sz="1600" b="1" dirty="0" smtClean="0">
                <a:latin typeface="Arial" pitchFamily="34" charset="0"/>
                <a:cs typeface="Arial" pitchFamily="34" charset="0"/>
              </a:rPr>
              <a:t>Long-term solar spectral measurement drift and instrument degradation </a:t>
            </a:r>
            <a:r>
              <a:rPr lang="en-US" sz="1600" dirty="0" smtClean="0">
                <a:latin typeface="Arial" pitchFamily="34" charset="0"/>
                <a:cs typeface="Arial" pitchFamily="34" charset="0"/>
              </a:rPr>
              <a:t>by using OMI solar activity pattern (with internal confirmation from Mg II Indices and scale factors)</a:t>
            </a:r>
          </a:p>
          <a:p>
            <a:pPr marL="0" indent="0">
              <a:buNone/>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3823886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5496" y="76200"/>
            <a:ext cx="8496944" cy="551022"/>
          </a:xfrm>
        </p:spPr>
        <p:txBody>
          <a:bodyPr/>
          <a:lstStyle/>
          <a:p>
            <a:pPr algn="l"/>
            <a:r>
              <a:rPr lang="en-US" altLang="ko-KR" sz="2800" b="1" spc="-150" dirty="0" smtClean="0">
                <a:solidFill>
                  <a:schemeClr val="accent2">
                    <a:lumMod val="50000"/>
                  </a:schemeClr>
                </a:solidFill>
                <a:latin typeface="Arial" pitchFamily="34" charset="0"/>
                <a:cs typeface="Arial" pitchFamily="34" charset="0"/>
              </a:rPr>
              <a:t>Project to Compare Solar Measurements (UV)</a:t>
            </a:r>
            <a:endParaRPr lang="ko-KR" altLang="en-US" sz="2800" b="1" spc="-150" dirty="0">
              <a:solidFill>
                <a:schemeClr val="accent2">
                  <a:lumMod val="50000"/>
                </a:schemeClr>
              </a:solidFill>
              <a:latin typeface="Arial" pitchFamily="34" charset="0"/>
              <a:cs typeface="Arial" pitchFamily="34" charset="0"/>
            </a:endParaRPr>
          </a:p>
        </p:txBody>
      </p:sp>
      <p:sp>
        <p:nvSpPr>
          <p:cNvPr id="3" name="Content Placeholder 2"/>
          <p:cNvSpPr txBox="1">
            <a:spLocks/>
          </p:cNvSpPr>
          <p:nvPr/>
        </p:nvSpPr>
        <p:spPr>
          <a:xfrm>
            <a:off x="251520" y="836712"/>
            <a:ext cx="8712968" cy="5815880"/>
          </a:xfrm>
          <a:prstGeom prst="rect">
            <a:avLst/>
          </a:prstGeom>
        </p:spPr>
        <p:txBody>
          <a:bodyPr>
            <a:noAutofit/>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1800" b="1" dirty="0" smtClean="0">
                <a:latin typeface="Arial" pitchFamily="34" charset="0"/>
                <a:cs typeface="Arial" pitchFamily="34" charset="0"/>
              </a:rPr>
              <a:t>High resolution solar reference spectra</a:t>
            </a:r>
          </a:p>
          <a:p>
            <a:pPr lvl="1">
              <a:lnSpc>
                <a:spcPct val="150000"/>
              </a:lnSpc>
            </a:pPr>
            <a:r>
              <a:rPr lang="en-US" sz="1800" dirty="0" smtClean="0">
                <a:latin typeface="Arial" pitchFamily="34" charset="0"/>
                <a:cs typeface="Arial" pitchFamily="34" charset="0"/>
              </a:rPr>
              <a:t>Reference high resolution solar Spectra (SOLSTICE, SIM, </a:t>
            </a:r>
            <a:r>
              <a:rPr lang="en-US" sz="1800" dirty="0" err="1" smtClean="0">
                <a:latin typeface="Arial" pitchFamily="34" charset="0"/>
                <a:cs typeface="Arial" pitchFamily="34" charset="0"/>
              </a:rPr>
              <a:t>Kitt</a:t>
            </a:r>
            <a:r>
              <a:rPr lang="en-US" sz="1800" dirty="0" smtClean="0">
                <a:latin typeface="Arial" pitchFamily="34" charset="0"/>
                <a:cs typeface="Arial" pitchFamily="34" charset="0"/>
              </a:rPr>
              <a:t> Peak, etc. </a:t>
            </a:r>
          </a:p>
          <a:p>
            <a:pPr marL="457200" lvl="1" indent="0">
              <a:lnSpc>
                <a:spcPct val="150000"/>
              </a:lnSpc>
              <a:buNone/>
            </a:pPr>
            <a:r>
              <a:rPr lang="en-US" sz="1800" dirty="0">
                <a:latin typeface="Arial" pitchFamily="34" charset="0"/>
                <a:cs typeface="Arial" pitchFamily="34" charset="0"/>
              </a:rPr>
              <a:t> </a:t>
            </a:r>
            <a:r>
              <a:rPr lang="en-US" sz="1800" dirty="0" smtClean="0">
                <a:latin typeface="Arial" pitchFamily="34" charset="0"/>
                <a:cs typeface="Arial" pitchFamily="34" charset="0"/>
              </a:rPr>
              <a:t>    – Everybody has a favorite. How do they compare?)</a:t>
            </a:r>
          </a:p>
          <a:p>
            <a:pPr lvl="1">
              <a:lnSpc>
                <a:spcPct val="150000"/>
              </a:lnSpc>
            </a:pPr>
            <a:r>
              <a:rPr lang="en-US" sz="1800" dirty="0" smtClean="0">
                <a:latin typeface="Arial" pitchFamily="34" charset="0"/>
                <a:cs typeface="Arial" pitchFamily="34" charset="0"/>
              </a:rPr>
              <a:t>Mg II Index time series, Scale factors at high resolution</a:t>
            </a:r>
          </a:p>
          <a:p>
            <a:pPr>
              <a:lnSpc>
                <a:spcPct val="150000"/>
              </a:lnSpc>
            </a:pPr>
            <a:r>
              <a:rPr lang="en-US" sz="1800" b="1" dirty="0" smtClean="0">
                <a:latin typeface="Arial" pitchFamily="34" charset="0"/>
                <a:cs typeface="Arial" pitchFamily="34" charset="0"/>
              </a:rPr>
              <a:t>Instrument data bases</a:t>
            </a:r>
          </a:p>
          <a:p>
            <a:pPr lvl="1">
              <a:lnSpc>
                <a:spcPct val="150000"/>
              </a:lnSpc>
            </a:pPr>
            <a:r>
              <a:rPr lang="en-US" sz="1800" dirty="0" err="1" smtClean="0">
                <a:latin typeface="Arial" pitchFamily="34" charset="0"/>
                <a:cs typeface="Arial" pitchFamily="34" charset="0"/>
              </a:rPr>
              <a:t>Bandpasses</a:t>
            </a:r>
            <a:r>
              <a:rPr lang="en-US" sz="1800" dirty="0" smtClean="0">
                <a:latin typeface="Arial" pitchFamily="34" charset="0"/>
                <a:cs typeface="Arial" pitchFamily="34" charset="0"/>
              </a:rPr>
              <a:t>, wavelength scales (Shift &amp; Squeeze codes)</a:t>
            </a:r>
          </a:p>
          <a:p>
            <a:pPr lvl="1">
              <a:lnSpc>
                <a:spcPct val="150000"/>
              </a:lnSpc>
            </a:pPr>
            <a:r>
              <a:rPr lang="en-US" sz="1800" dirty="0" smtClean="0">
                <a:latin typeface="Arial" pitchFamily="34" charset="0"/>
                <a:cs typeface="Arial" pitchFamily="34" charset="0"/>
              </a:rPr>
              <a:t>Day 1 solar, time series with error bars (new OMI product) (Formats, Doppler shifts, 1 AU adjustments)</a:t>
            </a:r>
          </a:p>
          <a:p>
            <a:pPr lvl="1">
              <a:lnSpc>
                <a:spcPct val="150000"/>
              </a:lnSpc>
            </a:pPr>
            <a:r>
              <a:rPr lang="en-US" sz="1800" dirty="0" smtClean="0">
                <a:latin typeface="Arial" pitchFamily="34" charset="0"/>
                <a:cs typeface="Arial" pitchFamily="34" charset="0"/>
              </a:rPr>
              <a:t>Mg II Indices and scale factors at instrument resolution</a:t>
            </a:r>
          </a:p>
          <a:p>
            <a:pPr lvl="1">
              <a:lnSpc>
                <a:spcPct val="150000"/>
              </a:lnSpc>
            </a:pPr>
            <a:r>
              <a:rPr lang="en-US" sz="1800" dirty="0" smtClean="0">
                <a:latin typeface="Arial" pitchFamily="34" charset="0"/>
                <a:cs typeface="Arial" pitchFamily="34" charset="0"/>
              </a:rPr>
              <a:t>Reference calibration and validation papers</a:t>
            </a:r>
          </a:p>
          <a:p>
            <a:pPr>
              <a:lnSpc>
                <a:spcPct val="150000"/>
              </a:lnSpc>
            </a:pPr>
            <a:r>
              <a:rPr lang="en-US" sz="1800" dirty="0" smtClean="0">
                <a:latin typeface="Arial" pitchFamily="34" charset="0"/>
                <a:cs typeface="Arial" pitchFamily="34" charset="0"/>
              </a:rPr>
              <a:t>Using the information from above we can compare spectra from different </a:t>
            </a:r>
          </a:p>
          <a:p>
            <a:pPr marL="0" indent="0">
              <a:lnSpc>
                <a:spcPct val="150000"/>
              </a:lnSpc>
              <a:buNone/>
            </a:pPr>
            <a:r>
              <a:rPr lang="en-US" sz="1800" dirty="0">
                <a:latin typeface="Arial" pitchFamily="34" charset="0"/>
                <a:cs typeface="Arial" pitchFamily="34" charset="0"/>
              </a:rPr>
              <a:t> </a:t>
            </a:r>
            <a:r>
              <a:rPr lang="en-US" sz="1800" dirty="0" smtClean="0">
                <a:latin typeface="Arial" pitchFamily="34" charset="0"/>
                <a:cs typeface="Arial" pitchFamily="34" charset="0"/>
              </a:rPr>
              <a:t>    instruments and times</a:t>
            </a:r>
          </a:p>
        </p:txBody>
      </p:sp>
    </p:spTree>
    <p:extLst>
      <p:ext uri="{BB962C8B-B14F-4D97-AF65-F5344CB8AC3E}">
        <p14:creationId xmlns:p14="http://schemas.microsoft.com/office/powerpoint/2010/main" xmlns="" val="167026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smtClean="0">
                <a:latin typeface="Arial" pitchFamily="34" charset="0"/>
                <a:ea typeface="Arial Unicode MS" pitchFamily="50" charset="-127"/>
                <a:cs typeface="Arial" pitchFamily="34" charset="0"/>
              </a:rPr>
              <a:t>Overview</a:t>
            </a:r>
            <a:endParaRPr lang="ko-KR" altLang="en-US" sz="3200" b="1" dirty="0">
              <a:latin typeface="Arial" pitchFamily="34" charset="0"/>
              <a:ea typeface="Arial Unicode MS" pitchFamily="50" charset="-127"/>
              <a:cs typeface="Arial" pitchFamily="34" charset="0"/>
            </a:endParaRPr>
          </a:p>
        </p:txBody>
      </p:sp>
      <p:sp>
        <p:nvSpPr>
          <p:cNvPr id="3" name="TextBox 2"/>
          <p:cNvSpPr txBox="1"/>
          <p:nvPr/>
        </p:nvSpPr>
        <p:spPr>
          <a:xfrm>
            <a:off x="611560" y="1052736"/>
            <a:ext cx="7848872" cy="2862322"/>
          </a:xfrm>
          <a:prstGeom prst="rect">
            <a:avLst/>
          </a:prstGeom>
          <a:noFill/>
        </p:spPr>
        <p:txBody>
          <a:bodyPr wrap="square" rtlCol="0">
            <a:spAutoFit/>
          </a:bodyPr>
          <a:lstStyle/>
          <a:p>
            <a:pPr marL="285750" indent="-285750">
              <a:lnSpc>
                <a:spcPct val="150000"/>
              </a:lnSpc>
              <a:buFont typeface="Arial" pitchFamily="34" charset="0"/>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Introduction</a:t>
            </a:r>
          </a:p>
          <a:p>
            <a:pPr marL="285750" indent="-285750">
              <a:lnSpc>
                <a:spcPct val="150000"/>
              </a:lnSpc>
              <a:buFont typeface="Arial" pitchFamily="34" charset="0"/>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GSICS Research Working Group</a:t>
            </a:r>
          </a:p>
          <a:p>
            <a:pPr marL="285750" indent="-285750">
              <a:lnSpc>
                <a:spcPct val="150000"/>
              </a:lnSpc>
              <a:buFont typeface="Arial" pitchFamily="34" charset="0"/>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Sub-Group</a:t>
            </a:r>
          </a:p>
          <a:p>
            <a:pPr marL="742950" lvl="1" indent="-285750">
              <a:lnSpc>
                <a:spcPct val="150000"/>
              </a:lnSpc>
              <a:buFont typeface="Arial Unicode MS" pitchFamily="50" charset="-127"/>
              <a:buChar char="‒"/>
            </a:pPr>
            <a:r>
              <a:rPr lang="en-US" altLang="ko-KR" sz="2400" b="1" dirty="0" smtClean="0">
                <a:solidFill>
                  <a:schemeClr val="bg1">
                    <a:lumMod val="50000"/>
                  </a:schemeClr>
                </a:solidFill>
                <a:latin typeface="Arial" pitchFamily="34" charset="0"/>
                <a:ea typeface="Arial Unicode MS" pitchFamily="50" charset="-127"/>
                <a:cs typeface="Arial" pitchFamily="34" charset="0"/>
              </a:rPr>
              <a:t>IR, VIS/NIR, MW, UV</a:t>
            </a:r>
          </a:p>
          <a:p>
            <a:pPr marL="285750" indent="-285750">
              <a:lnSpc>
                <a:spcPct val="150000"/>
              </a:lnSpc>
              <a:buFont typeface="Arial" pitchFamily="34" charset="0"/>
              <a:buChar char="•"/>
            </a:pPr>
            <a:r>
              <a:rPr lang="en-US" altLang="ko-KR" sz="2400" b="1" dirty="0">
                <a:latin typeface="Arial" pitchFamily="34" charset="0"/>
                <a:ea typeface="Arial Unicode MS" pitchFamily="50" charset="-127"/>
                <a:cs typeface="Arial" pitchFamily="34" charset="0"/>
              </a:rPr>
              <a:t>Issues </a:t>
            </a:r>
            <a:r>
              <a:rPr lang="en-US" altLang="ko-KR" sz="2400" b="1" dirty="0" smtClean="0">
                <a:latin typeface="Arial" pitchFamily="34" charset="0"/>
                <a:ea typeface="Arial Unicode MS" pitchFamily="50" charset="-127"/>
                <a:cs typeface="Arial" pitchFamily="34" charset="0"/>
              </a:rPr>
              <a:t>for </a:t>
            </a:r>
            <a:r>
              <a:rPr lang="en-US" altLang="ko-KR" sz="2400" b="1" dirty="0">
                <a:latin typeface="Arial" pitchFamily="34" charset="0"/>
                <a:ea typeface="Arial Unicode MS" pitchFamily="50" charset="-127"/>
                <a:cs typeface="Arial" pitchFamily="34" charset="0"/>
              </a:rPr>
              <a:t>GSICS </a:t>
            </a:r>
            <a:r>
              <a:rPr lang="en-US" altLang="ko-KR" sz="2400" b="1" dirty="0" smtClean="0">
                <a:latin typeface="Arial" pitchFamily="34" charset="0"/>
                <a:ea typeface="Arial Unicode MS" pitchFamily="50" charset="-127"/>
                <a:cs typeface="Arial" pitchFamily="34" charset="0"/>
              </a:rPr>
              <a:t>Users</a:t>
            </a:r>
            <a:endParaRPr lang="en-US" altLang="ko-KR" sz="2400" b="1" dirty="0">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xmlns="" val="3688783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79512" y="116632"/>
            <a:ext cx="7935788" cy="510590"/>
          </a:xfrm>
        </p:spPr>
        <p:txBody>
          <a:bodyPr>
            <a:normAutofit fontScale="90000"/>
          </a:bodyPr>
          <a:lstStyle/>
          <a:p>
            <a:r>
              <a:rPr lang="en-US" altLang="ko-KR" sz="3200" b="1" dirty="0">
                <a:solidFill>
                  <a:schemeClr val="accent2">
                    <a:lumMod val="50000"/>
                  </a:schemeClr>
                </a:solidFill>
                <a:latin typeface="Arial" pitchFamily="34" charset="0"/>
                <a:ea typeface="Arial Unicode MS" pitchFamily="50" charset="-127"/>
                <a:cs typeface="Arial" pitchFamily="34" charset="0"/>
              </a:rPr>
              <a:t>Improving the lunar reference </a:t>
            </a:r>
            <a:endParaRPr lang="ko-KR" altLang="en-US" sz="3200" dirty="0">
              <a:solidFill>
                <a:schemeClr val="accent2">
                  <a:lumMod val="50000"/>
                </a:schemeClr>
              </a:solidFill>
            </a:endParaRPr>
          </a:p>
        </p:txBody>
      </p:sp>
      <p:sp>
        <p:nvSpPr>
          <p:cNvPr id="5" name="TextBox 4"/>
          <p:cNvSpPr txBox="1"/>
          <p:nvPr/>
        </p:nvSpPr>
        <p:spPr>
          <a:xfrm>
            <a:off x="323528" y="908720"/>
            <a:ext cx="8424936" cy="5116785"/>
          </a:xfrm>
          <a:prstGeom prst="rect">
            <a:avLst/>
          </a:prstGeom>
          <a:noFill/>
        </p:spPr>
        <p:txBody>
          <a:bodyPr wrap="square" rtlCol="0">
            <a:spAutoFit/>
          </a:bodyPr>
          <a:lstStyle/>
          <a:p>
            <a:pPr marL="285750" indent="-285750">
              <a:buFont typeface="Arial" pitchFamily="34" charset="0"/>
              <a:buChar char="•"/>
            </a:pPr>
            <a:r>
              <a:rPr lang="en-US" altLang="ko-KR" dirty="0">
                <a:latin typeface="Arial" panose="020B0604020202020204" pitchFamily="34" charset="0"/>
                <a:cs typeface="Arial" panose="020B0604020202020204" pitchFamily="34" charset="0"/>
              </a:rPr>
              <a:t> </a:t>
            </a:r>
            <a:r>
              <a:rPr lang="en-US" altLang="ko-KR" b="1" dirty="0">
                <a:latin typeface="Arial" panose="020B0604020202020204" pitchFamily="34" charset="0"/>
                <a:cs typeface="Arial" panose="020B0604020202020204" pitchFamily="34" charset="0"/>
              </a:rPr>
              <a:t>Improvement of the reference standard for lunar </a:t>
            </a:r>
            <a:r>
              <a:rPr lang="en-US" altLang="ko-KR" b="1" dirty="0" smtClean="0">
                <a:latin typeface="Arial" panose="020B0604020202020204" pitchFamily="34" charset="0"/>
                <a:cs typeface="Arial" panose="020B0604020202020204" pitchFamily="34" charset="0"/>
              </a:rPr>
              <a:t>calibration</a:t>
            </a:r>
          </a:p>
          <a:p>
            <a:pPr lvl="1">
              <a:buFont typeface="Arial Unicode MS" pitchFamily="50" charset="-127"/>
              <a:buChar char="‒"/>
            </a:pPr>
            <a:r>
              <a:rPr lang="en-US" altLang="ko-KR" dirty="0" smtClean="0">
                <a:latin typeface="Arial" panose="020B0604020202020204" pitchFamily="34" charset="0"/>
                <a:cs typeface="Arial" panose="020B0604020202020204" pitchFamily="34" charset="0"/>
              </a:rPr>
              <a:t> to </a:t>
            </a:r>
            <a:r>
              <a:rPr lang="en-US" altLang="ko-KR" dirty="0">
                <a:latin typeface="Arial" panose="020B0604020202020204" pitchFamily="34" charset="0"/>
                <a:cs typeface="Arial" panose="020B0604020202020204" pitchFamily="34" charset="0"/>
              </a:rPr>
              <a:t>improve absolute </a:t>
            </a:r>
            <a:r>
              <a:rPr lang="en-US" altLang="ko-KR" dirty="0" smtClean="0">
                <a:latin typeface="Arial" panose="020B0604020202020204" pitchFamily="34" charset="0"/>
                <a:cs typeface="Arial" panose="020B0604020202020204" pitchFamily="34" charset="0"/>
              </a:rPr>
              <a:t>accuracy</a:t>
            </a:r>
          </a:p>
          <a:p>
            <a:pPr lvl="1">
              <a:buFont typeface="Arial Unicode MS" pitchFamily="50" charset="-127"/>
              <a:buChar char="‒"/>
            </a:pPr>
            <a:r>
              <a:rPr lang="en-US" altLang="ko-KR" b="1" dirty="0" smtClean="0">
                <a:latin typeface="Arial" panose="020B0604020202020204" pitchFamily="34" charset="0"/>
                <a:cs typeface="Arial" panose="020B0604020202020204" pitchFamily="34" charset="0"/>
              </a:rPr>
              <a:t> </a:t>
            </a:r>
            <a:r>
              <a:rPr lang="en-US" altLang="ko-KR" dirty="0" smtClean="0">
                <a:latin typeface="Arial" panose="020B0604020202020204" pitchFamily="34" charset="0"/>
                <a:cs typeface="Arial" panose="020B0604020202020204" pitchFamily="34" charset="0"/>
              </a:rPr>
              <a:t>to reduce residual geometry dependencies (phase, </a:t>
            </a:r>
            <a:r>
              <a:rPr lang="en-US" altLang="ko-KR" dirty="0" err="1" smtClean="0">
                <a:latin typeface="Arial" panose="020B0604020202020204" pitchFamily="34" charset="0"/>
                <a:cs typeface="Arial" panose="020B0604020202020204" pitchFamily="34" charset="0"/>
              </a:rPr>
              <a:t>librations</a:t>
            </a:r>
            <a:r>
              <a:rPr lang="en-US" altLang="ko-KR" dirty="0" smtClean="0">
                <a:latin typeface="Arial" panose="020B0604020202020204" pitchFamily="34" charset="0"/>
                <a:cs typeface="Arial" panose="020B0604020202020204" pitchFamily="34" charset="0"/>
              </a:rPr>
              <a:t>)</a:t>
            </a:r>
          </a:p>
          <a:p>
            <a:pPr lvl="1">
              <a:buFont typeface="Arial Unicode MS" pitchFamily="50" charset="-127"/>
              <a:buChar char="‒"/>
            </a:pPr>
            <a:endParaRPr lang="en-US" altLang="ko-KR" dirty="0" smtClean="0">
              <a:latin typeface="Arial" panose="020B0604020202020204" pitchFamily="34" charset="0"/>
              <a:cs typeface="Arial" panose="020B0604020202020204" pitchFamily="34" charset="0"/>
            </a:endParaRPr>
          </a:p>
          <a:p>
            <a:pPr marL="285750" indent="-285750">
              <a:buFont typeface="Arial" pitchFamily="34" charset="0"/>
              <a:buChar char="•"/>
            </a:pPr>
            <a:r>
              <a:rPr lang="en-US" altLang="ko-KR" dirty="0" smtClean="0">
                <a:latin typeface="Arial" panose="020B0604020202020204" pitchFamily="34" charset="0"/>
                <a:cs typeface="Arial" panose="020B0604020202020204" pitchFamily="34" charset="0"/>
              </a:rPr>
              <a:t>The reference irradiance is generated for each observation of the Moon taken by an instrument by computing the lunar model(ROLO, GIRO)</a:t>
            </a:r>
          </a:p>
          <a:p>
            <a:pPr marL="285750" indent="-285750">
              <a:buFont typeface="Arial" pitchFamily="34" charset="0"/>
              <a:buChar char="•"/>
            </a:pPr>
            <a:endParaRPr lang="en-US" altLang="ko-KR" dirty="0" smtClean="0">
              <a:latin typeface="Arial" panose="020B0604020202020204" pitchFamily="34" charset="0"/>
              <a:cs typeface="Arial" panose="020B0604020202020204" pitchFamily="34" charset="0"/>
            </a:endParaRPr>
          </a:p>
          <a:p>
            <a:pPr marL="285750" indent="-285750">
              <a:buFont typeface="Arial" pitchFamily="34" charset="0"/>
              <a:buChar char="•"/>
            </a:pPr>
            <a:r>
              <a:rPr lang="en-US" altLang="ko-KR" b="1" dirty="0" smtClean="0">
                <a:latin typeface="Arial" panose="020B0604020202020204" pitchFamily="34" charset="0"/>
                <a:cs typeface="Arial" panose="020B0604020202020204" pitchFamily="34" charset="0"/>
              </a:rPr>
              <a:t>Requirements for an Absolute Lunar Calibration Reference</a:t>
            </a:r>
          </a:p>
          <a:p>
            <a:pPr marL="742950" lvl="1" indent="-285750">
              <a:buFont typeface="Arial Unicode MS" pitchFamily="50" charset="-127"/>
              <a:buChar char="‒"/>
            </a:pPr>
            <a:r>
              <a:rPr lang="en-US" altLang="ko-KR" dirty="0">
                <a:latin typeface="Arial" panose="020B0604020202020204" pitchFamily="34" charset="0"/>
                <a:cs typeface="Arial" panose="020B0604020202020204" pitchFamily="34" charset="0"/>
              </a:rPr>
              <a:t>r</a:t>
            </a:r>
            <a:r>
              <a:rPr lang="en-US" altLang="ko-KR" dirty="0" smtClean="0">
                <a:latin typeface="Arial" panose="020B0604020202020204" pitchFamily="34" charset="0"/>
                <a:cs typeface="Arial" panose="020B0604020202020204" pitchFamily="34" charset="0"/>
              </a:rPr>
              <a:t>eprocessing the ROLO telescope dataset using new algorithms</a:t>
            </a:r>
          </a:p>
          <a:p>
            <a:pPr marL="742950" lvl="1" indent="-285750">
              <a:spcAft>
                <a:spcPts val="300"/>
              </a:spcAft>
              <a:buFont typeface="Arial Unicode MS" pitchFamily="50" charset="-127"/>
              <a:buChar char="‒"/>
            </a:pPr>
            <a:r>
              <a:rPr lang="en-US" altLang="ko-KR" dirty="0" smtClean="0">
                <a:latin typeface="Arial" panose="020B0604020202020204" pitchFamily="34" charset="0"/>
                <a:cs typeface="Arial" panose="020B0604020202020204" pitchFamily="34" charset="0"/>
              </a:rPr>
              <a:t>incorporating </a:t>
            </a:r>
            <a:r>
              <a:rPr lang="en-US" altLang="ko-KR" u="sng" dirty="0">
                <a:latin typeface="Arial" panose="020B0604020202020204" pitchFamily="34" charset="0"/>
                <a:cs typeface="Arial" panose="020B0604020202020204" pitchFamily="34" charset="0"/>
              </a:rPr>
              <a:t>reliable</a:t>
            </a:r>
            <a:r>
              <a:rPr lang="en-US" altLang="ko-KR" dirty="0">
                <a:latin typeface="Arial" panose="020B0604020202020204" pitchFamily="34" charset="0"/>
                <a:cs typeface="Arial" panose="020B0604020202020204" pitchFamily="34" charset="0"/>
              </a:rPr>
              <a:t> new observational data e.g. PLEIADES</a:t>
            </a:r>
          </a:p>
          <a:p>
            <a:pPr marL="742950" lvl="1" indent="-285750">
              <a:buFont typeface="Arial Unicode MS" pitchFamily="50" charset="-127"/>
              <a:buChar char="‒"/>
            </a:pPr>
            <a:r>
              <a:rPr lang="en-US" altLang="ko-KR" dirty="0" smtClean="0">
                <a:latin typeface="Arial" panose="020B0604020202020204" pitchFamily="34" charset="0"/>
                <a:cs typeface="Arial" panose="020B0604020202020204" pitchFamily="34" charset="0"/>
              </a:rPr>
              <a:t>lunar </a:t>
            </a:r>
            <a:r>
              <a:rPr lang="en-US" altLang="ko-KR" dirty="0">
                <a:latin typeface="Arial" panose="020B0604020202020204" pitchFamily="34" charset="0"/>
                <a:cs typeface="Arial" panose="020B0604020202020204" pitchFamily="34" charset="0"/>
              </a:rPr>
              <a:t>radiometry e.g. SNPP VIIRS</a:t>
            </a:r>
          </a:p>
          <a:p>
            <a:pPr marL="742950" lvl="1" indent="-285750">
              <a:buFont typeface="Arial Unicode MS" pitchFamily="50" charset="-127"/>
              <a:buChar char="‒"/>
            </a:pPr>
            <a:r>
              <a:rPr lang="en-US" altLang="ko-KR" dirty="0" smtClean="0">
                <a:latin typeface="Arial" panose="020B0604020202020204" pitchFamily="34" charset="0"/>
                <a:cs typeface="Arial" panose="020B0604020202020204" pitchFamily="34" charset="0"/>
              </a:rPr>
              <a:t>collecting </a:t>
            </a:r>
            <a:r>
              <a:rPr lang="en-US" altLang="ko-KR" dirty="0">
                <a:latin typeface="Arial" panose="020B0604020202020204" pitchFamily="34" charset="0"/>
                <a:cs typeface="Arial" panose="020B0604020202020204" pitchFamily="34" charset="0"/>
              </a:rPr>
              <a:t>new radiometric measurements of the Moon</a:t>
            </a:r>
          </a:p>
          <a:p>
            <a:pPr marL="742950" lvl="1" indent="-285750">
              <a:buFont typeface="Arial Unicode MS" pitchFamily="50" charset="-127"/>
              <a:buChar char="‒"/>
            </a:pPr>
            <a:r>
              <a:rPr lang="en-US" altLang="ko-KR" dirty="0" smtClean="0">
                <a:latin typeface="Arial" panose="020B0604020202020204" pitchFamily="34" charset="0"/>
                <a:cs typeface="Arial" panose="020B0604020202020204" pitchFamily="34" charset="0"/>
              </a:rPr>
              <a:t>requirements</a:t>
            </a:r>
            <a:r>
              <a:rPr lang="en-US" altLang="ko-KR" dirty="0">
                <a:latin typeface="Arial" panose="020B0604020202020204" pitchFamily="34" charset="0"/>
                <a:cs typeface="Arial" panose="020B0604020202020204" pitchFamily="34" charset="0"/>
              </a:rPr>
              <a:t>:</a:t>
            </a:r>
          </a:p>
          <a:p>
            <a:pPr marL="1200150" lvl="2" indent="-285750">
              <a:buFont typeface="Arial" pitchFamily="34" charset="0"/>
              <a:buChar char="•"/>
            </a:pPr>
            <a:r>
              <a:rPr lang="en-US" altLang="ko-KR" dirty="0" smtClean="0">
                <a:latin typeface="Arial" panose="020B0604020202020204" pitchFamily="34" charset="0"/>
                <a:cs typeface="Arial" panose="020B0604020202020204" pitchFamily="34" charset="0"/>
              </a:rPr>
              <a:t>high-accuracy</a:t>
            </a:r>
            <a:r>
              <a:rPr lang="en-US" altLang="ko-KR" dirty="0">
                <a:latin typeface="Arial" panose="020B0604020202020204" pitchFamily="34" charset="0"/>
                <a:cs typeface="Arial" panose="020B0604020202020204" pitchFamily="34" charset="0"/>
              </a:rPr>
              <a:t>, with traceability to SI</a:t>
            </a:r>
          </a:p>
          <a:p>
            <a:pPr marL="1200150" lvl="2" indent="-285750">
              <a:buFont typeface="Arial" pitchFamily="34" charset="0"/>
              <a:buChar char="•"/>
            </a:pPr>
            <a:r>
              <a:rPr lang="en-US" altLang="ko-KR" dirty="0" smtClean="0">
                <a:latin typeface="Arial" panose="020B0604020202020204" pitchFamily="34" charset="0"/>
                <a:cs typeface="Arial" panose="020B0604020202020204" pitchFamily="34" charset="0"/>
              </a:rPr>
              <a:t>full </a:t>
            </a:r>
            <a:r>
              <a:rPr lang="en-US" altLang="ko-KR" dirty="0">
                <a:latin typeface="Arial" panose="020B0604020202020204" pitchFamily="34" charset="0"/>
                <a:cs typeface="Arial" panose="020B0604020202020204" pitchFamily="34" charset="0"/>
              </a:rPr>
              <a:t>spectral coverage at moderate spectral resolution</a:t>
            </a:r>
          </a:p>
          <a:p>
            <a:pPr marL="1200150" lvl="2" indent="-285750">
              <a:buFont typeface="Arial" pitchFamily="34" charset="0"/>
              <a:buChar char="•"/>
            </a:pPr>
            <a:r>
              <a:rPr lang="en-US" altLang="ko-KR" dirty="0" smtClean="0">
                <a:latin typeface="Arial" panose="020B0604020202020204" pitchFamily="34" charset="0"/>
                <a:cs typeface="Arial" panose="020B0604020202020204" pitchFamily="34" charset="0"/>
              </a:rPr>
              <a:t>photometric </a:t>
            </a:r>
            <a:r>
              <a:rPr lang="en-US" altLang="ko-KR" dirty="0">
                <a:latin typeface="Arial" panose="020B0604020202020204" pitchFamily="34" charset="0"/>
                <a:cs typeface="Arial" panose="020B0604020202020204" pitchFamily="34" charset="0"/>
              </a:rPr>
              <a:t>geometry coverage (phase and </a:t>
            </a:r>
            <a:r>
              <a:rPr lang="en-US" altLang="ko-KR" dirty="0" err="1">
                <a:latin typeface="Arial" panose="020B0604020202020204" pitchFamily="34" charset="0"/>
                <a:cs typeface="Arial" panose="020B0604020202020204" pitchFamily="34" charset="0"/>
              </a:rPr>
              <a:t>librations</a:t>
            </a:r>
            <a:r>
              <a:rPr lang="en-US" altLang="ko-KR" dirty="0">
                <a:latin typeface="Arial" panose="020B0604020202020204" pitchFamily="34" charset="0"/>
                <a:cs typeface="Arial" panose="020B0604020202020204" pitchFamily="34" charset="0"/>
              </a:rPr>
              <a:t>) sufficient for high-precision modeling</a:t>
            </a:r>
          </a:p>
          <a:p>
            <a:endParaRPr lang="en-US" altLang="ko-K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73359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GB" altLang="ko-KR" sz="3200" b="1" dirty="0">
                <a:solidFill>
                  <a:schemeClr val="accent2">
                    <a:lumMod val="50000"/>
                  </a:schemeClr>
                </a:solidFill>
                <a:latin typeface="Arial" pitchFamily="34" charset="0"/>
                <a:ea typeface="Arial Unicode MS" pitchFamily="50" charset="-127"/>
                <a:cs typeface="Arial" pitchFamily="34" charset="0"/>
              </a:rPr>
              <a:t>Plans for Prime Correction</a:t>
            </a:r>
            <a:endParaRPr lang="ko-KR" altLang="en-US" sz="3200" dirty="0">
              <a:solidFill>
                <a:schemeClr val="accent2">
                  <a:lumMod val="50000"/>
                </a:schemeClr>
              </a:solidFill>
            </a:endParaRPr>
          </a:p>
        </p:txBody>
      </p:sp>
      <p:sp>
        <p:nvSpPr>
          <p:cNvPr id="4" name="직사각형 3"/>
          <p:cNvSpPr/>
          <p:nvPr/>
        </p:nvSpPr>
        <p:spPr>
          <a:xfrm>
            <a:off x="395536" y="908720"/>
            <a:ext cx="8352928" cy="5355312"/>
          </a:xfrm>
          <a:prstGeom prst="rect">
            <a:avLst/>
          </a:prstGeom>
        </p:spPr>
        <p:txBody>
          <a:bodyPr wrap="square">
            <a:spAutoFit/>
          </a:bodyPr>
          <a:lstStyle/>
          <a:p>
            <a:pPr marL="285750" indent="-285750">
              <a:buFont typeface="Arial" pitchFamily="34" charset="0"/>
              <a:buChar char="•"/>
            </a:pPr>
            <a:r>
              <a:rPr lang="en-GB" altLang="ko-KR" b="1" dirty="0" smtClean="0">
                <a:latin typeface="Arial" pitchFamily="34" charset="0"/>
                <a:cs typeface="Arial" pitchFamily="34" charset="0"/>
              </a:rPr>
              <a:t>Proposed reference instruments selection scheme </a:t>
            </a:r>
            <a:endParaRPr lang="en-GB" altLang="ko-KR" dirty="0" smtClean="0">
              <a:latin typeface="Arial" pitchFamily="34" charset="0"/>
              <a:cs typeface="Arial" pitchFamily="34" charset="0"/>
            </a:endParaRPr>
          </a:p>
          <a:p>
            <a:pPr marL="742950" lvl="1" indent="-285750">
              <a:buFont typeface="Arial Unicode MS" pitchFamily="50" charset="-127"/>
              <a:buChar char="‒"/>
            </a:pPr>
            <a:r>
              <a:rPr lang="en-GB" altLang="ko-KR" dirty="0" err="1" smtClean="0">
                <a:latin typeface="Arial" pitchFamily="34" charset="0"/>
                <a:cs typeface="Arial" pitchFamily="34" charset="0"/>
              </a:rPr>
              <a:t>Metop</a:t>
            </a:r>
            <a:r>
              <a:rPr lang="en-GB" altLang="ko-KR" dirty="0" smtClean="0">
                <a:latin typeface="Arial" pitchFamily="34" charset="0"/>
                <a:cs typeface="Arial" pitchFamily="34" charset="0"/>
              </a:rPr>
              <a:t>/IASI </a:t>
            </a:r>
            <a:r>
              <a:rPr lang="en-GB" altLang="ko-KR" spc="-50" dirty="0">
                <a:latin typeface="Arial" pitchFamily="34" charset="0"/>
                <a:cs typeface="Arial" pitchFamily="34" charset="0"/>
              </a:rPr>
              <a:t>meets the essential requirements for all instruments in </a:t>
            </a:r>
            <a:r>
              <a:rPr lang="en-GB" altLang="ko-KR" spc="-50" dirty="0" smtClean="0">
                <a:latin typeface="Arial" pitchFamily="34" charset="0"/>
                <a:cs typeface="Arial" pitchFamily="34" charset="0"/>
              </a:rPr>
              <a:t>this class </a:t>
            </a:r>
          </a:p>
          <a:p>
            <a:pPr marL="742950" lvl="1" indent="-285750">
              <a:buFont typeface="Arial Unicode MS" pitchFamily="50" charset="-127"/>
              <a:buChar char="‒"/>
            </a:pPr>
            <a:r>
              <a:rPr lang="en-GB" altLang="ko-KR" dirty="0" smtClean="0">
                <a:latin typeface="Arial" pitchFamily="34" charset="0"/>
                <a:cs typeface="Arial" pitchFamily="34" charset="0"/>
              </a:rPr>
              <a:t>Aqua/AIRS </a:t>
            </a:r>
            <a:r>
              <a:rPr lang="en-GB" altLang="ko-KR" dirty="0">
                <a:latin typeface="Arial" pitchFamily="34" charset="0"/>
                <a:cs typeface="Arial" pitchFamily="34" charset="0"/>
              </a:rPr>
              <a:t>and SNPP/CrIS do not meet the essential requirements of all the instruments in this class (as they do not provide spectral coverage of the IR8.7 channel of </a:t>
            </a:r>
            <a:r>
              <a:rPr lang="en-GB" altLang="ko-KR" dirty="0" err="1">
                <a:latin typeface="Arial" pitchFamily="34" charset="0"/>
                <a:cs typeface="Arial" pitchFamily="34" charset="0"/>
              </a:rPr>
              <a:t>Meteosat</a:t>
            </a:r>
            <a:r>
              <a:rPr lang="en-GB" altLang="ko-KR" dirty="0">
                <a:latin typeface="Arial" pitchFamily="34" charset="0"/>
                <a:cs typeface="Arial" pitchFamily="34" charset="0"/>
              </a:rPr>
              <a:t>/SEVIRI</a:t>
            </a:r>
            <a:r>
              <a:rPr lang="en-GB" altLang="ko-KR" dirty="0" smtClean="0">
                <a:latin typeface="Arial" pitchFamily="34" charset="0"/>
                <a:cs typeface="Arial" pitchFamily="34" charset="0"/>
              </a:rPr>
              <a:t>)</a:t>
            </a:r>
          </a:p>
          <a:p>
            <a:pPr lvl="1"/>
            <a:endParaRPr lang="en-GB" altLang="ko-KR" dirty="0" smtClean="0">
              <a:latin typeface="Arial" pitchFamily="34" charset="0"/>
              <a:cs typeface="Arial" pitchFamily="34" charset="0"/>
            </a:endParaRPr>
          </a:p>
          <a:p>
            <a:pPr marL="285750" indent="-285750">
              <a:buFont typeface="Arial" pitchFamily="34" charset="0"/>
              <a:buChar char="•"/>
            </a:pPr>
            <a:r>
              <a:rPr lang="en-GB" altLang="ko-KR" b="1" dirty="0" smtClean="0">
                <a:latin typeface="Arial" pitchFamily="34" charset="0"/>
                <a:cs typeface="Arial" pitchFamily="34" charset="0"/>
              </a:rPr>
              <a:t>Prime GSICS Corrections</a:t>
            </a:r>
          </a:p>
          <a:p>
            <a:pPr marL="742950" lvl="1" indent="-285750">
              <a:buFont typeface="Arial Unicode MS" pitchFamily="50" charset="-127"/>
              <a:buChar char="‒"/>
            </a:pPr>
            <a:r>
              <a:rPr lang="en-GB" altLang="ko-KR" dirty="0" smtClean="0">
                <a:latin typeface="Arial" pitchFamily="34" charset="0"/>
                <a:cs typeface="Arial" pitchFamily="34" charset="0"/>
              </a:rPr>
              <a:t>Application to inter-calibrate a monitored instrument (lifetime covers multiple  reference instruments)</a:t>
            </a:r>
          </a:p>
          <a:p>
            <a:pPr marL="742950" lvl="1" indent="-285750">
              <a:buFont typeface="Arial Unicode MS" pitchFamily="50" charset="-127"/>
              <a:buChar char="‒"/>
            </a:pPr>
            <a:r>
              <a:rPr lang="en-GB" altLang="ko-KR" dirty="0" smtClean="0">
                <a:latin typeface="Arial" pitchFamily="34" charset="0"/>
                <a:cs typeface="Arial" pitchFamily="34" charset="0"/>
              </a:rPr>
              <a:t>to consider the choice of an anchor reference: based on the uncertainty on the overall time series</a:t>
            </a:r>
          </a:p>
          <a:p>
            <a:pPr marL="742950" lvl="1" indent="-285750">
              <a:buFont typeface="Arial Unicode MS" pitchFamily="50" charset="-127"/>
              <a:buChar char="‒"/>
            </a:pPr>
            <a:r>
              <a:rPr lang="en-GB" altLang="ko-KR" dirty="0" smtClean="0">
                <a:latin typeface="Arial" pitchFamily="34" charset="0"/>
                <a:cs typeface="Arial" pitchFamily="34" charset="0"/>
              </a:rPr>
              <a:t>Delta Correction: to derive from the double difference between pairs of GSICS Corrections for overlap (from Delta Correction, different reference instruments directly traceable to the anchor reference)</a:t>
            </a:r>
          </a:p>
          <a:p>
            <a:pPr marL="742950" lvl="1" indent="-285750">
              <a:buFont typeface="Arial Unicode MS" pitchFamily="50" charset="-127"/>
              <a:buChar char="‒"/>
            </a:pPr>
            <a:r>
              <a:rPr lang="en-GB" altLang="ko-KR" dirty="0" smtClean="0">
                <a:latin typeface="Arial" pitchFamily="34" charset="0"/>
                <a:cs typeface="Arial" pitchFamily="34" charset="0"/>
              </a:rPr>
              <a:t>the uncertainties on coefficients of the GSICS Corrections are used to </a:t>
            </a:r>
            <a:r>
              <a:rPr lang="en-GB" altLang="ko-KR" spc="-50" dirty="0" smtClean="0">
                <a:latin typeface="Arial" pitchFamily="34" charset="0"/>
                <a:cs typeface="Arial" pitchFamily="34" charset="0"/>
              </a:rPr>
              <a:t>derive weights which are applied to the individual GSICS corrections to merge</a:t>
            </a:r>
          </a:p>
          <a:p>
            <a:pPr marL="742950" lvl="1" indent="-285750">
              <a:buFont typeface="Arial Unicode MS" pitchFamily="50" charset="-127"/>
              <a:buChar char="‒"/>
            </a:pPr>
            <a:r>
              <a:rPr lang="en-GB" altLang="ko-KR" dirty="0" smtClean="0">
                <a:latin typeface="Arial" pitchFamily="34" charset="0"/>
                <a:cs typeface="Arial" pitchFamily="34" charset="0"/>
              </a:rPr>
              <a:t>to support the generation of FCDR and ensure robust inter-calibration product for near-real-time operational use</a:t>
            </a:r>
          </a:p>
          <a:p>
            <a:pPr marL="742950" lvl="1" indent="-285750">
              <a:buFont typeface="Arial Unicode MS" pitchFamily="50" charset="-127"/>
              <a:buChar char="‒"/>
            </a:pPr>
            <a:r>
              <a:rPr lang="de-DE" altLang="ko-KR" dirty="0" smtClean="0">
                <a:latin typeface="Arial" pitchFamily="34" charset="0"/>
                <a:cs typeface="Arial" pitchFamily="34" charset="0"/>
              </a:rPr>
              <a:t>EUM will not </a:t>
            </a:r>
            <a:r>
              <a:rPr lang="de-DE" altLang="ko-KR" dirty="0" err="1" smtClean="0">
                <a:latin typeface="Arial" pitchFamily="34" charset="0"/>
                <a:cs typeface="Arial" pitchFamily="34" charset="0"/>
              </a:rPr>
              <a:t>develop</a:t>
            </a:r>
            <a:r>
              <a:rPr lang="de-DE" altLang="ko-KR" dirty="0" smtClean="0">
                <a:latin typeface="Arial" pitchFamily="34" charset="0"/>
                <a:cs typeface="Arial" pitchFamily="34" charset="0"/>
              </a:rPr>
              <a:t> further or progress beyond demo without user</a:t>
            </a:r>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xmlns="" val="3476043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37573" y="116632"/>
            <a:ext cx="8407018" cy="551022"/>
          </a:xfrm>
        </p:spPr>
        <p:txBody>
          <a:bodyPr>
            <a:normAutofit fontScale="90000"/>
          </a:bodyPr>
          <a:lstStyle/>
          <a:p>
            <a:r>
              <a:rPr lang="en-GB" altLang="ko-KR" sz="3200" b="1" dirty="0" smtClean="0">
                <a:solidFill>
                  <a:schemeClr val="accent2">
                    <a:lumMod val="50000"/>
                  </a:schemeClr>
                </a:solidFill>
                <a:latin typeface="Arial" pitchFamily="34" charset="0"/>
                <a:ea typeface="Arial Unicode MS" pitchFamily="50" charset="-127"/>
                <a:cs typeface="Arial" pitchFamily="34" charset="0"/>
              </a:rPr>
              <a:t>Plans for Prime Correction </a:t>
            </a:r>
            <a:endParaRPr lang="ko-KR" altLang="en-US" sz="3200" b="1" dirty="0">
              <a:solidFill>
                <a:schemeClr val="accent2">
                  <a:lumMod val="50000"/>
                </a:schemeClr>
              </a:solidFill>
              <a:latin typeface="Arial" pitchFamily="34" charset="0"/>
              <a:ea typeface="Arial Unicode MS" pitchFamily="50" charset="-127"/>
              <a:cs typeface="Arial" pitchFamily="34" charset="0"/>
            </a:endParaRPr>
          </a:p>
        </p:txBody>
      </p:sp>
      <p:sp>
        <p:nvSpPr>
          <p:cNvPr id="3" name="TextBox 2"/>
          <p:cNvSpPr txBox="1">
            <a:spLocks noChangeAspect="1"/>
          </p:cNvSpPr>
          <p:nvPr/>
        </p:nvSpPr>
        <p:spPr>
          <a:xfrm>
            <a:off x="3880899" y="5608884"/>
            <a:ext cx="920367" cy="584775"/>
          </a:xfrm>
          <a:prstGeom prst="rect">
            <a:avLst/>
          </a:prstGeom>
          <a:solidFill>
            <a:schemeClr val="bg1"/>
          </a:solidFill>
        </p:spPr>
        <p:txBody>
          <a:bodyPr wrap="square" rtlCol="0">
            <a:spAutoFit/>
          </a:bodyPr>
          <a:lstStyle/>
          <a:p>
            <a:pPr algn="r"/>
            <a:r>
              <a:rPr lang="en-GB" sz="1600" dirty="0" smtClean="0">
                <a:solidFill>
                  <a:schemeClr val="accent2"/>
                </a:solidFill>
                <a:latin typeface="Arial Unicode MS" pitchFamily="50" charset="-127"/>
                <a:ea typeface="Arial Unicode MS" pitchFamily="50" charset="-127"/>
                <a:cs typeface="Arial Unicode MS" pitchFamily="50" charset="-127"/>
              </a:rPr>
              <a:t>Applied </a:t>
            </a:r>
          </a:p>
          <a:p>
            <a:pPr algn="r"/>
            <a:r>
              <a:rPr lang="en-GB" sz="1600" dirty="0" smtClean="0">
                <a:solidFill>
                  <a:schemeClr val="accent2"/>
                </a:solidFill>
                <a:latin typeface="Arial Unicode MS" pitchFamily="50" charset="-127"/>
                <a:ea typeface="Arial Unicode MS" pitchFamily="50" charset="-127"/>
                <a:cs typeface="Arial Unicode MS" pitchFamily="50" charset="-127"/>
              </a:rPr>
              <a:t>by User</a:t>
            </a:r>
            <a:endParaRPr lang="en-GB" sz="1600" dirty="0">
              <a:solidFill>
                <a:schemeClr val="accent2"/>
              </a:solidFill>
              <a:latin typeface="Arial Unicode MS" pitchFamily="50" charset="-127"/>
              <a:ea typeface="Arial Unicode MS" pitchFamily="50" charset="-127"/>
              <a:cs typeface="Arial Unicode MS" pitchFamily="50" charset="-127"/>
            </a:endParaRPr>
          </a:p>
        </p:txBody>
      </p:sp>
      <p:sp>
        <p:nvSpPr>
          <p:cNvPr id="4" name="AutoShape 20"/>
          <p:cNvSpPr>
            <a:spLocks noChangeAspect="1" noChangeArrowheads="1"/>
          </p:cNvSpPr>
          <p:nvPr/>
        </p:nvSpPr>
        <p:spPr bwMode="auto">
          <a:xfrm>
            <a:off x="1539101" y="1124744"/>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a:latin typeface="Arial Unicode MS" pitchFamily="50" charset="-127"/>
              <a:ea typeface="Arial Unicode MS" pitchFamily="50" charset="-127"/>
              <a:cs typeface="Arial Unicode MS" pitchFamily="50" charset="-127"/>
            </a:endParaRPr>
          </a:p>
        </p:txBody>
      </p:sp>
      <p:sp>
        <p:nvSpPr>
          <p:cNvPr id="5" name="Text Box 13"/>
          <p:cNvSpPr txBox="1">
            <a:spLocks noChangeAspect="1" noChangeArrowheads="1"/>
          </p:cNvSpPr>
          <p:nvPr/>
        </p:nvSpPr>
        <p:spPr bwMode="auto">
          <a:xfrm>
            <a:off x="1539101" y="1272945"/>
            <a:ext cx="1434930" cy="78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Unicode MS" pitchFamily="50" charset="-127"/>
                <a:ea typeface="Arial Unicode MS" pitchFamily="50" charset="-127"/>
                <a:cs typeface="Arial Unicode MS" pitchFamily="50" charset="-127"/>
              </a:rPr>
              <a:t>Reference-1</a:t>
            </a:r>
            <a:r>
              <a:rPr lang="en-US" sz="1600" b="1" dirty="0" smtClean="0">
                <a:latin typeface="Arial Unicode MS" pitchFamily="50" charset="-127"/>
                <a:ea typeface="Arial Unicode MS" pitchFamily="50" charset="-127"/>
                <a:cs typeface="Arial Unicode MS" pitchFamily="50" charset="-127"/>
              </a:rPr>
              <a:t/>
            </a:r>
            <a:br>
              <a:rPr lang="en-US" sz="1600" b="1" dirty="0" smtClean="0">
                <a:latin typeface="Arial Unicode MS" pitchFamily="50" charset="-127"/>
                <a:ea typeface="Arial Unicode MS" pitchFamily="50" charset="-127"/>
                <a:cs typeface="Arial Unicode MS" pitchFamily="50" charset="-127"/>
              </a:rPr>
            </a:br>
            <a:r>
              <a:rPr lang="en-US" sz="1600" b="1" dirty="0" smtClean="0">
                <a:latin typeface="Arial Unicode MS" pitchFamily="50" charset="-127"/>
                <a:ea typeface="Arial Unicode MS" pitchFamily="50" charset="-127"/>
                <a:cs typeface="Arial Unicode MS" pitchFamily="50" charset="-127"/>
              </a:rPr>
              <a:t>(</a:t>
            </a:r>
            <a:r>
              <a:rPr lang="en-US" sz="1600" b="1" dirty="0" smtClean="0">
                <a:solidFill>
                  <a:srgbClr val="FF0000"/>
                </a:solidFill>
                <a:latin typeface="Arial Unicode MS" pitchFamily="50" charset="-127"/>
                <a:ea typeface="Arial Unicode MS" pitchFamily="50" charset="-127"/>
                <a:cs typeface="Arial Unicode MS" pitchFamily="50" charset="-127"/>
              </a:rPr>
              <a:t>Anchor</a:t>
            </a:r>
            <a:r>
              <a:rPr lang="en-US" sz="1600" b="1" dirty="0" smtClean="0">
                <a:latin typeface="Arial Unicode MS" pitchFamily="50" charset="-127"/>
                <a:ea typeface="Arial Unicode MS" pitchFamily="50" charset="-127"/>
                <a:cs typeface="Arial Unicode MS" pitchFamily="50" charset="-127"/>
              </a:rPr>
              <a:t>)</a:t>
            </a:r>
            <a:endParaRPr kumimoji="0" lang="en-US" sz="1600" b="1"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6" name="AutoShape 20"/>
          <p:cNvSpPr>
            <a:spLocks noChangeAspect="1" noChangeArrowheads="1"/>
          </p:cNvSpPr>
          <p:nvPr/>
        </p:nvSpPr>
        <p:spPr bwMode="auto">
          <a:xfrm>
            <a:off x="3767689" y="1124744"/>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a:latin typeface="Arial Unicode MS" pitchFamily="50" charset="-127"/>
              <a:ea typeface="Arial Unicode MS" pitchFamily="50" charset="-127"/>
              <a:cs typeface="Arial Unicode MS" pitchFamily="50" charset="-127"/>
            </a:endParaRPr>
          </a:p>
        </p:txBody>
      </p:sp>
      <p:sp>
        <p:nvSpPr>
          <p:cNvPr id="7" name="Text Box 13"/>
          <p:cNvSpPr txBox="1">
            <a:spLocks noChangeAspect="1" noChangeArrowheads="1"/>
          </p:cNvSpPr>
          <p:nvPr/>
        </p:nvSpPr>
        <p:spPr bwMode="auto">
          <a:xfrm>
            <a:off x="3767688" y="1267192"/>
            <a:ext cx="1434930" cy="78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Arial Unicode MS" pitchFamily="50" charset="-127"/>
                <a:ea typeface="Arial Unicode MS" pitchFamily="50" charset="-127"/>
                <a:cs typeface="Arial Unicode MS" pitchFamily="50" charset="-127"/>
              </a:rPr>
              <a:t>Monitored Instrument</a:t>
            </a:r>
            <a:endParaRPr kumimoji="0" lang="en-US" sz="40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8" name="Text Box 73"/>
          <p:cNvSpPr txBox="1">
            <a:spLocks noChangeAspect="1" noChangeArrowheads="1"/>
          </p:cNvSpPr>
          <p:nvPr/>
        </p:nvSpPr>
        <p:spPr bwMode="auto">
          <a:xfrm>
            <a:off x="2608950" y="2467309"/>
            <a:ext cx="1434930" cy="662653"/>
          </a:xfrm>
          <a:prstGeom prst="rect">
            <a:avLst/>
          </a:prstGeom>
          <a:solidFill>
            <a:schemeClr val="accent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GSICS 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1</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9" name="AutoShape 20"/>
          <p:cNvSpPr>
            <a:spLocks noChangeAspect="1" noChangeArrowheads="1"/>
          </p:cNvSpPr>
          <p:nvPr/>
        </p:nvSpPr>
        <p:spPr bwMode="auto">
          <a:xfrm>
            <a:off x="5866275" y="1124744"/>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a:latin typeface="Arial Unicode MS" pitchFamily="50" charset="-127"/>
              <a:ea typeface="Arial Unicode MS" pitchFamily="50" charset="-127"/>
              <a:cs typeface="Arial Unicode MS" pitchFamily="50" charset="-127"/>
            </a:endParaRPr>
          </a:p>
        </p:txBody>
      </p:sp>
      <p:sp>
        <p:nvSpPr>
          <p:cNvPr id="10" name="Text Box 13"/>
          <p:cNvSpPr txBox="1">
            <a:spLocks noChangeAspect="1" noChangeArrowheads="1"/>
          </p:cNvSpPr>
          <p:nvPr/>
        </p:nvSpPr>
        <p:spPr bwMode="auto">
          <a:xfrm>
            <a:off x="5878974" y="1267192"/>
            <a:ext cx="1434930" cy="78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Unicode MS" pitchFamily="50" charset="-127"/>
                <a:ea typeface="Arial Unicode MS" pitchFamily="50" charset="-127"/>
                <a:cs typeface="Arial Unicode MS" pitchFamily="50" charset="-127"/>
              </a:rPr>
              <a:t>Reference-2</a:t>
            </a:r>
          </a:p>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Arial Unicode MS" pitchFamily="50" charset="-127"/>
                <a:ea typeface="Arial Unicode MS" pitchFamily="50" charset="-127"/>
                <a:cs typeface="Arial Unicode MS" pitchFamily="50" charset="-127"/>
              </a:rPr>
              <a:t>(Secondary)</a:t>
            </a:r>
            <a:endParaRPr kumimoji="0" lang="en-US" sz="3600" b="1"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11" name="Text Box 73"/>
          <p:cNvSpPr txBox="1">
            <a:spLocks noChangeAspect="1" noChangeArrowheads="1"/>
          </p:cNvSpPr>
          <p:nvPr/>
        </p:nvSpPr>
        <p:spPr bwMode="auto">
          <a:xfrm>
            <a:off x="4837537" y="2467309"/>
            <a:ext cx="1434930" cy="662653"/>
          </a:xfrm>
          <a:prstGeom prst="rect">
            <a:avLst/>
          </a:prstGeom>
          <a:solidFill>
            <a:schemeClr val="accent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GSICS 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2</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2</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sp>
        <p:nvSpPr>
          <p:cNvPr id="12" name="AutoShape 20"/>
          <p:cNvSpPr>
            <a:spLocks noChangeAspect="1" noChangeArrowheads="1"/>
          </p:cNvSpPr>
          <p:nvPr/>
        </p:nvSpPr>
        <p:spPr bwMode="auto">
          <a:xfrm>
            <a:off x="4811413" y="5079068"/>
            <a:ext cx="1447629" cy="946560"/>
          </a:xfrm>
          <a:prstGeom prst="can">
            <a:avLst>
              <a:gd name="adj" fmla="val 25000"/>
            </a:avLst>
          </a:prstGeom>
          <a:solidFill>
            <a:srgbClr val="99CC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700">
              <a:latin typeface="Arial Unicode MS" pitchFamily="50" charset="-127"/>
              <a:ea typeface="Arial Unicode MS" pitchFamily="50" charset="-127"/>
              <a:cs typeface="Arial Unicode MS" pitchFamily="50" charset="-127"/>
            </a:endParaRPr>
          </a:p>
        </p:txBody>
      </p:sp>
      <p:sp>
        <p:nvSpPr>
          <p:cNvPr id="13" name="Text Box 13"/>
          <p:cNvSpPr txBox="1">
            <a:spLocks noChangeAspect="1" noChangeArrowheads="1"/>
          </p:cNvSpPr>
          <p:nvPr/>
        </p:nvSpPr>
        <p:spPr bwMode="auto">
          <a:xfrm>
            <a:off x="4811412" y="5286853"/>
            <a:ext cx="1434930" cy="6204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1800" b="0" dirty="0" smtClean="0">
                <a:latin typeface="Arial Unicode MS" pitchFamily="50" charset="-127"/>
                <a:ea typeface="Arial Unicode MS" pitchFamily="50" charset="-127"/>
                <a:cs typeface="Arial Unicode MS" pitchFamily="50" charset="-127"/>
              </a:rPr>
              <a:t>Mon</a:t>
            </a:r>
            <a:r>
              <a:rPr lang="en-US" sz="1800" b="0" dirty="0" smtClean="0">
                <a:latin typeface="Arial Unicode MS" pitchFamily="50" charset="-127"/>
                <a:ea typeface="Arial Unicode MS" pitchFamily="50" charset="-127"/>
                <a:cs typeface="Arial Unicode MS" pitchFamily="50" charset="-127"/>
                <a:sym typeface="Wingdings" pitchFamily="2" charset="2"/>
              </a:rPr>
              <a:t>Ref1</a:t>
            </a:r>
            <a:endParaRPr lang="en-US" sz="1800" b="0" dirty="0" smtClean="0">
              <a:latin typeface="Arial Unicode MS" pitchFamily="50" charset="-127"/>
              <a:ea typeface="Arial Unicode MS" pitchFamily="50" charset="-127"/>
              <a:cs typeface="Arial Unicode MS" pitchFamily="50" charset="-127"/>
            </a:endParaRPr>
          </a:p>
        </p:txBody>
      </p:sp>
      <p:sp>
        <p:nvSpPr>
          <p:cNvPr id="14" name="Text Box 73"/>
          <p:cNvSpPr txBox="1">
            <a:spLocks noChangeAspect="1" noChangeArrowheads="1"/>
          </p:cNvSpPr>
          <p:nvPr/>
        </p:nvSpPr>
        <p:spPr bwMode="auto">
          <a:xfrm>
            <a:off x="3748361" y="3559381"/>
            <a:ext cx="1434930" cy="662653"/>
          </a:xfrm>
          <a:prstGeom prst="rect">
            <a:avLst/>
          </a:prstGeom>
          <a:solidFill>
            <a:srgbClr val="CDE3A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Delta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2</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cxnSp>
        <p:nvCxnSpPr>
          <p:cNvPr id="15" name="Straight Arrow Connector 104"/>
          <p:cNvCxnSpPr>
            <a:cxnSpLocks noChangeAspect="1"/>
            <a:stCxn id="4" idx="3"/>
            <a:endCxn id="8" idx="0"/>
          </p:cNvCxnSpPr>
          <p:nvPr/>
        </p:nvCxnSpPr>
        <p:spPr>
          <a:xfrm>
            <a:off x="2262916" y="2071304"/>
            <a:ext cx="1063499"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05"/>
          <p:cNvCxnSpPr>
            <a:cxnSpLocks noChangeAspect="1"/>
            <a:stCxn id="6" idx="3"/>
            <a:endCxn id="8" idx="0"/>
          </p:cNvCxnSpPr>
          <p:nvPr/>
        </p:nvCxnSpPr>
        <p:spPr>
          <a:xfrm flipH="1">
            <a:off x="3326415" y="2071304"/>
            <a:ext cx="1165087"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08"/>
          <p:cNvCxnSpPr>
            <a:cxnSpLocks noChangeAspect="1"/>
          </p:cNvCxnSpPr>
          <p:nvPr/>
        </p:nvCxnSpPr>
        <p:spPr>
          <a:xfrm>
            <a:off x="4491502" y="2071304"/>
            <a:ext cx="1063499"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09"/>
          <p:cNvCxnSpPr>
            <a:cxnSpLocks noChangeAspect="1"/>
            <a:stCxn id="9" idx="3"/>
          </p:cNvCxnSpPr>
          <p:nvPr/>
        </p:nvCxnSpPr>
        <p:spPr>
          <a:xfrm flipH="1">
            <a:off x="5555002" y="2071304"/>
            <a:ext cx="1035087" cy="3960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13"/>
          <p:cNvCxnSpPr>
            <a:cxnSpLocks noChangeAspect="1"/>
            <a:stCxn id="11" idx="1"/>
            <a:endCxn id="30" idx="6"/>
          </p:cNvCxnSpPr>
          <p:nvPr/>
        </p:nvCxnSpPr>
        <p:spPr>
          <a:xfrm flipH="1">
            <a:off x="4603376" y="2798635"/>
            <a:ext cx="234162" cy="3882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15"/>
          <p:cNvCxnSpPr>
            <a:cxnSpLocks noChangeAspect="1"/>
            <a:stCxn id="8" idx="3"/>
            <a:endCxn id="30" idx="2"/>
          </p:cNvCxnSpPr>
          <p:nvPr/>
        </p:nvCxnSpPr>
        <p:spPr>
          <a:xfrm>
            <a:off x="4043881" y="2798635"/>
            <a:ext cx="284395" cy="3882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118"/>
          <p:cNvCxnSpPr>
            <a:cxnSpLocks noChangeAspect="1"/>
            <a:stCxn id="27" idx="3"/>
            <a:endCxn id="13" idx="1"/>
          </p:cNvCxnSpPr>
          <p:nvPr/>
        </p:nvCxnSpPr>
        <p:spPr>
          <a:xfrm>
            <a:off x="4043880" y="5425791"/>
            <a:ext cx="767532" cy="17129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spect="1"/>
          </p:cNvSpPr>
          <p:nvPr/>
        </p:nvSpPr>
        <p:spPr>
          <a:xfrm>
            <a:off x="1502433" y="3559380"/>
            <a:ext cx="1293225" cy="584775"/>
          </a:xfrm>
          <a:prstGeom prst="rect">
            <a:avLst/>
          </a:prstGeom>
          <a:noFill/>
        </p:spPr>
        <p:txBody>
          <a:bodyPr wrap="square" rtlCol="0">
            <a:spAutoFit/>
          </a:bodyPr>
          <a:lstStyle/>
          <a:p>
            <a:r>
              <a:rPr lang="en-GB" sz="1600" dirty="0" smtClean="0">
                <a:solidFill>
                  <a:srgbClr val="00B050"/>
                </a:solidFill>
                <a:latin typeface="Arial Unicode MS" pitchFamily="50" charset="-127"/>
                <a:ea typeface="Arial Unicode MS" pitchFamily="50" charset="-127"/>
                <a:cs typeface="Arial Unicode MS" pitchFamily="50" charset="-127"/>
              </a:rPr>
              <a:t>Derived by GSICS</a:t>
            </a:r>
            <a:endParaRPr lang="en-GB" sz="1600" dirty="0">
              <a:solidFill>
                <a:srgbClr val="00B050"/>
              </a:solidFill>
              <a:latin typeface="Arial Unicode MS" pitchFamily="50" charset="-127"/>
              <a:ea typeface="Arial Unicode MS" pitchFamily="50" charset="-127"/>
              <a:cs typeface="Arial Unicode MS" pitchFamily="50" charset="-127"/>
            </a:endParaRPr>
          </a:p>
        </p:txBody>
      </p:sp>
      <p:cxnSp>
        <p:nvCxnSpPr>
          <p:cNvPr id="23" name="Straight Arrow Connector 136"/>
          <p:cNvCxnSpPr>
            <a:cxnSpLocks noChangeAspect="1"/>
          </p:cNvCxnSpPr>
          <p:nvPr/>
        </p:nvCxnSpPr>
        <p:spPr>
          <a:xfrm>
            <a:off x="1502433" y="3423849"/>
            <a:ext cx="1063499"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3"/>
          <p:cNvSpPr txBox="1">
            <a:spLocks noChangeAspect="1" noChangeArrowheads="1"/>
          </p:cNvSpPr>
          <p:nvPr/>
        </p:nvSpPr>
        <p:spPr bwMode="auto">
          <a:xfrm>
            <a:off x="4837537" y="4369489"/>
            <a:ext cx="1434930" cy="662653"/>
          </a:xfrm>
          <a:prstGeom prst="rect">
            <a:avLst/>
          </a:prstGeom>
          <a:solidFill>
            <a:srgbClr val="CDE3A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rPr>
              <a:t>Modified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rPr>
              <a:t>Correction, g</a:t>
            </a:r>
            <a:r>
              <a:rPr kumimoji="0" lang="en-US" sz="12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2,1/2</a:t>
            </a:r>
          </a:p>
          <a:p>
            <a:pPr lvl="0" algn="ct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lang="en-US" sz="1200" b="0" dirty="0" smtClean="0">
                <a:latin typeface="Arial Unicode MS" pitchFamily="50" charset="-127"/>
                <a:ea typeface="Arial Unicode MS" pitchFamily="50" charset="-127"/>
                <a:cs typeface="Arial Unicode MS" pitchFamily="50" charset="-127"/>
                <a:sym typeface="Wingdings" pitchFamily="2" charset="2"/>
              </a:rPr>
              <a:t> 2</a:t>
            </a:r>
            <a:r>
              <a:rPr kumimoji="0" lang="en-US" sz="12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28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cxnSp>
        <p:nvCxnSpPr>
          <p:cNvPr id="25" name="Straight Arrow Connector 39"/>
          <p:cNvCxnSpPr>
            <a:cxnSpLocks noChangeAspect="1"/>
            <a:stCxn id="32" idx="4"/>
            <a:endCxn id="24" idx="0"/>
          </p:cNvCxnSpPr>
          <p:nvPr/>
        </p:nvCxnSpPr>
        <p:spPr>
          <a:xfrm>
            <a:off x="5555002" y="4025726"/>
            <a:ext cx="0" cy="3437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43"/>
          <p:cNvCxnSpPr>
            <a:cxnSpLocks noChangeAspect="1"/>
            <a:stCxn id="14" idx="3"/>
            <a:endCxn id="32" idx="2"/>
          </p:cNvCxnSpPr>
          <p:nvPr/>
        </p:nvCxnSpPr>
        <p:spPr>
          <a:xfrm>
            <a:off x="5183291" y="3890707"/>
            <a:ext cx="23416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3"/>
          <p:cNvSpPr txBox="1">
            <a:spLocks noChangeAspect="1" noChangeArrowheads="1"/>
          </p:cNvSpPr>
          <p:nvPr/>
        </p:nvSpPr>
        <p:spPr bwMode="auto">
          <a:xfrm>
            <a:off x="2608950" y="5094464"/>
            <a:ext cx="1434930" cy="662653"/>
          </a:xfrm>
          <a:prstGeom prst="rect">
            <a:avLst/>
          </a:prstGeom>
          <a:solidFill>
            <a:schemeClr val="accent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Prime GSICS Correction, g</a:t>
            </a:r>
            <a:r>
              <a:rPr kumimoji="0" lang="en-US" sz="1400" b="0" i="0" u="none" strike="noStrike" cap="none" normalizeH="0" baseline="-25000" dirty="0" smtClean="0">
                <a:ln>
                  <a:noFill/>
                </a:ln>
                <a:effectLst/>
                <a:latin typeface="Arial Unicode MS" pitchFamily="50" charset="-127"/>
                <a:ea typeface="Arial Unicode MS" pitchFamily="50" charset="-127"/>
                <a:cs typeface="Arial Unicode MS" pitchFamily="50" charset="-127"/>
              </a:rPr>
              <a:t>0</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rPr>
              <a:t> Mon</a:t>
            </a:r>
            <a:r>
              <a:rPr kumimoji="0" lang="en-US" sz="1400" b="0" i="0" u="none" strike="noStrike" cap="none" normalizeH="0" baseline="0" dirty="0" smtClean="0">
                <a:ln>
                  <a:noFill/>
                </a:ln>
                <a:effectLst/>
                <a:latin typeface="Arial Unicode MS" pitchFamily="50" charset="-127"/>
                <a:ea typeface="Arial Unicode MS" pitchFamily="50" charset="-127"/>
                <a:cs typeface="Arial Unicode MS" pitchFamily="50" charset="-127"/>
                <a:sym typeface="Wingdings" pitchFamily="2" charset="2"/>
              </a:rPr>
              <a:t>1</a:t>
            </a:r>
            <a:endParaRPr kumimoji="0" lang="en-US" sz="3200" b="0" i="0" u="none" strike="noStrike" cap="none" normalizeH="0" baseline="0" dirty="0" smtClean="0">
              <a:ln>
                <a:noFill/>
              </a:ln>
              <a:effectLst/>
              <a:latin typeface="Arial Unicode MS" pitchFamily="50" charset="-127"/>
              <a:ea typeface="Arial Unicode MS" pitchFamily="50" charset="-127"/>
              <a:cs typeface="Arial Unicode MS" pitchFamily="50" charset="-127"/>
            </a:endParaRPr>
          </a:p>
        </p:txBody>
      </p:sp>
      <p:cxnSp>
        <p:nvCxnSpPr>
          <p:cNvPr id="28" name="Straight Arrow Connector 48"/>
          <p:cNvCxnSpPr>
            <a:cxnSpLocks noChangeAspect="1"/>
            <a:stCxn id="8" idx="2"/>
            <a:endCxn id="31" idx="0"/>
          </p:cNvCxnSpPr>
          <p:nvPr/>
        </p:nvCxnSpPr>
        <p:spPr>
          <a:xfrm>
            <a:off x="3326415" y="3129962"/>
            <a:ext cx="0" cy="141812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49"/>
          <p:cNvCxnSpPr>
            <a:cxnSpLocks noChangeAspect="1"/>
            <a:stCxn id="24" idx="1"/>
            <a:endCxn id="31" idx="6"/>
          </p:cNvCxnSpPr>
          <p:nvPr/>
        </p:nvCxnSpPr>
        <p:spPr>
          <a:xfrm flipH="1" flipV="1">
            <a:off x="3463965" y="4683101"/>
            <a:ext cx="1373573" cy="1771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Oval 57"/>
          <p:cNvSpPr/>
          <p:nvPr/>
        </p:nvSpPr>
        <p:spPr>
          <a:xfrm>
            <a:off x="4328276" y="3051877"/>
            <a:ext cx="275100" cy="27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solidFill>
                <a:latin typeface="Arial Unicode MS" pitchFamily="50" charset="-127"/>
                <a:ea typeface="Arial Unicode MS" pitchFamily="50" charset="-127"/>
                <a:cs typeface="Arial Unicode MS" pitchFamily="50" charset="-127"/>
              </a:rPr>
              <a:t>-</a:t>
            </a:r>
            <a:endParaRPr lang="en-GB" dirty="0">
              <a:solidFill>
                <a:schemeClr val="tx1"/>
              </a:solidFill>
              <a:latin typeface="Arial Unicode MS" pitchFamily="50" charset="-127"/>
              <a:ea typeface="Arial Unicode MS" pitchFamily="50" charset="-127"/>
              <a:cs typeface="Arial Unicode MS" pitchFamily="50" charset="-127"/>
            </a:endParaRPr>
          </a:p>
        </p:txBody>
      </p:sp>
      <p:sp>
        <p:nvSpPr>
          <p:cNvPr id="31" name="Oval 59"/>
          <p:cNvSpPr/>
          <p:nvPr/>
        </p:nvSpPr>
        <p:spPr>
          <a:xfrm>
            <a:off x="3188865" y="4548082"/>
            <a:ext cx="275100" cy="27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dirty="0" smtClean="0">
                <a:solidFill>
                  <a:schemeClr val="tx1"/>
                </a:solidFill>
                <a:latin typeface="Arial Unicode MS" pitchFamily="50" charset="-127"/>
                <a:ea typeface="Arial Unicode MS" pitchFamily="50" charset="-127"/>
                <a:cs typeface="Arial Unicode MS" pitchFamily="50" charset="-127"/>
              </a:rPr>
              <a:t>g̅</a:t>
            </a:r>
            <a:endParaRPr lang="en-GB" sz="1200" b="0" dirty="0">
              <a:solidFill>
                <a:schemeClr val="tx1"/>
              </a:solidFill>
              <a:latin typeface="Arial Unicode MS" pitchFamily="50" charset="-127"/>
              <a:ea typeface="Arial Unicode MS" pitchFamily="50" charset="-127"/>
              <a:cs typeface="Arial Unicode MS" pitchFamily="50" charset="-127"/>
            </a:endParaRPr>
          </a:p>
        </p:txBody>
      </p:sp>
      <p:sp>
        <p:nvSpPr>
          <p:cNvPr id="32" name="Oval 60"/>
          <p:cNvSpPr/>
          <p:nvPr/>
        </p:nvSpPr>
        <p:spPr>
          <a:xfrm>
            <a:off x="5417452" y="3755689"/>
            <a:ext cx="275100" cy="270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solidFill>
                  <a:schemeClr val="tx1"/>
                </a:solidFill>
                <a:latin typeface="Arial Unicode MS" pitchFamily="50" charset="-127"/>
                <a:ea typeface="Arial Unicode MS" pitchFamily="50" charset="-127"/>
                <a:cs typeface="Arial Unicode MS" pitchFamily="50" charset="-127"/>
              </a:rPr>
              <a:t>+</a:t>
            </a:r>
            <a:endParaRPr lang="en-GB" dirty="0">
              <a:solidFill>
                <a:schemeClr val="tx1"/>
              </a:solidFill>
              <a:latin typeface="Arial Unicode MS" pitchFamily="50" charset="-127"/>
              <a:ea typeface="Arial Unicode MS" pitchFamily="50" charset="-127"/>
              <a:cs typeface="Arial Unicode MS" pitchFamily="50" charset="-127"/>
            </a:endParaRPr>
          </a:p>
        </p:txBody>
      </p:sp>
      <p:cxnSp>
        <p:nvCxnSpPr>
          <p:cNvPr id="33" name="Straight Arrow Connector 66"/>
          <p:cNvCxnSpPr>
            <a:cxnSpLocks noChangeAspect="1"/>
            <a:stCxn id="30" idx="4"/>
            <a:endCxn id="14" idx="0"/>
          </p:cNvCxnSpPr>
          <p:nvPr/>
        </p:nvCxnSpPr>
        <p:spPr>
          <a:xfrm>
            <a:off x="4465826" y="3321913"/>
            <a:ext cx="0" cy="23746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3"/>
          <p:cNvCxnSpPr>
            <a:cxnSpLocks noChangeAspect="1"/>
            <a:stCxn id="11" idx="2"/>
          </p:cNvCxnSpPr>
          <p:nvPr/>
        </p:nvCxnSpPr>
        <p:spPr>
          <a:xfrm>
            <a:off x="5555002" y="3129962"/>
            <a:ext cx="0" cy="60862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122"/>
          <p:cNvCxnSpPr>
            <a:cxnSpLocks noChangeAspect="1"/>
            <a:stCxn id="31" idx="4"/>
            <a:endCxn id="27" idx="0"/>
          </p:cNvCxnSpPr>
          <p:nvPr/>
        </p:nvCxnSpPr>
        <p:spPr>
          <a:xfrm>
            <a:off x="3326415" y="4818119"/>
            <a:ext cx="0" cy="27634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95536" y="692696"/>
            <a:ext cx="7920880" cy="369332"/>
          </a:xfrm>
          <a:prstGeom prst="rect">
            <a:avLst/>
          </a:prstGeom>
          <a:noFill/>
        </p:spPr>
        <p:txBody>
          <a:bodyPr wrap="square" rtlCol="0">
            <a:spAutoFit/>
          </a:bodyPr>
          <a:lstStyle/>
          <a:p>
            <a:r>
              <a:rPr lang="en-GB" altLang="ko-KR" b="1" dirty="0">
                <a:latin typeface="Arial" pitchFamily="34" charset="0"/>
                <a:ea typeface="Arial Unicode MS" pitchFamily="50" charset="-127"/>
                <a:cs typeface="Arial" pitchFamily="34" charset="0"/>
              </a:rPr>
              <a:t>Correcting the Corrections and Blending References</a:t>
            </a:r>
            <a:endParaRPr lang="ko-KR" altLang="en-US" dirty="0"/>
          </a:p>
        </p:txBody>
      </p:sp>
      <p:sp>
        <p:nvSpPr>
          <p:cNvPr id="38" name="직사각형 37"/>
          <p:cNvSpPr/>
          <p:nvPr/>
        </p:nvSpPr>
        <p:spPr>
          <a:xfrm>
            <a:off x="467544" y="6095037"/>
            <a:ext cx="8424936" cy="584775"/>
          </a:xfrm>
          <a:prstGeom prst="rect">
            <a:avLst/>
          </a:prstGeom>
        </p:spPr>
        <p:txBody>
          <a:bodyPr wrap="square">
            <a:spAutoFit/>
          </a:bodyPr>
          <a:lstStyle/>
          <a:p>
            <a:pPr marL="285750" indent="-285750">
              <a:buFont typeface="Arial" pitchFamily="34" charset="0"/>
              <a:buChar char="•"/>
            </a:pPr>
            <a:r>
              <a:rPr lang="en-US" altLang="ko-KR" sz="1600" dirty="0">
                <a:latin typeface="Arial" pitchFamily="34" charset="0"/>
                <a:cs typeface="Arial" pitchFamily="34" charset="0"/>
              </a:rPr>
              <a:t>Action: GRWG.2016.3e.1: Tim Hewison to consider revising terminology used in the current “Primary GSICS Corrections”, during demonstration </a:t>
            </a:r>
            <a:r>
              <a:rPr lang="en-US" altLang="ko-KR" sz="1600" dirty="0" smtClean="0">
                <a:latin typeface="Arial" pitchFamily="34" charset="0"/>
                <a:cs typeface="Arial" pitchFamily="34" charset="0"/>
              </a:rPr>
              <a:t>phase (closed)</a:t>
            </a:r>
            <a:endParaRPr lang="ko-KR" altLang="ko-KR" sz="1600" dirty="0">
              <a:latin typeface="Arial" pitchFamily="34" charset="0"/>
              <a:cs typeface="Arial" pitchFamily="34" charset="0"/>
            </a:endParaRPr>
          </a:p>
        </p:txBody>
      </p:sp>
    </p:spTree>
    <p:extLst>
      <p:ext uri="{BB962C8B-B14F-4D97-AF65-F5344CB8AC3E}">
        <p14:creationId xmlns:p14="http://schemas.microsoft.com/office/powerpoint/2010/main" xmlns="" val="551965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b="1" dirty="0" smtClean="0">
                <a:solidFill>
                  <a:schemeClr val="accent2">
                    <a:lumMod val="50000"/>
                  </a:schemeClr>
                </a:solidFill>
                <a:latin typeface="Arial" pitchFamily="34" charset="0"/>
                <a:cs typeface="Arial" pitchFamily="34" charset="0"/>
              </a:rPr>
              <a:t>User Requirements</a:t>
            </a:r>
            <a:endParaRPr lang="ko-KR" altLang="en-US" sz="3200" b="1" dirty="0">
              <a:solidFill>
                <a:schemeClr val="accent2">
                  <a:lumMod val="50000"/>
                </a:schemeClr>
              </a:solidFill>
              <a:latin typeface="Arial" pitchFamily="34" charset="0"/>
              <a:cs typeface="Arial" pitchFamily="34" charset="0"/>
            </a:endParaRPr>
          </a:p>
        </p:txBody>
      </p:sp>
      <p:sp>
        <p:nvSpPr>
          <p:cNvPr id="3" name="TextBox 2"/>
          <p:cNvSpPr txBox="1"/>
          <p:nvPr/>
        </p:nvSpPr>
        <p:spPr>
          <a:xfrm>
            <a:off x="467544" y="764704"/>
            <a:ext cx="8424936" cy="4755148"/>
          </a:xfrm>
          <a:prstGeom prst="rect">
            <a:avLst/>
          </a:prstGeom>
          <a:noFill/>
        </p:spPr>
        <p:txBody>
          <a:bodyPr wrap="square" rtlCol="0">
            <a:spAutoFit/>
          </a:bodyPr>
          <a:lstStyle/>
          <a:p>
            <a:pPr marL="285750" indent="-285750">
              <a:buFont typeface="Arial" pitchFamily="34" charset="0"/>
              <a:buChar char="•"/>
            </a:pPr>
            <a:r>
              <a:rPr lang="en-US" altLang="ko-KR" dirty="0" smtClean="0">
                <a:latin typeface="Arial" pitchFamily="34" charset="0"/>
                <a:cs typeface="Arial" pitchFamily="34" charset="0"/>
              </a:rPr>
              <a:t>GSICS should contribute to architecture for Climate Monitoring from Space</a:t>
            </a:r>
          </a:p>
          <a:p>
            <a:pPr marL="742950" lvl="1" indent="-285750">
              <a:buFont typeface="Arial Unicode MS" pitchFamily="50" charset="-127"/>
              <a:buChar char="‒"/>
            </a:pPr>
            <a:r>
              <a:rPr lang="en-US" altLang="ko-KR" dirty="0" smtClean="0">
                <a:latin typeface="Arial" pitchFamily="34" charset="0"/>
                <a:cs typeface="Arial" pitchFamily="34" charset="0"/>
              </a:rPr>
              <a:t>Need to find a clear plan to communicate with users, collect and document the user requirements</a:t>
            </a:r>
            <a:endParaRPr lang="en-US" altLang="ko-KR" dirty="0">
              <a:latin typeface="Arial" pitchFamily="34" charset="0"/>
              <a:cs typeface="Arial" pitchFamily="34" charset="0"/>
            </a:endParaRPr>
          </a:p>
          <a:p>
            <a:pPr marL="742950" lvl="1" indent="-285750">
              <a:buFont typeface="Arial Unicode MS" pitchFamily="50" charset="-127"/>
              <a:buChar char="‒"/>
            </a:pPr>
            <a:r>
              <a:rPr lang="en-US" altLang="ko-KR" dirty="0">
                <a:latin typeface="Arial" charset="0"/>
                <a:cs typeface="Arial" charset="0"/>
              </a:rPr>
              <a:t>To satisfy the split opinion of the user community, FCDRs </a:t>
            </a:r>
            <a:r>
              <a:rPr lang="en-US" altLang="ko-KR" dirty="0" smtClean="0">
                <a:latin typeface="Arial" charset="0"/>
                <a:cs typeface="Arial" charset="0"/>
              </a:rPr>
              <a:t>should </a:t>
            </a:r>
            <a:r>
              <a:rPr lang="en-US" altLang="ko-KR" spc="-80" dirty="0" smtClean="0">
                <a:latin typeface="Arial" charset="0"/>
                <a:cs typeface="Arial" charset="0"/>
              </a:rPr>
              <a:t>preferably </a:t>
            </a:r>
            <a:r>
              <a:rPr lang="en-US" altLang="ko-KR" spc="-80" dirty="0">
                <a:latin typeface="Arial" charset="0"/>
                <a:cs typeface="Arial" charset="0"/>
              </a:rPr>
              <a:t>provide three data representations that are </a:t>
            </a:r>
            <a:r>
              <a:rPr lang="en-US" altLang="ko-KR" spc="-80" dirty="0" smtClean="0">
                <a:latin typeface="Arial" charset="0"/>
                <a:cs typeface="Arial" charset="0"/>
              </a:rPr>
              <a:t>internally convertible</a:t>
            </a:r>
            <a:r>
              <a:rPr lang="en-US" altLang="ko-KR" spc="-80" dirty="0">
                <a:latin typeface="Arial" charset="0"/>
                <a:cs typeface="Arial" charset="0"/>
              </a:rPr>
              <a:t>, i.e</a:t>
            </a:r>
            <a:r>
              <a:rPr lang="en-US" altLang="ko-KR" spc="-80" dirty="0" smtClean="0">
                <a:latin typeface="Arial" charset="0"/>
                <a:cs typeface="Arial" charset="0"/>
              </a:rPr>
              <a:t>.:</a:t>
            </a:r>
            <a:endParaRPr lang="en-GB" altLang="ko-KR" spc="-80" dirty="0">
              <a:latin typeface="Arial" charset="0"/>
              <a:cs typeface="Arial" charset="0"/>
            </a:endParaRPr>
          </a:p>
          <a:p>
            <a:pPr marL="1204913" lvl="3" indent="-288925">
              <a:spcBef>
                <a:spcPts val="300"/>
              </a:spcBef>
              <a:buFont typeface="Arial" charset="0"/>
              <a:buAutoNum type="arabicPeriod"/>
            </a:pPr>
            <a:r>
              <a:rPr lang="en-US" altLang="ko-KR" dirty="0">
                <a:latin typeface="Arial" charset="0"/>
                <a:cs typeface="Arial" charset="0"/>
              </a:rPr>
              <a:t>Raw counts</a:t>
            </a:r>
            <a:r>
              <a:rPr lang="en-GB" altLang="ko-KR" dirty="0">
                <a:latin typeface="Arial" charset="0"/>
                <a:cs typeface="Arial" charset="0"/>
              </a:rPr>
              <a:t> </a:t>
            </a:r>
            <a:endParaRPr lang="en-GB" altLang="ko-KR" dirty="0" smtClean="0">
              <a:latin typeface="Arial" charset="0"/>
              <a:cs typeface="Arial" charset="0"/>
            </a:endParaRPr>
          </a:p>
          <a:p>
            <a:pPr marL="1662113" lvl="4" indent="-288925">
              <a:spcBef>
                <a:spcPts val="300"/>
              </a:spcBef>
              <a:buFont typeface="Arial" pitchFamily="34" charset="0"/>
              <a:buChar char="•"/>
            </a:pPr>
            <a:r>
              <a:rPr lang="en-US" altLang="ko-KR" i="1" dirty="0" smtClean="0">
                <a:latin typeface="Arial" charset="0"/>
                <a:cs typeface="Arial" charset="0"/>
              </a:rPr>
              <a:t>original </a:t>
            </a:r>
            <a:r>
              <a:rPr lang="en-US" altLang="ko-KR" i="1" dirty="0">
                <a:latin typeface="Arial" charset="0"/>
                <a:cs typeface="Arial" charset="0"/>
              </a:rPr>
              <a:t>counts and associated auxiliary </a:t>
            </a:r>
            <a:r>
              <a:rPr lang="en-US" altLang="ko-KR" i="1" dirty="0" smtClean="0">
                <a:latin typeface="Arial" charset="0"/>
                <a:cs typeface="Arial" charset="0"/>
              </a:rPr>
              <a:t>data/measurements</a:t>
            </a:r>
            <a:endParaRPr lang="en-US" altLang="ko-KR" sz="1600" i="1" dirty="0">
              <a:latin typeface="Arial" charset="0"/>
              <a:cs typeface="Arial" charset="0"/>
            </a:endParaRPr>
          </a:p>
          <a:p>
            <a:pPr marL="1204913" lvl="3" indent="-288925">
              <a:spcBef>
                <a:spcPts val="300"/>
              </a:spcBef>
              <a:buFont typeface="Arial" charset="0"/>
              <a:buAutoNum type="arabicPeriod"/>
            </a:pPr>
            <a:r>
              <a:rPr lang="en-US" altLang="ko-KR" dirty="0" smtClean="0">
                <a:latin typeface="Arial" charset="0"/>
                <a:cs typeface="Arial" charset="0"/>
              </a:rPr>
              <a:t>Sensor-equivalent </a:t>
            </a:r>
            <a:r>
              <a:rPr lang="en-US" altLang="ko-KR" dirty="0" err="1" smtClean="0">
                <a:latin typeface="Arial" charset="0"/>
                <a:cs typeface="Arial" charset="0"/>
              </a:rPr>
              <a:t>harmonisation</a:t>
            </a:r>
            <a:endParaRPr lang="en-US" altLang="ko-KR" dirty="0" smtClean="0">
              <a:latin typeface="Arial" charset="0"/>
              <a:cs typeface="Arial" charset="0"/>
            </a:endParaRPr>
          </a:p>
          <a:p>
            <a:pPr marL="1662113" lvl="4" indent="-288925">
              <a:spcBef>
                <a:spcPts val="300"/>
              </a:spcBef>
              <a:buFont typeface="Arial" pitchFamily="34" charset="0"/>
              <a:buChar char="•"/>
            </a:pPr>
            <a:r>
              <a:rPr lang="en-US" altLang="ko-KR" i="1" dirty="0" smtClean="0">
                <a:latin typeface="Arial" charset="0"/>
                <a:cs typeface="Arial" charset="0"/>
              </a:rPr>
              <a:t>keeping the monitored instruments’ characteristics </a:t>
            </a:r>
            <a:endParaRPr lang="en-US" altLang="ko-KR" i="1" dirty="0">
              <a:latin typeface="Arial" charset="0"/>
              <a:cs typeface="Arial" charset="0"/>
            </a:endParaRPr>
          </a:p>
          <a:p>
            <a:pPr marL="1258888" lvl="3" indent="-342900">
              <a:spcBef>
                <a:spcPts val="300"/>
              </a:spcBef>
              <a:buAutoNum type="arabicPeriod" startAt="3"/>
            </a:pPr>
            <a:r>
              <a:rPr lang="en-US" altLang="ko-KR" dirty="0" smtClean="0">
                <a:latin typeface="Arial" charset="0"/>
                <a:cs typeface="Arial" charset="0"/>
              </a:rPr>
              <a:t>Reference-sensor equivalent </a:t>
            </a:r>
            <a:r>
              <a:rPr lang="en-US" altLang="ko-KR" dirty="0" err="1" smtClean="0">
                <a:latin typeface="Arial" charset="0"/>
                <a:cs typeface="Arial" charset="0"/>
              </a:rPr>
              <a:t>homogenisation</a:t>
            </a:r>
            <a:r>
              <a:rPr lang="en-US" altLang="ko-KR" dirty="0" smtClean="0">
                <a:latin typeface="Arial" charset="0"/>
                <a:cs typeface="Arial" charset="0"/>
              </a:rPr>
              <a:t> </a:t>
            </a:r>
          </a:p>
          <a:p>
            <a:pPr marL="1716088" lvl="4" indent="-342900">
              <a:spcBef>
                <a:spcPts val="300"/>
              </a:spcBef>
              <a:buFont typeface="Arial" pitchFamily="34" charset="0"/>
              <a:buChar char="•"/>
            </a:pPr>
            <a:r>
              <a:rPr lang="en-US" altLang="ko-KR" i="1" dirty="0" smtClean="0">
                <a:latin typeface="Arial" charset="0"/>
                <a:cs typeface="Arial" charset="0"/>
              </a:rPr>
              <a:t>pretending it behaves like the reference sensor</a:t>
            </a:r>
            <a:endParaRPr lang="en-US" altLang="ko-KR" i="1" dirty="0">
              <a:latin typeface="Arial" charset="0"/>
              <a:cs typeface="Arial" charset="0"/>
            </a:endParaRPr>
          </a:p>
          <a:p>
            <a:pPr marL="285750" indent="-285750">
              <a:buFont typeface="Wingdings" pitchFamily="2" charset="2"/>
              <a:buChar char="§"/>
            </a:pPr>
            <a:endParaRPr lang="en-US" altLang="ko-KR" dirty="0" smtClean="0">
              <a:latin typeface="Arial" pitchFamily="34" charset="0"/>
              <a:cs typeface="Arial" pitchFamily="34" charset="0"/>
            </a:endParaRPr>
          </a:p>
          <a:p>
            <a:pPr marL="285750" indent="-285750">
              <a:buFont typeface="Arial" pitchFamily="34" charset="0"/>
              <a:buChar char="•"/>
            </a:pPr>
            <a:r>
              <a:rPr lang="en-US" altLang="ko-KR" dirty="0">
                <a:latin typeface="Arial" pitchFamily="34" charset="0"/>
                <a:cs typeface="Arial" pitchFamily="34" charset="0"/>
              </a:rPr>
              <a:t>Action: </a:t>
            </a:r>
            <a:r>
              <a:rPr lang="en-US" altLang="ko-KR" dirty="0" smtClean="0">
                <a:latin typeface="Arial" pitchFamily="34" charset="0"/>
                <a:cs typeface="Arial" pitchFamily="34" charset="0"/>
              </a:rPr>
              <a:t>GCC </a:t>
            </a:r>
            <a:r>
              <a:rPr lang="en-US" altLang="ko-KR" dirty="0">
                <a:latin typeface="Arial" pitchFamily="34" charset="0"/>
                <a:cs typeface="Arial" pitchFamily="34" charset="0"/>
              </a:rPr>
              <a:t>to coordinate input from GPRCs to attempt to identify at least one user for NRT, RAC and climate applications and interact with users </a:t>
            </a:r>
            <a:r>
              <a:rPr lang="en-US" altLang="ko-KR" dirty="0" smtClean="0">
                <a:latin typeface="Arial" pitchFamily="34" charset="0"/>
                <a:cs typeface="Arial" pitchFamily="34" charset="0"/>
              </a:rPr>
              <a:t>to establish </a:t>
            </a:r>
            <a:r>
              <a:rPr lang="en-US" altLang="ko-KR" dirty="0">
                <a:latin typeface="Arial" pitchFamily="34" charset="0"/>
                <a:cs typeface="Arial" pitchFamily="34" charset="0"/>
              </a:rPr>
              <a:t>draft user requirements</a:t>
            </a:r>
            <a:r>
              <a:rPr lang="en-US" altLang="ko-KR" dirty="0" smtClean="0">
                <a:latin typeface="Arial" pitchFamily="34" charset="0"/>
                <a:cs typeface="Arial" pitchFamily="34" charset="0"/>
              </a:rPr>
              <a:t>.</a:t>
            </a:r>
            <a:endParaRPr lang="ko-KR" altLang="ko-KR" dirty="0">
              <a:latin typeface="Arial" pitchFamily="34" charset="0"/>
              <a:cs typeface="Arial" pitchFamily="34" charset="0"/>
            </a:endParaRPr>
          </a:p>
          <a:p>
            <a:pPr marL="285750" indent="-285750">
              <a:buFont typeface="Arial" pitchFamily="34" charset="0"/>
              <a:buChar char="•"/>
            </a:pPr>
            <a:r>
              <a:rPr lang="en-US" altLang="ko-KR" spc="-80" dirty="0">
                <a:latin typeface="Arial" pitchFamily="34" charset="0"/>
                <a:cs typeface="Arial" pitchFamily="34" charset="0"/>
              </a:rPr>
              <a:t>Action: </a:t>
            </a:r>
            <a:r>
              <a:rPr lang="en-US" altLang="ko-KR" spc="-80" dirty="0" smtClean="0">
                <a:latin typeface="Arial" pitchFamily="34" charset="0"/>
                <a:cs typeface="Arial" pitchFamily="34" charset="0"/>
              </a:rPr>
              <a:t>Tim </a:t>
            </a:r>
            <a:r>
              <a:rPr lang="en-US" altLang="ko-KR" spc="-80" dirty="0" err="1">
                <a:latin typeface="Arial" pitchFamily="34" charset="0"/>
                <a:cs typeface="Arial" pitchFamily="34" charset="0"/>
              </a:rPr>
              <a:t>Hewison</a:t>
            </a:r>
            <a:r>
              <a:rPr lang="en-US" altLang="ko-KR" spc="-80" dirty="0">
                <a:latin typeface="Arial" pitchFamily="34" charset="0"/>
                <a:cs typeface="Arial" pitchFamily="34" charset="0"/>
              </a:rPr>
              <a:t> to resolve use of GSICS products for </a:t>
            </a:r>
            <a:r>
              <a:rPr lang="en-US" altLang="ko-KR" spc="-80" dirty="0" err="1">
                <a:latin typeface="Arial" pitchFamily="34" charset="0"/>
                <a:cs typeface="Arial" pitchFamily="34" charset="0"/>
              </a:rPr>
              <a:t>Meteosat</a:t>
            </a:r>
            <a:r>
              <a:rPr lang="en-US" altLang="ko-KR" spc="-80" dirty="0">
                <a:latin typeface="Arial" pitchFamily="34" charset="0"/>
                <a:cs typeface="Arial" pitchFamily="34" charset="0"/>
              </a:rPr>
              <a:t> IR </a:t>
            </a:r>
            <a:r>
              <a:rPr lang="en-US" altLang="ko-KR" spc="-80" dirty="0" smtClean="0">
                <a:latin typeface="Arial" pitchFamily="34" charset="0"/>
                <a:cs typeface="Arial" pitchFamily="34" charset="0"/>
              </a:rPr>
              <a:t>with FIDUCEO</a:t>
            </a:r>
            <a:r>
              <a:rPr lang="en-US" altLang="ko-KR" spc="-80" dirty="0">
                <a:latin typeface="Arial" pitchFamily="34" charset="0"/>
                <a:cs typeface="Arial" pitchFamily="34" charset="0"/>
              </a:rPr>
              <a:t>.</a:t>
            </a:r>
            <a:endParaRPr lang="ko-KR" altLang="en-US" spc="-80" dirty="0">
              <a:latin typeface="Arial" pitchFamily="34" charset="0"/>
              <a:cs typeface="Arial" pitchFamily="34" charset="0"/>
            </a:endParaRPr>
          </a:p>
        </p:txBody>
      </p:sp>
    </p:spTree>
    <p:extLst>
      <p:ext uri="{BB962C8B-B14F-4D97-AF65-F5344CB8AC3E}">
        <p14:creationId xmlns:p14="http://schemas.microsoft.com/office/powerpoint/2010/main" xmlns="" val="263952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76200"/>
            <a:ext cx="8496944" cy="551022"/>
          </a:xfrm>
        </p:spPr>
        <p:txBody>
          <a:bodyPr>
            <a:normAutofit fontScale="90000"/>
          </a:bodyPr>
          <a:lstStyle/>
          <a:p>
            <a:r>
              <a:rPr lang="en-GB" altLang="ko-KR" sz="3200" b="1" dirty="0" smtClean="0">
                <a:solidFill>
                  <a:schemeClr val="accent2">
                    <a:lumMod val="50000"/>
                  </a:schemeClr>
                </a:solidFill>
                <a:latin typeface="Arial" pitchFamily="34" charset="0"/>
                <a:ea typeface="Arial Unicode MS" pitchFamily="50" charset="-127"/>
                <a:cs typeface="Arial" pitchFamily="34" charset="0"/>
              </a:rPr>
              <a:t>Interaction with other groups</a:t>
            </a:r>
            <a:endParaRPr lang="ko-KR" altLang="en-US" sz="3200" b="1" dirty="0">
              <a:solidFill>
                <a:schemeClr val="accent2">
                  <a:lumMod val="50000"/>
                </a:schemeClr>
              </a:solidFill>
              <a:latin typeface="Arial" pitchFamily="34" charset="0"/>
              <a:ea typeface="Arial Unicode MS" pitchFamily="50" charset="-127"/>
              <a:cs typeface="Arial" pitchFamily="34" charset="0"/>
            </a:endParaRPr>
          </a:p>
        </p:txBody>
      </p:sp>
      <p:sp>
        <p:nvSpPr>
          <p:cNvPr id="3" name="Content Placeholder 4"/>
          <p:cNvSpPr txBox="1">
            <a:spLocks/>
          </p:cNvSpPr>
          <p:nvPr/>
        </p:nvSpPr>
        <p:spPr>
          <a:xfrm>
            <a:off x="467544" y="908720"/>
            <a:ext cx="8136904" cy="5472608"/>
          </a:xfrm>
          <a:prstGeom prst="rect">
            <a:avLst/>
          </a:prstGeom>
        </p:spPr>
        <p:txBody>
          <a:bodyPr>
            <a:noAutofit/>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1800" b="1" dirty="0">
                <a:latin typeface="Arial" pitchFamily="34" charset="0"/>
                <a:ea typeface="Arial Unicode MS" pitchFamily="50" charset="-127"/>
                <a:cs typeface="Arial" pitchFamily="34" charset="0"/>
              </a:rPr>
              <a:t>Joint </a:t>
            </a:r>
            <a:r>
              <a:rPr lang="en-US" altLang="ko-KR" sz="1800" b="1" dirty="0">
                <a:latin typeface="Arial" pitchFamily="34" charset="0"/>
                <a:ea typeface="Arial Unicode MS" pitchFamily="50" charset="-127"/>
                <a:cs typeface="Arial" pitchFamily="34" charset="0"/>
              </a:rPr>
              <a:t>GRWG-UVSG and CEOS WGCV-ACSG </a:t>
            </a:r>
            <a:r>
              <a:rPr lang="en-US" altLang="ko-KR" sz="1800" b="1" dirty="0" smtClean="0">
                <a:latin typeface="Arial" pitchFamily="34" charset="0"/>
                <a:ea typeface="Arial Unicode MS" pitchFamily="50" charset="-127"/>
                <a:cs typeface="Arial" pitchFamily="34" charset="0"/>
              </a:rPr>
              <a:t>Meeting</a:t>
            </a:r>
            <a:endParaRPr lang="en-US" sz="1800" dirty="0" smtClean="0">
              <a:latin typeface="Arial" pitchFamily="34" charset="0"/>
              <a:ea typeface="Arial Unicode MS" pitchFamily="50" charset="-127"/>
              <a:cs typeface="Arial" pitchFamily="34" charset="0"/>
            </a:endParaRPr>
          </a:p>
          <a:p>
            <a:pPr>
              <a:buFont typeface="Wingdings" pitchFamily="2" charset="2"/>
              <a:buChar char="Ø"/>
            </a:pPr>
            <a:r>
              <a:rPr lang="en-US" sz="1600" dirty="0" smtClean="0">
                <a:latin typeface="Arial" pitchFamily="34" charset="0"/>
                <a:ea typeface="Arial Unicode MS" pitchFamily="50" charset="-127"/>
                <a:cs typeface="Arial" pitchFamily="34" charset="0"/>
              </a:rPr>
              <a:t>Joint GSICS Research Working Group UV Sub-Group (GRWG-UVSG) and CEOS Working Group on Calibration and Validation - Atmospheric Composition Sub-Group (CEOS WGCV-ACSG) meeting </a:t>
            </a:r>
            <a:endParaRPr lang="en-US" sz="1600" dirty="0">
              <a:latin typeface="Arial" pitchFamily="34" charset="0"/>
              <a:ea typeface="Arial Unicode MS" pitchFamily="50" charset="-127"/>
              <a:cs typeface="Arial" pitchFamily="34" charset="0"/>
            </a:endParaRPr>
          </a:p>
          <a:p>
            <a:pPr lvl="1">
              <a:buFont typeface="Wingdings" pitchFamily="2" charset="2"/>
              <a:buChar char="ü"/>
            </a:pPr>
            <a:r>
              <a:rPr lang="en-US" sz="1600" dirty="0" smtClean="0">
                <a:latin typeface="Arial" pitchFamily="34" charset="0"/>
                <a:ea typeface="Arial Unicode MS" pitchFamily="50" charset="-127"/>
                <a:cs typeface="Arial" pitchFamily="34" charset="0"/>
              </a:rPr>
              <a:t>NOAA/NCWCP, College Park, MD, on the 8th and 9th October 2015</a:t>
            </a:r>
            <a:endParaRPr lang="en-GB" sz="1600" dirty="0" smtClean="0">
              <a:latin typeface="Arial" pitchFamily="34" charset="0"/>
              <a:ea typeface="Arial Unicode MS" pitchFamily="50" charset="-127"/>
              <a:cs typeface="Arial" pitchFamily="34" charset="0"/>
            </a:endParaRPr>
          </a:p>
          <a:p>
            <a:pPr>
              <a:buFont typeface="Wingdings" pitchFamily="2" charset="2"/>
              <a:buChar char="Ø"/>
            </a:pPr>
            <a:r>
              <a:rPr lang="en-GB" sz="1600" dirty="0" smtClean="0">
                <a:latin typeface="Arial" pitchFamily="34" charset="0"/>
                <a:ea typeface="Arial Unicode MS" pitchFamily="50" charset="-127"/>
                <a:cs typeface="Arial" pitchFamily="34" charset="0"/>
              </a:rPr>
              <a:t>Organised around a set of questions which form the basis of a user survey designed to assess the most appropriate focus for the GSICS sub-group activities</a:t>
            </a:r>
            <a:r>
              <a:rPr lang="en-GB" sz="1600" dirty="0">
                <a:latin typeface="Arial" pitchFamily="34" charset="0"/>
                <a:ea typeface="Arial Unicode MS" pitchFamily="50" charset="-127"/>
                <a:cs typeface="Arial" pitchFamily="34" charset="0"/>
              </a:rPr>
              <a:t>:</a:t>
            </a:r>
            <a:endParaRPr lang="en-GB" sz="1600" dirty="0" smtClean="0">
              <a:latin typeface="Arial" pitchFamily="34" charset="0"/>
              <a:ea typeface="Arial Unicode MS" pitchFamily="50" charset="-127"/>
              <a:cs typeface="Arial" pitchFamily="34" charset="0"/>
            </a:endParaRPr>
          </a:p>
          <a:p>
            <a:pPr lvl="1" latinLnBrk="0">
              <a:buFont typeface="Wingdings" pitchFamily="2" charset="2"/>
              <a:buChar char="ü"/>
            </a:pPr>
            <a:r>
              <a:rPr lang="en-GB" sz="1600" dirty="0" smtClean="0">
                <a:latin typeface="Arial" pitchFamily="34" charset="0"/>
                <a:ea typeface="Arial Unicode MS" pitchFamily="50" charset="-127"/>
                <a:cs typeface="Arial" pitchFamily="34" charset="0"/>
              </a:rPr>
              <a:t>internal measurements, internal consistency methods, measurement characterizations, external methods and measurements, external resources </a:t>
            </a:r>
            <a:r>
              <a:rPr lang="en-GB" sz="1600" dirty="0" err="1" smtClean="0">
                <a:latin typeface="Arial" pitchFamily="34" charset="0"/>
                <a:ea typeface="Arial Unicode MS" pitchFamily="50" charset="-127"/>
                <a:cs typeface="Arial" pitchFamily="34" charset="0"/>
              </a:rPr>
              <a:t>etc</a:t>
            </a:r>
            <a:endParaRPr lang="en-GB" sz="1600" dirty="0" smtClean="0">
              <a:latin typeface="Arial" pitchFamily="34" charset="0"/>
              <a:ea typeface="Arial Unicode MS" pitchFamily="50" charset="-127"/>
              <a:cs typeface="Arial" pitchFamily="34" charset="0"/>
            </a:endParaRPr>
          </a:p>
          <a:p>
            <a:endParaRPr lang="en-GB" sz="1600" dirty="0" smtClean="0">
              <a:latin typeface="Arial" pitchFamily="34" charset="0"/>
              <a:ea typeface="Arial Unicode MS" pitchFamily="50" charset="-127"/>
              <a:cs typeface="Arial" pitchFamily="34" charset="0"/>
            </a:endParaRPr>
          </a:p>
          <a:p>
            <a:pPr marL="0" indent="0">
              <a:buNone/>
            </a:pPr>
            <a:r>
              <a:rPr lang="en-GB" altLang="ko-KR" sz="1800" b="1" dirty="0">
                <a:latin typeface="Arial" pitchFamily="34" charset="0"/>
                <a:ea typeface="Arial Unicode MS" pitchFamily="50" charset="-127"/>
                <a:cs typeface="Arial" pitchFamily="34" charset="0"/>
              </a:rPr>
              <a:t>Joint </a:t>
            </a:r>
            <a:r>
              <a:rPr lang="en-US" altLang="ko-KR" sz="1800" b="1" dirty="0" smtClean="0">
                <a:latin typeface="Arial" pitchFamily="34" charset="0"/>
                <a:ea typeface="Arial Unicode MS" pitchFamily="50" charset="-127"/>
                <a:cs typeface="Arial" pitchFamily="34" charset="0"/>
              </a:rPr>
              <a:t>GRWG </a:t>
            </a:r>
            <a:r>
              <a:rPr lang="en-US" altLang="ko-KR" sz="1800" b="1" dirty="0">
                <a:latin typeface="Arial" pitchFamily="34" charset="0"/>
                <a:ea typeface="Arial Unicode MS" pitchFamily="50" charset="-127"/>
                <a:cs typeface="Arial" pitchFamily="34" charset="0"/>
              </a:rPr>
              <a:t>and CEOS </a:t>
            </a:r>
            <a:r>
              <a:rPr lang="en-US" altLang="ko-KR" sz="1800" b="1" dirty="0" smtClean="0">
                <a:latin typeface="Arial" pitchFamily="34" charset="0"/>
                <a:ea typeface="Arial Unicode MS" pitchFamily="50" charset="-127"/>
                <a:cs typeface="Arial" pitchFamily="34" charset="0"/>
              </a:rPr>
              <a:t>WGCV for the climate monitoring</a:t>
            </a:r>
          </a:p>
          <a:p>
            <a:pPr>
              <a:buFont typeface="Wingdings" pitchFamily="2" charset="2"/>
              <a:buChar char="Ø"/>
            </a:pPr>
            <a:r>
              <a:rPr lang="en-US" altLang="ko-KR" sz="1800" dirty="0" smtClean="0">
                <a:latin typeface="Arial" pitchFamily="34" charset="0"/>
                <a:ea typeface="Arial Unicode MS" pitchFamily="50" charset="-127"/>
                <a:cs typeface="Arial" pitchFamily="34" charset="0"/>
              </a:rPr>
              <a:t>[</a:t>
            </a:r>
            <a:r>
              <a:rPr lang="en-US" altLang="ko-KR" sz="1800" dirty="0">
                <a:latin typeface="Arial" pitchFamily="34" charset="0"/>
                <a:ea typeface="Arial Unicode MS" pitchFamily="50" charset="-127"/>
                <a:cs typeface="Arial" pitchFamily="34" charset="0"/>
              </a:rPr>
              <a:t>Action] The GRWG </a:t>
            </a:r>
            <a:r>
              <a:rPr lang="en-US" altLang="ko-KR" sz="1800" dirty="0" smtClean="0">
                <a:latin typeface="Arial" pitchFamily="34" charset="0"/>
                <a:ea typeface="Arial Unicode MS" pitchFamily="50" charset="-127"/>
                <a:cs typeface="Arial" pitchFamily="34" charset="0"/>
              </a:rPr>
              <a:t>Chair </a:t>
            </a:r>
            <a:r>
              <a:rPr lang="en-US" altLang="ko-KR" sz="1800" dirty="0">
                <a:latin typeface="Arial" pitchFamily="34" charset="0"/>
                <a:ea typeface="Arial Unicode MS" pitchFamily="50" charset="-127"/>
                <a:cs typeface="Arial" pitchFamily="34" charset="0"/>
              </a:rPr>
              <a:t>to invite the CEOS WGCV to work on a joint statement on procedures, best practices and calibration resources required to ensure consistency of data records through accurate and homogeneous calibration, as an input to the Architecture for Climate Monitoring from </a:t>
            </a:r>
            <a:r>
              <a:rPr lang="en-US" altLang="ko-KR" sz="1800" dirty="0" smtClean="0">
                <a:latin typeface="Arial" pitchFamily="34" charset="0"/>
                <a:ea typeface="Arial Unicode MS" pitchFamily="50" charset="-127"/>
                <a:cs typeface="Arial" pitchFamily="34" charset="0"/>
              </a:rPr>
              <a:t>Space</a:t>
            </a:r>
            <a:endParaRPr lang="en-US" altLang="ko-KR" sz="1800" dirty="0">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xmlns="" val="3188501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8/11/2016</a:t>
            </a:r>
            <a:endParaRPr lang="en-US"/>
          </a:p>
        </p:txBody>
      </p:sp>
      <p:sp>
        <p:nvSpPr>
          <p:cNvPr id="4" name="Slide Number Placeholder 3"/>
          <p:cNvSpPr>
            <a:spLocks noGrp="1"/>
          </p:cNvSpPr>
          <p:nvPr>
            <p:ph type="sldNum" sz="quarter" idx="12"/>
          </p:nvPr>
        </p:nvSpPr>
        <p:spPr/>
        <p:txBody>
          <a:bodyPr/>
          <a:lstStyle/>
          <a:p>
            <a:fld id="{E259089C-2912-4304-87BD-08AF429DFC0D}" type="slidenum">
              <a:rPr lang="en-US" smtClean="0"/>
              <a:t>4</a:t>
            </a:fld>
            <a:endParaRPr lang="en-US"/>
          </a:p>
        </p:txBody>
      </p:sp>
      <p:sp>
        <p:nvSpPr>
          <p:cNvPr id="6" name="Footer Placeholder 5"/>
          <p:cNvSpPr>
            <a:spLocks noGrp="1"/>
          </p:cNvSpPr>
          <p:nvPr>
            <p:ph type="ftr" sz="quarter" idx="11"/>
          </p:nvPr>
        </p:nvSpPr>
        <p:spPr/>
        <p:txBody>
          <a:bodyPr/>
          <a:lstStyle/>
          <a:p>
            <a:r>
              <a:rPr lang="en-US" dirty="0" smtClean="0"/>
              <a:t>GSICS Users’ Workshop, College Park, 11 August 2016</a:t>
            </a:r>
            <a:endParaRPr lang="en-US" dirty="0"/>
          </a:p>
        </p:txBody>
      </p:sp>
      <p:graphicFrame>
        <p:nvGraphicFramePr>
          <p:cNvPr id="5" name="Table 1"/>
          <p:cNvGraphicFramePr>
            <a:graphicFrameLocks noGrp="1"/>
          </p:cNvGraphicFramePr>
          <p:nvPr>
            <p:extLst>
              <p:ext uri="{D42A27DB-BD31-4B8C-83A1-F6EECF244321}">
                <p14:modId xmlns:p14="http://schemas.microsoft.com/office/powerpoint/2010/main" xmlns="" val="390630573"/>
              </p:ext>
            </p:extLst>
          </p:nvPr>
        </p:nvGraphicFramePr>
        <p:xfrm>
          <a:off x="117021" y="88854"/>
          <a:ext cx="8919475" cy="6622260"/>
        </p:xfrm>
        <a:graphic>
          <a:graphicData uri="http://schemas.openxmlformats.org/drawingml/2006/table">
            <a:tbl>
              <a:tblPr/>
              <a:tblGrid>
                <a:gridCol w="992150">
                  <a:extLst>
                    <a:ext uri="{9D8B030D-6E8A-4147-A177-3AD203B41FA5}">
                      <a16:colId xmlns="" xmlns:a16="http://schemas.microsoft.com/office/drawing/2014/main" val="20000"/>
                    </a:ext>
                  </a:extLst>
                </a:gridCol>
                <a:gridCol w="1811755">
                  <a:extLst>
                    <a:ext uri="{9D8B030D-6E8A-4147-A177-3AD203B41FA5}">
                      <a16:colId xmlns="" xmlns:a16="http://schemas.microsoft.com/office/drawing/2014/main" val="20001"/>
                    </a:ext>
                  </a:extLst>
                </a:gridCol>
                <a:gridCol w="927058">
                  <a:extLst>
                    <a:ext uri="{9D8B030D-6E8A-4147-A177-3AD203B41FA5}">
                      <a16:colId xmlns="" xmlns:a16="http://schemas.microsoft.com/office/drawing/2014/main" val="20002"/>
                    </a:ext>
                  </a:extLst>
                </a:gridCol>
                <a:gridCol w="4051304">
                  <a:extLst>
                    <a:ext uri="{9D8B030D-6E8A-4147-A177-3AD203B41FA5}">
                      <a16:colId xmlns="" xmlns:a16="http://schemas.microsoft.com/office/drawing/2014/main" val="20003"/>
                    </a:ext>
                  </a:extLst>
                </a:gridCol>
                <a:gridCol w="284302">
                  <a:extLst>
                    <a:ext uri="{9D8B030D-6E8A-4147-A177-3AD203B41FA5}">
                      <a16:colId xmlns="" xmlns:a16="http://schemas.microsoft.com/office/drawing/2014/main" val="20004"/>
                    </a:ext>
                  </a:extLst>
                </a:gridCol>
                <a:gridCol w="852906">
                  <a:extLst>
                    <a:ext uri="{9D8B030D-6E8A-4147-A177-3AD203B41FA5}">
                      <a16:colId xmlns="" xmlns:a16="http://schemas.microsoft.com/office/drawing/2014/main" val="20005"/>
                    </a:ext>
                  </a:extLst>
                </a:gridCol>
              </a:tblGrid>
              <a:tr h="442911">
                <a:tc>
                  <a:txBody>
                    <a:bodyPr/>
                    <a:lstStyle/>
                    <a:p>
                      <a:pPr algn="r" fontAlgn="t"/>
                      <a:endParaRPr lang="en-GB" sz="1200" b="0" i="0" dirty="0">
                        <a:latin typeface="Arial" pitchFamily="34" charset="0"/>
                        <a:cs typeface="Arial" pitchFamily="34" charset="0"/>
                      </a:endParaRP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5">
                  <a:txBody>
                    <a:bodyPr/>
                    <a:lstStyle/>
                    <a:p>
                      <a:pPr algn="ctr" fontAlgn="t"/>
                      <a:r>
                        <a:rPr lang="en-GB" sz="2800" b="1" i="0" dirty="0">
                          <a:latin typeface="Arial" pitchFamily="34" charset="0"/>
                          <a:cs typeface="Arial" pitchFamily="34" charset="0"/>
                        </a:rPr>
                        <a:t>Mini </a:t>
                      </a:r>
                      <a:r>
                        <a:rPr lang="en-GB" sz="2800" b="1" i="0" dirty="0" smtClean="0">
                          <a:latin typeface="Arial" pitchFamily="34" charset="0"/>
                          <a:cs typeface="Arial" pitchFamily="34" charset="0"/>
                        </a:rPr>
                        <a:t>Conference Agenda</a:t>
                      </a:r>
                      <a:endParaRPr lang="en-GB" sz="2800" b="1" i="0" dirty="0">
                        <a:latin typeface="Arial" pitchFamily="34" charset="0"/>
                        <a:cs typeface="Arial" pitchFamily="34" charset="0"/>
                      </a:endParaRP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00"/>
                  </a:ext>
                </a:extLst>
              </a:tr>
              <a:tr h="206490">
                <a:tc>
                  <a:txBody>
                    <a:bodyPr/>
                    <a:lstStyle/>
                    <a:p>
                      <a:pPr algn="r" fontAlgn="t"/>
                      <a:r>
                        <a:rPr lang="en-GB" sz="1200" b="0" i="0" dirty="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5">
                  <a:txBody>
                    <a:bodyPr/>
                    <a:lstStyle/>
                    <a:p>
                      <a:pPr algn="ctr" fontAlgn="t"/>
                      <a:r>
                        <a:rPr lang="en-GB" sz="1200" b="1" i="0" dirty="0">
                          <a:latin typeface="Arial" pitchFamily="34" charset="0"/>
                          <a:cs typeface="Arial" pitchFamily="34" charset="0"/>
                        </a:rPr>
                        <a:t>Chair: Larry Flynn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01"/>
                  </a:ext>
                </a:extLst>
              </a:tr>
              <a:tr h="206490">
                <a:tc>
                  <a:txBody>
                    <a:bodyPr/>
                    <a:lstStyle/>
                    <a:p>
                      <a:pPr algn="r" fontAlgn="t"/>
                      <a:r>
                        <a:rPr lang="en-GB" sz="1200" b="0" i="0" dirty="0">
                          <a:latin typeface="Arial" pitchFamily="34" charset="0"/>
                          <a:cs typeface="Arial" pitchFamily="34" charset="0"/>
                        </a:rPr>
                        <a:t>9:00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Tim Hewison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EUMETSAT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dirty="0">
                          <a:latin typeface="Arial" pitchFamily="34" charset="0"/>
                          <a:cs typeface="Arial" pitchFamily="34" charset="0"/>
                        </a:rPr>
                        <a:t>Introduction to Mini Conference &amp; GSICS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2"/>
                  </a:ext>
                </a:extLst>
              </a:tr>
              <a:tr h="206490">
                <a:tc>
                  <a:txBody>
                    <a:bodyPr/>
                    <a:lstStyle/>
                    <a:p>
                      <a:pPr algn="r" fontAlgn="t"/>
                      <a:r>
                        <a:rPr lang="en-GB" sz="1200" b="0" i="0">
                          <a:latin typeface="Arial" pitchFamily="34" charset="0"/>
                          <a:cs typeface="Arial" pitchFamily="34" charset="0"/>
                        </a:rPr>
                        <a:t>9:20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Chu Ishida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Welcome to 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1b</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3"/>
                  </a:ext>
                </a:extLst>
              </a:tr>
              <a:tr h="206490">
                <a:tc>
                  <a:txBody>
                    <a:bodyPr/>
                    <a:lstStyle/>
                    <a:p>
                      <a:pPr algn="r" fontAlgn="t"/>
                      <a:r>
                        <a:rPr lang="en-GB" sz="1200" b="0" i="0">
                          <a:latin typeface="Arial" pitchFamily="34" charset="0"/>
                          <a:cs typeface="Arial" pitchFamily="34" charset="0"/>
                        </a:rPr>
                        <a:t>9:30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dirty="0" err="1">
                          <a:latin typeface="Arial" pitchFamily="34" charset="0"/>
                          <a:cs typeface="Arial" pitchFamily="34" charset="0"/>
                        </a:rPr>
                        <a:t>Yoshiteru</a:t>
                      </a:r>
                      <a:r>
                        <a:rPr lang="en-GB" sz="1200" b="0" i="0" dirty="0">
                          <a:latin typeface="Arial" pitchFamily="34" charset="0"/>
                          <a:cs typeface="Arial" pitchFamily="34" charset="0"/>
                        </a:rPr>
                        <a:t> Kitamura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JMA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dirty="0">
                          <a:latin typeface="Arial" pitchFamily="34" charset="0"/>
                          <a:cs typeface="Arial" pitchFamily="34" charset="0"/>
                        </a:rPr>
                        <a:t>Welcome address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1c</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4"/>
                  </a:ext>
                </a:extLst>
              </a:tr>
              <a:tr h="206490">
                <a:tc>
                  <a:txBody>
                    <a:bodyPr/>
                    <a:lstStyle/>
                    <a:p>
                      <a:pPr algn="r" fontAlgn="t"/>
                      <a:r>
                        <a:rPr lang="en-GB" sz="1200" b="0" i="0">
                          <a:latin typeface="Arial" pitchFamily="34" charset="0"/>
                          <a:cs typeface="Arial" pitchFamily="34" charset="0"/>
                        </a:rPr>
                        <a:t>9:40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dirty="0">
                          <a:latin typeface="Arial" pitchFamily="34" charset="0"/>
                          <a:cs typeface="Arial" pitchFamily="34" charset="0"/>
                        </a:rPr>
                        <a:t>Dave </a:t>
                      </a:r>
                      <a:r>
                        <a:rPr lang="en-GB" sz="1200" b="0" i="0" dirty="0" err="1">
                          <a:latin typeface="Arial" pitchFamily="34" charset="0"/>
                          <a:cs typeface="Arial" pitchFamily="34" charset="0"/>
                        </a:rPr>
                        <a:t>Doelling</a:t>
                      </a:r>
                      <a:endParaRPr lang="en-GB" sz="1200" b="0" i="0" dirty="0">
                        <a:latin typeface="Arial" pitchFamily="34" charset="0"/>
                        <a:cs typeface="Arial" pitchFamily="34" charset="0"/>
                      </a:endParaRP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NASA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CLARREO Pathfinder</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1d</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5"/>
                  </a:ext>
                </a:extLst>
              </a:tr>
              <a:tr h="206490">
                <a:tc>
                  <a:txBody>
                    <a:bodyPr/>
                    <a:lstStyle/>
                    <a:p>
                      <a:pPr algn="r" fontAlgn="t"/>
                      <a:r>
                        <a:rPr lang="en-GB" sz="1200" b="0" i="0">
                          <a:latin typeface="Arial" pitchFamily="34" charset="0"/>
                          <a:cs typeface="Arial" pitchFamily="34" charset="0"/>
                        </a:rPr>
                        <a:t>10:00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Rob Roebeling</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EUMETSAT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FIDUCEO - Defining FCDR uncertainties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1e</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6"/>
                  </a:ext>
                </a:extLst>
              </a:tr>
              <a:tr h="206490">
                <a:tc>
                  <a:txBody>
                    <a:bodyPr/>
                    <a:lstStyle/>
                    <a:p>
                      <a:pPr algn="r" fontAlgn="t"/>
                      <a:r>
                        <a:rPr lang="en-GB" sz="1200" b="0" i="0">
                          <a:latin typeface="Arial" pitchFamily="34" charset="0"/>
                          <a:cs typeface="Arial" pitchFamily="34" charset="0"/>
                        </a:rPr>
                        <a:t>10:20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1" i="0" dirty="0">
                          <a:latin typeface="Arial" pitchFamily="34" charset="0"/>
                          <a:cs typeface="Arial" pitchFamily="34" charset="0"/>
                        </a:rPr>
                        <a:t>Coffee break</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GB" sz="1200" b="0" i="0">
                          <a:latin typeface="Arial" pitchFamily="34" charset="0"/>
                          <a:cs typeface="Arial" pitchFamily="34" charset="0"/>
                        </a:rPr>
                        <a:t>0:30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206490">
                <a:tc>
                  <a:txBody>
                    <a:bodyPr/>
                    <a:lstStyle/>
                    <a:p>
                      <a:pPr algn="r" fontAlgn="t"/>
                      <a:r>
                        <a:rPr lang="en-GB" sz="1200" b="0" i="0">
                          <a:latin typeface="Arial" pitchFamily="34" charset="0"/>
                          <a:cs typeface="Arial" pitchFamily="34" charset="0"/>
                        </a:rPr>
                        <a:t>10:50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Hu Xiuqing "Scott"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CMA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Progress on ground-based lunar observations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1f</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8"/>
                  </a:ext>
                </a:extLst>
              </a:tr>
              <a:tr h="206490">
                <a:tc>
                  <a:txBody>
                    <a:bodyPr/>
                    <a:lstStyle/>
                    <a:p>
                      <a:pPr algn="r" fontAlgn="t"/>
                      <a:r>
                        <a:rPr lang="en-GB" sz="1200" b="0" i="0">
                          <a:latin typeface="Arial" pitchFamily="34" charset="0"/>
                          <a:cs typeface="Arial" pitchFamily="34" charset="0"/>
                        </a:rPr>
                        <a:t>11:10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Fred Wu</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NOAA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Lunar radiance calibration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1g</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09"/>
                  </a:ext>
                </a:extLst>
              </a:tr>
              <a:tr h="206490">
                <a:tc>
                  <a:txBody>
                    <a:bodyPr/>
                    <a:lstStyle/>
                    <a:p>
                      <a:pPr algn="r" fontAlgn="t"/>
                      <a:r>
                        <a:rPr lang="en-GB" sz="1200" b="0" i="0">
                          <a:latin typeface="Arial" pitchFamily="34" charset="0"/>
                          <a:cs typeface="Arial" pitchFamily="34" charset="0"/>
                        </a:rPr>
                        <a:t>11:30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Toru Koyama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AIST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Lunar calibration based on SELENE/SP data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1h</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0"/>
                  </a:ext>
                </a:extLst>
              </a:tr>
              <a:tr h="206490">
                <a:tc>
                  <a:txBody>
                    <a:bodyPr/>
                    <a:lstStyle/>
                    <a:p>
                      <a:pPr algn="r" fontAlgn="t"/>
                      <a:r>
                        <a:rPr lang="en-GB" sz="1200" b="0" i="0">
                          <a:latin typeface="Arial" pitchFamily="34" charset="0"/>
                          <a:cs typeface="Arial" pitchFamily="34" charset="0"/>
                        </a:rPr>
                        <a:t>11:50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4">
                  <a:txBody>
                    <a:bodyPr/>
                    <a:lstStyle/>
                    <a:p>
                      <a:pPr algn="ctr" fontAlgn="t"/>
                      <a:r>
                        <a:rPr lang="en-GB" sz="1200" b="1" i="0">
                          <a:latin typeface="Arial" pitchFamily="34" charset="0"/>
                          <a:cs typeface="Arial" pitchFamily="34" charset="0"/>
                        </a:rPr>
                        <a:t>Lunch Break</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ctr" fontAlgn="t"/>
                      <a:r>
                        <a:rPr lang="en-GB" sz="1200" b="0" i="0">
                          <a:latin typeface="Arial" pitchFamily="34" charset="0"/>
                          <a:cs typeface="Arial" pitchFamily="34" charset="0"/>
                        </a:rPr>
                        <a:t>1:10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206490">
                <a:tc>
                  <a:txBody>
                    <a:bodyPr/>
                    <a:lstStyle/>
                    <a:p>
                      <a:pPr algn="r" fontAlgn="t"/>
                      <a:r>
                        <a:rPr lang="en-GB" sz="1200" b="0" i="0" dirty="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5">
                  <a:txBody>
                    <a:bodyPr/>
                    <a:lstStyle/>
                    <a:p>
                      <a:pPr algn="ctr" fontAlgn="t"/>
                      <a:r>
                        <a:rPr lang="en-GB" sz="1200" b="1" i="0" dirty="0">
                          <a:latin typeface="Arial" pitchFamily="34" charset="0"/>
                          <a:cs typeface="Arial" pitchFamily="34" charset="0"/>
                        </a:rPr>
                        <a:t>Chair: Misako Kachi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12"/>
                  </a:ext>
                </a:extLst>
              </a:tr>
              <a:tr h="343384">
                <a:tc>
                  <a:txBody>
                    <a:bodyPr/>
                    <a:lstStyle/>
                    <a:p>
                      <a:pPr algn="r" fontAlgn="t"/>
                      <a:r>
                        <a:rPr lang="en-GB" sz="1200" b="0" i="0">
                          <a:latin typeface="Arial" pitchFamily="34" charset="0"/>
                          <a:cs typeface="Arial" pitchFamily="34" charset="0"/>
                        </a:rPr>
                        <a:t>13:00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solidFill>
                            <a:srgbClr val="000000"/>
                          </a:solidFill>
                          <a:latin typeface="Arial" pitchFamily="34" charset="0"/>
                          <a:cs typeface="Arial" pitchFamily="34" charset="0"/>
                        </a:rPr>
                        <a:t>Fougnie Bertrand</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CNES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Toward a wider use of the moon for in-flight characterization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3"/>
                  </a:ext>
                </a:extLst>
              </a:tr>
              <a:tr h="206490">
                <a:tc>
                  <a:txBody>
                    <a:bodyPr/>
                    <a:lstStyle/>
                    <a:p>
                      <a:pPr algn="r" fontAlgn="t"/>
                      <a:r>
                        <a:rPr lang="en-GB" sz="1200" b="0" i="0">
                          <a:latin typeface="Arial" pitchFamily="34" charset="0"/>
                          <a:cs typeface="Arial" pitchFamily="34" charset="0"/>
                        </a:rPr>
                        <a:t>13:20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Seongick Cho</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KIOST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Operation and Calibration of GOCI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1j</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4"/>
                  </a:ext>
                </a:extLst>
              </a:tr>
              <a:tr h="206490">
                <a:tc>
                  <a:txBody>
                    <a:bodyPr/>
                    <a:lstStyle/>
                    <a:p>
                      <a:pPr algn="r" fontAlgn="t"/>
                      <a:r>
                        <a:rPr lang="en-GB" sz="1200" b="0" i="0">
                          <a:latin typeface="Arial" pitchFamily="34" charset="0"/>
                          <a:cs typeface="Arial" pitchFamily="34" charset="0"/>
                        </a:rPr>
                        <a:t>13:40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dirty="0">
                          <a:latin typeface="Arial" pitchFamily="34" charset="0"/>
                          <a:cs typeface="Arial" pitchFamily="34" charset="0"/>
                        </a:rPr>
                        <a:t>Hiroshi Murakami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Himawari-8 Ocean Color and Aerosol</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1k</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5"/>
                  </a:ext>
                </a:extLst>
              </a:tr>
              <a:tr h="206490">
                <a:tc>
                  <a:txBody>
                    <a:bodyPr/>
                    <a:lstStyle/>
                    <a:p>
                      <a:pPr algn="r" fontAlgn="t"/>
                      <a:r>
                        <a:rPr lang="en-GB" sz="1200" b="0" i="0">
                          <a:latin typeface="Arial" pitchFamily="34" charset="0"/>
                          <a:cs typeface="Arial" pitchFamily="34" charset="0"/>
                        </a:rPr>
                        <a:t>14:00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Yukio Kurihara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Himawari-8 SST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1l</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6"/>
                  </a:ext>
                </a:extLst>
              </a:tr>
              <a:tr h="206490">
                <a:tc>
                  <a:txBody>
                    <a:bodyPr/>
                    <a:lstStyle/>
                    <a:p>
                      <a:pPr algn="r" fontAlgn="t"/>
                      <a:r>
                        <a:rPr lang="en-GB" sz="1200" b="0" i="0">
                          <a:latin typeface="Arial" pitchFamily="34" charset="0"/>
                          <a:cs typeface="Arial" pitchFamily="34" charset="0"/>
                        </a:rPr>
                        <a:t>14:20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Hiroshi Murakami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dirty="0">
                          <a:latin typeface="Arial" pitchFamily="34" charset="0"/>
                          <a:cs typeface="Arial" pitchFamily="34" charset="0"/>
                        </a:rPr>
                        <a:t>Calibration activities of GCOM-C/SGLI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1m</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7"/>
                  </a:ext>
                </a:extLst>
              </a:tr>
              <a:tr h="206490">
                <a:tc>
                  <a:txBody>
                    <a:bodyPr/>
                    <a:lstStyle/>
                    <a:p>
                      <a:pPr algn="r" fontAlgn="t"/>
                      <a:r>
                        <a:rPr lang="en-GB" sz="1200" b="0" i="0">
                          <a:latin typeface="Arial" pitchFamily="34" charset="0"/>
                          <a:cs typeface="Arial" pitchFamily="34" charset="0"/>
                        </a:rPr>
                        <a:t>14:40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Kei Shiomi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Calibration activities of GOSAT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18"/>
                  </a:ext>
                </a:extLst>
              </a:tr>
              <a:tr h="206490">
                <a:tc>
                  <a:txBody>
                    <a:bodyPr/>
                    <a:lstStyle/>
                    <a:p>
                      <a:pPr algn="r" fontAlgn="t"/>
                      <a:r>
                        <a:rPr lang="en-GB" sz="1200" b="0" i="0">
                          <a:latin typeface="Arial" pitchFamily="34" charset="0"/>
                          <a:cs typeface="Arial" pitchFamily="34" charset="0"/>
                        </a:rPr>
                        <a:t>15:00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dirty="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1" i="0" dirty="0">
                          <a:latin typeface="Arial" pitchFamily="34" charset="0"/>
                          <a:cs typeface="Arial" pitchFamily="34" charset="0"/>
                        </a:rPr>
                        <a:t>Coffee break</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GB" sz="1200" b="0" i="0">
                          <a:latin typeface="Arial" pitchFamily="34" charset="0"/>
                          <a:cs typeface="Arial" pitchFamily="34" charset="0"/>
                        </a:rPr>
                        <a:t>0:30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19"/>
                  </a:ext>
                </a:extLst>
              </a:tr>
              <a:tr h="206490">
                <a:tc>
                  <a:txBody>
                    <a:bodyPr/>
                    <a:lstStyle/>
                    <a:p>
                      <a:pPr algn="r" fontAlgn="t"/>
                      <a:r>
                        <a:rPr lang="en-GB" sz="1200" b="0" i="0">
                          <a:latin typeface="Arial" pitchFamily="34" charset="0"/>
                          <a:cs typeface="Arial" pitchFamily="34" charset="0"/>
                        </a:rPr>
                        <a:t>15:30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Takeo Tadono</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Calibration activities of ALOS/AVNIR2 PRISM</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1o</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0"/>
                  </a:ext>
                </a:extLst>
              </a:tr>
              <a:tr h="206490">
                <a:tc>
                  <a:txBody>
                    <a:bodyPr/>
                    <a:lstStyle/>
                    <a:p>
                      <a:pPr algn="r" fontAlgn="t"/>
                      <a:r>
                        <a:rPr lang="en-GB" sz="1200" b="0" i="0">
                          <a:latin typeface="Arial" pitchFamily="34" charset="0"/>
                          <a:cs typeface="Arial" pitchFamily="34" charset="0"/>
                        </a:rPr>
                        <a:t>15:50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Takeshi Motooka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Calibration activities of ALOS-2/PALSAR</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1p</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1"/>
                  </a:ext>
                </a:extLst>
              </a:tr>
              <a:tr h="206490">
                <a:tc>
                  <a:txBody>
                    <a:bodyPr/>
                    <a:lstStyle/>
                    <a:p>
                      <a:pPr algn="r" fontAlgn="t"/>
                      <a:r>
                        <a:rPr lang="en-GB" sz="1200" b="0" i="0">
                          <a:latin typeface="Arial" pitchFamily="34" charset="0"/>
                          <a:cs typeface="Arial" pitchFamily="34" charset="0"/>
                        </a:rPr>
                        <a:t>16:10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Takeshi Masaki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Calibration activities of TRMM &amp; GPM Radars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1q</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2"/>
                  </a:ext>
                </a:extLst>
              </a:tr>
              <a:tr h="206490">
                <a:tc>
                  <a:txBody>
                    <a:bodyPr/>
                    <a:lstStyle/>
                    <a:p>
                      <a:pPr algn="r" fontAlgn="t"/>
                      <a:r>
                        <a:rPr lang="en-GB" sz="1200" b="0" i="0">
                          <a:latin typeface="Arial" pitchFamily="34" charset="0"/>
                          <a:cs typeface="Arial" pitchFamily="34" charset="0"/>
                        </a:rPr>
                        <a:t>16:30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dirty="0" err="1">
                          <a:latin typeface="Arial" pitchFamily="34" charset="0"/>
                          <a:cs typeface="Arial" pitchFamily="34" charset="0"/>
                        </a:rPr>
                        <a:t>Marehito</a:t>
                      </a:r>
                      <a:r>
                        <a:rPr lang="en-GB" sz="1200" b="0" i="0" dirty="0">
                          <a:latin typeface="Arial" pitchFamily="34" charset="0"/>
                          <a:cs typeface="Arial" pitchFamily="34" charset="0"/>
                        </a:rPr>
                        <a:t> </a:t>
                      </a:r>
                      <a:r>
                        <a:rPr lang="en-GB" sz="1200" b="0" i="0" dirty="0" err="1">
                          <a:latin typeface="Arial" pitchFamily="34" charset="0"/>
                          <a:cs typeface="Arial" pitchFamily="34" charset="0"/>
                        </a:rPr>
                        <a:t>Kasahara</a:t>
                      </a:r>
                      <a:endParaRPr lang="en-GB" sz="1200" b="0" i="0" dirty="0">
                        <a:latin typeface="Arial" pitchFamily="34" charset="0"/>
                        <a:cs typeface="Arial" pitchFamily="34" charset="0"/>
                      </a:endParaRP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dirty="0">
                          <a:latin typeface="Arial" pitchFamily="34" charset="0"/>
                          <a:cs typeface="Arial" pitchFamily="34" charset="0"/>
                        </a:rPr>
                        <a:t>Calibration activities of GCOM-W/AMSR2</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1r</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3"/>
                  </a:ext>
                </a:extLst>
              </a:tr>
              <a:tr h="223412">
                <a:tc>
                  <a:txBody>
                    <a:bodyPr/>
                    <a:lstStyle/>
                    <a:p>
                      <a:pPr algn="r" fontAlgn="t"/>
                      <a:r>
                        <a:rPr lang="en-GB" sz="1200" b="0" i="0">
                          <a:latin typeface="Arial" pitchFamily="34" charset="0"/>
                          <a:cs typeface="Arial" pitchFamily="34" charset="0"/>
                        </a:rPr>
                        <a:t>16:50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dirty="0">
                          <a:latin typeface="Arial" pitchFamily="34" charset="0"/>
                          <a:cs typeface="Arial" pitchFamily="34" charset="0"/>
                        </a:rPr>
                        <a:t>Ralph Ferraro</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a:latin typeface="Arial" pitchFamily="34" charset="0"/>
                          <a:cs typeface="Arial" pitchFamily="34" charset="0"/>
                        </a:rPr>
                        <a:t>NOAA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a:latin typeface="Arial" pitchFamily="34" charset="0"/>
                          <a:cs typeface="Arial" pitchFamily="34" charset="0"/>
                        </a:rPr>
                        <a:t>Intercalibration on ATMS and SAPHIR</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4"/>
                  </a:ext>
                </a:extLst>
              </a:tr>
              <a:tr h="206490">
                <a:tc>
                  <a:txBody>
                    <a:bodyPr/>
                    <a:lstStyle/>
                    <a:p>
                      <a:pPr algn="r" fontAlgn="t"/>
                      <a:r>
                        <a:rPr lang="en-GB" sz="1200" b="0" i="0">
                          <a:latin typeface="Arial" pitchFamily="34" charset="0"/>
                          <a:cs typeface="Arial" pitchFamily="34" charset="0"/>
                        </a:rPr>
                        <a:t>17:10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Shengli Wu (Remote)</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CMA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Intercalibration on the FY3/MWRI</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1t</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5"/>
                  </a:ext>
                </a:extLst>
              </a:tr>
              <a:tr h="206490">
                <a:tc>
                  <a:txBody>
                    <a:bodyPr/>
                    <a:lstStyle/>
                    <a:p>
                      <a:pPr algn="r" fontAlgn="t"/>
                      <a:r>
                        <a:rPr lang="en-GB" sz="1200" b="0" i="0">
                          <a:latin typeface="Arial" pitchFamily="34" charset="0"/>
                          <a:cs typeface="Arial" pitchFamily="34" charset="0"/>
                        </a:rPr>
                        <a:t>17:30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Takashi Maeda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JAXA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b="0" i="0">
                          <a:latin typeface="Arial" pitchFamily="34" charset="0"/>
                          <a:cs typeface="Arial" pitchFamily="34" charset="0"/>
                        </a:rPr>
                        <a:t>Intercalibration of AMSR2 and PMWs</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1u</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6"/>
                  </a:ext>
                </a:extLst>
              </a:tr>
              <a:tr h="206490">
                <a:tc>
                  <a:txBody>
                    <a:bodyPr/>
                    <a:lstStyle/>
                    <a:p>
                      <a:pPr algn="r" fontAlgn="t"/>
                      <a:r>
                        <a:rPr lang="en-GB" sz="1200" b="0" i="0">
                          <a:latin typeface="Arial" pitchFamily="34" charset="0"/>
                          <a:cs typeface="Arial" pitchFamily="34" charset="0"/>
                        </a:rPr>
                        <a:t>17:50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Likun Wang</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NOAA</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US" sz="1200" dirty="0">
                          <a:latin typeface="Arial" pitchFamily="34" charset="0"/>
                          <a:cs typeface="Arial" pitchFamily="34" charset="0"/>
                        </a:rPr>
                        <a:t>New SNO </a:t>
                      </a:r>
                      <a:r>
                        <a:rPr lang="en-US" sz="1200" dirty="0" err="1">
                          <a:latin typeface="Arial" pitchFamily="34" charset="0"/>
                          <a:cs typeface="Arial" pitchFamily="34" charset="0"/>
                        </a:rPr>
                        <a:t>LoS</a:t>
                      </a:r>
                      <a:r>
                        <a:rPr lang="en-US" sz="1200" dirty="0">
                          <a:latin typeface="Arial" pitchFamily="34" charset="0"/>
                          <a:cs typeface="Arial" pitchFamily="34" charset="0"/>
                        </a:rPr>
                        <a:t> based fast/</a:t>
                      </a:r>
                      <a:r>
                        <a:rPr lang="en-US" sz="1200" dirty="0" err="1">
                          <a:latin typeface="Arial" pitchFamily="34" charset="0"/>
                          <a:cs typeface="Arial" pitchFamily="34" charset="0"/>
                        </a:rPr>
                        <a:t>acccurate</a:t>
                      </a:r>
                      <a:r>
                        <a:rPr lang="en-US" sz="1200" dirty="0">
                          <a:latin typeface="Arial" pitchFamily="34" charset="0"/>
                          <a:cs typeface="Arial" pitchFamily="34" charset="0"/>
                        </a:rPr>
                        <a:t> algorithm</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1v</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7"/>
                  </a:ext>
                </a:extLst>
              </a:tr>
              <a:tr h="206490">
                <a:tc>
                  <a:txBody>
                    <a:bodyPr/>
                    <a:lstStyle/>
                    <a:p>
                      <a:pPr algn="r" fontAlgn="t"/>
                      <a:r>
                        <a:rPr lang="en-GB" sz="1200" b="0" i="0">
                          <a:latin typeface="Arial" pitchFamily="34" charset="0"/>
                          <a:cs typeface="Arial" pitchFamily="34" charset="0"/>
                        </a:rPr>
                        <a:t>18:10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GB" sz="1200" b="0" i="0">
                          <a:latin typeface="Arial" pitchFamily="34" charset="0"/>
                          <a:cs typeface="Arial" pitchFamily="34" charset="0"/>
                        </a:rPr>
                        <a:t>All</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Discussion</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fontAlgn="t"/>
                      <a:r>
                        <a:rPr lang="en-GB" sz="1200" b="0" i="0">
                          <a:latin typeface="Arial" pitchFamily="34" charset="0"/>
                          <a:cs typeface="Arial" pitchFamily="34" charset="0"/>
                        </a:rPr>
                        <a:t> </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a:txBody>
                    <a:bodyPr/>
                    <a:lstStyle/>
                    <a:p>
                      <a:pPr algn="ctr" fontAlgn="t"/>
                      <a:r>
                        <a:rPr lang="en-GB" sz="1200" b="0" i="0">
                          <a:latin typeface="Arial" pitchFamily="34" charset="0"/>
                          <a:cs typeface="Arial" pitchFamily="34" charset="0"/>
                        </a:rPr>
                        <a:t>0:20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extLst>
                  <a:ext uri="{0D108BD9-81ED-4DB2-BD59-A6C34878D82A}">
                    <a16:rowId xmlns="" xmlns:a16="http://schemas.microsoft.com/office/drawing/2014/main" val="10028"/>
                  </a:ext>
                </a:extLst>
              </a:tr>
              <a:tr h="206490">
                <a:tc>
                  <a:txBody>
                    <a:bodyPr/>
                    <a:lstStyle/>
                    <a:p>
                      <a:pPr algn="r" fontAlgn="t"/>
                      <a:r>
                        <a:rPr lang="en-GB" sz="1200" b="0" i="0">
                          <a:latin typeface="Arial" pitchFamily="34" charset="0"/>
                          <a:cs typeface="Arial" pitchFamily="34" charset="0"/>
                        </a:rPr>
                        <a:t>18:30</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5">
                  <a:txBody>
                    <a:bodyPr/>
                    <a:lstStyle/>
                    <a:p>
                      <a:pPr algn="ctr" fontAlgn="t"/>
                      <a:r>
                        <a:rPr lang="en-GB" sz="1200" b="1" i="0" dirty="0">
                          <a:latin typeface="Arial" pitchFamily="34" charset="0"/>
                          <a:cs typeface="Arial" pitchFamily="34" charset="0"/>
                        </a:rPr>
                        <a:t>END</a:t>
                      </a:r>
                    </a:p>
                  </a:txBody>
                  <a:tcPr marL="12339" marR="12339" marT="12339" marB="1233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hMerge="1">
                  <a:txBody>
                    <a:bodyPr/>
                    <a:lstStyle/>
                    <a:p>
                      <a:endParaRPr lang="en-GB"/>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 xmlns:a16="http://schemas.microsoft.com/office/drawing/2014/main" val="10029"/>
                  </a:ext>
                </a:extLst>
              </a:tr>
            </a:tbl>
          </a:graphicData>
        </a:graphic>
      </p:graphicFrame>
    </p:spTree>
    <p:extLst>
      <p:ext uri="{BB962C8B-B14F-4D97-AF65-F5344CB8AC3E}">
        <p14:creationId xmlns:p14="http://schemas.microsoft.com/office/powerpoint/2010/main" xmlns="" val="2096041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8/11/2016</a:t>
            </a:r>
            <a:endParaRPr lang="en-US"/>
          </a:p>
        </p:txBody>
      </p:sp>
      <p:sp>
        <p:nvSpPr>
          <p:cNvPr id="4" name="Slide Number Placeholder 3"/>
          <p:cNvSpPr>
            <a:spLocks noGrp="1"/>
          </p:cNvSpPr>
          <p:nvPr>
            <p:ph type="sldNum" sz="quarter" idx="12"/>
          </p:nvPr>
        </p:nvSpPr>
        <p:spPr/>
        <p:txBody>
          <a:bodyPr/>
          <a:lstStyle/>
          <a:p>
            <a:fld id="{E259089C-2912-4304-87BD-08AF429DFC0D}" type="slidenum">
              <a:rPr lang="en-US" smtClean="0"/>
              <a:t>5</a:t>
            </a:fld>
            <a:endParaRPr lang="en-US"/>
          </a:p>
        </p:txBody>
      </p:sp>
      <p:sp>
        <p:nvSpPr>
          <p:cNvPr id="6" name="Footer Placeholder 5"/>
          <p:cNvSpPr>
            <a:spLocks noGrp="1"/>
          </p:cNvSpPr>
          <p:nvPr>
            <p:ph type="ftr" sz="quarter" idx="11"/>
          </p:nvPr>
        </p:nvSpPr>
        <p:spPr/>
        <p:txBody>
          <a:bodyPr/>
          <a:lstStyle/>
          <a:p>
            <a:r>
              <a:rPr lang="en-US" dirty="0" smtClean="0"/>
              <a:t>GSICS Users’ Workshop, College Park, 11 August 2016</a:t>
            </a:r>
            <a:endParaRPr lang="en-US" dirty="0"/>
          </a:p>
        </p:txBody>
      </p:sp>
      <p:pic>
        <p:nvPicPr>
          <p:cNvPr id="7" name="Picture 6" descr="MeetingsAndConferences _ Development _ GSICS Wiki.jpg"/>
          <p:cNvPicPr>
            <a:picLocks noChangeAspect="1"/>
          </p:cNvPicPr>
          <p:nvPr/>
        </p:nvPicPr>
        <p:blipFill>
          <a:blip r:embed="rId2" cstate="print"/>
          <a:stretch>
            <a:fillRect/>
          </a:stretch>
        </p:blipFill>
        <p:spPr>
          <a:xfrm>
            <a:off x="134470" y="0"/>
            <a:ext cx="8875059" cy="6858000"/>
          </a:xfrm>
          <a:prstGeom prst="rect">
            <a:avLst/>
          </a:prstGeom>
        </p:spPr>
      </p:pic>
    </p:spTree>
    <p:extLst>
      <p:ext uri="{BB962C8B-B14F-4D97-AF65-F5344CB8AC3E}">
        <p14:creationId xmlns:p14="http://schemas.microsoft.com/office/powerpoint/2010/main" xmlns="" val="2096041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http://www.eumetsat.int/website/wcm/idc/idcplg?IdcService=GET_FILE&amp;dDocName=GSICS_SATOVERVIEW&amp;RevisionSelectionMethod=LatestReleased&amp;Rendition=Web"/>
          <p:cNvPicPr>
            <a:picLocks noChangeAspect="1" noChangeArrowheads="1"/>
          </p:cNvPicPr>
          <p:nvPr/>
        </p:nvPicPr>
        <p:blipFill>
          <a:blip r:embed="rId2" cstate="print"/>
          <a:srcRect/>
          <a:stretch>
            <a:fillRect/>
          </a:stretch>
        </p:blipFill>
        <p:spPr bwMode="auto">
          <a:xfrm>
            <a:off x="52970" y="90535"/>
            <a:ext cx="7361000" cy="5143500"/>
          </a:xfrm>
          <a:prstGeom prst="rect">
            <a:avLst/>
          </a:prstGeom>
          <a:noFill/>
        </p:spPr>
      </p:pic>
      <p:cxnSp>
        <p:nvCxnSpPr>
          <p:cNvPr id="37" name="Straight Arrow Connector 4"/>
          <p:cNvCxnSpPr/>
          <p:nvPr/>
        </p:nvCxnSpPr>
        <p:spPr>
          <a:xfrm flipV="1">
            <a:off x="3640804" y="3746312"/>
            <a:ext cx="2431400" cy="109523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6"/>
          <p:cNvCxnSpPr/>
          <p:nvPr/>
        </p:nvCxnSpPr>
        <p:spPr>
          <a:xfrm flipH="1">
            <a:off x="6097399" y="3121925"/>
            <a:ext cx="340145" cy="61415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9"/>
          <p:cNvCxnSpPr/>
          <p:nvPr/>
        </p:nvCxnSpPr>
        <p:spPr>
          <a:xfrm flipV="1">
            <a:off x="6437544" y="1852684"/>
            <a:ext cx="12598" cy="124877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2"/>
          <p:cNvCxnSpPr/>
          <p:nvPr/>
        </p:nvCxnSpPr>
        <p:spPr>
          <a:xfrm>
            <a:off x="5921030" y="1013346"/>
            <a:ext cx="529113" cy="818866"/>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15"/>
          <p:cNvCxnSpPr/>
          <p:nvPr/>
        </p:nvCxnSpPr>
        <p:spPr>
          <a:xfrm>
            <a:off x="5303731" y="532264"/>
            <a:ext cx="617299" cy="48108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18"/>
          <p:cNvCxnSpPr/>
          <p:nvPr/>
        </p:nvCxnSpPr>
        <p:spPr>
          <a:xfrm flipH="1">
            <a:off x="1612537" y="532264"/>
            <a:ext cx="3678597" cy="266131"/>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21"/>
          <p:cNvCxnSpPr/>
          <p:nvPr/>
        </p:nvCxnSpPr>
        <p:spPr>
          <a:xfrm flipV="1">
            <a:off x="844062" y="829102"/>
            <a:ext cx="743278" cy="105429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4"/>
          <p:cNvCxnSpPr/>
          <p:nvPr/>
        </p:nvCxnSpPr>
        <p:spPr>
          <a:xfrm flipV="1">
            <a:off x="844062" y="1862921"/>
            <a:ext cx="0" cy="1207827"/>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27"/>
          <p:cNvCxnSpPr/>
          <p:nvPr/>
        </p:nvCxnSpPr>
        <p:spPr>
          <a:xfrm flipH="1" flipV="1">
            <a:off x="844062" y="3060510"/>
            <a:ext cx="302350" cy="583442"/>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30"/>
          <p:cNvCxnSpPr/>
          <p:nvPr/>
        </p:nvCxnSpPr>
        <p:spPr>
          <a:xfrm flipH="1" flipV="1">
            <a:off x="1121218" y="3643952"/>
            <a:ext cx="2519587" cy="1187355"/>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bwMode="auto">
          <a:xfrm>
            <a:off x="5954580" y="4120290"/>
            <a:ext cx="3070663" cy="2160240"/>
          </a:xfrm>
          <a:prstGeom prst="rect">
            <a:avLst/>
          </a:prstGeom>
          <a:noFill/>
          <a:ln w="9525">
            <a:noFill/>
            <a:miter lim="800000"/>
            <a:headEnd/>
            <a:tailEnd/>
          </a:ln>
        </p:spPr>
        <p:txBody>
          <a:bodyPr vert="horz" wrap="square" lIns="77916" tIns="38958" rIns="77916" bIns="38958" numCol="1" anchor="t" anchorCtr="0" compatLnSpc="1">
            <a:prstTxWarp prst="textNoShape">
              <a:avLst/>
            </a:prstTxWarp>
          </a:bodyPr>
          <a:lstStyle/>
          <a:p>
            <a:pPr marL="292186" indent="-292186" defTabSz="779163" eaLnBrk="0" hangingPunct="0">
              <a:spcBef>
                <a:spcPct val="20000"/>
              </a:spcBef>
              <a:defRPr/>
            </a:pPr>
            <a:r>
              <a:rPr lang="en-GB" b="1" dirty="0" smtClean="0">
                <a:solidFill>
                  <a:schemeClr val="tx1"/>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GEO-GEO Comparisons</a:t>
            </a:r>
          </a:p>
          <a:p>
            <a:pPr marL="292186" indent="-292186" eaLnBrk="0" hangingPunct="0">
              <a:spcBef>
                <a:spcPct val="20000"/>
              </a:spcBef>
              <a:buFont typeface="Arial" charset="0"/>
              <a:buChar char="•"/>
            </a:pPr>
            <a:r>
              <a:rPr lang="en-GB" b="0" dirty="0" smtClean="0">
                <a:solidFill>
                  <a:schemeClr val="tx1"/>
                </a:solidFill>
                <a:latin typeface="Arial Unicode MS" pitchFamily="50" charset="-127"/>
                <a:ea typeface="Arial Unicode MS" pitchFamily="50" charset="-127"/>
                <a:cs typeface="Arial Unicode MS" pitchFamily="50" charset="-127"/>
              </a:rPr>
              <a:t>Based on collocated observations</a:t>
            </a:r>
          </a:p>
          <a:p>
            <a:pPr marL="292186" indent="-292186" defTabSz="779163" eaLnBrk="0" hangingPunct="0">
              <a:spcBef>
                <a:spcPct val="20000"/>
              </a:spcBef>
              <a:buFont typeface="Arial" charset="0"/>
              <a:buChar char="•"/>
              <a:defRPr/>
            </a:pPr>
            <a:r>
              <a:rPr lang="en-GB" b="0" dirty="0" smtClean="0">
                <a:solidFill>
                  <a:schemeClr val="tx1"/>
                </a:solidFill>
                <a:latin typeface="Arial Unicode MS" pitchFamily="50" charset="-127"/>
                <a:ea typeface="Arial Unicode MS" pitchFamily="50" charset="-127"/>
                <a:cs typeface="Arial Unicode MS" pitchFamily="50" charset="-127"/>
              </a:rPr>
              <a:t>GEO imager pairs</a:t>
            </a:r>
          </a:p>
          <a:p>
            <a:pPr marL="292186" indent="-292186" defTabSz="779163" eaLnBrk="0" hangingPunct="0">
              <a:spcBef>
                <a:spcPct val="20000"/>
              </a:spcBef>
              <a:buFont typeface="Arial" charset="0"/>
              <a:buChar char="•"/>
              <a:defRPr/>
            </a:pPr>
            <a:r>
              <a:rPr lang="en-GB" b="0" dirty="0" smtClean="0">
                <a:solidFill>
                  <a:schemeClr val="tx1"/>
                </a:solidFill>
                <a:latin typeface="Arial Unicode MS" pitchFamily="50" charset="-127"/>
                <a:ea typeface="Arial Unicode MS" pitchFamily="50" charset="-127"/>
                <a:cs typeface="Arial Unicode MS" pitchFamily="50" charset="-127"/>
              </a:rPr>
              <a:t>Need Spectral Band Adjustment Factors    (SBAFs)</a:t>
            </a:r>
            <a:endParaRPr lang="en-GB" b="0" dirty="0">
              <a:solidFill>
                <a:schemeClr val="tx1"/>
              </a:solidFill>
              <a:latin typeface="Arial Unicode MS" pitchFamily="50" charset="-127"/>
              <a:ea typeface="Arial Unicode MS" pitchFamily="50" charset="-127"/>
              <a:cs typeface="Arial Unicode MS" pitchFamily="50" charset="-127"/>
            </a:endParaRPr>
          </a:p>
        </p:txBody>
      </p:sp>
      <p:sp>
        <p:nvSpPr>
          <p:cNvPr id="15" name="Date Placeholder 14"/>
          <p:cNvSpPr>
            <a:spLocks noGrp="1"/>
          </p:cNvSpPr>
          <p:nvPr>
            <p:ph type="dt" sz="half" idx="10"/>
          </p:nvPr>
        </p:nvSpPr>
        <p:spPr/>
        <p:txBody>
          <a:bodyPr/>
          <a:lstStyle/>
          <a:p>
            <a:r>
              <a:rPr lang="en-US" smtClean="0"/>
              <a:t>8/11/2016</a:t>
            </a:r>
            <a:endParaRPr lang="en-US"/>
          </a:p>
        </p:txBody>
      </p:sp>
      <p:sp>
        <p:nvSpPr>
          <p:cNvPr id="16" name="Slide Number Placeholder 15"/>
          <p:cNvSpPr>
            <a:spLocks noGrp="1"/>
          </p:cNvSpPr>
          <p:nvPr>
            <p:ph type="sldNum" sz="quarter" idx="12"/>
          </p:nvPr>
        </p:nvSpPr>
        <p:spPr/>
        <p:txBody>
          <a:bodyPr/>
          <a:lstStyle/>
          <a:p>
            <a:fld id="{E259089C-2912-4304-87BD-08AF429DFC0D}" type="slidenum">
              <a:rPr lang="en-US" smtClean="0"/>
              <a:t>6</a:t>
            </a:fld>
            <a:endParaRPr lang="en-US"/>
          </a:p>
        </p:txBody>
      </p:sp>
      <p:sp>
        <p:nvSpPr>
          <p:cNvPr id="17" name="Footer Placeholder 16"/>
          <p:cNvSpPr>
            <a:spLocks noGrp="1"/>
          </p:cNvSpPr>
          <p:nvPr>
            <p:ph type="ftr" sz="quarter" idx="11"/>
          </p:nvPr>
        </p:nvSpPr>
        <p:spPr/>
        <p:txBody>
          <a:bodyPr/>
          <a:lstStyle/>
          <a:p>
            <a:r>
              <a:rPr lang="en-US" smtClean="0"/>
              <a:t>GSICS Users’ Workshop, College Park, 11 August 2016</a:t>
            </a:r>
            <a:endParaRPr lang="en-US"/>
          </a:p>
        </p:txBody>
      </p:sp>
      <p:sp>
        <p:nvSpPr>
          <p:cNvPr id="18" name="TextBox 17"/>
          <p:cNvSpPr txBox="1"/>
          <p:nvPr/>
        </p:nvSpPr>
        <p:spPr>
          <a:xfrm>
            <a:off x="6300225" y="6578210"/>
            <a:ext cx="2227490" cy="253916"/>
          </a:xfrm>
          <a:prstGeom prst="rect">
            <a:avLst/>
          </a:prstGeom>
          <a:noFill/>
        </p:spPr>
        <p:txBody>
          <a:bodyPr wrap="square" rtlCol="0">
            <a:spAutoFit/>
          </a:bodyPr>
          <a:lstStyle/>
          <a:p>
            <a:pPr algn="r"/>
            <a:r>
              <a:rPr lang="en-US" sz="1050" dirty="0" err="1" smtClean="0"/>
              <a:t>Hewison</a:t>
            </a:r>
            <a:r>
              <a:rPr lang="en-US" sz="1050" dirty="0" smtClean="0"/>
              <a:t>, 2016 GSICS Annual Meeting</a:t>
            </a:r>
            <a:endParaRPr lang="en-US" sz="1050" dirty="0"/>
          </a:p>
        </p:txBody>
      </p:sp>
    </p:spTree>
    <p:extLst>
      <p:ext uri="{BB962C8B-B14F-4D97-AF65-F5344CB8AC3E}">
        <p14:creationId xmlns:p14="http://schemas.microsoft.com/office/powerpoint/2010/main" xmlns="" val="56231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www.eumetsat.int/website/wcm/idc/idcplg?IdcService=GET_FILE&amp;dDocName=GSICS_SATOVERVIEW&amp;RevisionSelectionMethod=LatestReleased&amp;Rendition=Web"/>
          <p:cNvPicPr>
            <a:picLocks noChangeAspect="1" noChangeArrowheads="1"/>
          </p:cNvPicPr>
          <p:nvPr/>
        </p:nvPicPr>
        <p:blipFill>
          <a:blip r:embed="rId2" cstate="print"/>
          <a:srcRect/>
          <a:stretch>
            <a:fillRect/>
          </a:stretch>
        </p:blipFill>
        <p:spPr bwMode="auto">
          <a:xfrm>
            <a:off x="52970" y="90535"/>
            <a:ext cx="7361000" cy="5143500"/>
          </a:xfrm>
          <a:prstGeom prst="rect">
            <a:avLst/>
          </a:prstGeom>
          <a:noFill/>
        </p:spPr>
      </p:pic>
      <p:cxnSp>
        <p:nvCxnSpPr>
          <p:cNvPr id="27" name="Straight Arrow Connector 5"/>
          <p:cNvCxnSpPr/>
          <p:nvPr/>
        </p:nvCxnSpPr>
        <p:spPr>
          <a:xfrm flipH="1" flipV="1">
            <a:off x="2557381" y="1289714"/>
            <a:ext cx="1083422" cy="3551830"/>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6"/>
          <p:cNvCxnSpPr/>
          <p:nvPr/>
        </p:nvCxnSpPr>
        <p:spPr>
          <a:xfrm flipH="1" flipV="1">
            <a:off x="2544783" y="1289715"/>
            <a:ext cx="3552618" cy="2456597"/>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9"/>
          <p:cNvCxnSpPr/>
          <p:nvPr/>
        </p:nvCxnSpPr>
        <p:spPr>
          <a:xfrm flipH="1" flipV="1">
            <a:off x="2544783" y="1289715"/>
            <a:ext cx="3892762" cy="183221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12"/>
          <p:cNvCxnSpPr/>
          <p:nvPr/>
        </p:nvCxnSpPr>
        <p:spPr>
          <a:xfrm flipH="1" flipV="1">
            <a:off x="2532184" y="1279479"/>
            <a:ext cx="3917958" cy="573206"/>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15"/>
          <p:cNvCxnSpPr/>
          <p:nvPr/>
        </p:nvCxnSpPr>
        <p:spPr>
          <a:xfrm flipH="1">
            <a:off x="2557381" y="1023582"/>
            <a:ext cx="3351050" cy="26613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18"/>
          <p:cNvCxnSpPr/>
          <p:nvPr/>
        </p:nvCxnSpPr>
        <p:spPr>
          <a:xfrm flipH="1">
            <a:off x="2569979" y="542500"/>
            <a:ext cx="2708555" cy="747215"/>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21"/>
          <p:cNvCxnSpPr/>
          <p:nvPr/>
        </p:nvCxnSpPr>
        <p:spPr>
          <a:xfrm>
            <a:off x="1587341" y="788159"/>
            <a:ext cx="970041" cy="51179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24"/>
          <p:cNvCxnSpPr/>
          <p:nvPr/>
        </p:nvCxnSpPr>
        <p:spPr>
          <a:xfrm flipV="1">
            <a:off x="844063" y="1289713"/>
            <a:ext cx="1713319" cy="58344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27"/>
          <p:cNvCxnSpPr/>
          <p:nvPr/>
        </p:nvCxnSpPr>
        <p:spPr>
          <a:xfrm flipV="1">
            <a:off x="1159011" y="1289715"/>
            <a:ext cx="1398371" cy="2374711"/>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0"/>
          <p:cNvCxnSpPr/>
          <p:nvPr/>
        </p:nvCxnSpPr>
        <p:spPr>
          <a:xfrm flipV="1">
            <a:off x="856660" y="1289715"/>
            <a:ext cx="1713318" cy="1781033"/>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14"/>
          <p:cNvCxnSpPr/>
          <p:nvPr/>
        </p:nvCxnSpPr>
        <p:spPr>
          <a:xfrm flipV="1">
            <a:off x="3640804" y="3746312"/>
            <a:ext cx="2431400" cy="109523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6"/>
          <p:cNvCxnSpPr/>
          <p:nvPr/>
        </p:nvCxnSpPr>
        <p:spPr>
          <a:xfrm flipH="1">
            <a:off x="6097399" y="3121925"/>
            <a:ext cx="340145" cy="61415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17"/>
          <p:cNvCxnSpPr/>
          <p:nvPr/>
        </p:nvCxnSpPr>
        <p:spPr>
          <a:xfrm flipV="1">
            <a:off x="6437544" y="1852684"/>
            <a:ext cx="12598" cy="124877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9"/>
          <p:cNvCxnSpPr/>
          <p:nvPr/>
        </p:nvCxnSpPr>
        <p:spPr>
          <a:xfrm>
            <a:off x="5921030" y="1013346"/>
            <a:ext cx="529113" cy="818866"/>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20"/>
          <p:cNvCxnSpPr/>
          <p:nvPr/>
        </p:nvCxnSpPr>
        <p:spPr>
          <a:xfrm>
            <a:off x="5303731" y="532264"/>
            <a:ext cx="617299" cy="481083"/>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22"/>
          <p:cNvCxnSpPr/>
          <p:nvPr/>
        </p:nvCxnSpPr>
        <p:spPr>
          <a:xfrm flipH="1">
            <a:off x="1612537" y="532264"/>
            <a:ext cx="3678597" cy="266131"/>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23"/>
          <p:cNvCxnSpPr/>
          <p:nvPr/>
        </p:nvCxnSpPr>
        <p:spPr>
          <a:xfrm flipV="1">
            <a:off x="844062" y="829102"/>
            <a:ext cx="743278" cy="1054290"/>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5"/>
          <p:cNvCxnSpPr/>
          <p:nvPr/>
        </p:nvCxnSpPr>
        <p:spPr>
          <a:xfrm flipV="1">
            <a:off x="844062" y="1862921"/>
            <a:ext cx="0" cy="1207827"/>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26"/>
          <p:cNvCxnSpPr/>
          <p:nvPr/>
        </p:nvCxnSpPr>
        <p:spPr>
          <a:xfrm flipH="1" flipV="1">
            <a:off x="844062" y="3060510"/>
            <a:ext cx="302350" cy="583442"/>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28"/>
          <p:cNvCxnSpPr/>
          <p:nvPr/>
        </p:nvCxnSpPr>
        <p:spPr>
          <a:xfrm flipH="1" flipV="1">
            <a:off x="1121218" y="3643952"/>
            <a:ext cx="2519587" cy="1187355"/>
          </a:xfrm>
          <a:prstGeom prst="straightConnector1">
            <a:avLst/>
          </a:prstGeom>
          <a:ln w="254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bwMode="auto">
          <a:xfrm>
            <a:off x="5954580" y="4052581"/>
            <a:ext cx="3117416" cy="2141579"/>
          </a:xfrm>
          <a:prstGeom prst="rect">
            <a:avLst/>
          </a:prstGeom>
          <a:noFill/>
          <a:ln w="9525">
            <a:noFill/>
            <a:miter lim="800000"/>
            <a:headEnd/>
            <a:tailEnd/>
          </a:ln>
        </p:spPr>
        <p:txBody>
          <a:bodyPr vert="horz" wrap="square" lIns="77916" tIns="38958" rIns="77916" bIns="38958" numCol="1" anchor="t" anchorCtr="0" compatLnSpc="1">
            <a:prstTxWarp prst="textNoShape">
              <a:avLst/>
            </a:prstTxWarp>
          </a:bodyPr>
          <a:lstStyle/>
          <a:p>
            <a:pPr marL="292186" indent="-292186" defTabSz="779163" eaLnBrk="0" hangingPunct="0">
              <a:spcBef>
                <a:spcPct val="20000"/>
              </a:spcBef>
              <a:defRPr/>
            </a:pPr>
            <a:r>
              <a:rPr lang="en-GB" dirty="0" smtClean="0">
                <a:solidFill>
                  <a:schemeClr val="tx1"/>
                </a:solidFill>
                <a:latin typeface="Arial Unicode MS" pitchFamily="50" charset="-127"/>
                <a:ea typeface="Arial Unicode MS" pitchFamily="50" charset="-127"/>
                <a:cs typeface="Arial Unicode MS" pitchFamily="50" charset="-127"/>
              </a:rPr>
              <a:t>Comparing GEO-LEO  and GEO-GEO Differences</a:t>
            </a:r>
          </a:p>
          <a:p>
            <a:pPr marL="292186" indent="-292186" eaLnBrk="0" hangingPunct="0">
              <a:spcBef>
                <a:spcPct val="20000"/>
              </a:spcBef>
              <a:buFont typeface="Arial" charset="0"/>
              <a:buChar char="•"/>
            </a:pPr>
            <a:r>
              <a:rPr lang="en-GB" b="0" dirty="0" smtClean="0">
                <a:solidFill>
                  <a:schemeClr val="tx1"/>
                </a:solidFill>
                <a:latin typeface="Arial Unicode MS" pitchFamily="50" charset="-127"/>
                <a:ea typeface="Arial Unicode MS" pitchFamily="50" charset="-127"/>
                <a:cs typeface="Arial Unicode MS" pitchFamily="50" charset="-127"/>
              </a:rPr>
              <a:t>To Validate Uncertainty </a:t>
            </a:r>
            <a:br>
              <a:rPr lang="en-GB" b="0" dirty="0" smtClean="0">
                <a:solidFill>
                  <a:schemeClr val="tx1"/>
                </a:solidFill>
                <a:latin typeface="Arial Unicode MS" pitchFamily="50" charset="-127"/>
                <a:ea typeface="Arial Unicode MS" pitchFamily="50" charset="-127"/>
                <a:cs typeface="Arial Unicode MS" pitchFamily="50" charset="-127"/>
              </a:rPr>
            </a:br>
            <a:r>
              <a:rPr lang="en-GB" b="0" dirty="0" smtClean="0">
                <a:solidFill>
                  <a:schemeClr val="tx1"/>
                </a:solidFill>
                <a:latin typeface="Arial Unicode MS" pitchFamily="50" charset="-127"/>
                <a:ea typeface="Arial Unicode MS" pitchFamily="50" charset="-127"/>
                <a:cs typeface="Arial Unicode MS" pitchFamily="50" charset="-127"/>
              </a:rPr>
              <a:t>estimates</a:t>
            </a:r>
          </a:p>
          <a:p>
            <a:pPr marL="292186" indent="-292186" eaLnBrk="0" hangingPunct="0">
              <a:spcBef>
                <a:spcPct val="20000"/>
              </a:spcBef>
              <a:buFont typeface="Arial" charset="0"/>
              <a:buChar char="•"/>
            </a:pPr>
            <a:r>
              <a:rPr lang="en-GB" b="0" dirty="0" smtClean="0">
                <a:solidFill>
                  <a:schemeClr val="tx1"/>
                </a:solidFill>
                <a:latin typeface="Arial Unicode MS" pitchFamily="50" charset="-127"/>
                <a:ea typeface="Arial Unicode MS" pitchFamily="50" charset="-127"/>
                <a:cs typeface="Arial Unicode MS" pitchFamily="50" charset="-127"/>
              </a:rPr>
              <a:t>Ensure consistency</a:t>
            </a:r>
          </a:p>
          <a:p>
            <a:pPr marL="292186" indent="-292186" eaLnBrk="0" hangingPunct="0">
              <a:spcBef>
                <a:spcPct val="20000"/>
              </a:spcBef>
            </a:pPr>
            <a:r>
              <a:rPr lang="en-GB" b="1" dirty="0" smtClean="0">
                <a:solidFill>
                  <a:schemeClr val="tx1"/>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Generate global L2 </a:t>
            </a:r>
            <a:r>
              <a:rPr lang="en-GB" b="1" dirty="0" smtClean="0">
                <a:solidFill>
                  <a:schemeClr val="tx1"/>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rPr>
              <a:t>products</a:t>
            </a:r>
            <a:endParaRPr lang="en-GB" b="1" dirty="0" smtClean="0">
              <a:solidFill>
                <a:schemeClr val="tx1"/>
              </a:solidFill>
              <a:effectLst>
                <a:outerShdw blurRad="38100" dist="38100" dir="2700000" algn="tl">
                  <a:srgbClr val="000000">
                    <a:alpha val="43137"/>
                  </a:srgbClr>
                </a:outerShdw>
              </a:effectLst>
              <a:latin typeface="Arial Unicode MS" pitchFamily="50" charset="-127"/>
              <a:ea typeface="Arial Unicode MS" pitchFamily="50" charset="-127"/>
              <a:cs typeface="Arial Unicode MS" pitchFamily="50" charset="-127"/>
            </a:endParaRPr>
          </a:p>
        </p:txBody>
      </p:sp>
      <p:sp>
        <p:nvSpPr>
          <p:cNvPr id="25" name="Date Placeholder 24"/>
          <p:cNvSpPr>
            <a:spLocks noGrp="1"/>
          </p:cNvSpPr>
          <p:nvPr>
            <p:ph type="dt" sz="half" idx="10"/>
          </p:nvPr>
        </p:nvSpPr>
        <p:spPr/>
        <p:txBody>
          <a:bodyPr/>
          <a:lstStyle/>
          <a:p>
            <a:r>
              <a:rPr lang="en-US" smtClean="0"/>
              <a:t>8/11/2016</a:t>
            </a:r>
            <a:endParaRPr lang="en-US"/>
          </a:p>
        </p:txBody>
      </p:sp>
      <p:sp>
        <p:nvSpPr>
          <p:cNvPr id="47" name="Slide Number Placeholder 46"/>
          <p:cNvSpPr>
            <a:spLocks noGrp="1"/>
          </p:cNvSpPr>
          <p:nvPr>
            <p:ph type="sldNum" sz="quarter" idx="12"/>
          </p:nvPr>
        </p:nvSpPr>
        <p:spPr/>
        <p:txBody>
          <a:bodyPr/>
          <a:lstStyle/>
          <a:p>
            <a:fld id="{E259089C-2912-4304-87BD-08AF429DFC0D}" type="slidenum">
              <a:rPr lang="en-US" smtClean="0"/>
              <a:t>7</a:t>
            </a:fld>
            <a:endParaRPr lang="en-US"/>
          </a:p>
        </p:txBody>
      </p:sp>
      <p:sp>
        <p:nvSpPr>
          <p:cNvPr id="48" name="Footer Placeholder 47"/>
          <p:cNvSpPr>
            <a:spLocks noGrp="1"/>
          </p:cNvSpPr>
          <p:nvPr>
            <p:ph type="ftr" sz="quarter" idx="11"/>
          </p:nvPr>
        </p:nvSpPr>
        <p:spPr/>
        <p:txBody>
          <a:bodyPr/>
          <a:lstStyle/>
          <a:p>
            <a:r>
              <a:rPr lang="en-US" smtClean="0"/>
              <a:t>GSICS Users’ Workshop, College Park, 11 August 2016</a:t>
            </a:r>
            <a:endParaRPr lang="en-US"/>
          </a:p>
        </p:txBody>
      </p:sp>
      <p:sp>
        <p:nvSpPr>
          <p:cNvPr id="49" name="TextBox 48"/>
          <p:cNvSpPr txBox="1"/>
          <p:nvPr/>
        </p:nvSpPr>
        <p:spPr>
          <a:xfrm>
            <a:off x="6300225" y="6578210"/>
            <a:ext cx="2227490" cy="253916"/>
          </a:xfrm>
          <a:prstGeom prst="rect">
            <a:avLst/>
          </a:prstGeom>
          <a:noFill/>
        </p:spPr>
        <p:txBody>
          <a:bodyPr wrap="square" rtlCol="0">
            <a:spAutoFit/>
          </a:bodyPr>
          <a:lstStyle/>
          <a:p>
            <a:pPr algn="r"/>
            <a:r>
              <a:rPr lang="en-US" sz="1050" dirty="0" err="1"/>
              <a:t>H</a:t>
            </a:r>
            <a:r>
              <a:rPr lang="en-US" sz="1050" dirty="0" err="1" smtClean="0"/>
              <a:t>ewison</a:t>
            </a:r>
            <a:r>
              <a:rPr lang="en-US" sz="1050" dirty="0" smtClean="0"/>
              <a:t>, 2016 GSICS Annual Meeting</a:t>
            </a:r>
            <a:endParaRPr lang="en-US" sz="1050" dirty="0"/>
          </a:p>
        </p:txBody>
      </p:sp>
    </p:spTree>
    <p:extLst>
      <p:ext uri="{BB962C8B-B14F-4D97-AF65-F5344CB8AC3E}">
        <p14:creationId xmlns:p14="http://schemas.microsoft.com/office/powerpoint/2010/main" xmlns="" val="1426255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tretch>
            <a:fillRect/>
          </a:stretch>
        </p:blipFill>
        <p:spPr>
          <a:xfrm>
            <a:off x="0" y="1595340"/>
            <a:ext cx="9144000" cy="4171115"/>
          </a:xfrm>
          <a:prstGeom prst="rect">
            <a:avLst/>
          </a:prstGeom>
        </p:spPr>
      </p:pic>
      <p:graphicFrame>
        <p:nvGraphicFramePr>
          <p:cNvPr id="4" name="Table 2"/>
          <p:cNvGraphicFramePr>
            <a:graphicFrameLocks noGrp="1"/>
          </p:cNvGraphicFramePr>
          <p:nvPr>
            <p:extLst>
              <p:ext uri="{D42A27DB-BD31-4B8C-83A1-F6EECF244321}">
                <p14:modId xmlns:p14="http://schemas.microsoft.com/office/powerpoint/2010/main" xmlns="" val="2307799634"/>
              </p:ext>
            </p:extLst>
          </p:nvPr>
        </p:nvGraphicFramePr>
        <p:xfrm>
          <a:off x="260693" y="5837503"/>
          <a:ext cx="8624456" cy="741680"/>
        </p:xfrm>
        <a:graphic>
          <a:graphicData uri="http://schemas.openxmlformats.org/drawingml/2006/table">
            <a:tbl>
              <a:tblPr firstRow="1" bandRow="1">
                <a:tableStyleId>{5202B0CA-FC54-4496-8BCA-5EF66A818D29}</a:tableStyleId>
              </a:tblPr>
              <a:tblGrid>
                <a:gridCol w="964872">
                  <a:extLst>
                    <a:ext uri="{9D8B030D-6E8A-4147-A177-3AD203B41FA5}">
                      <a16:colId xmlns="" xmlns:a16="http://schemas.microsoft.com/office/drawing/2014/main" val="20000"/>
                    </a:ext>
                  </a:extLst>
                </a:gridCol>
                <a:gridCol w="1191242">
                  <a:extLst>
                    <a:ext uri="{9D8B030D-6E8A-4147-A177-3AD203B41FA5}">
                      <a16:colId xmlns="" xmlns:a16="http://schemas.microsoft.com/office/drawing/2014/main" val="20001"/>
                    </a:ext>
                  </a:extLst>
                </a:gridCol>
                <a:gridCol w="1078057">
                  <a:extLst>
                    <a:ext uri="{9D8B030D-6E8A-4147-A177-3AD203B41FA5}">
                      <a16:colId xmlns="" xmlns:a16="http://schemas.microsoft.com/office/drawing/2014/main" val="20002"/>
                    </a:ext>
                  </a:extLst>
                </a:gridCol>
                <a:gridCol w="1078057">
                  <a:extLst>
                    <a:ext uri="{9D8B030D-6E8A-4147-A177-3AD203B41FA5}">
                      <a16:colId xmlns="" xmlns:a16="http://schemas.microsoft.com/office/drawing/2014/main" val="20003"/>
                    </a:ext>
                  </a:extLst>
                </a:gridCol>
                <a:gridCol w="1078057">
                  <a:extLst>
                    <a:ext uri="{9D8B030D-6E8A-4147-A177-3AD203B41FA5}">
                      <a16:colId xmlns="" xmlns:a16="http://schemas.microsoft.com/office/drawing/2014/main" val="20004"/>
                    </a:ext>
                  </a:extLst>
                </a:gridCol>
                <a:gridCol w="1078057">
                  <a:extLst>
                    <a:ext uri="{9D8B030D-6E8A-4147-A177-3AD203B41FA5}">
                      <a16:colId xmlns="" xmlns:a16="http://schemas.microsoft.com/office/drawing/2014/main" val="20005"/>
                    </a:ext>
                  </a:extLst>
                </a:gridCol>
                <a:gridCol w="952947">
                  <a:extLst>
                    <a:ext uri="{9D8B030D-6E8A-4147-A177-3AD203B41FA5}">
                      <a16:colId xmlns="" xmlns:a16="http://schemas.microsoft.com/office/drawing/2014/main" val="20006"/>
                    </a:ext>
                  </a:extLst>
                </a:gridCol>
                <a:gridCol w="1203167">
                  <a:extLst>
                    <a:ext uri="{9D8B030D-6E8A-4147-A177-3AD203B41FA5}">
                      <a16:colId xmlns="" xmlns:a16="http://schemas.microsoft.com/office/drawing/2014/main" val="20007"/>
                    </a:ext>
                  </a:extLst>
                </a:gridCol>
              </a:tblGrid>
              <a:tr h="370840">
                <a:tc>
                  <a:txBody>
                    <a:bodyPr/>
                    <a:lstStyle/>
                    <a:p>
                      <a:endParaRPr lang="en-US" sz="1600" dirty="0"/>
                    </a:p>
                  </a:txBody>
                  <a:tcPr/>
                </a:tc>
                <a:tc>
                  <a:txBody>
                    <a:bodyPr/>
                    <a:lstStyle/>
                    <a:p>
                      <a:r>
                        <a:rPr lang="en-US" sz="1600" dirty="0" smtClean="0"/>
                        <a:t>GOES-15</a:t>
                      </a:r>
                      <a:endParaRPr lang="en-US" sz="1600" dirty="0"/>
                    </a:p>
                  </a:txBody>
                  <a:tcPr/>
                </a:tc>
                <a:tc>
                  <a:txBody>
                    <a:bodyPr/>
                    <a:lstStyle/>
                    <a:p>
                      <a:r>
                        <a:rPr lang="en-US" sz="1600" dirty="0" smtClean="0"/>
                        <a:t>GOES-13</a:t>
                      </a:r>
                      <a:endParaRPr lang="en-US" sz="1600" dirty="0"/>
                    </a:p>
                  </a:txBody>
                  <a:tcPr/>
                </a:tc>
                <a:tc>
                  <a:txBody>
                    <a:bodyPr/>
                    <a:lstStyle/>
                    <a:p>
                      <a:r>
                        <a:rPr lang="en-US" sz="1600" dirty="0" smtClean="0"/>
                        <a:t>MET-9</a:t>
                      </a:r>
                      <a:endParaRPr lang="en-US" sz="1600" dirty="0"/>
                    </a:p>
                  </a:txBody>
                  <a:tcPr/>
                </a:tc>
                <a:tc>
                  <a:txBody>
                    <a:bodyPr/>
                    <a:lstStyle/>
                    <a:p>
                      <a:r>
                        <a:rPr lang="en-US" sz="1600" dirty="0" smtClean="0"/>
                        <a:t>MET-7</a:t>
                      </a:r>
                      <a:endParaRPr lang="en-US" sz="1600" dirty="0"/>
                    </a:p>
                  </a:txBody>
                  <a:tcPr/>
                </a:tc>
                <a:tc>
                  <a:txBody>
                    <a:bodyPr/>
                    <a:lstStyle/>
                    <a:p>
                      <a:r>
                        <a:rPr lang="en-US" sz="1600" dirty="0" smtClean="0"/>
                        <a:t>FY2E</a:t>
                      </a:r>
                      <a:endParaRPr lang="en-US" sz="1600" dirty="0"/>
                    </a:p>
                  </a:txBody>
                  <a:tcPr/>
                </a:tc>
                <a:tc>
                  <a:txBody>
                    <a:bodyPr/>
                    <a:lstStyle/>
                    <a:p>
                      <a:r>
                        <a:rPr lang="en-US" sz="1600" dirty="0" smtClean="0"/>
                        <a:t>COMS</a:t>
                      </a:r>
                      <a:endParaRPr lang="en-US" sz="1600" dirty="0"/>
                    </a:p>
                  </a:txBody>
                  <a:tcPr/>
                </a:tc>
                <a:tc>
                  <a:txBody>
                    <a:bodyPr/>
                    <a:lstStyle/>
                    <a:p>
                      <a:r>
                        <a:rPr lang="en-US" sz="1600" dirty="0" smtClean="0"/>
                        <a:t>MTSAT-2</a:t>
                      </a:r>
                      <a:endParaRPr lang="en-US" sz="1600" dirty="0"/>
                    </a:p>
                  </a:txBody>
                  <a:tcPr/>
                </a:tc>
                <a:extLst>
                  <a:ext uri="{0D108BD9-81ED-4DB2-BD59-A6C34878D82A}">
                    <a16:rowId xmlns="" xmlns:a16="http://schemas.microsoft.com/office/drawing/2014/main" val="10000"/>
                  </a:ext>
                </a:extLst>
              </a:tr>
              <a:tr h="370840">
                <a:tc>
                  <a:txBody>
                    <a:bodyPr/>
                    <a:lstStyle/>
                    <a:p>
                      <a:r>
                        <a:rPr lang="en-US" sz="1600" b="1" dirty="0" smtClean="0"/>
                        <a:t>Orbit</a:t>
                      </a:r>
                      <a:endParaRPr lang="en-US" sz="1600" b="1" dirty="0"/>
                    </a:p>
                  </a:txBody>
                  <a:tcPr/>
                </a:tc>
                <a:tc>
                  <a:txBody>
                    <a:bodyPr/>
                    <a:lstStyle/>
                    <a:p>
                      <a:r>
                        <a:rPr lang="en-US" sz="1600" dirty="0" smtClean="0"/>
                        <a:t>135°W</a:t>
                      </a:r>
                      <a:endParaRPr lang="en-US" sz="1600" dirty="0"/>
                    </a:p>
                  </a:txBody>
                  <a:tcPr/>
                </a:tc>
                <a:tc>
                  <a:txBody>
                    <a:bodyPr/>
                    <a:lstStyle/>
                    <a:p>
                      <a:r>
                        <a:rPr lang="en-US" sz="1600" dirty="0" smtClean="0"/>
                        <a:t>75°W</a:t>
                      </a:r>
                      <a:endParaRPr lang="en-US" sz="1600" dirty="0"/>
                    </a:p>
                  </a:txBody>
                  <a:tcPr/>
                </a:tc>
                <a:tc>
                  <a:txBody>
                    <a:bodyPr/>
                    <a:lstStyle/>
                    <a:p>
                      <a:r>
                        <a:rPr lang="en-US" sz="1600" dirty="0" smtClean="0"/>
                        <a:t>0W</a:t>
                      </a:r>
                      <a:endParaRPr lang="en-US" sz="1600" dirty="0"/>
                    </a:p>
                  </a:txBody>
                  <a:tcPr/>
                </a:tc>
                <a:tc>
                  <a:txBody>
                    <a:bodyPr/>
                    <a:lstStyle/>
                    <a:p>
                      <a:r>
                        <a:rPr lang="en-US" sz="1600" dirty="0" smtClean="0"/>
                        <a:t>57°E</a:t>
                      </a:r>
                      <a:endParaRPr lang="en-US" sz="1600" dirty="0"/>
                    </a:p>
                  </a:txBody>
                  <a:tcPr/>
                </a:tc>
                <a:tc>
                  <a:txBody>
                    <a:bodyPr/>
                    <a:lstStyle/>
                    <a:p>
                      <a:r>
                        <a:rPr lang="en-US" sz="1600" dirty="0" smtClean="0"/>
                        <a:t>105°E</a:t>
                      </a:r>
                      <a:endParaRPr lang="en-US" sz="1600" dirty="0"/>
                    </a:p>
                  </a:txBody>
                  <a:tcPr/>
                </a:tc>
                <a:tc>
                  <a:txBody>
                    <a:bodyPr/>
                    <a:lstStyle/>
                    <a:p>
                      <a:r>
                        <a:rPr lang="en-US" sz="1600" dirty="0" smtClean="0"/>
                        <a:t>128°E</a:t>
                      </a:r>
                      <a:endParaRPr lang="en-US" sz="1600" dirty="0"/>
                    </a:p>
                  </a:txBody>
                  <a:tcPr/>
                </a:tc>
                <a:tc>
                  <a:txBody>
                    <a:bodyPr/>
                    <a:lstStyle/>
                    <a:p>
                      <a:r>
                        <a:rPr lang="en-US" sz="1600" dirty="0" smtClean="0"/>
                        <a:t>145°E</a:t>
                      </a:r>
                      <a:endParaRPr lang="en-US" sz="1600" dirty="0"/>
                    </a:p>
                  </a:txBody>
                  <a:tcPr/>
                </a:tc>
                <a:extLst>
                  <a:ext uri="{0D108BD9-81ED-4DB2-BD59-A6C34878D82A}">
                    <a16:rowId xmlns="" xmlns:a16="http://schemas.microsoft.com/office/drawing/2014/main" val="10001"/>
                  </a:ext>
                </a:extLst>
              </a:tr>
            </a:tbl>
          </a:graphicData>
        </a:graphic>
      </p:graphicFrame>
      <p:sp>
        <p:nvSpPr>
          <p:cNvPr id="5" name="Rectangle 4"/>
          <p:cNvSpPr/>
          <p:nvPr/>
        </p:nvSpPr>
        <p:spPr>
          <a:xfrm>
            <a:off x="309045" y="1009485"/>
            <a:ext cx="8585034" cy="369332"/>
          </a:xfrm>
          <a:prstGeom prst="rect">
            <a:avLst/>
          </a:prstGeom>
        </p:spPr>
        <p:txBody>
          <a:bodyPr wrap="square">
            <a:spAutoFit/>
          </a:bodyPr>
          <a:lstStyle/>
          <a:p>
            <a:pPr algn="ctr"/>
            <a:r>
              <a:rPr lang="en-US" dirty="0" smtClean="0">
                <a:latin typeface="Arial" pitchFamily="34" charset="0"/>
                <a:cs typeface="Arial" pitchFamily="34" charset="0"/>
              </a:rPr>
              <a:t>±</a:t>
            </a:r>
            <a:r>
              <a:rPr lang="en-US" dirty="0">
                <a:latin typeface="Arial" pitchFamily="34" charset="0"/>
                <a:cs typeface="Arial" pitchFamily="34" charset="0"/>
              </a:rPr>
              <a:t>15° latitude and ±20°E-W </a:t>
            </a:r>
            <a:r>
              <a:rPr lang="en-US" dirty="0" smtClean="0">
                <a:latin typeface="Arial" pitchFamily="34" charset="0"/>
                <a:cs typeface="Arial" pitchFamily="34" charset="0"/>
              </a:rPr>
              <a:t>longitude from a GEO’s </a:t>
            </a:r>
            <a:r>
              <a:rPr lang="en-US" dirty="0">
                <a:latin typeface="Arial" pitchFamily="34" charset="0"/>
                <a:cs typeface="Arial" pitchFamily="34" charset="0"/>
              </a:rPr>
              <a:t>sub-satellite </a:t>
            </a:r>
            <a:r>
              <a:rPr lang="en-US" dirty="0" smtClean="0">
                <a:latin typeface="Arial" pitchFamily="34" charset="0"/>
                <a:cs typeface="Arial" pitchFamily="34" charset="0"/>
              </a:rPr>
              <a:t>point.</a:t>
            </a:r>
            <a:endParaRPr lang="en-US" dirty="0">
              <a:latin typeface="Arial" pitchFamily="34" charset="0"/>
              <a:cs typeface="Arial" pitchFamily="34" charset="0"/>
            </a:endParaRPr>
          </a:p>
        </p:txBody>
      </p:sp>
      <p:sp>
        <p:nvSpPr>
          <p:cNvPr id="6" name="Date Placeholder 5"/>
          <p:cNvSpPr>
            <a:spLocks noGrp="1"/>
          </p:cNvSpPr>
          <p:nvPr>
            <p:ph type="dt" sz="half" idx="10"/>
          </p:nvPr>
        </p:nvSpPr>
        <p:spPr/>
        <p:txBody>
          <a:bodyPr/>
          <a:lstStyle/>
          <a:p>
            <a:r>
              <a:rPr lang="en-US" dirty="0" smtClean="0"/>
              <a:t>8/11/2016</a:t>
            </a:r>
            <a:endParaRPr lang="en-US" dirty="0"/>
          </a:p>
        </p:txBody>
      </p:sp>
      <p:sp>
        <p:nvSpPr>
          <p:cNvPr id="7" name="Slide Number Placeholder 6"/>
          <p:cNvSpPr>
            <a:spLocks noGrp="1"/>
          </p:cNvSpPr>
          <p:nvPr>
            <p:ph type="sldNum" sz="quarter" idx="12"/>
          </p:nvPr>
        </p:nvSpPr>
        <p:spPr/>
        <p:txBody>
          <a:bodyPr/>
          <a:lstStyle/>
          <a:p>
            <a:fld id="{E259089C-2912-4304-87BD-08AF429DFC0D}" type="slidenum">
              <a:rPr lang="en-US" smtClean="0"/>
              <a:t>8</a:t>
            </a:fld>
            <a:endParaRPr lang="en-US"/>
          </a:p>
        </p:txBody>
      </p:sp>
      <p:sp>
        <p:nvSpPr>
          <p:cNvPr id="8" name="Footer Placeholder 7"/>
          <p:cNvSpPr>
            <a:spLocks noGrp="1"/>
          </p:cNvSpPr>
          <p:nvPr>
            <p:ph type="ftr" sz="quarter" idx="11"/>
          </p:nvPr>
        </p:nvSpPr>
        <p:spPr/>
        <p:txBody>
          <a:bodyPr/>
          <a:lstStyle/>
          <a:p>
            <a:r>
              <a:rPr lang="en-US" smtClean="0"/>
              <a:t>GSICS Users’ Workshop, College Park, 11 August 2016</a:t>
            </a:r>
            <a:endParaRPr lang="en-US"/>
          </a:p>
        </p:txBody>
      </p:sp>
      <p:sp>
        <p:nvSpPr>
          <p:cNvPr id="9" name="제목 1"/>
          <p:cNvSpPr txBox="1">
            <a:spLocks/>
          </p:cNvSpPr>
          <p:nvPr/>
        </p:nvSpPr>
        <p:spPr>
          <a:xfrm>
            <a:off x="1380931" y="223936"/>
            <a:ext cx="64008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ko-KR" sz="3600" b="1" dirty="0" smtClean="0">
                <a:solidFill>
                  <a:srgbClr val="0070C0"/>
                </a:solidFill>
                <a:latin typeface="Arial" pitchFamily="34" charset="0"/>
                <a:ea typeface="+mj-ea"/>
                <a:cs typeface="Arial" pitchFamily="34" charset="0"/>
              </a:rPr>
              <a:t>GEO DCC Domain</a:t>
            </a:r>
            <a:endParaRPr kumimoji="0" lang="ko-KR" altLang="en-US" sz="36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1" name="TextBox 10"/>
          <p:cNvSpPr txBox="1"/>
          <p:nvPr/>
        </p:nvSpPr>
        <p:spPr>
          <a:xfrm>
            <a:off x="6300225" y="6578210"/>
            <a:ext cx="2227490" cy="253916"/>
          </a:xfrm>
          <a:prstGeom prst="rect">
            <a:avLst/>
          </a:prstGeom>
          <a:noFill/>
        </p:spPr>
        <p:txBody>
          <a:bodyPr wrap="square" rtlCol="0">
            <a:spAutoFit/>
          </a:bodyPr>
          <a:lstStyle/>
          <a:p>
            <a:pPr algn="r"/>
            <a:r>
              <a:rPr lang="en-US" sz="1050" dirty="0" err="1" smtClean="0"/>
              <a:t>Doeling</a:t>
            </a:r>
            <a:r>
              <a:rPr lang="en-US" sz="1050" dirty="0" smtClean="0"/>
              <a:t>, 2016 GSICS Annual Meeting</a:t>
            </a:r>
            <a:endParaRPr lang="en-US" sz="1050" dirty="0"/>
          </a:p>
        </p:txBody>
      </p:sp>
    </p:spTree>
    <p:extLst>
      <p:ext uri="{BB962C8B-B14F-4D97-AF65-F5344CB8AC3E}">
        <p14:creationId xmlns:p14="http://schemas.microsoft.com/office/powerpoint/2010/main" xmlns="" val="2180402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GSICS Users’ Workshop, College Park, 11 August 2016</a:t>
            </a:r>
            <a:endParaRPr lang="en-US" dirty="0"/>
          </a:p>
        </p:txBody>
      </p:sp>
      <p:sp>
        <p:nvSpPr>
          <p:cNvPr id="4" name="Date Placeholder 3"/>
          <p:cNvSpPr>
            <a:spLocks noGrp="1"/>
          </p:cNvSpPr>
          <p:nvPr>
            <p:ph type="dt" sz="half" idx="10"/>
          </p:nvPr>
        </p:nvSpPr>
        <p:spPr/>
        <p:txBody>
          <a:bodyPr/>
          <a:lstStyle/>
          <a:p>
            <a:r>
              <a:rPr lang="en-US" dirty="0" smtClean="0"/>
              <a:t>8/11/2016</a:t>
            </a:r>
          </a:p>
        </p:txBody>
      </p:sp>
      <p:sp>
        <p:nvSpPr>
          <p:cNvPr id="6" name="Slide Number Placeholder 5"/>
          <p:cNvSpPr>
            <a:spLocks noGrp="1"/>
          </p:cNvSpPr>
          <p:nvPr>
            <p:ph type="sldNum" sz="quarter" idx="12"/>
          </p:nvPr>
        </p:nvSpPr>
        <p:spPr/>
        <p:txBody>
          <a:bodyPr/>
          <a:lstStyle/>
          <a:p>
            <a:fld id="{C3BED8E1-D1FE-4068-BEE1-928EBDA11364}" type="slidenum">
              <a:rPr lang="en-US" altLang="en-US" smtClean="0"/>
              <a:pPr/>
              <a:t>9</a:t>
            </a:fld>
            <a:endParaRPr lang="en-US" alt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525" y="1328103"/>
            <a:ext cx="2451807" cy="25959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1841" y="1321916"/>
            <a:ext cx="2344255" cy="2506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8353" y="1332363"/>
            <a:ext cx="2464310" cy="26295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67037" y="4014065"/>
            <a:ext cx="2372327" cy="2586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79415" y="3917265"/>
            <a:ext cx="2494553" cy="26675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27742" y="4689140"/>
            <a:ext cx="1702133" cy="738664"/>
          </a:xfrm>
          <a:prstGeom prst="rect">
            <a:avLst/>
          </a:prstGeom>
          <a:solidFill>
            <a:srgbClr val="FFFF00"/>
          </a:solidFill>
        </p:spPr>
        <p:txBody>
          <a:bodyPr wrap="none" rtlCol="0">
            <a:spAutoFit/>
          </a:bodyPr>
          <a:lstStyle/>
          <a:p>
            <a:r>
              <a:rPr lang="en-US" sz="1400" dirty="0" smtClean="0">
                <a:solidFill>
                  <a:srgbClr val="0070C0"/>
                </a:solidFill>
              </a:rPr>
              <a:t>Plots for all 4 similar </a:t>
            </a:r>
          </a:p>
          <a:p>
            <a:r>
              <a:rPr lang="en-US" sz="1400" dirty="0" smtClean="0">
                <a:solidFill>
                  <a:srgbClr val="0070C0"/>
                </a:solidFill>
              </a:rPr>
              <a:t>channel pairs are </a:t>
            </a:r>
          </a:p>
          <a:p>
            <a:r>
              <a:rPr lang="en-US" sz="1400" dirty="0">
                <a:solidFill>
                  <a:srgbClr val="0070C0"/>
                </a:solidFill>
              </a:rPr>
              <a:t>a</a:t>
            </a:r>
            <a:r>
              <a:rPr lang="en-US" sz="1400" dirty="0" smtClean="0">
                <a:solidFill>
                  <a:srgbClr val="0070C0"/>
                </a:solidFill>
              </a:rPr>
              <a:t>vailable</a:t>
            </a:r>
          </a:p>
        </p:txBody>
      </p:sp>
      <p:sp>
        <p:nvSpPr>
          <p:cNvPr id="12" name="제목 1"/>
          <p:cNvSpPr txBox="1">
            <a:spLocks/>
          </p:cNvSpPr>
          <p:nvPr/>
        </p:nvSpPr>
        <p:spPr>
          <a:xfrm>
            <a:off x="1380931" y="223936"/>
            <a:ext cx="64008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ko-KR" sz="3600" b="1" dirty="0" smtClean="0">
                <a:solidFill>
                  <a:srgbClr val="0070C0"/>
                </a:solidFill>
                <a:latin typeface="Arial" pitchFamily="34" charset="0"/>
                <a:ea typeface="+mj-ea"/>
                <a:cs typeface="Arial" pitchFamily="34" charset="0"/>
              </a:rPr>
              <a:t>SAPHIR-ATMS Comparison</a:t>
            </a:r>
            <a:endParaRPr kumimoji="0" lang="ko-KR" altLang="en-US" sz="36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14" name="TextBox 13"/>
          <p:cNvSpPr txBox="1"/>
          <p:nvPr/>
        </p:nvSpPr>
        <p:spPr>
          <a:xfrm>
            <a:off x="6300225" y="6578210"/>
            <a:ext cx="2227490" cy="253916"/>
          </a:xfrm>
          <a:prstGeom prst="rect">
            <a:avLst/>
          </a:prstGeom>
          <a:noFill/>
        </p:spPr>
        <p:txBody>
          <a:bodyPr wrap="square" rtlCol="0">
            <a:spAutoFit/>
          </a:bodyPr>
          <a:lstStyle/>
          <a:p>
            <a:pPr algn="r"/>
            <a:r>
              <a:rPr lang="en-US" sz="1050" dirty="0" smtClean="0"/>
              <a:t>Ferraro, 2016 GSICS Annual Meeting</a:t>
            </a:r>
            <a:endParaRPr lang="en-US" sz="1050" dirty="0"/>
          </a:p>
        </p:txBody>
      </p:sp>
    </p:spTree>
    <p:extLst>
      <p:ext uri="{BB962C8B-B14F-4D97-AF65-F5344CB8AC3E}">
        <p14:creationId xmlns:p14="http://schemas.microsoft.com/office/powerpoint/2010/main" xmlns="" val="1470480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2572</Words>
  <Application>Microsoft Office PowerPoint</Application>
  <PresentationFormat>On-screen Show (4:3)</PresentationFormat>
  <Paragraphs>739</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GSICS Research Working Group (GRWG)</vt:lpstr>
      <vt:lpstr>GRWG Structure</vt:lpstr>
      <vt:lpstr>Annual Meeting</vt:lpstr>
      <vt:lpstr>Slide 4</vt:lpstr>
      <vt:lpstr>Slide 5</vt:lpstr>
      <vt:lpstr>Slide 6</vt:lpstr>
      <vt:lpstr>Slide 7</vt:lpstr>
      <vt:lpstr>Slide 8</vt:lpstr>
      <vt:lpstr>Slide 9</vt:lpstr>
      <vt:lpstr>Slide 10</vt:lpstr>
      <vt:lpstr>Slide 11</vt:lpstr>
      <vt:lpstr>Slide 12</vt:lpstr>
      <vt:lpstr>Slide 13</vt:lpstr>
      <vt:lpstr>backup</vt:lpstr>
      <vt:lpstr>Slide 15</vt:lpstr>
      <vt:lpstr>Overview</vt:lpstr>
      <vt:lpstr>2016 GRWG/GDWG Annual Meeting</vt:lpstr>
      <vt:lpstr>Slide 18</vt:lpstr>
      <vt:lpstr>Future GRWG/GDWG Meeting</vt:lpstr>
      <vt:lpstr>Overview</vt:lpstr>
      <vt:lpstr>GRWG Chairing</vt:lpstr>
      <vt:lpstr>Overview</vt:lpstr>
      <vt:lpstr>IR Product Development within GSICS (IR)</vt:lpstr>
      <vt:lpstr>Slide 24</vt:lpstr>
      <vt:lpstr>Slide 25</vt:lpstr>
      <vt:lpstr>DCC calibration Status (VIS/NIR) </vt:lpstr>
      <vt:lpstr>Outstanding issues on DCC (VIS/NIR)</vt:lpstr>
      <vt:lpstr>GEO DCC domain (VIS/NIR)</vt:lpstr>
      <vt:lpstr>Scope of Microwave Sub-Group (MW)</vt:lpstr>
      <vt:lpstr>Focus Topics for 2016 (MW)</vt:lpstr>
      <vt:lpstr>GSICS UV Solar Spectra Project (UV) </vt:lpstr>
      <vt:lpstr>Project to Compare Solar Measurements (UV)</vt:lpstr>
      <vt:lpstr>Overview</vt:lpstr>
      <vt:lpstr>Improving the lunar reference </vt:lpstr>
      <vt:lpstr>Plans for Prime Correction</vt:lpstr>
      <vt:lpstr>Plans for Prime Correction </vt:lpstr>
      <vt:lpstr>User Requirements</vt:lpstr>
      <vt:lpstr>Interaction with other groups</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xiangqian.wu</dc:creator>
  <cp:lastModifiedBy>xiangqian.wu</cp:lastModifiedBy>
  <cp:revision>3</cp:revision>
  <dcterms:created xsi:type="dcterms:W3CDTF">2016-08-10T12:46:59Z</dcterms:created>
  <dcterms:modified xsi:type="dcterms:W3CDTF">2016-08-10T22:03:33Z</dcterms:modified>
</cp:coreProperties>
</file>