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41" r:id="rId2"/>
    <p:sldId id="742" r:id="rId3"/>
    <p:sldId id="743" r:id="rId4"/>
    <p:sldId id="750" r:id="rId5"/>
    <p:sldId id="744" r:id="rId6"/>
    <p:sldId id="749" r:id="rId7"/>
    <p:sldId id="745" r:id="rId8"/>
    <p:sldId id="746" r:id="rId9"/>
    <p:sldId id="747" r:id="rId10"/>
    <p:sldId id="748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8000"/>
    <a:srgbClr val="5F5F5F"/>
    <a:srgbClr val="333333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3886" autoAdjust="0"/>
  </p:normalViewPr>
  <p:slideViewPr>
    <p:cSldViewPr snapToGrid="0">
      <p:cViewPr varScale="1">
        <p:scale>
          <a:sx n="88" d="100"/>
          <a:sy n="88" d="100"/>
        </p:scale>
        <p:origin x="44" y="56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394" y="-84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2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99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41895-1DE2-476B-BD48-8024DC586082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1B50FBB-4A00-419D-B50A-66279484B5D0}" type="datetime4">
              <a:rPr lang="en-GB" smtClean="0"/>
              <a:pPr/>
              <a:t>10 August 2016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B7389-5145-4848-ACD1-5CC56ED1C5DB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606" y="4714122"/>
            <a:ext cx="5438464" cy="4468099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GB" dirty="0"/>
          </a:p>
          <a:p>
            <a:r>
              <a:rPr lang="en-GB" dirty="0"/>
              <a:t>Well, what is GSICS?</a:t>
            </a:r>
          </a:p>
          <a:p>
            <a:r>
              <a:rPr lang="en-GB" dirty="0"/>
              <a:t>The Global Space-based Inter-Calibration System (GSICS) is an initiative of CGMS and WMO, which aims to ensure consistent calibration and inter-calibration of operational meteorological satellite instruments. </a:t>
            </a:r>
          </a:p>
          <a:p>
            <a:r>
              <a:rPr lang="en-GB" dirty="0"/>
              <a:t>One of the basic strategies of GSICS is to develop an integrated on-orbit </a:t>
            </a:r>
            <a:r>
              <a:rPr lang="en-GB" dirty="0" err="1"/>
              <a:t>cal</a:t>
            </a:r>
            <a:r>
              <a:rPr lang="en-GB" dirty="0"/>
              <a:t>/</a:t>
            </a:r>
            <a:r>
              <a:rPr lang="en-GB" dirty="0" err="1"/>
              <a:t>val</a:t>
            </a:r>
            <a:r>
              <a:rPr lang="en-GB" dirty="0"/>
              <a:t> system - initially by LEO-GEO Inter-satellite/inter-sensor calibration.</a:t>
            </a:r>
          </a:p>
          <a:p>
            <a:r>
              <a:rPr lang="en-GB" dirty="0"/>
              <a:t>This will then allow us to provide corrections to improve the consistency between instruments, produce less biased level 1, and therefore, level 2 data, and ultimately, retrospectively re-calibrate archive data, which is of great interest in the climate monitoring community</a:t>
            </a:r>
          </a:p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24C1F-DFA8-4FF9-A8A4-113BA6B66D40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0DC11A8-DF75-493C-A68C-BA0546493CF8}" type="datetime4">
              <a:rPr lang="en-GB" smtClean="0"/>
              <a:pPr/>
              <a:t>10 August 2016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2016 GSICS User’s Workshop, College</a:t>
            </a:r>
            <a:r>
              <a:rPr lang="it-IT" sz="1000" b="1" baseline="0" dirty="0"/>
              <a:t> Park, MD, 11 August 2016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eumetsat.int/thredd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sics.tools.eumetsat.int/plotter/" TargetMode="External"/><Relationship Id="rId4" Type="http://schemas.openxmlformats.org/officeDocument/2006/relationships/hyperlink" Target="http://gsics.nesdis.noaa.gov/thredd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687641" y="1628232"/>
            <a:ext cx="7772400" cy="182245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GSICS Data Management and Availability to Users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6147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14664" y="3629269"/>
            <a:ext cx="8176437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u="sng" dirty="0">
                <a:solidFill>
                  <a:srgbClr val="002060"/>
                </a:solidFill>
              </a:rPr>
              <a:t>Masaya Takahashi</a:t>
            </a:r>
            <a:r>
              <a:rPr lang="en-US" sz="2800" baseline="30000" dirty="0">
                <a:solidFill>
                  <a:srgbClr val="002060"/>
                </a:solidFill>
              </a:rPr>
              <a:t>1</a:t>
            </a:r>
            <a:r>
              <a:rPr lang="en-US" sz="2800" dirty="0">
                <a:solidFill>
                  <a:srgbClr val="002060"/>
                </a:solidFill>
              </a:rPr>
              <a:t> and Peter Miu</a:t>
            </a:r>
            <a:r>
              <a:rPr lang="en-US" sz="2800" baseline="30000" dirty="0">
                <a:solidFill>
                  <a:srgbClr val="002060"/>
                </a:solidFill>
              </a:rPr>
              <a:t>2</a:t>
            </a:r>
          </a:p>
          <a:p>
            <a:pPr>
              <a:defRPr/>
            </a:pPr>
            <a:r>
              <a:rPr lang="en-US" sz="600" dirty="0">
                <a:solidFill>
                  <a:schemeClr val="bg1"/>
                </a:solidFill>
              </a:rPr>
              <a:t>a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</a:rPr>
              <a:t>Co-chairs of the GSICS Data Management Working Group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2060"/>
                </a:solidFill>
              </a:rPr>
              <a:t>(1) Japan Meteorological Agency (2) EUMETSAT</a:t>
            </a:r>
          </a:p>
        </p:txBody>
      </p:sp>
    </p:spTree>
    <p:extLst>
      <p:ext uri="{BB962C8B-B14F-4D97-AF65-F5344CB8AC3E}">
        <p14:creationId xmlns:p14="http://schemas.microsoft.com/office/powerpoint/2010/main" val="243935083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536944" y="2087896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/>
              <a:t>Thanks for Your Attention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53832" y="3189768"/>
            <a:ext cx="2779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rgbClr val="FF0000"/>
                </a:solidFill>
              </a:rPr>
              <a:t>Questions?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7065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93583" y="1377505"/>
            <a:ext cx="7051227" cy="5038724"/>
          </a:xfrm>
        </p:spPr>
        <p:txBody>
          <a:bodyPr/>
          <a:lstStyle/>
          <a:p>
            <a:pPr marL="446088" indent="-446088" eaLnBrk="1" hangingPunct="1">
              <a:lnSpc>
                <a:spcPct val="120000"/>
              </a:lnSpc>
            </a:pPr>
            <a:r>
              <a:rPr lang="en-GB" sz="2400" dirty="0"/>
              <a:t>Introduction to the GSICS Data Management Working Group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000" dirty="0"/>
              <a:t>Who We Are / What We Do</a:t>
            </a:r>
          </a:p>
          <a:p>
            <a:pPr marL="446088" indent="-446088" eaLnBrk="1" hangingPunct="1">
              <a:lnSpc>
                <a:spcPct val="120000"/>
              </a:lnSpc>
            </a:pPr>
            <a:r>
              <a:rPr lang="en-GB" sz="2400" dirty="0"/>
              <a:t>GDWG Developments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000" dirty="0"/>
              <a:t>Collaboration Servers; Each Partner’s GSICS Data and Products Server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000" dirty="0"/>
              <a:t>Accessing/Visualizing GSICS Products (Demo)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000" dirty="0"/>
              <a:t>Instrument Event Logging</a:t>
            </a:r>
          </a:p>
          <a:p>
            <a:pPr marL="446088" indent="-446088" eaLnBrk="1" hangingPunct="1">
              <a:lnSpc>
                <a:spcPct val="120000"/>
              </a:lnSpc>
            </a:pPr>
            <a:r>
              <a:rPr lang="en-GB" sz="2400" dirty="0"/>
              <a:t>Future Developments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19214484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607012" y="306914"/>
            <a:ext cx="4600180" cy="64807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sz="2800" dirty="0"/>
              <a:t>GSICS Data Management Work Group (GDWG)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1392" y="1320983"/>
            <a:ext cx="8626670" cy="1773095"/>
          </a:xfrm>
        </p:spPr>
        <p:txBody>
          <a:bodyPr>
            <a:noAutofit/>
          </a:bodyPr>
          <a:lstStyle/>
          <a:p>
            <a:pPr marL="174625" indent="-174625" eaLnBrk="1" hangingPunct="1">
              <a:lnSpc>
                <a:spcPct val="120000"/>
              </a:lnSpc>
              <a:buNone/>
              <a:defRPr/>
            </a:pPr>
            <a:r>
              <a:rPr lang="en-GB" sz="1600" b="1" dirty="0"/>
              <a:t>GSICS Executive Panel (GEP)</a:t>
            </a:r>
          </a:p>
          <a:p>
            <a:pPr marL="446088" indent="-271463" eaLnBrk="1" hangingPunct="1">
              <a:lnSpc>
                <a:spcPct val="120000"/>
              </a:lnSpc>
              <a:defRPr/>
            </a:pPr>
            <a:r>
              <a:rPr lang="en-GB" sz="1600" dirty="0"/>
              <a:t>Sets strategic priorities, and monitors and evaluates GSICS evolution and operations</a:t>
            </a:r>
          </a:p>
          <a:p>
            <a:pPr marL="174625" indent="-174625" eaLnBrk="1" hangingPunct="1">
              <a:lnSpc>
                <a:spcPct val="120000"/>
              </a:lnSpc>
              <a:buNone/>
              <a:defRPr/>
            </a:pPr>
            <a:r>
              <a:rPr lang="en-GB" sz="1600" b="1" dirty="0"/>
              <a:t>GDWG</a:t>
            </a:r>
          </a:p>
          <a:p>
            <a:pPr marL="446088" indent="-271463" eaLnBrk="1" hangingPunct="1">
              <a:lnSpc>
                <a:spcPct val="120000"/>
              </a:lnSpc>
              <a:defRPr/>
            </a:pPr>
            <a:r>
              <a:rPr lang="en-GB" sz="1600" dirty="0"/>
              <a:t>Advises GEP of the data management needs on the GSICS project as well assists in the planning/implementation of GSICS activities:</a:t>
            </a:r>
          </a:p>
        </p:txBody>
      </p:sp>
      <p:sp>
        <p:nvSpPr>
          <p:cNvPr id="8198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1"/>
          <a:stretch/>
        </p:blipFill>
        <p:spPr bwMode="auto">
          <a:xfrm>
            <a:off x="4728020" y="2838886"/>
            <a:ext cx="4299021" cy="292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角丸四角形 2"/>
          <p:cNvSpPr/>
          <p:nvPr/>
        </p:nvSpPr>
        <p:spPr>
          <a:xfrm>
            <a:off x="7364642" y="4155396"/>
            <a:ext cx="655532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7768" y="3064950"/>
            <a:ext cx="4824536" cy="3066254"/>
          </a:xfrm>
        </p:spPr>
        <p:txBody>
          <a:bodyPr>
            <a:noAutofit/>
          </a:bodyPr>
          <a:lstStyle/>
          <a:p>
            <a:pPr marL="447675" lvl="1" indent="-180975">
              <a:lnSpc>
                <a:spcPct val="120000"/>
              </a:lnSpc>
              <a:buFontTx/>
              <a:buChar char="–"/>
              <a:defRPr/>
            </a:pPr>
            <a:r>
              <a:rPr lang="en-US" sz="1400" dirty="0"/>
              <a:t>Developing specifications for GSICS products’ format, their catalogues and data servers </a:t>
            </a:r>
          </a:p>
          <a:p>
            <a:pPr marL="447675" lvl="1" indent="-180975">
              <a:lnSpc>
                <a:spcPct val="120000"/>
              </a:lnSpc>
              <a:buFontTx/>
              <a:buChar char="–"/>
              <a:defRPr/>
            </a:pPr>
            <a:r>
              <a:rPr lang="en-US" sz="1400" dirty="0"/>
              <a:t>Coordinating the development and evolution of GSICS software tools</a:t>
            </a:r>
          </a:p>
          <a:p>
            <a:pPr marL="447675" lvl="1" indent="-180975">
              <a:lnSpc>
                <a:spcPct val="120000"/>
              </a:lnSpc>
              <a:buFontTx/>
              <a:buChar char="–"/>
              <a:defRPr/>
            </a:pPr>
            <a:r>
              <a:rPr lang="en-GB" sz="1400" dirty="0"/>
              <a:t>Reviewing/validating the existing GSICS system from a data management point of view</a:t>
            </a:r>
          </a:p>
          <a:p>
            <a:pPr marL="266700" lvl="1" indent="0">
              <a:buNone/>
              <a:defRPr/>
            </a:pPr>
            <a:endParaRPr lang="en-GB" sz="1800" dirty="0">
              <a:solidFill>
                <a:schemeClr val="bg1"/>
              </a:solidFill>
            </a:endParaRPr>
          </a:p>
          <a:p>
            <a:pPr marL="180975" lvl="1" indent="0">
              <a:lnSpc>
                <a:spcPct val="120000"/>
              </a:lnSpc>
              <a:buNone/>
              <a:defRPr/>
            </a:pPr>
            <a:r>
              <a:rPr lang="en-GB" altLang="ja-JP" sz="1600" u="sng" dirty="0"/>
              <a:t>Key drivers for GDWG activities: GSICS Research Working Group &amp; </a:t>
            </a:r>
            <a:r>
              <a:rPr lang="en-GB" altLang="ja-JP" sz="1600" b="1" u="sng" dirty="0">
                <a:solidFill>
                  <a:srgbClr val="FF0000"/>
                </a:solidFill>
              </a:rPr>
              <a:t>User</a:t>
            </a:r>
            <a:r>
              <a:rPr lang="en-GB" altLang="ja-JP" sz="1600" u="sng" dirty="0">
                <a:solidFill>
                  <a:srgbClr val="FF0000"/>
                </a:solidFill>
              </a:rPr>
              <a:t> </a:t>
            </a:r>
            <a:r>
              <a:rPr lang="en-GB" altLang="ja-JP" sz="1600" u="sng" dirty="0"/>
              <a:t>requirements</a:t>
            </a:r>
            <a:endParaRPr lang="en-GB" sz="1600" u="sng" dirty="0"/>
          </a:p>
        </p:txBody>
      </p:sp>
    </p:spTree>
    <p:extLst>
      <p:ext uri="{BB962C8B-B14F-4D97-AF65-F5344CB8AC3E}">
        <p14:creationId xmlns:p14="http://schemas.microsoft.com/office/powerpoint/2010/main" val="36968461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44527"/>
              </p:ext>
            </p:extLst>
          </p:nvPr>
        </p:nvGraphicFramePr>
        <p:xfrm>
          <a:off x="900240" y="1263311"/>
          <a:ext cx="6719760" cy="379008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111900">
                  <a:extLst>
                    <a:ext uri="{9D8B030D-6E8A-4147-A177-3AD203B41FA5}">
                      <a16:colId xmlns:a16="http://schemas.microsoft.com/office/drawing/2014/main" val="1087383093"/>
                    </a:ext>
                  </a:extLst>
                </a:gridCol>
                <a:gridCol w="2214283">
                  <a:extLst>
                    <a:ext uri="{9D8B030D-6E8A-4147-A177-3AD203B41FA5}">
                      <a16:colId xmlns:a16="http://schemas.microsoft.com/office/drawing/2014/main" val="4289961410"/>
                    </a:ext>
                  </a:extLst>
                </a:gridCol>
                <a:gridCol w="2393577">
                  <a:extLst>
                    <a:ext uri="{9D8B030D-6E8A-4147-A177-3AD203B41FA5}">
                      <a16:colId xmlns:a16="http://schemas.microsoft.com/office/drawing/2014/main" val="19172792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CMA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Zhe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Xu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13538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CMA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Yuan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Li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507701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CMA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Min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Min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387787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CMA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Xian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781768501"/>
                  </a:ext>
                </a:extLst>
              </a:tr>
              <a:tr h="140959">
                <a:tc>
                  <a:txBody>
                    <a:bodyPr/>
                    <a:lstStyle/>
                    <a:p>
                      <a:r>
                        <a:rPr lang="en-US" sz="1600"/>
                        <a:t>EUMETSAT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Peter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Miu</a:t>
                      </a:r>
                      <a:r>
                        <a:rPr lang="en-US" sz="1600" dirty="0"/>
                        <a:t> (Co-chair) 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225264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EUMETSAT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Simon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Elliott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927693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IMD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R.K.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Giri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106344741"/>
                  </a:ext>
                </a:extLst>
              </a:tr>
              <a:tr h="187945">
                <a:tc>
                  <a:txBody>
                    <a:bodyPr/>
                    <a:lstStyle/>
                    <a:p>
                      <a:r>
                        <a:rPr lang="en-US" sz="1600"/>
                        <a:t>JMA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Masaya 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Takahashi (Co-chair) 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944385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KMA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Woo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JIN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582471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NOAA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Manik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Bali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46341979"/>
                  </a:ext>
                </a:extLst>
              </a:tr>
              <a:tr h="187945">
                <a:tc>
                  <a:txBody>
                    <a:bodyPr/>
                    <a:lstStyle/>
                    <a:p>
                      <a:r>
                        <a:rPr lang="en-US" sz="1600"/>
                        <a:t>NOAA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Yuanzheng (Jordan)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Yao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092186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/>
                        <a:t>ROSHYDROMET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Sergey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Uspensky</a:t>
                      </a:r>
                      <a:r>
                        <a:rPr lang="en-US" sz="1600" dirty="0"/>
                        <a:t> 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87081700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431348" y="485372"/>
            <a:ext cx="3018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/>
              <a:t>GDWG Members</a:t>
            </a:r>
            <a:endParaRPr kumimoji="1" lang="ja-JP" altLang="en-US" sz="28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785904" y="5197184"/>
            <a:ext cx="668383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0862" indent="-285750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en-GB" altLang="ja-JP" dirty="0"/>
              <a:t>Great international collaboration among the agencies</a:t>
            </a:r>
          </a:p>
          <a:p>
            <a:pPr marL="719138" indent="-269875">
              <a:lnSpc>
                <a:spcPct val="130000"/>
              </a:lnSpc>
              <a:buFont typeface="Arial" panose="020B0604020202020204" pitchFamily="34" charset="0"/>
              <a:buChar char="–"/>
              <a:tabLst>
                <a:tab pos="271463" algn="l"/>
              </a:tabLst>
            </a:pPr>
            <a:r>
              <a:rPr lang="en-GB" altLang="ja-JP" sz="1600" dirty="0"/>
              <a:t>E.g. Maintaining the GSICS Wiki by NOAA </a:t>
            </a:r>
          </a:p>
          <a:p>
            <a:pPr marL="719138" indent="-269875">
              <a:lnSpc>
                <a:spcPct val="130000"/>
              </a:lnSpc>
              <a:buFont typeface="Arial" panose="020B0604020202020204" pitchFamily="34" charset="0"/>
              <a:buChar char="–"/>
              <a:tabLst>
                <a:tab pos="271463" algn="l"/>
              </a:tabLst>
            </a:pPr>
            <a:r>
              <a:rPr lang="en-GB" altLang="ja-JP" sz="1600" dirty="0"/>
              <a:t>Good relationship w/ GCC (at NOAA)</a:t>
            </a:r>
          </a:p>
        </p:txBody>
      </p:sp>
    </p:spTree>
    <p:extLst>
      <p:ext uri="{BB962C8B-B14F-4D97-AF65-F5344CB8AC3E}">
        <p14:creationId xmlns:p14="http://schemas.microsoft.com/office/powerpoint/2010/main" val="195339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H:\DESKTOP\CollabServe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805" y="2984083"/>
            <a:ext cx="5358805" cy="31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079" y="394024"/>
            <a:ext cx="5986129" cy="634082"/>
          </a:xfrm>
        </p:spPr>
        <p:txBody>
          <a:bodyPr>
            <a:noAutofit/>
          </a:bodyPr>
          <a:lstStyle/>
          <a:p>
            <a:r>
              <a:rPr lang="en-GB" sz="2000" dirty="0"/>
              <a:t>GDWG Developments: </a:t>
            </a:r>
            <a:r>
              <a:rPr lang="en-GB" sz="2400" dirty="0"/>
              <a:t>Collaboration Servers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096" y="1254763"/>
            <a:ext cx="8416437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lnSpc>
                <a:spcPct val="130000"/>
              </a:lnSpc>
              <a:tabLst>
                <a:tab pos="271463" algn="l"/>
              </a:tabLst>
            </a:pPr>
            <a:r>
              <a:rPr lang="en-GB" altLang="ja-JP" sz="2000" dirty="0"/>
              <a:t>What are the </a:t>
            </a:r>
            <a:r>
              <a:rPr lang="en-GB" altLang="ja-JP" sz="2000" u="sng" dirty="0">
                <a:solidFill>
                  <a:srgbClr val="FF0000"/>
                </a:solidFill>
              </a:rPr>
              <a:t>GSICS Collaboration Servers</a:t>
            </a:r>
            <a:r>
              <a:rPr lang="en-GB" altLang="ja-JP" sz="2000" dirty="0"/>
              <a:t>?</a:t>
            </a:r>
          </a:p>
          <a:p>
            <a:pPr marL="377825" indent="-285750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en-GB" altLang="ja-JP" dirty="0"/>
              <a:t>Individually known as </a:t>
            </a:r>
            <a:r>
              <a:rPr lang="en-GB" altLang="ja-JP" dirty="0">
                <a:solidFill>
                  <a:srgbClr val="FF0000"/>
                </a:solidFill>
              </a:rPr>
              <a:t>Data and Products server</a:t>
            </a:r>
          </a:p>
          <a:p>
            <a:pPr marL="534988" indent="-268288">
              <a:lnSpc>
                <a:spcPct val="130000"/>
              </a:lnSpc>
              <a:buFont typeface="Calibri" panose="020F0502020204030204" pitchFamily="34" charset="0"/>
              <a:buChar char="–"/>
              <a:tabLst>
                <a:tab pos="271463" algn="l"/>
              </a:tabLst>
            </a:pPr>
            <a:r>
              <a:rPr lang="en-GB" altLang="ja-JP" sz="1600" dirty="0"/>
              <a:t>To provide a set of services for the GSICS user community to support data exchange and access to relevant inter-calibration products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9093" y="2688794"/>
            <a:ext cx="3525465" cy="181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7825" indent="-285750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en-GB" altLang="ja-JP" dirty="0"/>
              <a:t>NOAA/EUMETSAT/CMA have been implementing / maintaining the servers</a:t>
            </a:r>
          </a:p>
          <a:p>
            <a:pPr marL="542925" indent="-277813">
              <a:lnSpc>
                <a:spcPct val="130000"/>
              </a:lnSpc>
              <a:buFont typeface="Arial" panose="020B0604020202020204" pitchFamily="34" charset="0"/>
              <a:buChar char="–"/>
              <a:tabLst>
                <a:tab pos="271463" algn="l"/>
              </a:tabLst>
            </a:pPr>
            <a:r>
              <a:rPr lang="en-GB" altLang="ja-JP" sz="1600" dirty="0"/>
              <a:t>Mirroring among the servers: underway</a:t>
            </a:r>
          </a:p>
        </p:txBody>
      </p:sp>
    </p:spTree>
    <p:extLst>
      <p:ext uri="{BB962C8B-B14F-4D97-AF65-F5344CB8AC3E}">
        <p14:creationId xmlns:p14="http://schemas.microsoft.com/office/powerpoint/2010/main" val="284753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079" y="394024"/>
            <a:ext cx="5986129" cy="634082"/>
          </a:xfrm>
        </p:spPr>
        <p:txBody>
          <a:bodyPr>
            <a:noAutofit/>
          </a:bodyPr>
          <a:lstStyle/>
          <a:p>
            <a:r>
              <a:rPr lang="en-GB" sz="2000" dirty="0"/>
              <a:t>GDWG Developments: </a:t>
            </a:r>
            <a:r>
              <a:rPr lang="en-GB" sz="2400" dirty="0"/>
              <a:t>Collaboration Servers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9729" y="1254763"/>
            <a:ext cx="8767312" cy="3496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lnSpc>
                <a:spcPct val="140000"/>
              </a:lnSpc>
              <a:tabLst>
                <a:tab pos="271463" algn="l"/>
              </a:tabLst>
            </a:pPr>
            <a:r>
              <a:rPr lang="en-GB" altLang="ja-JP" sz="2400" dirty="0"/>
              <a:t>What kinds of data are available on the Collaboration Servers?</a:t>
            </a:r>
          </a:p>
          <a:p>
            <a:pPr marL="377825" indent="-28575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en-GB" altLang="ja-JP" sz="2000" b="1" dirty="0">
                <a:solidFill>
                  <a:srgbClr val="FF0000"/>
                </a:solidFill>
              </a:rPr>
              <a:t>Inter-calibration results</a:t>
            </a:r>
            <a:r>
              <a:rPr lang="ja-JP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</a:rPr>
              <a:t>(e.g. GEO-LEO-IR)</a:t>
            </a:r>
            <a:endParaRPr lang="en-GB" altLang="ja-JP" sz="2000" b="1" dirty="0"/>
          </a:p>
          <a:p>
            <a:pPr marL="534988" indent="-268288">
              <a:lnSpc>
                <a:spcPct val="140000"/>
              </a:lnSpc>
              <a:buFont typeface="Calibri" panose="020F0502020204030204" pitchFamily="34" charset="0"/>
              <a:buChar char="–"/>
              <a:tabLst>
                <a:tab pos="271463" algn="l"/>
              </a:tabLst>
            </a:pPr>
            <a:r>
              <a:rPr lang="en-GB" altLang="ja-JP" dirty="0" err="1"/>
              <a:t>NetCDF</a:t>
            </a:r>
            <a:r>
              <a:rPr lang="en-GB" altLang="ja-JP" dirty="0"/>
              <a:t>, following WMO file naming and CF conventions</a:t>
            </a:r>
          </a:p>
          <a:p>
            <a:pPr marL="534988" indent="-268288">
              <a:lnSpc>
                <a:spcPct val="140000"/>
              </a:lnSpc>
              <a:buFont typeface="Calibri" panose="020F0502020204030204" pitchFamily="34" charset="0"/>
              <a:buChar char="–"/>
              <a:tabLst>
                <a:tab pos="271463" algn="l"/>
              </a:tabLst>
            </a:pPr>
            <a:r>
              <a:rPr lang="en-GB" altLang="ja-JP" dirty="0"/>
              <a:t>Hyperlink to the </a:t>
            </a:r>
            <a:r>
              <a:rPr lang="en-GB" altLang="ja-JP" u="sng" dirty="0"/>
              <a:t>plotting tool</a:t>
            </a:r>
            <a:r>
              <a:rPr lang="en-GB" altLang="ja-JP" dirty="0"/>
              <a:t> (next slide)</a:t>
            </a:r>
          </a:p>
          <a:p>
            <a:pPr marL="377825" indent="-28575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en-GB" altLang="ja-JP" sz="2000" dirty="0"/>
              <a:t>Intermediate data</a:t>
            </a:r>
          </a:p>
          <a:p>
            <a:pPr marL="534988" indent="-268288">
              <a:lnSpc>
                <a:spcPct val="140000"/>
              </a:lnSpc>
              <a:buFont typeface="Calibri" panose="020F0502020204030204" pitchFamily="34" charset="0"/>
              <a:buChar char="–"/>
              <a:tabLst>
                <a:tab pos="271463" algn="l"/>
              </a:tabLst>
            </a:pPr>
            <a:r>
              <a:rPr lang="en-GB" altLang="ja-JP" dirty="0"/>
              <a:t>E.g. GEO-LEO collocation data for inter-calibration</a:t>
            </a:r>
          </a:p>
          <a:p>
            <a:pPr marL="377825" indent="-285750">
              <a:lnSpc>
                <a:spcPct val="140000"/>
              </a:lnSpc>
              <a:buFont typeface="Arial" panose="020B0604020202020204" pitchFamily="34" charset="0"/>
              <a:buChar char="•"/>
              <a:tabLst>
                <a:tab pos="271463" algn="l"/>
              </a:tabLst>
            </a:pPr>
            <a:r>
              <a:rPr lang="en-GB" altLang="ja-JP" sz="2000" dirty="0"/>
              <a:t>Source data (e.g. IASI L1C in </a:t>
            </a:r>
            <a:r>
              <a:rPr lang="en-GB" altLang="ja-JP" sz="2000" dirty="0" err="1"/>
              <a:t>netCDF</a:t>
            </a:r>
            <a:r>
              <a:rPr lang="en-GB" altLang="ja-JP" sz="2000" dirty="0"/>
              <a:t>)</a:t>
            </a:r>
          </a:p>
          <a:p>
            <a:pPr marL="534988" indent="-268288">
              <a:lnSpc>
                <a:spcPct val="140000"/>
              </a:lnSpc>
              <a:buFont typeface="Calibri" panose="020F0502020204030204" pitchFamily="34" charset="0"/>
              <a:buChar char="–"/>
              <a:tabLst>
                <a:tab pos="271463" algn="l"/>
              </a:tabLst>
            </a:pPr>
            <a:r>
              <a:rPr lang="en-GB" altLang="ja-JP" dirty="0"/>
              <a:t>Observation data for inter-calibration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315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44198" y="3205335"/>
            <a:ext cx="6646354" cy="356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0008" y="266428"/>
            <a:ext cx="5167135" cy="562074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Accessing/Visualizing GSICS Products (Demo)</a:t>
            </a:r>
          </a:p>
        </p:txBody>
      </p:sp>
      <p:sp>
        <p:nvSpPr>
          <p:cNvPr id="7" name="テキスト ボックス 5"/>
          <p:cNvSpPr txBox="1"/>
          <p:nvPr/>
        </p:nvSpPr>
        <p:spPr>
          <a:xfrm>
            <a:off x="4747322" y="5464661"/>
            <a:ext cx="2628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dirty="0">
                <a:solidFill>
                  <a:srgbClr val="0066FF"/>
                </a:solidFill>
                <a:latin typeface="+mj-lt"/>
                <a:cs typeface="Times New Roman" pitchFamily="18" charset="0"/>
              </a:rPr>
              <a:t>MTSAT-2/Imager 10.8 </a:t>
            </a:r>
            <a:r>
              <a:rPr kumimoji="1" lang="el-GR" altLang="ja-JP" b="1" dirty="0">
                <a:solidFill>
                  <a:srgbClr val="0066FF"/>
                </a:solidFill>
                <a:latin typeface="+mj-lt"/>
                <a:cs typeface="Times New Roman" pitchFamily="18" charset="0"/>
              </a:rPr>
              <a:t>μ</a:t>
            </a:r>
            <a:r>
              <a:rPr kumimoji="1" lang="en-US" altLang="ja-JP" b="1" dirty="0">
                <a:solidFill>
                  <a:srgbClr val="0066FF"/>
                </a:solidFill>
                <a:latin typeface="+mj-lt"/>
                <a:cs typeface="Times New Roman" pitchFamily="18" charset="0"/>
              </a:rPr>
              <a:t>m</a:t>
            </a:r>
            <a:endParaRPr kumimoji="1" lang="ja-JP" altLang="en-US" b="1" dirty="0">
              <a:solidFill>
                <a:srgbClr val="0066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テキスト ボックス 8"/>
          <p:cNvSpPr txBox="1"/>
          <p:nvPr/>
        </p:nvSpPr>
        <p:spPr>
          <a:xfrm>
            <a:off x="5849061" y="4102172"/>
            <a:ext cx="2948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dirty="0">
                <a:solidFill>
                  <a:srgbClr val="FF0000"/>
                </a:solidFill>
              </a:rPr>
              <a:t>Meteosat-10/SEVIRI 10.8 </a:t>
            </a:r>
            <a:r>
              <a:rPr kumimoji="1" lang="el-GR" altLang="ja-JP" b="1" dirty="0">
                <a:solidFill>
                  <a:srgbClr val="FF0000"/>
                </a:solidFill>
              </a:rPr>
              <a:t>μ</a:t>
            </a:r>
            <a:r>
              <a:rPr kumimoji="1" lang="en-US" altLang="ja-JP" b="1" dirty="0">
                <a:solidFill>
                  <a:srgbClr val="FF0000"/>
                </a:solidFill>
              </a:rPr>
              <a:t>m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6251944" y="3516218"/>
            <a:ext cx="2644982" cy="503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400" dirty="0"/>
              <a:t>Time series of 11μm </a:t>
            </a:r>
            <a:r>
              <a:rPr lang="en-US" altLang="ja-JP" sz="1400" dirty="0"/>
              <a:t>channel </a:t>
            </a:r>
            <a:r>
              <a:rPr kumimoji="1" lang="en-US" altLang="ja-JP" sz="1400" dirty="0"/>
              <a:t>TB difference </a:t>
            </a:r>
            <a:r>
              <a:rPr lang="en-US" altLang="ja-JP" sz="1400" dirty="0"/>
              <a:t>w.r.t.</a:t>
            </a:r>
            <a:r>
              <a:rPr kumimoji="1" lang="en-US" altLang="ja-JP" sz="1400" dirty="0"/>
              <a:t> </a:t>
            </a:r>
            <a:r>
              <a:rPr kumimoji="1" lang="en-US" altLang="ja-JP" sz="1400" dirty="0" err="1"/>
              <a:t>Metop</a:t>
            </a:r>
            <a:r>
              <a:rPr kumimoji="1" lang="en-US" altLang="ja-JP" sz="1400" dirty="0"/>
              <a:t>-A/IASI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5547" y="1160386"/>
            <a:ext cx="821910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ja-JP" dirty="0"/>
              <a:t>Collaboration servers</a:t>
            </a:r>
            <a:r>
              <a:rPr lang="ja-JP" altLang="en-US" dirty="0"/>
              <a:t> </a:t>
            </a:r>
            <a:r>
              <a:rPr lang="en-US" altLang="ja-JP" sz="1600" dirty="0"/>
              <a:t>(linked from gsics.wmo.int)</a:t>
            </a:r>
            <a:endParaRPr lang="en-GB" altLang="ja-JP" sz="1600" dirty="0"/>
          </a:p>
          <a:p>
            <a:pPr marL="452438" indent="-27781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GB" altLang="ja-JP" sz="1600" dirty="0">
                <a:hlinkClick r:id="rId3"/>
              </a:rPr>
              <a:t>http://gsics.eumetsat.int/thredds</a:t>
            </a:r>
            <a:r>
              <a:rPr lang="en-GB" altLang="ja-JP" sz="1600" dirty="0"/>
              <a:t>, </a:t>
            </a:r>
            <a:r>
              <a:rPr lang="en-GB" altLang="ja-JP" sz="1600" dirty="0">
                <a:hlinkClick r:id="rId4"/>
              </a:rPr>
              <a:t>http://gsics.nesdis.noaa.gov/thredds</a:t>
            </a:r>
            <a:endParaRPr lang="en-GB" altLang="ja-JP" sz="1600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altLang="ja-JP" dirty="0"/>
              <a:t>GSICS product plotting tool: </a:t>
            </a:r>
            <a:r>
              <a:rPr lang="en-US" altLang="ja-JP" sz="1600" dirty="0">
                <a:hlinkClick r:id="rId5"/>
              </a:rPr>
              <a:t>http://gsics.tools.eumetsat.int/plotter/</a:t>
            </a:r>
            <a:endParaRPr lang="en-GB" altLang="ja-JP" sz="1600" dirty="0"/>
          </a:p>
          <a:p>
            <a:pPr marL="446088" indent="-265113">
              <a:lnSpc>
                <a:spcPct val="130000"/>
              </a:lnSpc>
              <a:buFont typeface="Calibri" panose="020F0502020204030204" pitchFamily="34" charset="0"/>
              <a:buChar char="–"/>
            </a:pPr>
            <a:r>
              <a:rPr lang="en-GB" altLang="ja-JP" sz="1600" dirty="0"/>
              <a:t>Purpose: to allow product users/developers to quickly assess the GSICS products </a:t>
            </a:r>
            <a:endParaRPr lang="en-GB" altLang="ja-JP" sz="1400" dirty="0"/>
          </a:p>
          <a:p>
            <a:pPr marL="712788" indent="-2667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GB" altLang="ja-JP" sz="1600" dirty="0"/>
              <a:t>Common look and feel among different sensors</a:t>
            </a:r>
            <a:endParaRPr lang="en-GB" altLang="ja-JP" sz="1600" b="1" dirty="0"/>
          </a:p>
          <a:p>
            <a:pPr marL="712788" indent="-2667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GB" altLang="ja-JP" sz="1600" dirty="0">
                <a:solidFill>
                  <a:srgbClr val="FF0000"/>
                </a:solidFill>
              </a:rPr>
              <a:t>GEO-LEO-IR </a:t>
            </a:r>
            <a:r>
              <a:rPr lang="en-GB" altLang="ja-JP" sz="1600" dirty="0"/>
              <a:t>is currently supported</a:t>
            </a:r>
          </a:p>
          <a:p>
            <a:pPr>
              <a:lnSpc>
                <a:spcPct val="130000"/>
              </a:lnSpc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8844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944143" y="2743197"/>
            <a:ext cx="3987210" cy="390215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44143" y="3686859"/>
            <a:ext cx="3987210" cy="266856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44143" y="2743197"/>
            <a:ext cx="3987210" cy="22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094082" y="317977"/>
            <a:ext cx="60711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/>
              <a:t>GDWG Developments:</a:t>
            </a:r>
          </a:p>
          <a:p>
            <a:pPr algn="ctr"/>
            <a:r>
              <a:rPr lang="en-US" altLang="ja-JP" sz="2400" dirty="0"/>
              <a:t>Instrument Event Logging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3753" y="1166335"/>
            <a:ext cx="8082910" cy="156094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Goal: to develop a </a:t>
            </a:r>
            <a:r>
              <a:rPr lang="en-US" altLang="ja-JP" u="sng" dirty="0"/>
              <a:t>uniform approach</a:t>
            </a:r>
            <a:r>
              <a:rPr lang="en-US" altLang="ja-JP" dirty="0"/>
              <a:t> for presenting, logging, and monitoring calibration information across satellite operators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First step: to create/maintain stable </a:t>
            </a:r>
            <a:r>
              <a:rPr lang="en-US" altLang="ja-JP" dirty="0">
                <a:solidFill>
                  <a:srgbClr val="FF0000"/>
                </a:solidFill>
              </a:rPr>
              <a:t>landing pages</a:t>
            </a:r>
          </a:p>
          <a:p>
            <a:pPr marL="446088" indent="-265113">
              <a:lnSpc>
                <a:spcPct val="140000"/>
              </a:lnSpc>
              <a:buFont typeface="Calibri" panose="020F0502020204030204" pitchFamily="34" charset="0"/>
              <a:buChar char="–"/>
            </a:pPr>
            <a:r>
              <a:rPr lang="en-US" altLang="ja-JP" sz="1600" dirty="0"/>
              <a:t>The pages are linked from the WMO-OSCAR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3753" y="2680317"/>
            <a:ext cx="4283307" cy="2551981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marL="446088" indent="-265113">
              <a:lnSpc>
                <a:spcPct val="140000"/>
              </a:lnSpc>
              <a:buFont typeface="Arial" panose="020B0604020202020204" pitchFamily="34" charset="0"/>
              <a:buChar char="–"/>
            </a:pPr>
            <a:r>
              <a:rPr lang="en-US" altLang="ja-JP" sz="1600" u="sng" dirty="0"/>
              <a:t>EUMETSAT/JMA/KMA</a:t>
            </a:r>
            <a:r>
              <a:rPr lang="en-US" altLang="ja-JP" sz="1600" dirty="0"/>
              <a:t> pages are available, other agencies are also in progress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Second step: to adopt </a:t>
            </a:r>
            <a:r>
              <a:rPr lang="en-US" altLang="ja-JP" dirty="0">
                <a:solidFill>
                  <a:srgbClr val="FF0000"/>
                </a:solidFill>
              </a:rPr>
              <a:t>nomenclature and standards for instrument events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marL="446088" indent="-265113">
              <a:lnSpc>
                <a:spcPct val="140000"/>
              </a:lnSpc>
              <a:buFont typeface="Calibri" panose="020F0502020204030204" pitchFamily="34" charset="0"/>
              <a:buChar char="–"/>
            </a:pPr>
            <a:r>
              <a:rPr lang="en-US" altLang="ja-JP" sz="1600" dirty="0"/>
              <a:t>To identify a common set of parameters across space agencies </a:t>
            </a:r>
            <a:endParaRPr kumimoji="1" lang="ja-JP" alt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51426" y="4755608"/>
            <a:ext cx="3612990" cy="187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44143" y="2943922"/>
            <a:ext cx="3987210" cy="144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7114718" y="4728754"/>
            <a:ext cx="1816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0000FF"/>
                </a:solidFill>
              </a:rPr>
              <a:t>JMA’s calibration landing page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9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051" y="297461"/>
            <a:ext cx="5256164" cy="666848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Future Developments and Challenges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23000" y="4555023"/>
            <a:ext cx="7907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400" dirty="0">
                <a:solidFill>
                  <a:srgbClr val="FF0000"/>
                </a:solidFill>
              </a:rPr>
              <a:t>User feedback </a:t>
            </a:r>
            <a:r>
              <a:rPr lang="en-GB" altLang="ja-JP" sz="2400" dirty="0">
                <a:solidFill>
                  <a:srgbClr val="3333FF"/>
                </a:solidFill>
              </a:rPr>
              <a:t>(e.g. what products you would like to see) </a:t>
            </a:r>
            <a:r>
              <a:rPr lang="en-GB" altLang="ja-JP" sz="2400" dirty="0">
                <a:solidFill>
                  <a:srgbClr val="FF0000"/>
                </a:solidFill>
              </a:rPr>
              <a:t>is very important to us, it helps with focusing on where to concentrate our resources!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467407"/>
            <a:ext cx="8712968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ja-JP" dirty="0"/>
              <a:t>Specification of GSICS Data Management Guidelines, Conventions and Standards to address the </a:t>
            </a:r>
            <a:r>
              <a:rPr lang="en-US" altLang="ja-JP" dirty="0">
                <a:solidFill>
                  <a:srgbClr val="FF0000"/>
                </a:solidFill>
              </a:rPr>
              <a:t>users’ needs for new GSICS products</a:t>
            </a:r>
            <a:endParaRPr lang="en-US" altLang="ja-JP" dirty="0"/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ja-JP" u="sng" dirty="0"/>
              <a:t>Satellite events integration into the GSICS universe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ja-JP" u="sng" dirty="0"/>
              <a:t>Automated dissemination: getting GSICS products to the users in timely fashion</a:t>
            </a:r>
          </a:p>
          <a:p>
            <a:pPr marL="285750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altLang="ja-JP" dirty="0"/>
              <a:t>To investigate how to </a:t>
            </a:r>
            <a:r>
              <a:rPr lang="en-US" altLang="ja-JP" dirty="0"/>
              <a:t>collaborate the development of the GSICS tools, </a:t>
            </a:r>
            <a:r>
              <a:rPr lang="en-GB" altLang="ja-JP" dirty="0"/>
              <a:t>how to coordinate efficiently join developments across different international agencies</a:t>
            </a:r>
          </a:p>
        </p:txBody>
      </p:sp>
    </p:spTree>
    <p:extLst>
      <p:ext uri="{BB962C8B-B14F-4D97-AF65-F5344CB8AC3E}">
        <p14:creationId xmlns:p14="http://schemas.microsoft.com/office/powerpoint/2010/main" val="41047066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38114</TotalTime>
  <Words>713</Words>
  <Application>Microsoft Office PowerPoint</Application>
  <PresentationFormat>画面に合わせる (4:3)</PresentationFormat>
  <Paragraphs>116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GSICS Data Management and Availability to Users</vt:lpstr>
      <vt:lpstr>Outline</vt:lpstr>
      <vt:lpstr>GSICS Data Management Work Group (GDWG)</vt:lpstr>
      <vt:lpstr>PowerPoint プレゼンテーション</vt:lpstr>
      <vt:lpstr>GDWG Developments: Collaboration Servers</vt:lpstr>
      <vt:lpstr>GDWG Developments: Collaboration Servers</vt:lpstr>
      <vt:lpstr>Accessing/Visualizing GSICS Products (Demo)</vt:lpstr>
      <vt:lpstr>PowerPoint プレゼンテーション</vt:lpstr>
      <vt:lpstr>Future Developments and Challenges</vt:lpstr>
      <vt:lpstr>Thanks for Your Attention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MtScat</cp:lastModifiedBy>
  <cp:revision>951</cp:revision>
  <dcterms:created xsi:type="dcterms:W3CDTF">2004-06-10T15:46:18Z</dcterms:created>
  <dcterms:modified xsi:type="dcterms:W3CDTF">2016-08-10T18:20:13Z</dcterms:modified>
</cp:coreProperties>
</file>