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22"/>
  </p:notesMasterIdLst>
  <p:handoutMasterIdLst>
    <p:handoutMasterId r:id="rId23"/>
  </p:handoutMasterIdLst>
  <p:sldIdLst>
    <p:sldId id="595" r:id="rId2"/>
    <p:sldId id="596" r:id="rId3"/>
    <p:sldId id="598" r:id="rId4"/>
    <p:sldId id="623" r:id="rId5"/>
    <p:sldId id="620" r:id="rId6"/>
    <p:sldId id="621" r:id="rId7"/>
    <p:sldId id="603" r:id="rId8"/>
    <p:sldId id="604" r:id="rId9"/>
    <p:sldId id="622" r:id="rId10"/>
    <p:sldId id="605" r:id="rId11"/>
    <p:sldId id="606" r:id="rId12"/>
    <p:sldId id="607" r:id="rId13"/>
    <p:sldId id="608" r:id="rId14"/>
    <p:sldId id="609" r:id="rId15"/>
    <p:sldId id="610" r:id="rId16"/>
    <p:sldId id="611" r:id="rId17"/>
    <p:sldId id="612" r:id="rId18"/>
    <p:sldId id="613" r:id="rId19"/>
    <p:sldId id="614" r:id="rId20"/>
    <p:sldId id="615" r:id="rId21"/>
  </p:sldIdLst>
  <p:sldSz cx="9906000" cy="6858000" type="A4"/>
  <p:notesSz cx="6934200" cy="92202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7200" algn="l" rtl="0" fontAlgn="base">
      <a:spcBef>
        <a:spcPct val="0"/>
      </a:spcBef>
      <a:spcAft>
        <a:spcPct val="0"/>
      </a:spcAft>
      <a:defRPr sz="900" b="1" kern="1200">
        <a:solidFill>
          <a:schemeClr val="bg1"/>
        </a:solidFill>
        <a:latin typeface="Tahoma" pitchFamily="34" charset="0"/>
        <a:ea typeface="+mn-ea"/>
        <a:cs typeface="+mn-cs"/>
      </a:defRPr>
    </a:lvl2pPr>
    <a:lvl3pPr marL="914400" algn="l" rtl="0" fontAlgn="base">
      <a:spcBef>
        <a:spcPct val="0"/>
      </a:spcBef>
      <a:spcAft>
        <a:spcPct val="0"/>
      </a:spcAft>
      <a:defRPr sz="900" b="1" kern="1200">
        <a:solidFill>
          <a:schemeClr val="bg1"/>
        </a:solidFill>
        <a:latin typeface="Tahoma" pitchFamily="34" charset="0"/>
        <a:ea typeface="+mn-ea"/>
        <a:cs typeface="+mn-cs"/>
      </a:defRPr>
    </a:lvl3pPr>
    <a:lvl4pPr marL="1371600" algn="l" rtl="0" fontAlgn="base">
      <a:spcBef>
        <a:spcPct val="0"/>
      </a:spcBef>
      <a:spcAft>
        <a:spcPct val="0"/>
      </a:spcAft>
      <a:defRPr sz="900" b="1" kern="1200">
        <a:solidFill>
          <a:schemeClr val="bg1"/>
        </a:solidFill>
        <a:latin typeface="Tahoma" pitchFamily="34" charset="0"/>
        <a:ea typeface="+mn-ea"/>
        <a:cs typeface="+mn-cs"/>
      </a:defRPr>
    </a:lvl4pPr>
    <a:lvl5pPr marL="1828800" algn="l" rtl="0" fontAlgn="base">
      <a:spcBef>
        <a:spcPct val="0"/>
      </a:spcBef>
      <a:spcAft>
        <a:spcPct val="0"/>
      </a:spcAft>
      <a:defRPr sz="900" b="1" kern="1200">
        <a:solidFill>
          <a:schemeClr val="bg1"/>
        </a:solidFill>
        <a:latin typeface="Tahoma" pitchFamily="34" charset="0"/>
        <a:ea typeface="+mn-ea"/>
        <a:cs typeface="+mn-cs"/>
      </a:defRPr>
    </a:lvl5pPr>
    <a:lvl6pPr marL="2286000" algn="l" defTabSz="914400" rtl="0" eaLnBrk="1" latinLnBrk="0" hangingPunct="1">
      <a:defRPr sz="900" b="1" kern="1200">
        <a:solidFill>
          <a:schemeClr val="bg1"/>
        </a:solidFill>
        <a:latin typeface="Tahoma" pitchFamily="34" charset="0"/>
        <a:ea typeface="+mn-ea"/>
        <a:cs typeface="+mn-cs"/>
      </a:defRPr>
    </a:lvl6pPr>
    <a:lvl7pPr marL="2743200" algn="l" defTabSz="914400" rtl="0" eaLnBrk="1" latinLnBrk="0" hangingPunct="1">
      <a:defRPr sz="900" b="1" kern="1200">
        <a:solidFill>
          <a:schemeClr val="bg1"/>
        </a:solidFill>
        <a:latin typeface="Tahoma" pitchFamily="34" charset="0"/>
        <a:ea typeface="+mn-ea"/>
        <a:cs typeface="+mn-cs"/>
      </a:defRPr>
    </a:lvl7pPr>
    <a:lvl8pPr marL="3200400" algn="l" defTabSz="914400" rtl="0" eaLnBrk="1" latinLnBrk="0" hangingPunct="1">
      <a:defRPr sz="900" b="1" kern="1200">
        <a:solidFill>
          <a:schemeClr val="bg1"/>
        </a:solidFill>
        <a:latin typeface="Tahoma" pitchFamily="34" charset="0"/>
        <a:ea typeface="+mn-ea"/>
        <a:cs typeface="+mn-cs"/>
      </a:defRPr>
    </a:lvl8pPr>
    <a:lvl9pPr marL="3657600" algn="l" defTabSz="914400" rtl="0" eaLnBrk="1" latinLnBrk="0" hangingPunct="1">
      <a:defRPr sz="900" b="1" kern="1200">
        <a:solidFill>
          <a:schemeClr val="bg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33FF"/>
    <a:srgbClr val="009900"/>
    <a:srgbClr val="EFC8DF"/>
    <a:srgbClr val="A2DADE"/>
    <a:srgbClr val="FF9900"/>
    <a:srgbClr val="EE2D24"/>
    <a:srgbClr val="4E0B55"/>
    <a:srgbClr val="C7A775"/>
    <a:srgbClr val="00B5EF"/>
    <a:srgbClr val="CDE3A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32" autoAdjust="0"/>
    <p:restoredTop sz="84361" autoAdjust="0"/>
  </p:normalViewPr>
  <p:slideViewPr>
    <p:cSldViewPr snapToGrid="0">
      <p:cViewPr varScale="1">
        <p:scale>
          <a:sx n="74" d="100"/>
          <a:sy n="74" d="100"/>
        </p:scale>
        <p:origin x="-1752" y="-84"/>
      </p:cViewPr>
      <p:guideLst>
        <p:guide orient="horz" pos="1164"/>
        <p:guide orient="horz" pos="1410"/>
        <p:guide orient="horz" pos="2715"/>
        <p:guide orient="horz" pos="2389"/>
        <p:guide orient="horz" pos="2064"/>
        <p:guide orient="horz" pos="1735"/>
        <p:guide orient="horz" pos="3369"/>
        <p:guide orient="horz" pos="3698"/>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52" d="100"/>
          <a:sy n="52" d="100"/>
        </p:scale>
        <p:origin x="-1848" y="-78"/>
      </p:cViewPr>
      <p:guideLst>
        <p:guide orient="horz" pos="2904"/>
        <p:guide pos="2183"/>
      </p:guideLst>
    </p:cSldViewPr>
  </p:notes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1" Type="http://schemas.openxmlformats.org/officeDocument/2006/relationships/image" Target="../media/image6.png"/></Relationships>
</file>

<file path=ppt/diagrams/_rels/drawing2.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BD803E-17CE-4238-A92C-47F0C5B2DF25}"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79350BB6-147C-4245-9342-156FB94865AE}">
      <dgm:prSet phldrT="[Text]" custT="1"/>
      <dgm:spPr>
        <a:solidFill>
          <a:srgbClr val="EE2D24"/>
        </a:solidFill>
      </dgm:spPr>
      <dgm:t>
        <a:bodyPr/>
        <a:lstStyle/>
        <a:p>
          <a:r>
            <a:rPr lang="en-US" sz="1900" dirty="0" smtClean="0"/>
            <a:t>Data Producer</a:t>
          </a:r>
        </a:p>
        <a:p>
          <a:r>
            <a:rPr lang="en-US" sz="1050" dirty="0" smtClean="0">
              <a:solidFill>
                <a:schemeClr val="tx1"/>
              </a:solidFill>
            </a:rPr>
            <a:t>(GPAF)</a:t>
          </a:r>
          <a:endParaRPr lang="en-US" sz="1050" dirty="0">
            <a:solidFill>
              <a:schemeClr val="tx1"/>
            </a:solidFill>
          </a:endParaRPr>
        </a:p>
      </dgm:t>
    </dgm:pt>
    <dgm:pt modelId="{441D43D0-408B-489E-A084-C76F1A599399}" type="parTrans" cxnId="{01DDCEE4-3366-4DE8-8E6C-FC230622F75E}">
      <dgm:prSet/>
      <dgm:spPr/>
      <dgm:t>
        <a:bodyPr/>
        <a:lstStyle/>
        <a:p>
          <a:endParaRPr lang="en-US"/>
        </a:p>
      </dgm:t>
    </dgm:pt>
    <dgm:pt modelId="{1B2A0D6B-2038-42D7-B25E-D1133C26F6F8}" type="sibTrans" cxnId="{01DDCEE4-3366-4DE8-8E6C-FC230622F75E}">
      <dgm:prSet>
        <dgm:style>
          <a:lnRef idx="2">
            <a:schemeClr val="dk1"/>
          </a:lnRef>
          <a:fillRef idx="1">
            <a:schemeClr val="lt1"/>
          </a:fillRef>
          <a:effectRef idx="0">
            <a:schemeClr val="dk1"/>
          </a:effectRef>
          <a:fontRef idx="minor">
            <a:schemeClr val="dk1"/>
          </a:fontRef>
        </dgm:style>
      </dgm:prSet>
      <dgm:spPr>
        <a:solidFill>
          <a:srgbClr val="009900"/>
        </a:solidFill>
        <a:ln/>
      </dgm:spPr>
      <dgm:t>
        <a:bodyPr/>
        <a:lstStyle/>
        <a:p>
          <a:endParaRPr lang="en-US"/>
        </a:p>
      </dgm:t>
    </dgm:pt>
    <dgm:pt modelId="{DFAD8C6A-05E1-4B05-944C-C0C5B7FE7E15}">
      <dgm:prSet phldrT="[Text]" custT="1"/>
      <dgm:spPr>
        <a:solidFill>
          <a:srgbClr val="EE2D24"/>
        </a:solidFill>
      </dgm:spPr>
      <dgm:t>
        <a:bodyPr/>
        <a:lstStyle/>
        <a:p>
          <a:r>
            <a:rPr lang="en-US" sz="1800" dirty="0" smtClean="0"/>
            <a:t>Data</a:t>
          </a:r>
        </a:p>
        <a:p>
          <a:r>
            <a:rPr lang="en-US" sz="1800" dirty="0" smtClean="0"/>
            <a:t>Reviewer</a:t>
          </a:r>
        </a:p>
        <a:p>
          <a:r>
            <a:rPr lang="en-US" sz="1050" dirty="0" smtClean="0">
              <a:solidFill>
                <a:schemeClr val="tx1"/>
              </a:solidFill>
            </a:rPr>
            <a:t>(GPERF)</a:t>
          </a:r>
          <a:endParaRPr lang="en-US" sz="1050" dirty="0">
            <a:solidFill>
              <a:schemeClr val="tx1"/>
            </a:solidFill>
          </a:endParaRPr>
        </a:p>
      </dgm:t>
    </dgm:pt>
    <dgm:pt modelId="{AF92CD6A-160A-4429-9D62-CDC3785B1BDB}" type="parTrans" cxnId="{B54AC27A-43EF-4443-BBEC-3D46713A0932}">
      <dgm:prSet/>
      <dgm:spPr/>
      <dgm:t>
        <a:bodyPr/>
        <a:lstStyle/>
        <a:p>
          <a:endParaRPr lang="en-US"/>
        </a:p>
      </dgm:t>
    </dgm:pt>
    <dgm:pt modelId="{9BFB0DFC-8A9F-485A-8240-57A831D7C594}" type="sibTrans" cxnId="{B54AC27A-43EF-4443-BBEC-3D46713A0932}">
      <dgm:prSet>
        <dgm:style>
          <a:lnRef idx="2">
            <a:schemeClr val="dk1"/>
          </a:lnRef>
          <a:fillRef idx="1">
            <a:schemeClr val="lt1"/>
          </a:fillRef>
          <a:effectRef idx="0">
            <a:schemeClr val="dk1"/>
          </a:effectRef>
          <a:fontRef idx="minor">
            <a:schemeClr val="dk1"/>
          </a:fontRef>
        </dgm:style>
      </dgm:prSet>
      <dgm:spPr>
        <a:solidFill>
          <a:srgbClr val="009900"/>
        </a:solidFill>
        <a:ln/>
      </dgm:spPr>
      <dgm:t>
        <a:bodyPr/>
        <a:lstStyle/>
        <a:p>
          <a:endParaRPr lang="en-US"/>
        </a:p>
      </dgm:t>
    </dgm:pt>
    <dgm:pt modelId="{A831244C-3EE7-4D5B-A4AB-38C832E5A0D6}">
      <dgm:prSet phldrT="[Text]" custT="1"/>
      <dgm:spPr>
        <a:solidFill>
          <a:srgbClr val="EE2D24"/>
        </a:solidFill>
      </dgm:spPr>
      <dgm:t>
        <a:bodyPr/>
        <a:lstStyle/>
        <a:p>
          <a:r>
            <a:rPr lang="en-US" sz="1900" dirty="0" smtClean="0"/>
            <a:t>Data User</a:t>
          </a:r>
        </a:p>
        <a:p>
          <a:r>
            <a:rPr lang="en-US" sz="1050" b="1" i="0" dirty="0" smtClean="0">
              <a:solidFill>
                <a:schemeClr val="tx1"/>
              </a:solidFill>
            </a:rPr>
            <a:t>( GPERF)</a:t>
          </a:r>
          <a:endParaRPr lang="en-US" sz="1050" b="1" i="0" dirty="0">
            <a:solidFill>
              <a:schemeClr val="tx1"/>
            </a:solidFill>
          </a:endParaRPr>
        </a:p>
      </dgm:t>
    </dgm:pt>
    <dgm:pt modelId="{C70D547D-D714-49E4-B521-501ABF17CF9A}" type="parTrans" cxnId="{4B3765BB-243E-47E6-99C5-D09F84C15D38}">
      <dgm:prSet/>
      <dgm:spPr/>
      <dgm:t>
        <a:bodyPr/>
        <a:lstStyle/>
        <a:p>
          <a:endParaRPr lang="en-US"/>
        </a:p>
      </dgm:t>
    </dgm:pt>
    <dgm:pt modelId="{AEA04631-D37E-4A4F-9C88-4F36A048CF40}" type="sibTrans" cxnId="{4B3765BB-243E-47E6-99C5-D09F84C15D38}">
      <dgm:prSet>
        <dgm:style>
          <a:lnRef idx="2">
            <a:schemeClr val="dk1"/>
          </a:lnRef>
          <a:fillRef idx="1">
            <a:schemeClr val="lt1"/>
          </a:fillRef>
          <a:effectRef idx="0">
            <a:schemeClr val="dk1"/>
          </a:effectRef>
          <a:fontRef idx="minor">
            <a:schemeClr val="dk1"/>
          </a:fontRef>
        </dgm:style>
      </dgm:prSet>
      <dgm:spPr>
        <a:solidFill>
          <a:srgbClr val="009900"/>
        </a:solidFill>
        <a:ln/>
      </dgm:spPr>
      <dgm:t>
        <a:bodyPr/>
        <a:lstStyle/>
        <a:p>
          <a:endParaRPr lang="en-US"/>
        </a:p>
      </dgm:t>
    </dgm:pt>
    <dgm:pt modelId="{3FAD925C-ED6C-44B5-97ED-7DC13033077C}">
      <dgm:prSet phldrT="[Text]"/>
      <dgm:spPr>
        <a:solidFill>
          <a:srgbClr val="EE2D24"/>
        </a:solidFill>
      </dgm:spPr>
      <dgm:t>
        <a:bodyPr/>
        <a:lstStyle/>
        <a:p>
          <a:r>
            <a:rPr lang="en-US" dirty="0" smtClean="0"/>
            <a:t>GSICS Executive Panel</a:t>
          </a:r>
          <a:endParaRPr lang="en-US" dirty="0"/>
        </a:p>
      </dgm:t>
    </dgm:pt>
    <dgm:pt modelId="{FC546B57-D626-42A8-B386-D7DDFC87CFCF}" type="parTrans" cxnId="{5A67794F-F63F-48F1-B560-5C3884F5FBB2}">
      <dgm:prSet/>
      <dgm:spPr/>
      <dgm:t>
        <a:bodyPr/>
        <a:lstStyle/>
        <a:p>
          <a:endParaRPr lang="en-US"/>
        </a:p>
      </dgm:t>
    </dgm:pt>
    <dgm:pt modelId="{C016DE71-B002-4C0A-87D4-07EAEEAEF1B5}" type="sibTrans" cxnId="{5A67794F-F63F-48F1-B560-5C3884F5FBB2}">
      <dgm:prSet>
        <dgm:style>
          <a:lnRef idx="2">
            <a:schemeClr val="dk1"/>
          </a:lnRef>
          <a:fillRef idx="1">
            <a:schemeClr val="lt1"/>
          </a:fillRef>
          <a:effectRef idx="0">
            <a:schemeClr val="dk1"/>
          </a:effectRef>
          <a:fontRef idx="minor">
            <a:schemeClr val="dk1"/>
          </a:fontRef>
        </dgm:style>
      </dgm:prSet>
      <dgm:spPr>
        <a:solidFill>
          <a:srgbClr val="009900"/>
        </a:solidFill>
        <a:ln/>
      </dgm:spPr>
      <dgm:t>
        <a:bodyPr/>
        <a:lstStyle/>
        <a:p>
          <a:endParaRPr lang="en-US"/>
        </a:p>
      </dgm:t>
    </dgm:pt>
    <dgm:pt modelId="{B417D23B-623D-417B-ACBF-2237107BD0E8}" type="pres">
      <dgm:prSet presAssocID="{EBBD803E-17CE-4238-A92C-47F0C5B2DF25}" presName="cycle" presStyleCnt="0">
        <dgm:presLayoutVars>
          <dgm:dir/>
          <dgm:resizeHandles val="exact"/>
        </dgm:presLayoutVars>
      </dgm:prSet>
      <dgm:spPr/>
      <dgm:t>
        <a:bodyPr/>
        <a:lstStyle/>
        <a:p>
          <a:endParaRPr lang="en-US"/>
        </a:p>
      </dgm:t>
    </dgm:pt>
    <dgm:pt modelId="{394D2A99-C3C8-4EE1-93E3-0D8B38AC5772}" type="pres">
      <dgm:prSet presAssocID="{79350BB6-147C-4245-9342-156FB94865AE}" presName="node" presStyleLbl="node1" presStyleIdx="0" presStyleCnt="4">
        <dgm:presLayoutVars>
          <dgm:bulletEnabled val="1"/>
        </dgm:presLayoutVars>
      </dgm:prSet>
      <dgm:spPr/>
      <dgm:t>
        <a:bodyPr/>
        <a:lstStyle/>
        <a:p>
          <a:endParaRPr lang="en-US"/>
        </a:p>
      </dgm:t>
    </dgm:pt>
    <dgm:pt modelId="{62442038-6F7D-4C6E-A004-387A6DD4263C}" type="pres">
      <dgm:prSet presAssocID="{1B2A0D6B-2038-42D7-B25E-D1133C26F6F8}" presName="sibTrans" presStyleLbl="sibTrans2D1" presStyleIdx="0" presStyleCnt="4"/>
      <dgm:spPr/>
      <dgm:t>
        <a:bodyPr/>
        <a:lstStyle/>
        <a:p>
          <a:endParaRPr lang="en-US"/>
        </a:p>
      </dgm:t>
    </dgm:pt>
    <dgm:pt modelId="{CA90466E-0F01-4D69-AE53-D80107DCB448}" type="pres">
      <dgm:prSet presAssocID="{1B2A0D6B-2038-42D7-B25E-D1133C26F6F8}" presName="connectorText" presStyleLbl="sibTrans2D1" presStyleIdx="0" presStyleCnt="4"/>
      <dgm:spPr/>
      <dgm:t>
        <a:bodyPr/>
        <a:lstStyle/>
        <a:p>
          <a:endParaRPr lang="en-US"/>
        </a:p>
      </dgm:t>
    </dgm:pt>
    <dgm:pt modelId="{CEDEB88B-2EC1-423D-8DCC-F83C91F8CF4E}" type="pres">
      <dgm:prSet presAssocID="{DFAD8C6A-05E1-4B05-944C-C0C5B7FE7E15}" presName="node" presStyleLbl="node1" presStyleIdx="1" presStyleCnt="4">
        <dgm:presLayoutVars>
          <dgm:bulletEnabled val="1"/>
        </dgm:presLayoutVars>
      </dgm:prSet>
      <dgm:spPr/>
      <dgm:t>
        <a:bodyPr/>
        <a:lstStyle/>
        <a:p>
          <a:endParaRPr lang="en-US"/>
        </a:p>
      </dgm:t>
    </dgm:pt>
    <dgm:pt modelId="{8612EBF5-47A7-487E-8073-CE4F1F0B52AD}" type="pres">
      <dgm:prSet presAssocID="{9BFB0DFC-8A9F-485A-8240-57A831D7C594}" presName="sibTrans" presStyleLbl="sibTrans2D1" presStyleIdx="1" presStyleCnt="4"/>
      <dgm:spPr/>
      <dgm:t>
        <a:bodyPr/>
        <a:lstStyle/>
        <a:p>
          <a:endParaRPr lang="en-US"/>
        </a:p>
      </dgm:t>
    </dgm:pt>
    <dgm:pt modelId="{29277E4E-CE8A-4298-977E-2D4186C266BB}" type="pres">
      <dgm:prSet presAssocID="{9BFB0DFC-8A9F-485A-8240-57A831D7C594}" presName="connectorText" presStyleLbl="sibTrans2D1" presStyleIdx="1" presStyleCnt="4"/>
      <dgm:spPr/>
      <dgm:t>
        <a:bodyPr/>
        <a:lstStyle/>
        <a:p>
          <a:endParaRPr lang="en-US"/>
        </a:p>
      </dgm:t>
    </dgm:pt>
    <dgm:pt modelId="{E46653FA-253C-477B-AD8C-8017BEF98D4D}" type="pres">
      <dgm:prSet presAssocID="{A831244C-3EE7-4D5B-A4AB-38C832E5A0D6}" presName="node" presStyleLbl="node1" presStyleIdx="2" presStyleCnt="4">
        <dgm:presLayoutVars>
          <dgm:bulletEnabled val="1"/>
        </dgm:presLayoutVars>
      </dgm:prSet>
      <dgm:spPr/>
      <dgm:t>
        <a:bodyPr/>
        <a:lstStyle/>
        <a:p>
          <a:endParaRPr lang="en-US"/>
        </a:p>
      </dgm:t>
    </dgm:pt>
    <dgm:pt modelId="{C76EEF34-FD0E-49E6-9EF0-FB7D66CF1AFA}" type="pres">
      <dgm:prSet presAssocID="{AEA04631-D37E-4A4F-9C88-4F36A048CF40}" presName="sibTrans" presStyleLbl="sibTrans2D1" presStyleIdx="2" presStyleCnt="4"/>
      <dgm:spPr/>
      <dgm:t>
        <a:bodyPr/>
        <a:lstStyle/>
        <a:p>
          <a:endParaRPr lang="en-US"/>
        </a:p>
      </dgm:t>
    </dgm:pt>
    <dgm:pt modelId="{95A02354-BD32-42D6-A9E7-459A2947ED2D}" type="pres">
      <dgm:prSet presAssocID="{AEA04631-D37E-4A4F-9C88-4F36A048CF40}" presName="connectorText" presStyleLbl="sibTrans2D1" presStyleIdx="2" presStyleCnt="4"/>
      <dgm:spPr/>
      <dgm:t>
        <a:bodyPr/>
        <a:lstStyle/>
        <a:p>
          <a:endParaRPr lang="en-US"/>
        </a:p>
      </dgm:t>
    </dgm:pt>
    <dgm:pt modelId="{35CEF56C-D060-404F-B624-5A4FD768B7AD}" type="pres">
      <dgm:prSet presAssocID="{3FAD925C-ED6C-44B5-97ED-7DC13033077C}" presName="node" presStyleLbl="node1" presStyleIdx="3" presStyleCnt="4">
        <dgm:presLayoutVars>
          <dgm:bulletEnabled val="1"/>
        </dgm:presLayoutVars>
      </dgm:prSet>
      <dgm:spPr/>
      <dgm:t>
        <a:bodyPr/>
        <a:lstStyle/>
        <a:p>
          <a:endParaRPr lang="en-US"/>
        </a:p>
      </dgm:t>
    </dgm:pt>
    <dgm:pt modelId="{55407364-C3C7-4BB5-8716-9E9A6FD93B87}" type="pres">
      <dgm:prSet presAssocID="{C016DE71-B002-4C0A-87D4-07EAEEAEF1B5}" presName="sibTrans" presStyleLbl="sibTrans2D1" presStyleIdx="3" presStyleCnt="4"/>
      <dgm:spPr/>
      <dgm:t>
        <a:bodyPr/>
        <a:lstStyle/>
        <a:p>
          <a:endParaRPr lang="en-US"/>
        </a:p>
      </dgm:t>
    </dgm:pt>
    <dgm:pt modelId="{D7E3A76B-59BC-4567-A713-6A8EAC75A6B2}" type="pres">
      <dgm:prSet presAssocID="{C016DE71-B002-4C0A-87D4-07EAEEAEF1B5}" presName="connectorText" presStyleLbl="sibTrans2D1" presStyleIdx="3" presStyleCnt="4"/>
      <dgm:spPr/>
      <dgm:t>
        <a:bodyPr/>
        <a:lstStyle/>
        <a:p>
          <a:endParaRPr lang="en-US"/>
        </a:p>
      </dgm:t>
    </dgm:pt>
  </dgm:ptLst>
  <dgm:cxnLst>
    <dgm:cxn modelId="{DEFE2054-656B-455B-8434-EC6188E11AA4}" type="presOf" srcId="{EBBD803E-17CE-4238-A92C-47F0C5B2DF25}" destId="{B417D23B-623D-417B-ACBF-2237107BD0E8}" srcOrd="0" destOrd="0" presId="urn:microsoft.com/office/officeart/2005/8/layout/cycle2"/>
    <dgm:cxn modelId="{4638C393-2C6A-43FE-A07F-3335D39215AE}" type="presOf" srcId="{AEA04631-D37E-4A4F-9C88-4F36A048CF40}" destId="{95A02354-BD32-42D6-A9E7-459A2947ED2D}" srcOrd="1" destOrd="0" presId="urn:microsoft.com/office/officeart/2005/8/layout/cycle2"/>
    <dgm:cxn modelId="{A2D79A7A-E62A-4396-BE60-F4590CAE7460}" type="presOf" srcId="{AEA04631-D37E-4A4F-9C88-4F36A048CF40}" destId="{C76EEF34-FD0E-49E6-9EF0-FB7D66CF1AFA}" srcOrd="0" destOrd="0" presId="urn:microsoft.com/office/officeart/2005/8/layout/cycle2"/>
    <dgm:cxn modelId="{01DDCEE4-3366-4DE8-8E6C-FC230622F75E}" srcId="{EBBD803E-17CE-4238-A92C-47F0C5B2DF25}" destId="{79350BB6-147C-4245-9342-156FB94865AE}" srcOrd="0" destOrd="0" parTransId="{441D43D0-408B-489E-A084-C76F1A599399}" sibTransId="{1B2A0D6B-2038-42D7-B25E-D1133C26F6F8}"/>
    <dgm:cxn modelId="{B54AC27A-43EF-4443-BBEC-3D46713A0932}" srcId="{EBBD803E-17CE-4238-A92C-47F0C5B2DF25}" destId="{DFAD8C6A-05E1-4B05-944C-C0C5B7FE7E15}" srcOrd="1" destOrd="0" parTransId="{AF92CD6A-160A-4429-9D62-CDC3785B1BDB}" sibTransId="{9BFB0DFC-8A9F-485A-8240-57A831D7C594}"/>
    <dgm:cxn modelId="{DF09773B-5C69-4CAF-A5E3-DDB0755FE1BD}" type="presOf" srcId="{C016DE71-B002-4C0A-87D4-07EAEEAEF1B5}" destId="{55407364-C3C7-4BB5-8716-9E9A6FD93B87}" srcOrd="0" destOrd="0" presId="urn:microsoft.com/office/officeart/2005/8/layout/cycle2"/>
    <dgm:cxn modelId="{70A56307-01E3-407F-9444-DEA4D92152D2}" type="presOf" srcId="{A831244C-3EE7-4D5B-A4AB-38C832E5A0D6}" destId="{E46653FA-253C-477B-AD8C-8017BEF98D4D}" srcOrd="0" destOrd="0" presId="urn:microsoft.com/office/officeart/2005/8/layout/cycle2"/>
    <dgm:cxn modelId="{B9DF7805-9270-4962-81FC-A94FFFDE499A}" type="presOf" srcId="{9BFB0DFC-8A9F-485A-8240-57A831D7C594}" destId="{8612EBF5-47A7-487E-8073-CE4F1F0B52AD}" srcOrd="0" destOrd="0" presId="urn:microsoft.com/office/officeart/2005/8/layout/cycle2"/>
    <dgm:cxn modelId="{3D2118B3-A3DD-4CFF-95BB-76F08C897982}" type="presOf" srcId="{1B2A0D6B-2038-42D7-B25E-D1133C26F6F8}" destId="{CA90466E-0F01-4D69-AE53-D80107DCB448}" srcOrd="1" destOrd="0" presId="urn:microsoft.com/office/officeart/2005/8/layout/cycle2"/>
    <dgm:cxn modelId="{213764A8-46DA-458E-B017-92B6DF473AB2}" type="presOf" srcId="{79350BB6-147C-4245-9342-156FB94865AE}" destId="{394D2A99-C3C8-4EE1-93E3-0D8B38AC5772}" srcOrd="0" destOrd="0" presId="urn:microsoft.com/office/officeart/2005/8/layout/cycle2"/>
    <dgm:cxn modelId="{89AF6C25-A4C5-4CF1-9914-16C7D4214FB8}" type="presOf" srcId="{C016DE71-B002-4C0A-87D4-07EAEEAEF1B5}" destId="{D7E3A76B-59BC-4567-A713-6A8EAC75A6B2}" srcOrd="1" destOrd="0" presId="urn:microsoft.com/office/officeart/2005/8/layout/cycle2"/>
    <dgm:cxn modelId="{406977E0-4EAE-408D-99B9-FAC645564C50}" type="presOf" srcId="{1B2A0D6B-2038-42D7-B25E-D1133C26F6F8}" destId="{62442038-6F7D-4C6E-A004-387A6DD4263C}" srcOrd="0" destOrd="0" presId="urn:microsoft.com/office/officeart/2005/8/layout/cycle2"/>
    <dgm:cxn modelId="{4B3765BB-243E-47E6-99C5-D09F84C15D38}" srcId="{EBBD803E-17CE-4238-A92C-47F0C5B2DF25}" destId="{A831244C-3EE7-4D5B-A4AB-38C832E5A0D6}" srcOrd="2" destOrd="0" parTransId="{C70D547D-D714-49E4-B521-501ABF17CF9A}" sibTransId="{AEA04631-D37E-4A4F-9C88-4F36A048CF40}"/>
    <dgm:cxn modelId="{5A67794F-F63F-48F1-B560-5C3884F5FBB2}" srcId="{EBBD803E-17CE-4238-A92C-47F0C5B2DF25}" destId="{3FAD925C-ED6C-44B5-97ED-7DC13033077C}" srcOrd="3" destOrd="0" parTransId="{FC546B57-D626-42A8-B386-D7DDFC87CFCF}" sibTransId="{C016DE71-B002-4C0A-87D4-07EAEEAEF1B5}"/>
    <dgm:cxn modelId="{054674EF-7ED5-4994-AA89-5ABD55662C58}" type="presOf" srcId="{9BFB0DFC-8A9F-485A-8240-57A831D7C594}" destId="{29277E4E-CE8A-4298-977E-2D4186C266BB}" srcOrd="1" destOrd="0" presId="urn:microsoft.com/office/officeart/2005/8/layout/cycle2"/>
    <dgm:cxn modelId="{9A87D820-C966-4B26-882E-4997FC529CBE}" type="presOf" srcId="{3FAD925C-ED6C-44B5-97ED-7DC13033077C}" destId="{35CEF56C-D060-404F-B624-5A4FD768B7AD}" srcOrd="0" destOrd="0" presId="urn:microsoft.com/office/officeart/2005/8/layout/cycle2"/>
    <dgm:cxn modelId="{2036B822-75D8-4527-897D-658E44E2AFE4}" type="presOf" srcId="{DFAD8C6A-05E1-4B05-944C-C0C5B7FE7E15}" destId="{CEDEB88B-2EC1-423D-8DCC-F83C91F8CF4E}" srcOrd="0" destOrd="0" presId="urn:microsoft.com/office/officeart/2005/8/layout/cycle2"/>
    <dgm:cxn modelId="{9D543A55-F8FC-43A1-B10B-873DBD22AC3C}" type="presParOf" srcId="{B417D23B-623D-417B-ACBF-2237107BD0E8}" destId="{394D2A99-C3C8-4EE1-93E3-0D8B38AC5772}" srcOrd="0" destOrd="0" presId="urn:microsoft.com/office/officeart/2005/8/layout/cycle2"/>
    <dgm:cxn modelId="{C6CC288A-1513-465F-B69E-B8CB61824376}" type="presParOf" srcId="{B417D23B-623D-417B-ACBF-2237107BD0E8}" destId="{62442038-6F7D-4C6E-A004-387A6DD4263C}" srcOrd="1" destOrd="0" presId="urn:microsoft.com/office/officeart/2005/8/layout/cycle2"/>
    <dgm:cxn modelId="{8E0F4A17-7A25-44A4-83F0-DDB539330166}" type="presParOf" srcId="{62442038-6F7D-4C6E-A004-387A6DD4263C}" destId="{CA90466E-0F01-4D69-AE53-D80107DCB448}" srcOrd="0" destOrd="0" presId="urn:microsoft.com/office/officeart/2005/8/layout/cycle2"/>
    <dgm:cxn modelId="{DE502C2E-6CDE-4BD2-9EC6-E6F567FA5C31}" type="presParOf" srcId="{B417D23B-623D-417B-ACBF-2237107BD0E8}" destId="{CEDEB88B-2EC1-423D-8DCC-F83C91F8CF4E}" srcOrd="2" destOrd="0" presId="urn:microsoft.com/office/officeart/2005/8/layout/cycle2"/>
    <dgm:cxn modelId="{B6931A68-7651-41A0-B258-0F3272E8B395}" type="presParOf" srcId="{B417D23B-623D-417B-ACBF-2237107BD0E8}" destId="{8612EBF5-47A7-487E-8073-CE4F1F0B52AD}" srcOrd="3" destOrd="0" presId="urn:microsoft.com/office/officeart/2005/8/layout/cycle2"/>
    <dgm:cxn modelId="{BAB890D6-F526-49BE-8736-38AE5F75EC5B}" type="presParOf" srcId="{8612EBF5-47A7-487E-8073-CE4F1F0B52AD}" destId="{29277E4E-CE8A-4298-977E-2D4186C266BB}" srcOrd="0" destOrd="0" presId="urn:microsoft.com/office/officeart/2005/8/layout/cycle2"/>
    <dgm:cxn modelId="{44FCF5DF-8E2B-4D55-86AF-E500AE351230}" type="presParOf" srcId="{B417D23B-623D-417B-ACBF-2237107BD0E8}" destId="{E46653FA-253C-477B-AD8C-8017BEF98D4D}" srcOrd="4" destOrd="0" presId="urn:microsoft.com/office/officeart/2005/8/layout/cycle2"/>
    <dgm:cxn modelId="{5A2B2909-841B-4A75-8979-7F9404C9031D}" type="presParOf" srcId="{B417D23B-623D-417B-ACBF-2237107BD0E8}" destId="{C76EEF34-FD0E-49E6-9EF0-FB7D66CF1AFA}" srcOrd="5" destOrd="0" presId="urn:microsoft.com/office/officeart/2005/8/layout/cycle2"/>
    <dgm:cxn modelId="{D2DFC15B-DF63-4341-B4CC-4298DF442DD7}" type="presParOf" srcId="{C76EEF34-FD0E-49E6-9EF0-FB7D66CF1AFA}" destId="{95A02354-BD32-42D6-A9E7-459A2947ED2D}" srcOrd="0" destOrd="0" presId="urn:microsoft.com/office/officeart/2005/8/layout/cycle2"/>
    <dgm:cxn modelId="{E1DFAF89-9B7D-4442-986D-315C08A072B8}" type="presParOf" srcId="{B417D23B-623D-417B-ACBF-2237107BD0E8}" destId="{35CEF56C-D060-404F-B624-5A4FD768B7AD}" srcOrd="6" destOrd="0" presId="urn:microsoft.com/office/officeart/2005/8/layout/cycle2"/>
    <dgm:cxn modelId="{9FA60769-87C7-4EB8-A9B7-D6961397B672}" type="presParOf" srcId="{B417D23B-623D-417B-ACBF-2237107BD0E8}" destId="{55407364-C3C7-4BB5-8716-9E9A6FD93B87}" srcOrd="7" destOrd="0" presId="urn:microsoft.com/office/officeart/2005/8/layout/cycle2"/>
    <dgm:cxn modelId="{8ABC65D4-93B5-4DB9-88A8-3D7F67A91A28}" type="presParOf" srcId="{55407364-C3C7-4BB5-8716-9E9A6FD93B87}" destId="{D7E3A76B-59BC-4567-A713-6A8EAC75A6B2}" srcOrd="0" destOrd="0" presId="urn:microsoft.com/office/officeart/2005/8/layout/cycle2"/>
  </dgm:cxnLst>
  <dgm:bg>
    <a:solidFill>
      <a:schemeClr val="accent6">
        <a:lumMod val="40000"/>
        <a:lumOff val="60000"/>
      </a:schemeClr>
    </a:solidFill>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FE04E7-6496-43B4-9C1C-F5DE6ABBF8EA}" type="doc">
      <dgm:prSet loTypeId="urn:microsoft.com/office/officeart/2005/8/layout/target1" loCatId="relationship" qsTypeId="urn:microsoft.com/office/officeart/2005/8/quickstyle/simple1" qsCatId="simple" csTypeId="urn:microsoft.com/office/officeart/2005/8/colors/accent2_5" csCatId="accent2" phldr="1"/>
      <dgm:spPr/>
    </dgm:pt>
    <dgm:pt modelId="{6EDF4DCB-ECDB-4184-91FF-63544C313BEC}">
      <dgm:prSet phldrT="[Text]" custT="1"/>
      <dgm:spPr>
        <a:solidFill>
          <a:schemeClr val="accent2">
            <a:lumMod val="75000"/>
          </a:schemeClr>
        </a:solidFill>
      </dgm:spPr>
      <dgm:t>
        <a:bodyPr/>
        <a:lstStyle/>
        <a:p>
          <a:r>
            <a:rPr lang="en-US" sz="1400" dirty="0" smtClean="0">
              <a:solidFill>
                <a:schemeClr val="tx1"/>
              </a:solidFill>
            </a:rPr>
            <a:t>Core Products: Bias products, new additions, products connected with ECV/FCDR </a:t>
          </a:r>
        </a:p>
        <a:p>
          <a:r>
            <a:rPr lang="en-US" sz="1400" dirty="0" smtClean="0">
              <a:solidFill>
                <a:schemeClr val="tx1"/>
              </a:solidFill>
            </a:rPr>
            <a:t>directly follow the GISCS Conventions</a:t>
          </a:r>
          <a:r>
            <a:rPr lang="en-US" sz="1050" dirty="0" smtClean="0">
              <a:solidFill>
                <a:schemeClr val="tx1"/>
              </a:solidFill>
            </a:rPr>
            <a:t>.  </a:t>
          </a:r>
          <a:endParaRPr lang="en-US" sz="1050" dirty="0">
            <a:solidFill>
              <a:schemeClr val="tx1"/>
            </a:solidFill>
          </a:endParaRPr>
        </a:p>
      </dgm:t>
    </dgm:pt>
    <dgm:pt modelId="{F7E16018-4065-485B-9355-B43AF96F1555}" type="parTrans" cxnId="{51F10A07-21CA-4269-8046-49EE431B6617}">
      <dgm:prSet/>
      <dgm:spPr/>
      <dgm:t>
        <a:bodyPr/>
        <a:lstStyle/>
        <a:p>
          <a:endParaRPr lang="en-US"/>
        </a:p>
      </dgm:t>
    </dgm:pt>
    <dgm:pt modelId="{B1979852-331B-41A9-8061-F61826BE8CFB}" type="sibTrans" cxnId="{51F10A07-21CA-4269-8046-49EE431B6617}">
      <dgm:prSet/>
      <dgm:spPr/>
      <dgm:t>
        <a:bodyPr/>
        <a:lstStyle/>
        <a:p>
          <a:endParaRPr lang="en-US"/>
        </a:p>
      </dgm:t>
    </dgm:pt>
    <dgm:pt modelId="{B6504C47-8B33-4291-8FFB-94E69F33AEDE}">
      <dgm:prSet phldrT="[Text]" custT="1"/>
      <dgm:spPr>
        <a:solidFill>
          <a:schemeClr val="accent2">
            <a:lumMod val="60000"/>
            <a:lumOff val="40000"/>
          </a:schemeClr>
        </a:solidFill>
      </dgm:spPr>
      <dgm:t>
        <a:bodyPr/>
        <a:lstStyle/>
        <a:p>
          <a:r>
            <a:rPr lang="en-US" sz="1400" dirty="0" smtClean="0">
              <a:solidFill>
                <a:schemeClr val="tx1"/>
              </a:solidFill>
            </a:rPr>
            <a:t>GSICS Resources and Documents:</a:t>
          </a:r>
        </a:p>
        <a:p>
          <a:r>
            <a:rPr lang="en-US" sz="1400" dirty="0" smtClean="0">
              <a:solidFill>
                <a:schemeClr val="tx1"/>
              </a:solidFill>
            </a:rPr>
            <a:t>GPRCs, ICVS, Corrections not following GSICS convections but  meeting GSICS goals.</a:t>
          </a:r>
          <a:endParaRPr lang="en-US" sz="1400" dirty="0">
            <a:solidFill>
              <a:schemeClr val="tx1"/>
            </a:solidFill>
          </a:endParaRPr>
        </a:p>
      </dgm:t>
    </dgm:pt>
    <dgm:pt modelId="{9A1A4CA2-F93A-4EDB-B311-2DA41331ECBF}" type="parTrans" cxnId="{11BAFA75-BA39-4B70-B137-BE2DFFAE2C6C}">
      <dgm:prSet/>
      <dgm:spPr/>
      <dgm:t>
        <a:bodyPr/>
        <a:lstStyle/>
        <a:p>
          <a:endParaRPr lang="en-US"/>
        </a:p>
      </dgm:t>
    </dgm:pt>
    <dgm:pt modelId="{3BAD4C08-3842-4132-8C84-EDE95651E22C}" type="sibTrans" cxnId="{11BAFA75-BA39-4B70-B137-BE2DFFAE2C6C}">
      <dgm:prSet/>
      <dgm:spPr/>
      <dgm:t>
        <a:bodyPr/>
        <a:lstStyle/>
        <a:p>
          <a:endParaRPr lang="en-US"/>
        </a:p>
      </dgm:t>
    </dgm:pt>
    <dgm:pt modelId="{BAC60D98-4A28-409C-B974-309F9D10ABA9}">
      <dgm:prSet phldrT="[Text]" custT="1"/>
      <dgm:spPr>
        <a:solidFill>
          <a:schemeClr val="accent2">
            <a:lumMod val="40000"/>
            <a:lumOff val="60000"/>
          </a:schemeClr>
        </a:solidFill>
      </dgm:spPr>
      <dgm:t>
        <a:bodyPr/>
        <a:lstStyle/>
        <a:p>
          <a:r>
            <a:rPr lang="en-US" sz="1400" dirty="0" smtClean="0">
              <a:solidFill>
                <a:schemeClr val="tx1"/>
              </a:solidFill>
            </a:rPr>
            <a:t>Models and Data Sets:</a:t>
          </a:r>
        </a:p>
        <a:p>
          <a:r>
            <a:rPr lang="en-US" sz="1400" dirty="0" smtClean="0">
              <a:solidFill>
                <a:schemeClr val="tx1"/>
              </a:solidFill>
            </a:rPr>
            <a:t>GIRO, SBAF, Solar, Lunar, references, Intermediate Datasets used to create core  products, Pre-Launch key data sets.</a:t>
          </a:r>
        </a:p>
      </dgm:t>
    </dgm:pt>
    <dgm:pt modelId="{11233132-6312-48C9-BE8B-65BA7C67483A}" type="parTrans" cxnId="{FAACA05A-B3F9-436A-8A8A-394874F3B0D7}">
      <dgm:prSet/>
      <dgm:spPr/>
      <dgm:t>
        <a:bodyPr/>
        <a:lstStyle/>
        <a:p>
          <a:endParaRPr lang="en-US"/>
        </a:p>
      </dgm:t>
    </dgm:pt>
    <dgm:pt modelId="{B83481C2-0299-41E5-835E-3B3C7DDFD15F}" type="sibTrans" cxnId="{FAACA05A-B3F9-436A-8A8A-394874F3B0D7}">
      <dgm:prSet/>
      <dgm:spPr/>
      <dgm:t>
        <a:bodyPr/>
        <a:lstStyle/>
        <a:p>
          <a:endParaRPr lang="en-US"/>
        </a:p>
      </dgm:t>
    </dgm:pt>
    <dgm:pt modelId="{9FF55B57-1218-4D54-8874-9957533801F8}">
      <dgm:prSet custT="1"/>
      <dgm:spPr>
        <a:solidFill>
          <a:schemeClr val="accent2">
            <a:lumMod val="20000"/>
            <a:lumOff val="80000"/>
          </a:schemeClr>
        </a:solidFill>
      </dgm:spPr>
      <dgm:t>
        <a:bodyPr/>
        <a:lstStyle/>
        <a:p>
          <a:r>
            <a:rPr lang="en-US" sz="1400" dirty="0" smtClean="0"/>
            <a:t>Tools:</a:t>
          </a:r>
        </a:p>
        <a:p>
          <a:r>
            <a:rPr lang="en-US" sz="1400" b="0" noProof="0" dirty="0" smtClean="0">
              <a:latin typeface="+mn-lt"/>
            </a:rPr>
            <a:t>SNO Matchup, Bias Monitoring, Display Tools, Readers, SBAF</a:t>
          </a:r>
          <a:endParaRPr lang="en-US" sz="1400" dirty="0"/>
        </a:p>
      </dgm:t>
    </dgm:pt>
    <dgm:pt modelId="{7360DD92-AB72-486B-8E47-F8D3B21EB8C1}" type="parTrans" cxnId="{05A98712-1EF6-4498-AA28-A5D1A8DFD0E2}">
      <dgm:prSet/>
      <dgm:spPr/>
      <dgm:t>
        <a:bodyPr/>
        <a:lstStyle/>
        <a:p>
          <a:endParaRPr lang="en-US"/>
        </a:p>
      </dgm:t>
    </dgm:pt>
    <dgm:pt modelId="{A7ADBA6F-A1E0-4D70-84B0-0254C921A629}" type="sibTrans" cxnId="{05A98712-1EF6-4498-AA28-A5D1A8DFD0E2}">
      <dgm:prSet/>
      <dgm:spPr/>
      <dgm:t>
        <a:bodyPr/>
        <a:lstStyle/>
        <a:p>
          <a:endParaRPr lang="en-US"/>
        </a:p>
      </dgm:t>
    </dgm:pt>
    <dgm:pt modelId="{A1ED2971-EE42-47FF-943A-8009EC425295}" type="pres">
      <dgm:prSet presAssocID="{38FE04E7-6496-43B4-9C1C-F5DE6ABBF8EA}" presName="composite" presStyleCnt="0">
        <dgm:presLayoutVars>
          <dgm:chMax val="5"/>
          <dgm:dir/>
          <dgm:resizeHandles val="exact"/>
        </dgm:presLayoutVars>
      </dgm:prSet>
      <dgm:spPr/>
    </dgm:pt>
    <dgm:pt modelId="{EBB3811B-9ED9-4722-8B32-BC33388A2F12}" type="pres">
      <dgm:prSet presAssocID="{6EDF4DCB-ECDB-4184-91FF-63544C313BEC}" presName="circle1" presStyleLbl="lnNode1" presStyleIdx="0" presStyleCnt="4" custLinFactX="-66668" custLinFactNeighborX="-100000"/>
      <dgm:spPr/>
    </dgm:pt>
    <dgm:pt modelId="{E683E417-634D-419A-8F0D-F316A6884CEF}" type="pres">
      <dgm:prSet presAssocID="{6EDF4DCB-ECDB-4184-91FF-63544C313BEC}" presName="text1" presStyleLbl="revTx" presStyleIdx="0" presStyleCnt="4" custScaleX="198856" custLinFactNeighborX="1210" custLinFactNeighborY="5631">
        <dgm:presLayoutVars>
          <dgm:bulletEnabled val="1"/>
        </dgm:presLayoutVars>
      </dgm:prSet>
      <dgm:spPr/>
      <dgm:t>
        <a:bodyPr/>
        <a:lstStyle/>
        <a:p>
          <a:endParaRPr lang="en-US"/>
        </a:p>
      </dgm:t>
    </dgm:pt>
    <dgm:pt modelId="{B6299E4E-093C-4CED-8668-ECCC4953676E}" type="pres">
      <dgm:prSet presAssocID="{6EDF4DCB-ECDB-4184-91FF-63544C313BEC}" presName="line1" presStyleLbl="callout" presStyleIdx="0" presStyleCnt="8" custLinFactX="-100000" custLinFactNeighborX="-105492"/>
      <dgm:spPr/>
    </dgm:pt>
    <dgm:pt modelId="{68D27682-CB48-4D52-9710-EBDD4573F3CE}" type="pres">
      <dgm:prSet presAssocID="{6EDF4DCB-ECDB-4184-91FF-63544C313BEC}" presName="d1" presStyleLbl="callout" presStyleIdx="1" presStyleCnt="8" custLinFactNeighborX="-44460"/>
      <dgm:spPr/>
    </dgm:pt>
    <dgm:pt modelId="{BC55EEC5-331B-4512-8F08-160B96735870}" type="pres">
      <dgm:prSet presAssocID="{B6504C47-8B33-4291-8FFB-94E69F33AEDE}" presName="circle2" presStyleLbl="lnNode1" presStyleIdx="1" presStyleCnt="4" custLinFactNeighborX="-55556"/>
      <dgm:spPr/>
    </dgm:pt>
    <dgm:pt modelId="{04E7B0DD-8B9B-4CC0-B010-B3078FFBDA24}" type="pres">
      <dgm:prSet presAssocID="{B6504C47-8B33-4291-8FFB-94E69F33AEDE}" presName="text2" presStyleLbl="revTx" presStyleIdx="1" presStyleCnt="4" custScaleX="191323" custLinFactNeighborX="-1308" custLinFactNeighborY="15893">
        <dgm:presLayoutVars>
          <dgm:bulletEnabled val="1"/>
        </dgm:presLayoutVars>
      </dgm:prSet>
      <dgm:spPr/>
      <dgm:t>
        <a:bodyPr/>
        <a:lstStyle/>
        <a:p>
          <a:endParaRPr lang="en-US"/>
        </a:p>
      </dgm:t>
    </dgm:pt>
    <dgm:pt modelId="{AA9CCC63-E219-4F71-B5B5-DEF018A34DB8}" type="pres">
      <dgm:prSet presAssocID="{B6504C47-8B33-4291-8FFB-94E69F33AEDE}" presName="line2" presStyleLbl="callout" presStyleIdx="2" presStyleCnt="8" custLinFactX="-97974" custLinFactNeighborX="-100000"/>
      <dgm:spPr/>
    </dgm:pt>
    <dgm:pt modelId="{0DE89501-1946-4503-AD37-910F51332BC2}" type="pres">
      <dgm:prSet presAssocID="{B6504C47-8B33-4291-8FFB-94E69F33AEDE}" presName="d2" presStyleLbl="callout" presStyleIdx="3" presStyleCnt="8" custLinFactNeighborX="-56706"/>
      <dgm:spPr/>
    </dgm:pt>
    <dgm:pt modelId="{845791BC-7EA8-46B4-A0D6-46F6EDAE29C0}" type="pres">
      <dgm:prSet presAssocID="{BAC60D98-4A28-409C-B974-309F9D10ABA9}" presName="circle3" presStyleLbl="lnNode1" presStyleIdx="2" presStyleCnt="4" custLinFactNeighborX="-33364"/>
      <dgm:spPr/>
    </dgm:pt>
    <dgm:pt modelId="{624D27F1-0C71-4952-9D20-117BAF5729CD}" type="pres">
      <dgm:prSet presAssocID="{BAC60D98-4A28-409C-B974-309F9D10ABA9}" presName="text3" presStyleLbl="revTx" presStyleIdx="2" presStyleCnt="4" custScaleX="196195" custScaleY="130238" custLinFactNeighborX="-1050" custLinFactNeighborY="43498">
        <dgm:presLayoutVars>
          <dgm:bulletEnabled val="1"/>
        </dgm:presLayoutVars>
      </dgm:prSet>
      <dgm:spPr/>
      <dgm:t>
        <a:bodyPr/>
        <a:lstStyle/>
        <a:p>
          <a:endParaRPr lang="en-US"/>
        </a:p>
      </dgm:t>
    </dgm:pt>
    <dgm:pt modelId="{03DDB356-1C00-4901-93FF-E6026C83CE6F}" type="pres">
      <dgm:prSet presAssocID="{BAC60D98-4A28-409C-B974-309F9D10ABA9}" presName="line3" presStyleLbl="callout" presStyleIdx="4" presStyleCnt="8" custLinFactX="-92963" custLinFactNeighborX="-100000"/>
      <dgm:spPr>
        <a:blipFill rotWithShape="0">
          <a:blip xmlns:r="http://schemas.openxmlformats.org/officeDocument/2006/relationships" r:embed="rId1"/>
          <a:stretch>
            <a:fillRect/>
          </a:stretch>
        </a:blipFill>
      </dgm:spPr>
      <dgm:t>
        <a:bodyPr/>
        <a:lstStyle/>
        <a:p>
          <a:endParaRPr lang="en-US"/>
        </a:p>
      </dgm:t>
    </dgm:pt>
    <dgm:pt modelId="{8CA55EBB-2226-42A6-B0F5-6E9BE06CC410}" type="pres">
      <dgm:prSet presAssocID="{BAC60D98-4A28-409C-B974-309F9D10ABA9}" presName="d3" presStyleLbl="callout" presStyleIdx="5" presStyleCnt="8" custLinFactNeighborX="-73476"/>
      <dgm:spPr/>
    </dgm:pt>
    <dgm:pt modelId="{162AC5F8-5D17-4F03-9C8A-DEE264A6DFA2}" type="pres">
      <dgm:prSet presAssocID="{9FF55B57-1218-4D54-8874-9957533801F8}" presName="circle4" presStyleLbl="lnNode1" presStyleIdx="3" presStyleCnt="4" custScaleX="89976" custScaleY="90408" custLinFactNeighborX="-26918"/>
      <dgm:spPr/>
    </dgm:pt>
    <dgm:pt modelId="{66FE729F-ADE2-4D85-9B85-DA7196FB2FF7}" type="pres">
      <dgm:prSet presAssocID="{9FF55B57-1218-4D54-8874-9957533801F8}" presName="text4" presStyleLbl="revTx" presStyleIdx="3" presStyleCnt="4" custScaleX="197057" custLinFactNeighborX="-582" custLinFactNeighborY="58815">
        <dgm:presLayoutVars>
          <dgm:bulletEnabled val="1"/>
        </dgm:presLayoutVars>
      </dgm:prSet>
      <dgm:spPr/>
      <dgm:t>
        <a:bodyPr/>
        <a:lstStyle/>
        <a:p>
          <a:endParaRPr lang="en-US"/>
        </a:p>
      </dgm:t>
    </dgm:pt>
    <dgm:pt modelId="{089DD339-0F95-47EB-AB8A-DB42BD6EE655}" type="pres">
      <dgm:prSet presAssocID="{9FF55B57-1218-4D54-8874-9957533801F8}" presName="line4" presStyleLbl="callout" presStyleIdx="6" presStyleCnt="8" custFlipVert="0" custFlipHor="0" custSzY="45720" custScaleX="99494" custLinFactX="-100000" custLinFactY="7016" custLinFactNeighborX="-123034" custLinFactNeighborY="100000"/>
      <dgm:spPr/>
    </dgm:pt>
    <dgm:pt modelId="{7BB997FD-861A-451E-963F-E72A5D27FF6E}" type="pres">
      <dgm:prSet presAssocID="{9FF55B57-1218-4D54-8874-9957533801F8}" presName="d4" presStyleLbl="callout" presStyleIdx="7" presStyleCnt="8" custLinFactX="-21320" custLinFactNeighborX="-100000" custLinFactNeighborY="-1030"/>
      <dgm:spPr/>
    </dgm:pt>
  </dgm:ptLst>
  <dgm:cxnLst>
    <dgm:cxn modelId="{51F10A07-21CA-4269-8046-49EE431B6617}" srcId="{38FE04E7-6496-43B4-9C1C-F5DE6ABBF8EA}" destId="{6EDF4DCB-ECDB-4184-91FF-63544C313BEC}" srcOrd="0" destOrd="0" parTransId="{F7E16018-4065-485B-9355-B43AF96F1555}" sibTransId="{B1979852-331B-41A9-8061-F61826BE8CFB}"/>
    <dgm:cxn modelId="{73B35236-3210-442F-8E4D-36CE2B3627A0}" type="presOf" srcId="{B6504C47-8B33-4291-8FFB-94E69F33AEDE}" destId="{04E7B0DD-8B9B-4CC0-B010-B3078FFBDA24}" srcOrd="0" destOrd="0" presId="urn:microsoft.com/office/officeart/2005/8/layout/target1"/>
    <dgm:cxn modelId="{05A98712-1EF6-4498-AA28-A5D1A8DFD0E2}" srcId="{38FE04E7-6496-43B4-9C1C-F5DE6ABBF8EA}" destId="{9FF55B57-1218-4D54-8874-9957533801F8}" srcOrd="3" destOrd="0" parTransId="{7360DD92-AB72-486B-8E47-F8D3B21EB8C1}" sibTransId="{A7ADBA6F-A1E0-4D70-84B0-0254C921A629}"/>
    <dgm:cxn modelId="{11BAFA75-BA39-4B70-B137-BE2DFFAE2C6C}" srcId="{38FE04E7-6496-43B4-9C1C-F5DE6ABBF8EA}" destId="{B6504C47-8B33-4291-8FFB-94E69F33AEDE}" srcOrd="1" destOrd="0" parTransId="{9A1A4CA2-F93A-4EDB-B311-2DA41331ECBF}" sibTransId="{3BAD4C08-3842-4132-8C84-EDE95651E22C}"/>
    <dgm:cxn modelId="{554AA129-DAC9-467B-861C-BEC12119EA53}" type="presOf" srcId="{6EDF4DCB-ECDB-4184-91FF-63544C313BEC}" destId="{E683E417-634D-419A-8F0D-F316A6884CEF}" srcOrd="0" destOrd="0" presId="urn:microsoft.com/office/officeart/2005/8/layout/target1"/>
    <dgm:cxn modelId="{FAACA05A-B3F9-436A-8A8A-394874F3B0D7}" srcId="{38FE04E7-6496-43B4-9C1C-F5DE6ABBF8EA}" destId="{BAC60D98-4A28-409C-B974-309F9D10ABA9}" srcOrd="2" destOrd="0" parTransId="{11233132-6312-48C9-BE8B-65BA7C67483A}" sibTransId="{B83481C2-0299-41E5-835E-3B3C7DDFD15F}"/>
    <dgm:cxn modelId="{78800254-96DD-4E05-BFBB-3CD45263CFE2}" type="presOf" srcId="{9FF55B57-1218-4D54-8874-9957533801F8}" destId="{66FE729F-ADE2-4D85-9B85-DA7196FB2FF7}" srcOrd="0" destOrd="0" presId="urn:microsoft.com/office/officeart/2005/8/layout/target1"/>
    <dgm:cxn modelId="{43A0DF24-C164-48BB-944B-4297E52B0E49}" type="presOf" srcId="{BAC60D98-4A28-409C-B974-309F9D10ABA9}" destId="{624D27F1-0C71-4952-9D20-117BAF5729CD}" srcOrd="0" destOrd="0" presId="urn:microsoft.com/office/officeart/2005/8/layout/target1"/>
    <dgm:cxn modelId="{580D52CC-6B92-469C-8ECF-F076655E1DB2}" type="presOf" srcId="{38FE04E7-6496-43B4-9C1C-F5DE6ABBF8EA}" destId="{A1ED2971-EE42-47FF-943A-8009EC425295}" srcOrd="0" destOrd="0" presId="urn:microsoft.com/office/officeart/2005/8/layout/target1"/>
    <dgm:cxn modelId="{CECB72AD-5858-475E-9ABE-7DAB6AA4FACC}" type="presParOf" srcId="{A1ED2971-EE42-47FF-943A-8009EC425295}" destId="{EBB3811B-9ED9-4722-8B32-BC33388A2F12}" srcOrd="0" destOrd="0" presId="urn:microsoft.com/office/officeart/2005/8/layout/target1"/>
    <dgm:cxn modelId="{EE424C10-4738-4C91-90B2-401B1989E3FD}" type="presParOf" srcId="{A1ED2971-EE42-47FF-943A-8009EC425295}" destId="{E683E417-634D-419A-8F0D-F316A6884CEF}" srcOrd="1" destOrd="0" presId="urn:microsoft.com/office/officeart/2005/8/layout/target1"/>
    <dgm:cxn modelId="{E7978777-ABD2-494F-8F94-0A06F520CF1D}" type="presParOf" srcId="{A1ED2971-EE42-47FF-943A-8009EC425295}" destId="{B6299E4E-093C-4CED-8668-ECCC4953676E}" srcOrd="2" destOrd="0" presId="urn:microsoft.com/office/officeart/2005/8/layout/target1"/>
    <dgm:cxn modelId="{08ACA6E5-5D6C-4529-B2D6-2EB6BE4F448C}" type="presParOf" srcId="{A1ED2971-EE42-47FF-943A-8009EC425295}" destId="{68D27682-CB48-4D52-9710-EBDD4573F3CE}" srcOrd="3" destOrd="0" presId="urn:microsoft.com/office/officeart/2005/8/layout/target1"/>
    <dgm:cxn modelId="{26706693-0D1B-4C14-B150-6E2DE18B0307}" type="presParOf" srcId="{A1ED2971-EE42-47FF-943A-8009EC425295}" destId="{BC55EEC5-331B-4512-8F08-160B96735870}" srcOrd="4" destOrd="0" presId="urn:microsoft.com/office/officeart/2005/8/layout/target1"/>
    <dgm:cxn modelId="{3B968C07-D904-4CE2-AEEA-3410A48467D1}" type="presParOf" srcId="{A1ED2971-EE42-47FF-943A-8009EC425295}" destId="{04E7B0DD-8B9B-4CC0-B010-B3078FFBDA24}" srcOrd="5" destOrd="0" presId="urn:microsoft.com/office/officeart/2005/8/layout/target1"/>
    <dgm:cxn modelId="{2B71CE75-BD74-4237-8D1A-191FC7BA3008}" type="presParOf" srcId="{A1ED2971-EE42-47FF-943A-8009EC425295}" destId="{AA9CCC63-E219-4F71-B5B5-DEF018A34DB8}" srcOrd="6" destOrd="0" presId="urn:microsoft.com/office/officeart/2005/8/layout/target1"/>
    <dgm:cxn modelId="{D9E9340C-EB7F-4977-ADB5-013BCF28EC69}" type="presParOf" srcId="{A1ED2971-EE42-47FF-943A-8009EC425295}" destId="{0DE89501-1946-4503-AD37-910F51332BC2}" srcOrd="7" destOrd="0" presId="urn:microsoft.com/office/officeart/2005/8/layout/target1"/>
    <dgm:cxn modelId="{E5A8FE76-9DEE-43DA-BA95-CB501158FF52}" type="presParOf" srcId="{A1ED2971-EE42-47FF-943A-8009EC425295}" destId="{845791BC-7EA8-46B4-A0D6-46F6EDAE29C0}" srcOrd="8" destOrd="0" presId="urn:microsoft.com/office/officeart/2005/8/layout/target1"/>
    <dgm:cxn modelId="{3AB0C86E-79C0-419F-A1F8-ABB84D561159}" type="presParOf" srcId="{A1ED2971-EE42-47FF-943A-8009EC425295}" destId="{624D27F1-0C71-4952-9D20-117BAF5729CD}" srcOrd="9" destOrd="0" presId="urn:microsoft.com/office/officeart/2005/8/layout/target1"/>
    <dgm:cxn modelId="{AAC98B66-6BE7-43A7-8C0A-F8888797CEDF}" type="presParOf" srcId="{A1ED2971-EE42-47FF-943A-8009EC425295}" destId="{03DDB356-1C00-4901-93FF-E6026C83CE6F}" srcOrd="10" destOrd="0" presId="urn:microsoft.com/office/officeart/2005/8/layout/target1"/>
    <dgm:cxn modelId="{1C05D562-76F6-416D-BB92-20E4935A19BC}" type="presParOf" srcId="{A1ED2971-EE42-47FF-943A-8009EC425295}" destId="{8CA55EBB-2226-42A6-B0F5-6E9BE06CC410}" srcOrd="11" destOrd="0" presId="urn:microsoft.com/office/officeart/2005/8/layout/target1"/>
    <dgm:cxn modelId="{3DE99B5B-5F50-487A-AD26-499D02876D99}" type="presParOf" srcId="{A1ED2971-EE42-47FF-943A-8009EC425295}" destId="{162AC5F8-5D17-4F03-9C8A-DEE264A6DFA2}" srcOrd="12" destOrd="0" presId="urn:microsoft.com/office/officeart/2005/8/layout/target1"/>
    <dgm:cxn modelId="{889CD3E3-F4C8-48F6-AB22-E0D6F9D587AC}" type="presParOf" srcId="{A1ED2971-EE42-47FF-943A-8009EC425295}" destId="{66FE729F-ADE2-4D85-9B85-DA7196FB2FF7}" srcOrd="13" destOrd="0" presId="urn:microsoft.com/office/officeart/2005/8/layout/target1"/>
    <dgm:cxn modelId="{7F5749C5-51F5-4830-83AD-7C190F5AC113}" type="presParOf" srcId="{A1ED2971-EE42-47FF-943A-8009EC425295}" destId="{089DD339-0F95-47EB-AB8A-DB42BD6EE655}" srcOrd="14" destOrd="0" presId="urn:microsoft.com/office/officeart/2005/8/layout/target1"/>
    <dgm:cxn modelId="{5CD1233C-1B71-4FBF-A2FF-CDD6F941884F}" type="presParOf" srcId="{A1ED2971-EE42-47FF-943A-8009EC425295}" destId="{7BB997FD-861A-451E-963F-E72A5D27FF6E}" srcOrd="15" destOrd="0" presId="urn:microsoft.com/office/officeart/2005/8/layout/targe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94D2A99-C3C8-4EE1-93E3-0D8B38AC5772}">
      <dsp:nvSpPr>
        <dsp:cNvPr id="0" name=""/>
        <dsp:cNvSpPr/>
      </dsp:nvSpPr>
      <dsp:spPr>
        <a:xfrm>
          <a:off x="2597422" y="1171"/>
          <a:ext cx="1409154" cy="1409154"/>
        </a:xfrm>
        <a:prstGeom prst="ellipse">
          <a:avLst/>
        </a:prstGeom>
        <a:solidFill>
          <a:srgbClr val="EE2D2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Data Producer</a:t>
          </a:r>
        </a:p>
        <a:p>
          <a:pPr lvl="0" algn="ctr" defTabSz="844550">
            <a:lnSpc>
              <a:spcPct val="90000"/>
            </a:lnSpc>
            <a:spcBef>
              <a:spcPct val="0"/>
            </a:spcBef>
            <a:spcAft>
              <a:spcPct val="35000"/>
            </a:spcAft>
          </a:pPr>
          <a:r>
            <a:rPr lang="en-US" sz="1050" kern="1200" dirty="0" smtClean="0">
              <a:solidFill>
                <a:schemeClr val="tx1"/>
              </a:solidFill>
            </a:rPr>
            <a:t>(GPAF)</a:t>
          </a:r>
          <a:endParaRPr lang="en-US" sz="1050" kern="1200" dirty="0">
            <a:solidFill>
              <a:schemeClr val="tx1"/>
            </a:solidFill>
          </a:endParaRPr>
        </a:p>
      </dsp:txBody>
      <dsp:txXfrm>
        <a:off x="2597422" y="1171"/>
        <a:ext cx="1409154" cy="1409154"/>
      </dsp:txXfrm>
    </dsp:sp>
    <dsp:sp modelId="{62442038-6F7D-4C6E-A004-387A6DD4263C}">
      <dsp:nvSpPr>
        <dsp:cNvPr id="0" name=""/>
        <dsp:cNvSpPr/>
      </dsp:nvSpPr>
      <dsp:spPr>
        <a:xfrm rot="2700000">
          <a:off x="3855235" y="1208259"/>
          <a:ext cx="374138" cy="475589"/>
        </a:xfrm>
        <a:prstGeom prst="rightArrow">
          <a:avLst>
            <a:gd name="adj1" fmla="val 60000"/>
            <a:gd name="adj2" fmla="val 50000"/>
          </a:avLst>
        </a:prstGeom>
        <a:solidFill>
          <a:srgbClr val="00990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2700000">
        <a:off x="3855235" y="1208259"/>
        <a:ext cx="374138" cy="475589"/>
      </dsp:txXfrm>
    </dsp:sp>
    <dsp:sp modelId="{CEDEB88B-2EC1-423D-8DCC-F83C91F8CF4E}">
      <dsp:nvSpPr>
        <dsp:cNvPr id="0" name=""/>
        <dsp:cNvSpPr/>
      </dsp:nvSpPr>
      <dsp:spPr>
        <a:xfrm>
          <a:off x="4093007" y="1496756"/>
          <a:ext cx="1409154" cy="1409154"/>
        </a:xfrm>
        <a:prstGeom prst="ellipse">
          <a:avLst/>
        </a:prstGeom>
        <a:solidFill>
          <a:srgbClr val="EE2D2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Data</a:t>
          </a:r>
        </a:p>
        <a:p>
          <a:pPr lvl="0" algn="ctr" defTabSz="800100">
            <a:lnSpc>
              <a:spcPct val="90000"/>
            </a:lnSpc>
            <a:spcBef>
              <a:spcPct val="0"/>
            </a:spcBef>
            <a:spcAft>
              <a:spcPct val="35000"/>
            </a:spcAft>
          </a:pPr>
          <a:r>
            <a:rPr lang="en-US" sz="1800" kern="1200" dirty="0" smtClean="0"/>
            <a:t>Reviewer</a:t>
          </a:r>
        </a:p>
        <a:p>
          <a:pPr lvl="0" algn="ctr" defTabSz="800100">
            <a:lnSpc>
              <a:spcPct val="90000"/>
            </a:lnSpc>
            <a:spcBef>
              <a:spcPct val="0"/>
            </a:spcBef>
            <a:spcAft>
              <a:spcPct val="35000"/>
            </a:spcAft>
          </a:pPr>
          <a:r>
            <a:rPr lang="en-US" sz="1050" kern="1200" dirty="0" smtClean="0">
              <a:solidFill>
                <a:schemeClr val="tx1"/>
              </a:solidFill>
            </a:rPr>
            <a:t>(GPERF)</a:t>
          </a:r>
          <a:endParaRPr lang="en-US" sz="1050" kern="1200" dirty="0">
            <a:solidFill>
              <a:schemeClr val="tx1"/>
            </a:solidFill>
          </a:endParaRPr>
        </a:p>
      </dsp:txBody>
      <dsp:txXfrm>
        <a:off x="4093007" y="1496756"/>
        <a:ext cx="1409154" cy="1409154"/>
      </dsp:txXfrm>
    </dsp:sp>
    <dsp:sp modelId="{8612EBF5-47A7-487E-8073-CE4F1F0B52AD}">
      <dsp:nvSpPr>
        <dsp:cNvPr id="0" name=""/>
        <dsp:cNvSpPr/>
      </dsp:nvSpPr>
      <dsp:spPr>
        <a:xfrm rot="8100000">
          <a:off x="3870210" y="2703843"/>
          <a:ext cx="374138" cy="475589"/>
        </a:xfrm>
        <a:prstGeom prst="rightArrow">
          <a:avLst>
            <a:gd name="adj1" fmla="val 60000"/>
            <a:gd name="adj2" fmla="val 50000"/>
          </a:avLst>
        </a:prstGeom>
        <a:solidFill>
          <a:srgbClr val="00990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8100000">
        <a:off x="3870210" y="2703843"/>
        <a:ext cx="374138" cy="475589"/>
      </dsp:txXfrm>
    </dsp:sp>
    <dsp:sp modelId="{E46653FA-253C-477B-AD8C-8017BEF98D4D}">
      <dsp:nvSpPr>
        <dsp:cNvPr id="0" name=""/>
        <dsp:cNvSpPr/>
      </dsp:nvSpPr>
      <dsp:spPr>
        <a:xfrm>
          <a:off x="2597422" y="2992340"/>
          <a:ext cx="1409154" cy="1409154"/>
        </a:xfrm>
        <a:prstGeom prst="ellipse">
          <a:avLst/>
        </a:prstGeom>
        <a:solidFill>
          <a:srgbClr val="EE2D2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Data User</a:t>
          </a:r>
        </a:p>
        <a:p>
          <a:pPr lvl="0" algn="ctr" defTabSz="844550">
            <a:lnSpc>
              <a:spcPct val="90000"/>
            </a:lnSpc>
            <a:spcBef>
              <a:spcPct val="0"/>
            </a:spcBef>
            <a:spcAft>
              <a:spcPct val="35000"/>
            </a:spcAft>
          </a:pPr>
          <a:r>
            <a:rPr lang="en-US" sz="1050" b="1" i="0" kern="1200" dirty="0" smtClean="0">
              <a:solidFill>
                <a:schemeClr val="tx1"/>
              </a:solidFill>
            </a:rPr>
            <a:t>( GPERF)</a:t>
          </a:r>
          <a:endParaRPr lang="en-US" sz="1050" b="1" i="0" kern="1200" dirty="0">
            <a:solidFill>
              <a:schemeClr val="tx1"/>
            </a:solidFill>
          </a:endParaRPr>
        </a:p>
      </dsp:txBody>
      <dsp:txXfrm>
        <a:off x="2597422" y="2992340"/>
        <a:ext cx="1409154" cy="1409154"/>
      </dsp:txXfrm>
    </dsp:sp>
    <dsp:sp modelId="{C76EEF34-FD0E-49E6-9EF0-FB7D66CF1AFA}">
      <dsp:nvSpPr>
        <dsp:cNvPr id="0" name=""/>
        <dsp:cNvSpPr/>
      </dsp:nvSpPr>
      <dsp:spPr>
        <a:xfrm rot="13500000">
          <a:off x="2374625" y="2718818"/>
          <a:ext cx="374138" cy="475589"/>
        </a:xfrm>
        <a:prstGeom prst="rightArrow">
          <a:avLst>
            <a:gd name="adj1" fmla="val 60000"/>
            <a:gd name="adj2" fmla="val 50000"/>
          </a:avLst>
        </a:prstGeom>
        <a:solidFill>
          <a:srgbClr val="00990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3500000">
        <a:off x="2374625" y="2718818"/>
        <a:ext cx="374138" cy="475589"/>
      </dsp:txXfrm>
    </dsp:sp>
    <dsp:sp modelId="{35CEF56C-D060-404F-B624-5A4FD768B7AD}">
      <dsp:nvSpPr>
        <dsp:cNvPr id="0" name=""/>
        <dsp:cNvSpPr/>
      </dsp:nvSpPr>
      <dsp:spPr>
        <a:xfrm>
          <a:off x="1101838" y="1496756"/>
          <a:ext cx="1409154" cy="1409154"/>
        </a:xfrm>
        <a:prstGeom prst="ellipse">
          <a:avLst/>
        </a:prstGeom>
        <a:solidFill>
          <a:srgbClr val="EE2D2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GSICS Executive Panel</a:t>
          </a:r>
          <a:endParaRPr lang="en-US" sz="1900" kern="1200" dirty="0"/>
        </a:p>
      </dsp:txBody>
      <dsp:txXfrm>
        <a:off x="1101838" y="1496756"/>
        <a:ext cx="1409154" cy="1409154"/>
      </dsp:txXfrm>
    </dsp:sp>
    <dsp:sp modelId="{55407364-C3C7-4BB5-8716-9E9A6FD93B87}">
      <dsp:nvSpPr>
        <dsp:cNvPr id="0" name=""/>
        <dsp:cNvSpPr/>
      </dsp:nvSpPr>
      <dsp:spPr>
        <a:xfrm rot="18900000">
          <a:off x="2359651" y="1223233"/>
          <a:ext cx="374138" cy="475589"/>
        </a:xfrm>
        <a:prstGeom prst="rightArrow">
          <a:avLst>
            <a:gd name="adj1" fmla="val 60000"/>
            <a:gd name="adj2" fmla="val 50000"/>
          </a:avLst>
        </a:prstGeom>
        <a:solidFill>
          <a:srgbClr val="009900"/>
        </a:solidFill>
        <a:ln w="25400" cap="flat" cmpd="sng"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8900000">
        <a:off x="2359651" y="1223233"/>
        <a:ext cx="374138" cy="47558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2AC5F8-5D17-4F03-9C8A-DEE264A6DFA2}">
      <dsp:nvSpPr>
        <dsp:cNvPr id="0" name=""/>
        <dsp:cNvSpPr/>
      </dsp:nvSpPr>
      <dsp:spPr>
        <a:xfrm>
          <a:off x="0" y="1375689"/>
          <a:ext cx="3054210" cy="3068874"/>
        </a:xfrm>
        <a:prstGeom prst="ellipse">
          <a:avLst/>
        </a:prstGeom>
        <a:solidFill>
          <a:schemeClr val="accent2">
            <a:shade val="90000"/>
            <a:hueOff val="-41001"/>
            <a:satOff val="-6944"/>
            <a:lumOff val="32113"/>
            <a:alpha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5791BC-7EA8-46B4-A0D6-46F6EDAE29C0}">
      <dsp:nvSpPr>
        <dsp:cNvPr id="0" name=""/>
        <dsp:cNvSpPr/>
      </dsp:nvSpPr>
      <dsp:spPr>
        <a:xfrm>
          <a:off x="383169" y="1698016"/>
          <a:ext cx="2424218" cy="2424218"/>
        </a:xfrm>
        <a:prstGeom prst="ellipse">
          <a:avLst/>
        </a:prstGeom>
        <a:solidFill>
          <a:schemeClr val="accent2">
            <a:shade val="90000"/>
            <a:hueOff val="-27334"/>
            <a:satOff val="-4629"/>
            <a:lumOff val="21409"/>
            <a:alphaOff val="-33333"/>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55EEC5-331B-4512-8F08-160B96735870}">
      <dsp:nvSpPr>
        <dsp:cNvPr id="0" name=""/>
        <dsp:cNvSpPr/>
      </dsp:nvSpPr>
      <dsp:spPr>
        <a:xfrm>
          <a:off x="868750" y="2182860"/>
          <a:ext cx="1454531" cy="1454531"/>
        </a:xfrm>
        <a:prstGeom prst="ellipse">
          <a:avLst/>
        </a:prstGeom>
        <a:solidFill>
          <a:schemeClr val="accent2">
            <a:shade val="90000"/>
            <a:hueOff val="-13667"/>
            <a:satOff val="-2315"/>
            <a:lumOff val="10704"/>
            <a:alphaOff val="-16667"/>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B3811B-9ED9-4722-8B32-BC33388A2F12}">
      <dsp:nvSpPr>
        <dsp:cNvPr id="0" name=""/>
        <dsp:cNvSpPr/>
      </dsp:nvSpPr>
      <dsp:spPr>
        <a:xfrm>
          <a:off x="1353594" y="2667704"/>
          <a:ext cx="484843" cy="484843"/>
        </a:xfrm>
        <a:prstGeom prst="ellipse">
          <a:avLst/>
        </a:prstGeom>
        <a:solidFill>
          <a:schemeClr val="accent2">
            <a:shade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83E417-634D-419A-8F0D-F316A6884CEF}">
      <dsp:nvSpPr>
        <dsp:cNvPr id="0" name=""/>
        <dsp:cNvSpPr/>
      </dsp:nvSpPr>
      <dsp:spPr>
        <a:xfrm>
          <a:off x="3848703" y="127114"/>
          <a:ext cx="3375055" cy="811844"/>
        </a:xfrm>
        <a:prstGeom prst="rect">
          <a:avLst/>
        </a:prstGeom>
        <a:solidFill>
          <a:schemeClr val="accent2">
            <a:lumMod val="75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99568" tIns="17780" rIns="17780" bIns="17780" numCol="1" spcCol="1270" anchor="ctr" anchorCtr="0">
          <a:noAutofit/>
        </a:bodyPr>
        <a:lstStyle/>
        <a:p>
          <a:pPr lvl="0" algn="l" defTabSz="622300">
            <a:lnSpc>
              <a:spcPct val="90000"/>
            </a:lnSpc>
            <a:spcBef>
              <a:spcPct val="0"/>
            </a:spcBef>
            <a:spcAft>
              <a:spcPct val="35000"/>
            </a:spcAft>
          </a:pPr>
          <a:r>
            <a:rPr lang="en-US" sz="1400" kern="1200" dirty="0" smtClean="0">
              <a:solidFill>
                <a:schemeClr val="tx1"/>
              </a:solidFill>
            </a:rPr>
            <a:t>Core Products: Bias products, new additions, products connected with ECV/FCDR </a:t>
          </a:r>
        </a:p>
        <a:p>
          <a:pPr lvl="0" algn="l" defTabSz="622300">
            <a:lnSpc>
              <a:spcPct val="90000"/>
            </a:lnSpc>
            <a:spcBef>
              <a:spcPct val="0"/>
            </a:spcBef>
            <a:spcAft>
              <a:spcPct val="35000"/>
            </a:spcAft>
          </a:pPr>
          <a:r>
            <a:rPr lang="en-US" sz="1400" kern="1200" dirty="0" smtClean="0">
              <a:solidFill>
                <a:schemeClr val="tx1"/>
              </a:solidFill>
            </a:rPr>
            <a:t>directly follow the GISCS Conventions</a:t>
          </a:r>
          <a:r>
            <a:rPr lang="en-US" sz="1050" kern="1200" dirty="0" smtClean="0">
              <a:solidFill>
                <a:schemeClr val="tx1"/>
              </a:solidFill>
            </a:rPr>
            <a:t>.  </a:t>
          </a:r>
          <a:endParaRPr lang="en-US" sz="1050" kern="1200" dirty="0">
            <a:solidFill>
              <a:schemeClr val="tx1"/>
            </a:solidFill>
          </a:endParaRPr>
        </a:p>
      </dsp:txBody>
      <dsp:txXfrm>
        <a:off x="3848703" y="127114"/>
        <a:ext cx="3375055" cy="811844"/>
      </dsp:txXfrm>
    </dsp:sp>
    <dsp:sp modelId="{B6299E4E-093C-4CED-8668-ECCC4953676E}">
      <dsp:nvSpPr>
        <dsp:cNvPr id="0" name=""/>
        <dsp:cNvSpPr/>
      </dsp:nvSpPr>
      <dsp:spPr>
        <a:xfrm>
          <a:off x="3370846" y="487321"/>
          <a:ext cx="42430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D27682-CB48-4D52-9710-EBDD4573F3CE}">
      <dsp:nvSpPr>
        <dsp:cNvPr id="0" name=""/>
        <dsp:cNvSpPr/>
      </dsp:nvSpPr>
      <dsp:spPr>
        <a:xfrm rot="5400000">
          <a:off x="1279857" y="754636"/>
          <a:ext cx="2398760" cy="1866959"/>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E7B0DD-8B9B-4CC0-B010-B3078FFBDA24}">
      <dsp:nvSpPr>
        <dsp:cNvPr id="0" name=""/>
        <dsp:cNvSpPr/>
      </dsp:nvSpPr>
      <dsp:spPr>
        <a:xfrm>
          <a:off x="3869893" y="1022270"/>
          <a:ext cx="3247203" cy="811844"/>
        </a:xfrm>
        <a:prstGeom prst="rect">
          <a:avLst/>
        </a:prstGeom>
        <a:solidFill>
          <a:schemeClr val="accent2">
            <a:lumMod val="60000"/>
            <a:lumOff val="4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99568" tIns="17780" rIns="17780" bIns="17780" numCol="1" spcCol="1270" anchor="ctr" anchorCtr="0">
          <a:noAutofit/>
        </a:bodyPr>
        <a:lstStyle/>
        <a:p>
          <a:pPr lvl="0" algn="l" defTabSz="622300">
            <a:lnSpc>
              <a:spcPct val="90000"/>
            </a:lnSpc>
            <a:spcBef>
              <a:spcPct val="0"/>
            </a:spcBef>
            <a:spcAft>
              <a:spcPct val="35000"/>
            </a:spcAft>
          </a:pPr>
          <a:r>
            <a:rPr lang="en-US" sz="1400" kern="1200" dirty="0" smtClean="0">
              <a:solidFill>
                <a:schemeClr val="tx1"/>
              </a:solidFill>
            </a:rPr>
            <a:t>GSICS Resources and Documents:</a:t>
          </a:r>
        </a:p>
        <a:p>
          <a:pPr lvl="0" algn="l" defTabSz="622300">
            <a:lnSpc>
              <a:spcPct val="90000"/>
            </a:lnSpc>
            <a:spcBef>
              <a:spcPct val="0"/>
            </a:spcBef>
            <a:spcAft>
              <a:spcPct val="35000"/>
            </a:spcAft>
          </a:pPr>
          <a:r>
            <a:rPr lang="en-US" sz="1400" kern="1200" dirty="0" smtClean="0">
              <a:solidFill>
                <a:schemeClr val="tx1"/>
              </a:solidFill>
            </a:rPr>
            <a:t>GPRCs, ICVS, Corrections not following GSICS convections but  meeting GSICS goals.</a:t>
          </a:r>
          <a:endParaRPr lang="en-US" sz="1400" kern="1200" dirty="0">
            <a:solidFill>
              <a:schemeClr val="tx1"/>
            </a:solidFill>
          </a:endParaRPr>
        </a:p>
      </dsp:txBody>
      <dsp:txXfrm>
        <a:off x="3869893" y="1022270"/>
        <a:ext cx="3247203" cy="811844"/>
      </dsp:txXfrm>
    </dsp:sp>
    <dsp:sp modelId="{AA9CCC63-E219-4F71-B5B5-DEF018A34DB8}">
      <dsp:nvSpPr>
        <dsp:cNvPr id="0" name=""/>
        <dsp:cNvSpPr/>
      </dsp:nvSpPr>
      <dsp:spPr>
        <a:xfrm>
          <a:off x="3402746" y="1299166"/>
          <a:ext cx="424309"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E89501-1946-4503-AD37-910F51332BC2}">
      <dsp:nvSpPr>
        <dsp:cNvPr id="0" name=""/>
        <dsp:cNvSpPr/>
      </dsp:nvSpPr>
      <dsp:spPr>
        <a:xfrm rot="5400000">
          <a:off x="1695866" y="1553186"/>
          <a:ext cx="1969925" cy="1462451"/>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4D27F1-0C71-4952-9D20-117BAF5729CD}">
      <dsp:nvSpPr>
        <dsp:cNvPr id="0" name=""/>
        <dsp:cNvSpPr/>
      </dsp:nvSpPr>
      <dsp:spPr>
        <a:xfrm>
          <a:off x="3832927" y="1935482"/>
          <a:ext cx="3329892" cy="1057330"/>
        </a:xfrm>
        <a:prstGeom prst="rect">
          <a:avLst/>
        </a:prstGeom>
        <a:solidFill>
          <a:schemeClr val="accent2">
            <a:lumMod val="40000"/>
            <a:lumOff val="6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99568" tIns="17780" rIns="17780" bIns="17780" numCol="1" spcCol="1270" anchor="ctr" anchorCtr="0">
          <a:noAutofit/>
        </a:bodyPr>
        <a:lstStyle/>
        <a:p>
          <a:pPr lvl="0" algn="l" defTabSz="622300">
            <a:lnSpc>
              <a:spcPct val="90000"/>
            </a:lnSpc>
            <a:spcBef>
              <a:spcPct val="0"/>
            </a:spcBef>
            <a:spcAft>
              <a:spcPct val="35000"/>
            </a:spcAft>
          </a:pPr>
          <a:r>
            <a:rPr lang="en-US" sz="1400" kern="1200" dirty="0" smtClean="0">
              <a:solidFill>
                <a:schemeClr val="tx1"/>
              </a:solidFill>
            </a:rPr>
            <a:t>Models and Data Sets:</a:t>
          </a:r>
        </a:p>
        <a:p>
          <a:pPr lvl="0" algn="l" defTabSz="622300">
            <a:lnSpc>
              <a:spcPct val="90000"/>
            </a:lnSpc>
            <a:spcBef>
              <a:spcPct val="0"/>
            </a:spcBef>
            <a:spcAft>
              <a:spcPct val="35000"/>
            </a:spcAft>
          </a:pPr>
          <a:r>
            <a:rPr lang="en-US" sz="1400" kern="1200" dirty="0" smtClean="0">
              <a:solidFill>
                <a:schemeClr val="tx1"/>
              </a:solidFill>
            </a:rPr>
            <a:t>GIRO, SBAF, Solar, Lunar, references, Intermediate Datasets used to create core  products, Pre-Launch key data sets.</a:t>
          </a:r>
        </a:p>
      </dsp:txBody>
      <dsp:txXfrm>
        <a:off x="3832927" y="1935482"/>
        <a:ext cx="3329892" cy="1057330"/>
      </dsp:txXfrm>
    </dsp:sp>
    <dsp:sp modelId="{03DDB356-1C00-4901-93FF-E6026C83CE6F}">
      <dsp:nvSpPr>
        <dsp:cNvPr id="0" name=""/>
        <dsp:cNvSpPr/>
      </dsp:nvSpPr>
      <dsp:spPr>
        <a:xfrm>
          <a:off x="3424008" y="2111010"/>
          <a:ext cx="424309" cy="0"/>
        </a:xfrm>
        <a:prstGeom prst="line">
          <a:avLst/>
        </a:prstGeom>
        <a:blipFill rotWithShape="0">
          <a:blip xmlns:r="http://schemas.openxmlformats.org/officeDocument/2006/relationships" r:embed="rId1"/>
          <a:stretch>
            <a:fillRect/>
          </a:stretch>
        </a:blip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A55EBB-2226-42A6-B0F5-6E9BE06CC410}">
      <dsp:nvSpPr>
        <dsp:cNvPr id="0" name=""/>
        <dsp:cNvSpPr/>
      </dsp:nvSpPr>
      <dsp:spPr>
        <a:xfrm rot="5400000">
          <a:off x="2097831" y="2297424"/>
          <a:ext cx="1502619" cy="1128662"/>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FE729F-ADE2-4D85-9B85-DA7196FB2FF7}">
      <dsp:nvSpPr>
        <dsp:cNvPr id="0" name=""/>
        <dsp:cNvSpPr/>
      </dsp:nvSpPr>
      <dsp:spPr>
        <a:xfrm>
          <a:off x="3833555" y="2994419"/>
          <a:ext cx="3344522" cy="811844"/>
        </a:xfrm>
        <a:prstGeom prst="rect">
          <a:avLst/>
        </a:prstGeom>
        <a:solidFill>
          <a:schemeClr val="accent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99568" tIns="17780" rIns="17780" bIns="17780" numCol="1" spcCol="1270" anchor="ctr" anchorCtr="0">
          <a:noAutofit/>
        </a:bodyPr>
        <a:lstStyle/>
        <a:p>
          <a:pPr lvl="0" algn="l" defTabSz="622300">
            <a:lnSpc>
              <a:spcPct val="90000"/>
            </a:lnSpc>
            <a:spcBef>
              <a:spcPct val="0"/>
            </a:spcBef>
            <a:spcAft>
              <a:spcPct val="35000"/>
            </a:spcAft>
          </a:pPr>
          <a:r>
            <a:rPr lang="en-US" sz="1400" kern="1200" dirty="0" smtClean="0"/>
            <a:t>Tools:</a:t>
          </a:r>
        </a:p>
        <a:p>
          <a:pPr lvl="0" algn="l" defTabSz="622300">
            <a:lnSpc>
              <a:spcPct val="90000"/>
            </a:lnSpc>
            <a:spcBef>
              <a:spcPct val="0"/>
            </a:spcBef>
            <a:spcAft>
              <a:spcPct val="35000"/>
            </a:spcAft>
          </a:pPr>
          <a:r>
            <a:rPr lang="en-US" sz="1400" b="0" kern="1200" noProof="0" dirty="0" smtClean="0">
              <a:latin typeface="+mn-lt"/>
            </a:rPr>
            <a:t>SNO Matchup, Bias Monitoring, Display Tools, Readers, SBAF</a:t>
          </a:r>
          <a:endParaRPr lang="en-US" sz="1400" kern="1200" dirty="0"/>
        </a:p>
      </dsp:txBody>
      <dsp:txXfrm>
        <a:off x="3833555" y="2994419"/>
        <a:ext cx="3344522" cy="811844"/>
      </dsp:txXfrm>
    </dsp:sp>
    <dsp:sp modelId="{089DD339-0F95-47EB-AB8A-DB42BD6EE655}">
      <dsp:nvSpPr>
        <dsp:cNvPr id="0" name=""/>
        <dsp:cNvSpPr/>
      </dsp:nvSpPr>
      <dsp:spPr>
        <a:xfrm>
          <a:off x="3297487" y="2948923"/>
          <a:ext cx="422162" cy="4572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BB997FD-861A-451E-963F-E72A5D27FF6E}">
      <dsp:nvSpPr>
        <dsp:cNvPr id="0" name=""/>
        <dsp:cNvSpPr/>
      </dsp:nvSpPr>
      <dsp:spPr>
        <a:xfrm rot="5400000">
          <a:off x="2373261" y="3033965"/>
          <a:ext cx="1032824" cy="788649"/>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1" y="0"/>
            <a:ext cx="64" cy="18315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052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5904965" y="0"/>
            <a:ext cx="10655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0523" eaLnBrk="0" hangingPunct="0">
              <a:spcBef>
                <a:spcPct val="0"/>
              </a:spcBef>
              <a:defRPr sz="1200" b="0">
                <a:solidFill>
                  <a:srgbClr val="000000"/>
                </a:solidFill>
                <a:latin typeface="Helvetica" pitchFamily="34" charset="0"/>
              </a:defRPr>
            </a:lvl1pPr>
          </a:lstStyle>
          <a:p>
            <a:pPr>
              <a:defRPr/>
            </a:pPr>
            <a:fld id="{9BDA86A5-C3F8-4600-8CE3-C04B72EF9C2F}" type="datetime4">
              <a:rPr lang="en-GB" smtClean="0"/>
              <a:pPr>
                <a:defRPr/>
              </a:pPr>
              <a:t>10 August 2016</a:t>
            </a:fld>
            <a:endParaRPr lang="de-DE"/>
          </a:p>
        </p:txBody>
      </p:sp>
      <p:sp>
        <p:nvSpPr>
          <p:cNvPr id="126980" name="Rectangle 4"/>
          <p:cNvSpPr>
            <a:spLocks noGrp="1" noChangeArrowheads="1"/>
          </p:cNvSpPr>
          <p:nvPr>
            <p:ph type="ftr" sz="quarter" idx="2"/>
          </p:nvPr>
        </p:nvSpPr>
        <p:spPr bwMode="auto">
          <a:xfrm>
            <a:off x="1" y="9029677"/>
            <a:ext cx="64" cy="18315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052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782962" y="9028163"/>
            <a:ext cx="187552"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0523" eaLnBrk="0" hangingPunct="0">
              <a:spcBef>
                <a:spcPct val="0"/>
              </a:spcBef>
              <a:defRPr sz="1200" b="0">
                <a:solidFill>
                  <a:srgbClr val="000000"/>
                </a:solidFill>
                <a:latin typeface="Helvetica" pitchFamily="34" charset="0"/>
              </a:defRPr>
            </a:lvl1pPr>
          </a:lstStyle>
          <a:p>
            <a:pPr>
              <a:defRPr/>
            </a:pPr>
            <a:fld id="{173C6697-A4F6-43B0-B68C-324E1280CAFB}" type="slidenum">
              <a:rPr lang="de-DE"/>
              <a:pPr>
                <a:defRPr/>
              </a:pPr>
              <a:t>‹#›</a:t>
            </a:fld>
            <a:endParaRPr lang="de-DE"/>
          </a:p>
        </p:txBody>
      </p:sp>
    </p:spTree>
    <p:extLst>
      <p:ext uri="{BB962C8B-B14F-4D97-AF65-F5344CB8AC3E}">
        <p14:creationId xmlns:p14="http://schemas.microsoft.com/office/powerpoint/2010/main" xmlns="" val="397741706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4105" cy="461452"/>
          </a:xfrm>
          <a:prstGeom prst="rect">
            <a:avLst/>
          </a:prstGeom>
          <a:noFill/>
          <a:ln w="9525">
            <a:noFill/>
            <a:miter lim="800000"/>
            <a:headEnd/>
            <a:tailEnd/>
          </a:ln>
          <a:effectLst/>
        </p:spPr>
        <p:txBody>
          <a:bodyPr vert="horz" wrap="square" lIns="90988" tIns="45494" rIns="90988" bIns="45494" numCol="1" anchor="t" anchorCtr="0" compatLnSpc="1">
            <a:prstTxWarp prst="textNoShape">
              <a:avLst/>
            </a:prstTxWarp>
          </a:bodyPr>
          <a:lstStyle>
            <a:lvl1pPr defTabSz="91052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930096" y="0"/>
            <a:ext cx="3004105" cy="461452"/>
          </a:xfrm>
          <a:prstGeom prst="rect">
            <a:avLst/>
          </a:prstGeom>
          <a:noFill/>
          <a:ln w="9525">
            <a:noFill/>
            <a:miter lim="800000"/>
            <a:headEnd/>
            <a:tailEnd/>
          </a:ln>
          <a:effectLst/>
        </p:spPr>
        <p:txBody>
          <a:bodyPr vert="horz" wrap="square" lIns="90988" tIns="45494" rIns="90988" bIns="45494" numCol="1" anchor="t" anchorCtr="0" compatLnSpc="1">
            <a:prstTxWarp prst="textNoShape">
              <a:avLst/>
            </a:prstTxWarp>
          </a:bodyPr>
          <a:lstStyle>
            <a:lvl1pPr algn="r" defTabSz="910523" eaLnBrk="0" hangingPunct="0">
              <a:spcBef>
                <a:spcPct val="0"/>
              </a:spcBef>
              <a:defRPr sz="1200" b="0">
                <a:solidFill>
                  <a:schemeClr val="tx1"/>
                </a:solidFill>
                <a:latin typeface="Times New Roman" pitchFamily="18" charset="0"/>
              </a:defRPr>
            </a:lvl1pPr>
          </a:lstStyle>
          <a:p>
            <a:pPr>
              <a:defRPr/>
            </a:pPr>
            <a:fld id="{AF3C147A-0D2F-4A49-8F4F-33980B94F1F7}" type="datetime4">
              <a:rPr lang="en-GB" smtClean="0"/>
              <a:pPr>
                <a:defRPr/>
              </a:pPr>
              <a:t>10 August 2016</a:t>
            </a:fld>
            <a:endParaRPr lang="de-DE"/>
          </a:p>
        </p:txBody>
      </p:sp>
      <p:sp>
        <p:nvSpPr>
          <p:cNvPr id="33796" name="Rectangle 4"/>
          <p:cNvSpPr>
            <a:spLocks noGrp="1" noRot="1" noChangeAspect="1" noChangeArrowheads="1" noTextEdit="1"/>
          </p:cNvSpPr>
          <p:nvPr>
            <p:ph type="sldImg" idx="2"/>
          </p:nvPr>
        </p:nvSpPr>
        <p:spPr bwMode="auto">
          <a:xfrm>
            <a:off x="969963" y="688975"/>
            <a:ext cx="4994275" cy="34575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22690" y="4378638"/>
            <a:ext cx="5088821" cy="4151596"/>
          </a:xfrm>
          <a:prstGeom prst="rect">
            <a:avLst/>
          </a:prstGeom>
          <a:noFill/>
          <a:ln w="9525">
            <a:noFill/>
            <a:miter lim="800000"/>
            <a:headEnd/>
            <a:tailEnd/>
          </a:ln>
          <a:effectLst/>
        </p:spPr>
        <p:txBody>
          <a:bodyPr vert="horz" wrap="square" lIns="90988" tIns="45494" rIns="90988" bIns="4549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758749"/>
            <a:ext cx="3004105" cy="461451"/>
          </a:xfrm>
          <a:prstGeom prst="rect">
            <a:avLst/>
          </a:prstGeom>
          <a:noFill/>
          <a:ln w="9525">
            <a:noFill/>
            <a:miter lim="800000"/>
            <a:headEnd/>
            <a:tailEnd/>
          </a:ln>
          <a:effectLst/>
        </p:spPr>
        <p:txBody>
          <a:bodyPr vert="horz" wrap="square" lIns="90988" tIns="45494" rIns="90988" bIns="45494" numCol="1" anchor="b" anchorCtr="0" compatLnSpc="1">
            <a:prstTxWarp prst="textNoShape">
              <a:avLst/>
            </a:prstTxWarp>
          </a:bodyPr>
          <a:lstStyle>
            <a:lvl1pPr defTabSz="91052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930096" y="8758749"/>
            <a:ext cx="3004105" cy="461451"/>
          </a:xfrm>
          <a:prstGeom prst="rect">
            <a:avLst/>
          </a:prstGeom>
          <a:noFill/>
          <a:ln w="9525">
            <a:noFill/>
            <a:miter lim="800000"/>
            <a:headEnd/>
            <a:tailEnd/>
          </a:ln>
          <a:effectLst/>
        </p:spPr>
        <p:txBody>
          <a:bodyPr vert="horz" wrap="square" lIns="90988" tIns="45494" rIns="90988" bIns="45494" numCol="1" anchor="b" anchorCtr="0" compatLnSpc="1">
            <a:prstTxWarp prst="textNoShape">
              <a:avLst/>
            </a:prstTxWarp>
          </a:bodyPr>
          <a:lstStyle>
            <a:lvl1pPr algn="r" defTabSz="910523" eaLnBrk="0" hangingPunct="0">
              <a:spcBef>
                <a:spcPct val="0"/>
              </a:spcBef>
              <a:defRPr sz="1200" b="0">
                <a:solidFill>
                  <a:schemeClr val="tx1"/>
                </a:solidFill>
                <a:latin typeface="Times New Roman" pitchFamily="18" charset="0"/>
              </a:defRPr>
            </a:lvl1pPr>
          </a:lstStyle>
          <a:p>
            <a:pPr>
              <a:defRPr/>
            </a:pPr>
            <a:fld id="{123812D3-E89D-4B71-A037-BF846B8DE299}" type="slidenum">
              <a:rPr lang="de-DE"/>
              <a:pPr>
                <a:defRPr/>
              </a:pPr>
              <a:t>‹#›</a:t>
            </a:fld>
            <a:endParaRPr lang="de-DE"/>
          </a:p>
        </p:txBody>
      </p:sp>
    </p:spTree>
    <p:extLst>
      <p:ext uri="{BB962C8B-B14F-4D97-AF65-F5344CB8AC3E}">
        <p14:creationId xmlns:p14="http://schemas.microsoft.com/office/powerpoint/2010/main" xmlns="" val="96107080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3FB869D-7AE8-45BD-AD5A-D0DA05E60C73}" type="slidenum">
              <a:rPr lang="de-DE" smtClean="0"/>
              <a:pPr/>
              <a:t>1</a:t>
            </a:fld>
            <a:endParaRPr lang="de-DE" smtClean="0"/>
          </a:p>
        </p:txBody>
      </p:sp>
      <p:sp>
        <p:nvSpPr>
          <p:cNvPr id="34819" name="Rectangle 2"/>
          <p:cNvSpPr>
            <a:spLocks noGrp="1" noRot="1" noChangeAspect="1" noChangeArrowheads="1" noTextEdit="1"/>
          </p:cNvSpPr>
          <p:nvPr>
            <p:ph type="sldImg"/>
          </p:nvPr>
        </p:nvSpPr>
        <p:spPr>
          <a:xfrm>
            <a:off x="969963" y="688975"/>
            <a:ext cx="4994275" cy="3457575"/>
          </a:xfrm>
          <a:ln/>
        </p:spPr>
      </p:sp>
      <p:sp>
        <p:nvSpPr>
          <p:cNvPr id="34820" name="Rectangle 3"/>
          <p:cNvSpPr>
            <a:spLocks noGrp="1" noChangeArrowheads="1"/>
          </p:cNvSpPr>
          <p:nvPr>
            <p:ph type="body" idx="1"/>
          </p:nvPr>
        </p:nvSpPr>
        <p:spPr>
          <a:noFill/>
          <a:ln/>
        </p:spPr>
        <p:txBody>
          <a:bodyPr/>
          <a:lstStyle/>
          <a:p>
            <a:endParaRPr lang="de-DE" dirty="0" smtClean="0"/>
          </a:p>
        </p:txBody>
      </p:sp>
      <p:sp>
        <p:nvSpPr>
          <p:cNvPr id="5" name="Date Placeholder 4"/>
          <p:cNvSpPr>
            <a:spLocks noGrp="1"/>
          </p:cNvSpPr>
          <p:nvPr>
            <p:ph type="dt" idx="10"/>
          </p:nvPr>
        </p:nvSpPr>
        <p:spPr/>
        <p:txBody>
          <a:bodyPr/>
          <a:lstStyle/>
          <a:p>
            <a:pPr>
              <a:defRPr/>
            </a:pPr>
            <a:fld id="{84E8CFAD-6A94-4CB7-B32D-926ACF4E508E}" type="datetime4">
              <a:rPr lang="en-GB" smtClean="0"/>
              <a:pPr>
                <a:defRPr/>
              </a:pPr>
              <a:t>10 August 2016</a:t>
            </a:fld>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10 August 2016</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19</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LF: We will have to make it clear what </a:t>
            </a:r>
            <a:r>
              <a:rPr lang="en-US" baseline="0" dirty="0" smtClean="0"/>
              <a:t>products have passed which levels of scrutiny.</a:t>
            </a:r>
          </a:p>
          <a:p>
            <a:r>
              <a:rPr lang="en-US" baseline="0" dirty="0" smtClean="0"/>
              <a:t>BI: Need to  make clear to users and submitters which acceptance and maturity requirements apply to each submission.</a:t>
            </a:r>
          </a:p>
          <a:p>
            <a:r>
              <a:rPr lang="en-US" baseline="0" dirty="0" smtClean="0"/>
              <a:t>LF: May be a table with one dimension components required for acceptance and the other dimension product classes and A or NA entries.</a:t>
            </a:r>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10 August 2016</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20</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10 August 2016</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4</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LF: Reference instruments:</a:t>
            </a:r>
          </a:p>
          <a:p>
            <a:pPr marL="679353" lvl="1" indent="-226451">
              <a:buAutoNum type="arabicPeriod"/>
            </a:pPr>
            <a:r>
              <a:rPr lang="en-US" baseline="0" dirty="0" smtClean="0"/>
              <a:t>Agencies will compare to what they know.</a:t>
            </a:r>
          </a:p>
          <a:p>
            <a:pPr marL="679353" lvl="1" indent="-226451">
              <a:buAutoNum type="arabicPeriod"/>
            </a:pPr>
            <a:r>
              <a:rPr lang="en-US" baseline="0" dirty="0" smtClean="0"/>
              <a:t>Independent records are valuable.</a:t>
            </a:r>
          </a:p>
          <a:p>
            <a:pPr marL="679353" lvl="1" indent="-226451">
              <a:buAutoNum type="arabicPeriod"/>
            </a:pPr>
            <a:r>
              <a:rPr lang="en-US" baseline="0" dirty="0" smtClean="0"/>
              <a:t>Every user will have their own scorecard for what is “best”.</a:t>
            </a:r>
          </a:p>
          <a:p>
            <a:pPr marL="226451" indent="-226451"/>
            <a:r>
              <a:rPr lang="en-US" baseline="0" dirty="0" smtClean="0"/>
              <a:t>	Stability must be continually monitored. Three reference instruments are good for this.</a:t>
            </a:r>
          </a:p>
          <a:p>
            <a:pPr marL="226451" indent="-226451"/>
            <a:r>
              <a:rPr lang="en-US" baseline="0" dirty="0" smtClean="0"/>
              <a:t>	IR comparisons to </a:t>
            </a:r>
            <a:r>
              <a:rPr lang="en-US" baseline="0" dirty="0" err="1" smtClean="0"/>
              <a:t>Sonde</a:t>
            </a:r>
            <a:r>
              <a:rPr lang="en-US" baseline="0" dirty="0" smtClean="0"/>
              <a:t> collection, GSPRO and AVIRIS.</a:t>
            </a:r>
          </a:p>
          <a:p>
            <a:pPr marL="226451" indent="-226451"/>
            <a:r>
              <a:rPr lang="en-US" baseline="0" dirty="0" smtClean="0"/>
              <a:t>	SBUV/2 CDR adjustment to NOAA-16 SBUV/2? to SAGE or MLS?</a:t>
            </a:r>
          </a:p>
          <a:p>
            <a:pPr marL="226451" indent="-226451"/>
            <a:r>
              <a:rPr lang="en-US" dirty="0" smtClean="0"/>
              <a:t>BI: Records from GEO instruments are not usually reprocessed.</a:t>
            </a:r>
          </a:p>
          <a:p>
            <a:pPr marL="226451" indent="-226451"/>
            <a:r>
              <a:rPr lang="en-US" baseline="0" dirty="0" smtClean="0"/>
              <a:t>LF: Do vicarious calibration methods require RTMs?</a:t>
            </a:r>
          </a:p>
          <a:p>
            <a:pPr marL="226451" indent="-226451"/>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10 August 2016</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8</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10 August 2016</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10</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LF: Some</a:t>
            </a:r>
            <a:r>
              <a:rPr lang="en-US" baseline="0" dirty="0" smtClean="0"/>
              <a:t> of these are related to vicarious calibration products.</a:t>
            </a:r>
          </a:p>
          <a:p>
            <a:r>
              <a:rPr lang="en-US" baseline="0" dirty="0" smtClean="0"/>
              <a:t>LF: Survey the GRWG subgroups as to what they already use.</a:t>
            </a:r>
          </a:p>
          <a:p>
            <a:pPr defTabSz="905805">
              <a:defRPr/>
            </a:pPr>
            <a:r>
              <a:rPr lang="en-US" dirty="0" smtClean="0"/>
              <a:t>LF: Does GPSRO</a:t>
            </a:r>
            <a:r>
              <a:rPr lang="en-US" baseline="0" dirty="0" smtClean="0"/>
              <a:t> provide traceable calibration of IR sensors? Does it need an RTM? </a:t>
            </a:r>
          </a:p>
          <a:p>
            <a:pPr defTabSz="905805">
              <a:defRPr/>
            </a:pPr>
            <a:r>
              <a:rPr lang="en-US" baseline="0" dirty="0" smtClean="0"/>
              <a:t>LF: What about GRUAN and other ground-based assets</a:t>
            </a:r>
          </a:p>
          <a:p>
            <a:pPr defTabSz="905805">
              <a:defRPr/>
            </a:pPr>
            <a:r>
              <a:rPr lang="en-US" baseline="0" dirty="0" smtClean="0"/>
              <a:t>LF: IGACO has a site on Ozone Absorption</a:t>
            </a:r>
          </a:p>
          <a:p>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10 August 2016</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12</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LF: GSICS</a:t>
            </a:r>
            <a:r>
              <a:rPr lang="en-US" baseline="0" dirty="0" smtClean="0"/>
              <a:t> has a related action to identify key calibration parameters and characterization.</a:t>
            </a:r>
          </a:p>
          <a:p>
            <a:r>
              <a:rPr lang="en-US" baseline="0" dirty="0" smtClean="0"/>
              <a:t>LF: GDWG has a related action to develop an approach for restricted access.</a:t>
            </a:r>
          </a:p>
          <a:p>
            <a:r>
              <a:rPr lang="en-US" dirty="0" smtClean="0"/>
              <a:t>BI: GPPA</a:t>
            </a:r>
            <a:r>
              <a:rPr lang="en-US" baseline="0" dirty="0" smtClean="0"/>
              <a:t> for these could just say that they received scrutiny of the community and have documents and other materials appropriate for their use.</a:t>
            </a:r>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10 August 2016</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13</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10 August 2016</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14</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LF: Ther</a:t>
            </a:r>
            <a:r>
              <a:rPr lang="en-US" baseline="0" dirty="0" smtClean="0"/>
              <a:t>e could be pages for each instrument giving an overview of the maturity of its record. This would evaluate the level of documentation, characterization, verification and validation. There could be different expectations for reference/anchor sensors versus target sensors.</a:t>
            </a:r>
          </a:p>
          <a:p>
            <a:pPr defTabSz="905805">
              <a:defRPr/>
            </a:pPr>
            <a:r>
              <a:rPr lang="en-US" baseline="0" dirty="0" smtClean="0"/>
              <a:t>LF: GSICS has a related action to develop instrument landing pages.</a:t>
            </a:r>
          </a:p>
          <a:p>
            <a:r>
              <a:rPr lang="en-US" baseline="0" dirty="0" smtClean="0"/>
              <a:t>LF: The concept of reference instruments (Tim) and instrument/record maturity (Mitch) intersect with the instrument resources.</a:t>
            </a:r>
            <a:endParaRPr lang="en-US" dirty="0" smtClean="0"/>
          </a:p>
          <a:p>
            <a:r>
              <a:rPr lang="en-US" dirty="0" smtClean="0"/>
              <a:t>IB: There</a:t>
            </a:r>
            <a:r>
              <a:rPr lang="en-US" baseline="0" dirty="0" smtClean="0"/>
              <a:t> could be a review page for each tool for feedback from users.</a:t>
            </a:r>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10 August 2016</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15</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LF:</a:t>
            </a:r>
            <a:r>
              <a:rPr lang="en-US" baseline="0" dirty="0" smtClean="0"/>
              <a:t> GSCIS has an action on providing event timelines. We should establish a minimum set of information for each instrument. There are actions looking at prelaunch data. The requirements may be difficult given sensor development schedules and vendor proprietary concerns.</a:t>
            </a:r>
          </a:p>
          <a:p>
            <a:r>
              <a:rPr lang="en-US" baseline="0" dirty="0" smtClean="0"/>
              <a:t>LF: Many of these would become part of the Instrument Maturity evaluation materials.</a:t>
            </a:r>
            <a:endParaRPr lang="en-US" dirty="0"/>
          </a:p>
        </p:txBody>
      </p:sp>
      <p:sp>
        <p:nvSpPr>
          <p:cNvPr id="4" name="Date Placeholder 3"/>
          <p:cNvSpPr>
            <a:spLocks noGrp="1"/>
          </p:cNvSpPr>
          <p:nvPr>
            <p:ph type="dt" idx="10"/>
          </p:nvPr>
        </p:nvSpPr>
        <p:spPr/>
        <p:txBody>
          <a:bodyPr/>
          <a:lstStyle/>
          <a:p>
            <a:pPr>
              <a:defRPr/>
            </a:pPr>
            <a:fld id="{AF3C147A-0D2F-4A49-8F4F-33980B94F1F7}" type="datetime4">
              <a:rPr lang="en-GB" smtClean="0"/>
              <a:pPr>
                <a:defRPr/>
              </a:pPr>
              <a:t>10 August 2016</a:t>
            </a:fld>
            <a:endParaRPr lang="de-DE"/>
          </a:p>
        </p:txBody>
      </p:sp>
      <p:sp>
        <p:nvSpPr>
          <p:cNvPr id="5" name="Slide Number Placeholder 4"/>
          <p:cNvSpPr>
            <a:spLocks noGrp="1"/>
          </p:cNvSpPr>
          <p:nvPr>
            <p:ph type="sldNum" sz="quarter" idx="11"/>
          </p:nvPr>
        </p:nvSpPr>
        <p:spPr/>
        <p:txBody>
          <a:bodyPr/>
          <a:lstStyle/>
          <a:p>
            <a:pPr>
              <a:defRPr/>
            </a:pPr>
            <a:fld id="{123812D3-E89D-4B71-A037-BF846B8DE299}" type="slidenum">
              <a:rPr lang="de-DE" smtClean="0"/>
              <a:pPr>
                <a:defRPr/>
              </a:pPr>
              <a:t>17</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693991"/>
            <a:ext cx="84201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485900" y="4429125"/>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571750" y="185739"/>
            <a:ext cx="4762500" cy="1933575"/>
          </a:xfrm>
          <a:prstGeom prst="rect">
            <a:avLst/>
          </a:prstGeom>
          <a:noFill/>
        </p:spPr>
      </p:pic>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5"/>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8" y="274645"/>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52"/>
          <p:cNvGrpSpPr>
            <a:grpSpLocks/>
          </p:cNvGrpSpPr>
          <p:nvPr userDrawn="1"/>
        </p:nvGrpSpPr>
        <p:grpSpPr bwMode="auto">
          <a:xfrm>
            <a:off x="4773" y="1090633"/>
            <a:ext cx="9901237" cy="128587"/>
            <a:chOff x="3" y="2044"/>
            <a:chExt cx="6237" cy="179"/>
          </a:xfrm>
        </p:grpSpPr>
        <p:sp>
          <p:nvSpPr>
            <p:cNvPr id="5"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9"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lvl1pPr>
              <a:defRPr sz="2800" b="1"/>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400" b="1"/>
            </a:lvl1pPr>
            <a:lvl2pPr>
              <a:defRPr sz="2000" b="1"/>
            </a:lvl2pPr>
          </a:lstStyle>
          <a:p>
            <a:pPr lvl="0"/>
            <a:r>
              <a:rPr lang="en-US" dirty="0" smtClean="0"/>
              <a:t>Click to edit Master text styles</a:t>
            </a:r>
          </a:p>
          <a:p>
            <a:pPr lvl="1"/>
            <a:r>
              <a:rPr lang="en-US" dirty="0" smtClean="0"/>
              <a:t>Second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27"/>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9540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2" y="1600206"/>
            <a:ext cx="39719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73" y="1090633"/>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52"/>
          <p:cNvGrpSpPr>
            <a:grpSpLocks/>
          </p:cNvGrpSpPr>
          <p:nvPr userDrawn="1"/>
        </p:nvGrpSpPr>
        <p:grpSpPr bwMode="auto">
          <a:xfrm>
            <a:off x="4773" y="1090633"/>
            <a:ext cx="9901237" cy="128587"/>
            <a:chOff x="3" y="2044"/>
            <a:chExt cx="6237" cy="179"/>
          </a:xfrm>
        </p:grpSpPr>
        <p:sp>
          <p:nvSpPr>
            <p:cNvPr id="3"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4"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89438"/>
            <a:ext cx="8915400" cy="954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2051" name="Text Placeholder 2"/>
          <p:cNvSpPr>
            <a:spLocks noGrp="1"/>
          </p:cNvSpPr>
          <p:nvPr>
            <p:ph type="body" idx="1"/>
          </p:nvPr>
        </p:nvSpPr>
        <p:spPr bwMode="auto">
          <a:xfrm>
            <a:off x="495300" y="1226916"/>
            <a:ext cx="8915400" cy="48992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18" name="TextBox 17"/>
          <p:cNvSpPr txBox="1"/>
          <p:nvPr/>
        </p:nvSpPr>
        <p:spPr>
          <a:xfrm>
            <a:off x="11" y="6488115"/>
            <a:ext cx="6272213" cy="230832"/>
          </a:xfrm>
          <a:prstGeom prst="rect">
            <a:avLst/>
          </a:prstGeom>
          <a:noFill/>
        </p:spPr>
        <p:txBody>
          <a:bodyPr>
            <a:spAutoFit/>
          </a:bodyPr>
          <a:lstStyle/>
          <a:p>
            <a:pPr>
              <a:defRPr/>
            </a:pPr>
            <a:r>
              <a:rPr lang="en-GB" baseline="0" dirty="0" smtClean="0">
                <a:solidFill>
                  <a:schemeClr val="tx1"/>
                </a:solidFill>
              </a:rPr>
              <a:t>June, 2016</a:t>
            </a:r>
            <a:r>
              <a:rPr lang="en-GB" dirty="0" smtClean="0">
                <a:solidFill>
                  <a:schemeClr val="tx1"/>
                </a:solidFill>
              </a:rPr>
              <a:t> </a:t>
            </a:r>
            <a:fld id="{ED0F9CEB-5A3B-41CC-A276-34566D4505EC}" type="slidenum">
              <a:rPr lang="en-GB" smtClean="0">
                <a:solidFill>
                  <a:schemeClr val="tx1"/>
                </a:solidFill>
              </a:rPr>
              <a:pPr>
                <a:defRPr/>
              </a:pPr>
              <a:t>‹#›</a:t>
            </a:fld>
            <a:endParaRPr lang="en-GB" dirty="0">
              <a:solidFill>
                <a:schemeClr val="tx1"/>
              </a:solidFill>
            </a:endParaRPr>
          </a:p>
        </p:txBody>
      </p:sp>
      <p:sp>
        <p:nvSpPr>
          <p:cNvPr id="19" name="Line 8"/>
          <p:cNvSpPr>
            <a:spLocks noChangeShapeType="1"/>
          </p:cNvSpPr>
          <p:nvPr/>
        </p:nvSpPr>
        <p:spPr bwMode="auto">
          <a:xfrm>
            <a:off x="571499" y="998150"/>
            <a:ext cx="8839201" cy="0"/>
          </a:xfrm>
          <a:prstGeom prst="line">
            <a:avLst/>
          </a:prstGeom>
          <a:noFill/>
          <a:ln w="57150" cmpd="thinThick">
            <a:solidFill>
              <a:srgbClr val="3333FF"/>
            </a:solidFill>
            <a:round/>
            <a:headEnd/>
            <a:tailEnd/>
          </a:ln>
          <a:effectLst/>
        </p:spPr>
        <p:txBody>
          <a:bodyPr/>
          <a:lstStyle/>
          <a:p>
            <a:pPr algn="ctr">
              <a:defRPr/>
            </a:pPr>
            <a:endParaRPr lang="en-US"/>
          </a:p>
        </p:txBody>
      </p:sp>
      <p:pic>
        <p:nvPicPr>
          <p:cNvPr id="2056" name="Picture 8" descr="H:\MY DOCUMENTS\GSICS\logo\GSICS180px.png"/>
          <p:cNvPicPr>
            <a:picLocks noChangeAspect="1" noChangeArrowheads="1"/>
          </p:cNvPicPr>
          <p:nvPr/>
        </p:nvPicPr>
        <p:blipFill>
          <a:blip r:embed="rId13" cstate="print"/>
          <a:srcRect/>
          <a:stretch>
            <a:fillRect/>
          </a:stretch>
        </p:blipFill>
        <p:spPr bwMode="auto">
          <a:xfrm>
            <a:off x="8191505" y="6162695"/>
            <a:ext cx="1714500" cy="695325"/>
          </a:xfrm>
          <a:prstGeom prst="rect">
            <a:avLst/>
          </a:prstGeom>
          <a:noFill/>
        </p:spPr>
      </p:pic>
    </p:spTree>
  </p:cSld>
  <p:clrMap bg1="lt1" tx1="dk1" bg2="lt2" tx2="dk2" accent1="accent1" accent2="accent2" accent3="accent3" accent4="accent4" accent5="accent5" accent6="accent6" hlink="hlink" folHlink="folHlink"/>
  <p:sldLayoutIdLst>
    <p:sldLayoutId id="2147484077" r:id="rId1"/>
    <p:sldLayoutId id="2147484087" r:id="rId2"/>
    <p:sldLayoutId id="2147484078" r:id="rId3"/>
    <p:sldLayoutId id="2147484080" r:id="rId4"/>
    <p:sldLayoutId id="2147484079" r:id="rId5"/>
    <p:sldLayoutId id="2147484088" r:id="rId6"/>
    <p:sldLayoutId id="2147484089" r:id="rId7"/>
    <p:sldLayoutId id="2147484081" r:id="rId8"/>
    <p:sldLayoutId id="2147484082" r:id="rId9"/>
    <p:sldLayoutId id="2147484083" r:id="rId10"/>
    <p:sldLayoutId id="2147484084" r:id="rId11"/>
  </p:sldLayoutIdLst>
  <p:hf hdr="0" ftr="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1800" b="1" kern="1200">
          <a:solidFill>
            <a:schemeClr val="tx2"/>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png"/><Relationship Id="rId7" Type="http://schemas.openxmlformats.org/officeDocument/2006/relationships/diagramColors" Target="../diagrams/colors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gsics.eumetsat.int/thredds/catalog/msg2-seviri-metopa-iasi-demo-nrtc/catalog.html" TargetMode="External"/><Relationship Id="rId13" Type="http://schemas.openxmlformats.org/officeDocument/2006/relationships/hyperlink" Target="http://gsics.eumetsat.int/thredds/catalog/mtsat2-imager-aqua-airs-demo-rac/catalog.html" TargetMode="External"/><Relationship Id="rId18" Type="http://schemas.openxmlformats.org/officeDocument/2006/relationships/hyperlink" Target="http://gsics.nesdis.noaa.gov/thredds/catalog/rac-glr-goes13-imager-metopa-iasi-preop/catalog.html" TargetMode="External"/><Relationship Id="rId26" Type="http://schemas.openxmlformats.org/officeDocument/2006/relationships/hyperlink" Target="http://www.star.nesdis.noaa.gov/smcd/GCC/documents/documentation/products/Met8-IASI_Demo.zip" TargetMode="External"/><Relationship Id="rId39" Type="http://schemas.openxmlformats.org/officeDocument/2006/relationships/hyperlink" Target="http://gsics.nesdis.noaa.gov/thredds/catalog/rac-pxv-noaa12-avhrr-modis-demo/catalog.html" TargetMode="External"/><Relationship Id="rId3" Type="http://schemas.openxmlformats.org/officeDocument/2006/relationships/hyperlink" Target="http://gsics.eumetsat.int/thredds/catalog/msg3-seviri-metopa-iasi-preop-nrtc/catalog.html" TargetMode="External"/><Relationship Id="rId21" Type="http://schemas.openxmlformats.org/officeDocument/2006/relationships/hyperlink" Target="http://gsics.eumetsat.int/thredds/catalog/metopa-hirs-metopa-iasi-demo-nrtc/catalog.html" TargetMode="External"/><Relationship Id="rId34" Type="http://schemas.openxmlformats.org/officeDocument/2006/relationships/hyperlink" Target="http://gsics.nesdis.noaa.gov/thredds/catalog/rac-pxv-noaa18-avhrr-modis-demo/catalog.html" TargetMode="External"/><Relationship Id="rId42" Type="http://schemas.openxmlformats.org/officeDocument/2006/relationships/hyperlink" Target="http://gsics.nesdis.noaa.gov/thredds/catalog/rac-pxv-noaa9-avhrr-modis-demo/catalog.html" TargetMode="External"/><Relationship Id="rId47" Type="http://schemas.openxmlformats.org/officeDocument/2006/relationships/image" Target="../media/image4.gif"/><Relationship Id="rId7" Type="http://schemas.openxmlformats.org/officeDocument/2006/relationships/hyperlink" Target="http://gsics.eumetsat.int/thredds/catalog/msg3-seviri-metopa-iasi-preop-rac/catalog.html" TargetMode="External"/><Relationship Id="rId12" Type="http://schemas.openxmlformats.org/officeDocument/2006/relationships/hyperlink" Target="http://gsics.eumetsat.int/thredds/catalog/mtsat2-imager-metopa-iasi-demo-nrtc/catalog.html" TargetMode="External"/><Relationship Id="rId17" Type="http://schemas.openxmlformats.org/officeDocument/2006/relationships/hyperlink" Target="http://gsics.eumetsat.int/thredds/catalog/mtsat2-imager-metopa-iasi-demo-rac/catalog.html" TargetMode="External"/><Relationship Id="rId25" Type="http://schemas.openxmlformats.org/officeDocument/2006/relationships/hyperlink" Target="http://gsics.eumetsat.int/thredds/catalog/met7-mviri-metopa-iasi-demo-rac/catalog.html" TargetMode="External"/><Relationship Id="rId33" Type="http://schemas.openxmlformats.org/officeDocument/2006/relationships/hyperlink" Target="http://gsics.nesdis.noaa.gov/thredds/catalog/rac-glr-goes11-imager-metopa-iasi-demo/catalog.html" TargetMode="External"/><Relationship Id="rId38" Type="http://schemas.openxmlformats.org/officeDocument/2006/relationships/hyperlink" Target="http://gsics.nesdis.noaa.gov/thredds/catalog/rac-pxv-noaa14-avhrr-modis-demo/catalog.html" TargetMode="External"/><Relationship Id="rId46" Type="http://schemas.openxmlformats.org/officeDocument/2006/relationships/hyperlink" Target="http://gsics.nesdis.noaa.gov/thredds/catalog/rac-pxv-tirosn-avhrr-modis-demo/catalog.html" TargetMode="External"/><Relationship Id="rId2" Type="http://schemas.openxmlformats.org/officeDocument/2006/relationships/hyperlink" Target="http://www.star.nesdis.noaa.gov/smcd/GCC/documents/documentation/products/Met9-IASI_PreOp.zip" TargetMode="External"/><Relationship Id="rId16" Type="http://schemas.openxmlformats.org/officeDocument/2006/relationships/hyperlink" Target="http://gsics.eumetsat.int/thredds/catalog/mtsat2-imager-aqua-airs-metopa-iasi-demo-rac/catalog.html" TargetMode="External"/><Relationship Id="rId20" Type="http://schemas.openxmlformats.org/officeDocument/2006/relationships/hyperlink" Target="http://gsics.eumetsat.int/thredds/catalog/metopa-hirs-metopa-iasi-demo-rac/catalog.html" TargetMode="External"/><Relationship Id="rId29" Type="http://schemas.openxmlformats.org/officeDocument/2006/relationships/hyperlink" Target="http://gsics.eumetsat.int/thredds/catalog/msg1-seviri-metopa-iasi-demo-nrtc/catalog.html" TargetMode="External"/><Relationship Id="rId41" Type="http://schemas.openxmlformats.org/officeDocument/2006/relationships/hyperlink" Target="http://gsics.nesdis.noaa.gov/thredds/catalog/rac-pxv-noaa10-avhrr-modis-demo/catalog.html" TargetMode="External"/><Relationship Id="rId1" Type="http://schemas.openxmlformats.org/officeDocument/2006/relationships/slideLayout" Target="../slideLayouts/slideLayout2.xml"/><Relationship Id="rId6" Type="http://schemas.openxmlformats.org/officeDocument/2006/relationships/hyperlink" Target="http://gsics.nesdis.noaa.gov/thredds/catalog/nrtc-glr-goes15-imager-metopa-iasi-preop/catalog.html" TargetMode="External"/><Relationship Id="rId11" Type="http://schemas.openxmlformats.org/officeDocument/2006/relationships/hyperlink" Target="http://gsics.eumetsat.int/thredds/catalog/mtsat2-imager-aqua-airs-metopa-iasi-demo-nrtc/catalog.html" TargetMode="External"/><Relationship Id="rId24" Type="http://schemas.openxmlformats.org/officeDocument/2006/relationships/hyperlink" Target="http://www.star.nesdis.noaa.gov/smcd/GCC/documents/documentation/products/Met7-IASI_Demo.zip" TargetMode="External"/><Relationship Id="rId32" Type="http://schemas.openxmlformats.org/officeDocument/2006/relationships/hyperlink" Target="http://gsics.nesdis.noaa.gov/thredds/catalog/rac-pxv-metopa-avhrr-modis-demo/catalog.html" TargetMode="External"/><Relationship Id="rId37" Type="http://schemas.openxmlformats.org/officeDocument/2006/relationships/hyperlink" Target="http://gsics.nesdis.noaa.gov/thredds/catalog/rac-pxv-noaa15-avhrr-modis-demo/catalog.html" TargetMode="External"/><Relationship Id="rId40" Type="http://schemas.openxmlformats.org/officeDocument/2006/relationships/hyperlink" Target="http://gsics.nesdis.noaa.gov/thredds/catalog/rac-pxv-noaa11-avhrr-modis-demo/catalog.html" TargetMode="External"/><Relationship Id="rId45" Type="http://schemas.openxmlformats.org/officeDocument/2006/relationships/hyperlink" Target="http://gsics.nesdis.noaa.gov/thredds/catalog/rac-pxv-noaa6-avhrr-modis-demo/catalog.html" TargetMode="External"/><Relationship Id="rId5" Type="http://schemas.openxmlformats.org/officeDocument/2006/relationships/hyperlink" Target="http://gsics.nesdis.noaa.gov/thredds/catalog/nrtc-glr-goes13-imager-metopa-iasi-preop/catalog.html" TargetMode="External"/><Relationship Id="rId15" Type="http://schemas.openxmlformats.org/officeDocument/2006/relationships/hyperlink" Target="http://gsics.eumetsat.int/thredds/catalog/msg2-seviri-metopa-iasi-demo-rac/catalog.html" TargetMode="External"/><Relationship Id="rId23" Type="http://schemas.openxmlformats.org/officeDocument/2006/relationships/hyperlink" Target="http://gsics.nesdis.noaa.gov/thredds/catalog/rac-pxv-noaa19-avhrr-modis-demo/catalog.html" TargetMode="External"/><Relationship Id="rId28" Type="http://schemas.openxmlformats.org/officeDocument/2006/relationships/hyperlink" Target="http://gsics.eumetsat.int/thredds/catalog/met7-mviri-metopa-iasi-demo-nrtc/catalog.html" TargetMode="External"/><Relationship Id="rId36" Type="http://schemas.openxmlformats.org/officeDocument/2006/relationships/hyperlink" Target="http://gsics.nesdis.noaa.gov/thredds/catalog/rac-pxv-noaa16-avhrr-modis-demo/catalog.html" TargetMode="External"/><Relationship Id="rId10" Type="http://schemas.openxmlformats.org/officeDocument/2006/relationships/hyperlink" Target="http://gsics.eumetsat.int/thredds/catalog/mtsat2-imager-aqua-airs-demo-nrtc/catalog.html" TargetMode="External"/><Relationship Id="rId19" Type="http://schemas.openxmlformats.org/officeDocument/2006/relationships/hyperlink" Target="http://www.eumetsat.int/website/home/Data/Products/Calibration/Intercalibration/index.html" TargetMode="External"/><Relationship Id="rId31" Type="http://schemas.openxmlformats.org/officeDocument/2006/relationships/hyperlink" Target="http://gsics.nesdis.noaa.gov/thredds/catalog/rac-glr-goes12-imager-metopa-iasi-demo/catalog.html" TargetMode="External"/><Relationship Id="rId44" Type="http://schemas.openxmlformats.org/officeDocument/2006/relationships/hyperlink" Target="http://gsics.nesdis.noaa.gov/thredds/catalog/rac-pxv-noaa7-avhrr-modis-demo/catalog.html" TargetMode="External"/><Relationship Id="rId4" Type="http://schemas.openxmlformats.org/officeDocument/2006/relationships/hyperlink" Target="http://www.star.nesdis.noaa.gov/smcd/GCC/documents/documentation/products/GSICS.GOESImager2IASI.PreOp.V01.zip" TargetMode="External"/><Relationship Id="rId9" Type="http://schemas.openxmlformats.org/officeDocument/2006/relationships/hyperlink" Target="https://gsics.nesdis.noaa.gov/pub/Development/AtbdCentral/ATBD_for_JMA_Inter-Calibration_of_MTSAT-AIRSIASI.DOC" TargetMode="External"/><Relationship Id="rId14" Type="http://schemas.openxmlformats.org/officeDocument/2006/relationships/hyperlink" Target="http://gsics.nesdis.noaa.gov/thredds/catalog/rac-glr-goes15-imager-metopa-iasi-preop/catalog.html" TargetMode="External"/><Relationship Id="rId22" Type="http://schemas.openxmlformats.org/officeDocument/2006/relationships/hyperlink" Target="https://gsics.nesdis.noaa.gov/pub/Development/AtbdCentral/patmosx_atbd_v1.0_revd.doc" TargetMode="External"/><Relationship Id="rId27" Type="http://schemas.openxmlformats.org/officeDocument/2006/relationships/hyperlink" Target="http://gsics.eumetsat.int/thredds/catalog/msg1-seviri-metopa-iasi-demo-rac/catalog.html" TargetMode="External"/><Relationship Id="rId30" Type="http://schemas.openxmlformats.org/officeDocument/2006/relationships/hyperlink" Target="https://gsics.nesdis.noaa.gov/pub/Development/AtbdCentral/ATBD_for_NOAA_Inter-Calibration_of_GOES-AIRSIASI.2011.06.15.doc" TargetMode="External"/><Relationship Id="rId35" Type="http://schemas.openxmlformats.org/officeDocument/2006/relationships/hyperlink" Target="http://gsics.nesdis.noaa.gov/thredds/catalog/rac-pxv-noaa17-avhrr-modis-demo/catalog.html" TargetMode="External"/><Relationship Id="rId43" Type="http://schemas.openxmlformats.org/officeDocument/2006/relationships/hyperlink" Target="http://gsics.nesdis.noaa.gov/thredds/catalog/rac-pxv-noaa8-avhrr-modis-demo/catalog.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p:nvPr>
        </p:nvSpPr>
        <p:spPr/>
        <p:txBody>
          <a:bodyPr/>
          <a:lstStyle/>
          <a:p>
            <a:pPr eaLnBrk="1" hangingPunct="1"/>
            <a:r>
              <a:rPr lang="en-US" sz="3600" dirty="0" smtClean="0"/>
              <a:t>GSICS </a:t>
            </a:r>
            <a:r>
              <a:rPr lang="en-US" sz="3600" dirty="0" smtClean="0"/>
              <a:t/>
            </a:r>
            <a:br>
              <a:rPr lang="en-US" sz="3600" dirty="0" smtClean="0"/>
            </a:br>
            <a:r>
              <a:rPr lang="en-US" sz="3600" dirty="0" smtClean="0"/>
              <a:t>Products and </a:t>
            </a:r>
            <a:r>
              <a:rPr lang="en-US" sz="3600" dirty="0" smtClean="0"/>
              <a:t>Deliverables</a:t>
            </a:r>
            <a:endParaRPr lang="en-GB" sz="3600" b="1" dirty="0" smtClean="0"/>
          </a:p>
        </p:txBody>
      </p:sp>
      <p:sp>
        <p:nvSpPr>
          <p:cNvPr id="5" name="Rectangle 43"/>
          <p:cNvSpPr>
            <a:spLocks noGrp="1" noChangeArrowheads="1"/>
          </p:cNvSpPr>
          <p:nvPr>
            <p:ph type="subTitle" idx="1"/>
          </p:nvPr>
        </p:nvSpPr>
        <p:spPr>
          <a:xfrm>
            <a:off x="1347003" y="4610279"/>
            <a:ext cx="6934200" cy="1752600"/>
          </a:xfrm>
        </p:spPr>
        <p:txBody>
          <a:bodyPr/>
          <a:lstStyle/>
          <a:p>
            <a:pPr eaLnBrk="1" hangingPunct="1">
              <a:defRPr/>
            </a:pPr>
            <a:r>
              <a:rPr lang="en-US" sz="2400" b="1" dirty="0" smtClean="0">
                <a:solidFill>
                  <a:srgbClr val="002060"/>
                </a:solidFill>
              </a:rPr>
              <a:t>Larry </a:t>
            </a:r>
            <a:r>
              <a:rPr lang="en-US" sz="2400" b="1" dirty="0" smtClean="0">
                <a:solidFill>
                  <a:srgbClr val="002060"/>
                </a:solidFill>
              </a:rPr>
              <a:t>Flynn </a:t>
            </a:r>
          </a:p>
          <a:p>
            <a:pPr eaLnBrk="1" hangingPunct="1">
              <a:defRPr/>
            </a:pPr>
            <a:r>
              <a:rPr lang="en-US" sz="2400" b="1" dirty="0" smtClean="0">
                <a:solidFill>
                  <a:srgbClr val="002060"/>
                </a:solidFill>
              </a:rPr>
              <a:t>with extensive input from GSICS Team Members </a:t>
            </a:r>
            <a:endParaRPr lang="en-US" sz="2400" dirty="0" smtClean="0">
              <a:solidFill>
                <a:srgbClr val="002060"/>
              </a:solidFill>
            </a:endParaRPr>
          </a:p>
          <a:p>
            <a:pPr eaLnBrk="1" hangingPunct="1">
              <a:buFont typeface="Arial" pitchFamily="34" charset="0"/>
              <a:buNone/>
              <a:defRPr/>
            </a:pPr>
            <a:r>
              <a:rPr lang="en-US" sz="1600" dirty="0" smtClean="0">
                <a:solidFill>
                  <a:srgbClr val="002060"/>
                </a:solidFill>
              </a:rPr>
              <a:t>GSICS Users’ Workshop</a:t>
            </a:r>
          </a:p>
          <a:p>
            <a:pPr eaLnBrk="1" hangingPunct="1">
              <a:buFont typeface="Arial" pitchFamily="34" charset="0"/>
              <a:buNone/>
              <a:defRPr/>
            </a:pPr>
            <a:r>
              <a:rPr lang="en-US" sz="1600" dirty="0" smtClean="0">
                <a:solidFill>
                  <a:srgbClr val="002060"/>
                </a:solidFill>
              </a:rPr>
              <a:t>August 11, 2016</a:t>
            </a:r>
            <a:endParaRPr lang="en-US" sz="1600" dirty="0" smtClean="0">
              <a:solidFill>
                <a:srgbClr val="00206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Concerns and Discussion</a:t>
            </a:r>
            <a:endParaRPr lang="en-US" sz="3600" dirty="0"/>
          </a:p>
        </p:txBody>
      </p:sp>
      <p:sp>
        <p:nvSpPr>
          <p:cNvPr id="3" name="Content Placeholder 2"/>
          <p:cNvSpPr>
            <a:spLocks noGrp="1"/>
          </p:cNvSpPr>
          <p:nvPr>
            <p:ph idx="1"/>
          </p:nvPr>
        </p:nvSpPr>
        <p:spPr>
          <a:xfrm>
            <a:off x="495300" y="1095276"/>
            <a:ext cx="8915400" cy="4910316"/>
          </a:xfrm>
        </p:spPr>
        <p:txBody>
          <a:bodyPr/>
          <a:lstStyle/>
          <a:p>
            <a:r>
              <a:rPr lang="en-US" dirty="0" smtClean="0"/>
              <a:t>The GPPA needs some modifications for </a:t>
            </a:r>
            <a:r>
              <a:rPr lang="en-US" dirty="0" smtClean="0"/>
              <a:t>new products. </a:t>
            </a:r>
            <a:endParaRPr lang="en-US" dirty="0" smtClean="0"/>
          </a:p>
          <a:p>
            <a:r>
              <a:rPr lang="en-US" dirty="0" smtClean="0"/>
              <a:t>Who </a:t>
            </a:r>
            <a:r>
              <a:rPr lang="en-US" dirty="0" smtClean="0"/>
              <a:t>are the users of each product and what are their requirements?</a:t>
            </a:r>
          </a:p>
          <a:p>
            <a:r>
              <a:rPr lang="en-US" dirty="0" smtClean="0"/>
              <a:t>The GPPA demands input for the reviews from users – how do products with the developer as primary user move forward? </a:t>
            </a:r>
          </a:p>
          <a:p>
            <a:r>
              <a:rPr lang="en-US" dirty="0" smtClean="0"/>
              <a:t>How do products that have served their purpose (e.g., were used to make an ECV) identify users?</a:t>
            </a:r>
          </a:p>
          <a:p>
            <a:r>
              <a:rPr lang="en-US" dirty="0" smtClean="0"/>
              <a:t>Do the adjusted ECV record holdings fall under a climate data program’s domain more naturally?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for Discussion</a:t>
            </a:r>
            <a:endParaRPr lang="en-US" dirty="0"/>
          </a:p>
        </p:txBody>
      </p:sp>
      <p:sp>
        <p:nvSpPr>
          <p:cNvPr id="3" name="Content Placeholder 2"/>
          <p:cNvSpPr>
            <a:spLocks noGrp="1"/>
          </p:cNvSpPr>
          <p:nvPr>
            <p:ph idx="1"/>
          </p:nvPr>
        </p:nvSpPr>
        <p:spPr/>
        <p:txBody>
          <a:bodyPr/>
          <a:lstStyle/>
          <a:p>
            <a:r>
              <a:rPr lang="en-US" sz="2800" dirty="0" smtClean="0"/>
              <a:t>Spectral Response Function (SRF) shift estimates</a:t>
            </a:r>
          </a:p>
          <a:p>
            <a:endParaRPr lang="en-US" sz="2800" dirty="0" smtClean="0"/>
          </a:p>
          <a:p>
            <a:r>
              <a:rPr lang="en-US" sz="2800" dirty="0" smtClean="0"/>
              <a:t>Sequence of bias adjustments used to merge time series components for ECVs</a:t>
            </a:r>
          </a:p>
          <a:p>
            <a:endParaRPr lang="en-US" sz="2800" dirty="0" smtClean="0"/>
          </a:p>
          <a:p>
            <a:r>
              <a:rPr lang="en-US" sz="2800" dirty="0" smtClean="0"/>
              <a:t>Reference Instruments (</a:t>
            </a:r>
            <a:r>
              <a:rPr lang="en-US" sz="2800" dirty="0" smtClean="0"/>
              <a:t>Anchors)</a:t>
            </a:r>
          </a:p>
          <a:p>
            <a:pPr lvl="1"/>
            <a:r>
              <a:rPr lang="en-US" dirty="0" smtClean="0"/>
              <a:t>Transitions as instruments are retired</a:t>
            </a:r>
          </a:p>
          <a:p>
            <a:pPr lvl="1"/>
            <a:r>
              <a:rPr lang="en-US" dirty="0" smtClean="0"/>
              <a:t>GEO Ring enduring reference </a:t>
            </a:r>
            <a:endParaRPr lang="en-US" dirty="0" smtClean="0"/>
          </a:p>
          <a:p>
            <a:endParaRPr lang="en-US" sz="2800" dirty="0" smtClean="0"/>
          </a:p>
          <a:p>
            <a:r>
              <a:rPr lang="en-US" sz="2800" dirty="0" smtClean="0"/>
              <a:t>DCC-based Bias Adjustments</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Models and Data Sets – Community Standards?</a:t>
            </a:r>
            <a:endParaRPr lang="en-US" sz="3200" dirty="0"/>
          </a:p>
        </p:txBody>
      </p:sp>
      <p:sp>
        <p:nvSpPr>
          <p:cNvPr id="3" name="Content Placeholder 2"/>
          <p:cNvSpPr>
            <a:spLocks noGrp="1"/>
          </p:cNvSpPr>
          <p:nvPr>
            <p:ph idx="1"/>
          </p:nvPr>
        </p:nvSpPr>
        <p:spPr>
          <a:xfrm>
            <a:off x="495300" y="1175657"/>
            <a:ext cx="8915400" cy="5385917"/>
          </a:xfrm>
        </p:spPr>
        <p:txBody>
          <a:bodyPr/>
          <a:lstStyle/>
          <a:p>
            <a:r>
              <a:rPr lang="en-US" dirty="0" smtClean="0"/>
              <a:t>Lunar Spectra / GIRO + GLOD</a:t>
            </a:r>
          </a:p>
          <a:p>
            <a:r>
              <a:rPr lang="en-US" dirty="0" smtClean="0"/>
              <a:t>Reference Solar Spectra </a:t>
            </a:r>
          </a:p>
          <a:p>
            <a:pPr lvl="1"/>
            <a:r>
              <a:rPr lang="en-US" dirty="0" smtClean="0"/>
              <a:t>Or do we leave this up to CEOS IVOS or someone else?</a:t>
            </a:r>
          </a:p>
          <a:p>
            <a:r>
              <a:rPr lang="en-US" dirty="0" smtClean="0"/>
              <a:t>Key calibration data sets </a:t>
            </a:r>
          </a:p>
          <a:p>
            <a:pPr lvl="1"/>
            <a:r>
              <a:rPr lang="en-US" dirty="0" smtClean="0"/>
              <a:t>Or should these live at GPRCs or OSCAR with links at GSICS?</a:t>
            </a:r>
          </a:p>
          <a:p>
            <a:r>
              <a:rPr lang="en-US" dirty="0" smtClean="0"/>
              <a:t>Target Reflectivity/Emissivity</a:t>
            </a:r>
          </a:p>
          <a:p>
            <a:pPr lvl="1"/>
            <a:r>
              <a:rPr lang="en-US" dirty="0" smtClean="0"/>
              <a:t>Or are these possible new products?</a:t>
            </a:r>
          </a:p>
          <a:p>
            <a:r>
              <a:rPr lang="en-US" dirty="0" smtClean="0"/>
              <a:t>Emission Lines and Absorption Constants (e.g., NIST)</a:t>
            </a:r>
          </a:p>
          <a:p>
            <a:pPr lvl="1"/>
            <a:r>
              <a:rPr lang="en-US" dirty="0" smtClean="0"/>
              <a:t>How do we agree on the best sources?</a:t>
            </a:r>
          </a:p>
          <a:p>
            <a:r>
              <a:rPr lang="en-US" dirty="0" smtClean="0"/>
              <a:t>Radiative Transfer Models (e.g., JCSDA CRTM)</a:t>
            </a:r>
          </a:p>
          <a:p>
            <a:pPr lvl="1"/>
            <a:r>
              <a:rPr lang="en-US" dirty="0" smtClean="0"/>
              <a:t>Are </a:t>
            </a:r>
            <a:r>
              <a:rPr lang="en-US" dirty="0" smtClean="0"/>
              <a:t>these needed for vicarious calibration?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Concerns and Discussion</a:t>
            </a:r>
            <a:endParaRPr lang="en-US" sz="3200" dirty="0"/>
          </a:p>
        </p:txBody>
      </p:sp>
      <p:sp>
        <p:nvSpPr>
          <p:cNvPr id="3" name="Content Placeholder 2"/>
          <p:cNvSpPr>
            <a:spLocks noGrp="1"/>
          </p:cNvSpPr>
          <p:nvPr>
            <p:ph idx="1"/>
          </p:nvPr>
        </p:nvSpPr>
        <p:spPr>
          <a:xfrm>
            <a:off x="321547" y="1033158"/>
            <a:ext cx="9089153" cy="4962385"/>
          </a:xfrm>
        </p:spPr>
        <p:txBody>
          <a:bodyPr/>
          <a:lstStyle/>
          <a:p>
            <a:pPr lvl="0"/>
            <a:r>
              <a:rPr lang="en-US" dirty="0" smtClean="0"/>
              <a:t>These should be reviewed/scrutinized by GSICS RWGs and recommended for use. We should require some amount of documentation on the theory and use. </a:t>
            </a:r>
          </a:p>
          <a:p>
            <a:r>
              <a:rPr lang="en-US" dirty="0" smtClean="0"/>
              <a:t>Each one should be considered on a case by case basis as to where they live, who maintains them, what the GSICS associations are, and who will manage licensing and any restrictions on model and data use.</a:t>
            </a:r>
          </a:p>
          <a:p>
            <a:r>
              <a:rPr lang="en-US" dirty="0" smtClean="0"/>
              <a:t>Many key calibration data sets are just accepted as the agency best effort. They may also be discussed for consideration as products. That is, go through elements of the GPPA and other GSICS reviews to establish their uncertainties and error bounds.</a:t>
            </a:r>
          </a:p>
          <a:p>
            <a:r>
              <a:rPr lang="en-US" dirty="0" smtClean="0"/>
              <a:t>Are the primary users for these resources the GRWG members? </a:t>
            </a:r>
          </a:p>
          <a:p>
            <a:r>
              <a:rPr lang="en-US" dirty="0" smtClean="0"/>
              <a:t>Is external versus internal users a helpful classification criterion for what should become GSICS holdings?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Tools – GSICS Recommended?</a:t>
            </a:r>
            <a:endParaRPr lang="en-US" dirty="0"/>
          </a:p>
        </p:txBody>
      </p:sp>
      <p:sp>
        <p:nvSpPr>
          <p:cNvPr id="3" name="Content Placeholder 2"/>
          <p:cNvSpPr>
            <a:spLocks noGrp="1"/>
          </p:cNvSpPr>
          <p:nvPr>
            <p:ph idx="1"/>
          </p:nvPr>
        </p:nvSpPr>
        <p:spPr>
          <a:xfrm>
            <a:off x="495300" y="1483360"/>
            <a:ext cx="8915400" cy="4642807"/>
          </a:xfrm>
        </p:spPr>
        <p:txBody>
          <a:bodyPr/>
          <a:lstStyle/>
          <a:p>
            <a:r>
              <a:rPr lang="en-US" dirty="0" smtClean="0"/>
              <a:t>SNO Matchup software</a:t>
            </a:r>
          </a:p>
          <a:p>
            <a:r>
              <a:rPr lang="en-US" dirty="0" smtClean="0"/>
              <a:t>FOV alignment and Ray matching tools</a:t>
            </a:r>
          </a:p>
          <a:p>
            <a:r>
              <a:rPr lang="en-US" dirty="0" smtClean="0"/>
              <a:t>Bias Monitoring tool</a:t>
            </a:r>
          </a:p>
          <a:p>
            <a:r>
              <a:rPr lang="en-US" dirty="0" smtClean="0"/>
              <a:t>Readers for Level 1 data sets</a:t>
            </a:r>
          </a:p>
          <a:p>
            <a:pPr lvl="1"/>
            <a:r>
              <a:rPr lang="en-US" dirty="0" smtClean="0"/>
              <a:t>Or should these live at GPRCs?</a:t>
            </a:r>
          </a:p>
          <a:p>
            <a:r>
              <a:rPr lang="en-US" dirty="0" smtClean="0"/>
              <a:t>SBAF Plotting, Plotting tools, THREDDS servers, product generation environment, wiki, Data processing tools developed within GSICS (e.g., </a:t>
            </a:r>
            <a:r>
              <a:rPr lang="en-US" dirty="0" err="1" smtClean="0"/>
              <a:t>NetCDF</a:t>
            </a:r>
            <a:r>
              <a:rPr lang="en-US" dirty="0" smtClean="0"/>
              <a:t>, HDF and other kinds of database manipulation)</a:t>
            </a:r>
          </a:p>
          <a:p>
            <a:r>
              <a:rPr lang="en-US" dirty="0" smtClean="0"/>
              <a:t>Observed versus Forecast Models</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Concerns and Discussion</a:t>
            </a:r>
            <a:endParaRPr lang="en-US" sz="3200" dirty="0"/>
          </a:p>
        </p:txBody>
      </p:sp>
      <p:sp>
        <p:nvSpPr>
          <p:cNvPr id="3" name="Content Placeholder 2"/>
          <p:cNvSpPr>
            <a:spLocks noGrp="1"/>
          </p:cNvSpPr>
          <p:nvPr>
            <p:ph idx="1"/>
          </p:nvPr>
        </p:nvSpPr>
        <p:spPr>
          <a:xfrm>
            <a:off x="495300" y="1351280"/>
            <a:ext cx="8915400" cy="4774887"/>
          </a:xfrm>
        </p:spPr>
        <p:txBody>
          <a:bodyPr/>
          <a:lstStyle/>
          <a:p>
            <a:r>
              <a:rPr lang="en-US" dirty="0" smtClean="0"/>
              <a:t>Some of these may or may not be available directly from GSICS web sites. </a:t>
            </a:r>
          </a:p>
          <a:p>
            <a:r>
              <a:rPr lang="en-US" dirty="0" smtClean="0"/>
              <a:t>If the developers of tools want them to be recommended / approved for use by GSICS, will we need to review them and may require users’ guides, ATDBs etc.</a:t>
            </a:r>
          </a:p>
          <a:p>
            <a:r>
              <a:rPr lang="en-US" dirty="0" smtClean="0"/>
              <a:t>Can </a:t>
            </a:r>
            <a:r>
              <a:rPr lang="en-US" dirty="0" smtClean="0"/>
              <a:t>we prescribe a minimum set of tools and documents that should be available for any instrument with measurements used in GSICS? If so, then we could provide a standard set of links to these resources as provide by each agency. Is this a new category tracking instrument maturity? </a:t>
            </a:r>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GSICS Documents</a:t>
            </a:r>
            <a:endParaRPr lang="en-US" sz="3200" dirty="0"/>
          </a:p>
        </p:txBody>
      </p:sp>
      <p:sp>
        <p:nvSpPr>
          <p:cNvPr id="3" name="Content Placeholder 2"/>
          <p:cNvSpPr>
            <a:spLocks noGrp="1"/>
          </p:cNvSpPr>
          <p:nvPr>
            <p:ph idx="1"/>
          </p:nvPr>
        </p:nvSpPr>
        <p:spPr>
          <a:xfrm>
            <a:off x="495300" y="1165610"/>
            <a:ext cx="8915400" cy="4960558"/>
          </a:xfrm>
        </p:spPr>
        <p:txBody>
          <a:bodyPr/>
          <a:lstStyle/>
          <a:p>
            <a:pPr lvl="0">
              <a:buNone/>
            </a:pPr>
            <a:r>
              <a:rPr lang="en-US" dirty="0" smtClean="0"/>
              <a:t>Examples of these are in the current GSICS holdings.</a:t>
            </a:r>
          </a:p>
          <a:p>
            <a:r>
              <a:rPr lang="en-US" dirty="0" smtClean="0"/>
              <a:t>Documents associated with products (e.g., ATBDs, Reviews, Users’ Guides, metadata rules)</a:t>
            </a:r>
          </a:p>
          <a:p>
            <a:r>
              <a:rPr lang="en-US" dirty="0" smtClean="0"/>
              <a:t>Documents associated with GSICS mission, implementation, processes and procedures </a:t>
            </a:r>
          </a:p>
          <a:p>
            <a:r>
              <a:rPr lang="en-US" dirty="0" smtClean="0"/>
              <a:t>Spreadsheet of Action Items and their Outcomes</a:t>
            </a:r>
          </a:p>
          <a:p>
            <a:r>
              <a:rPr lang="en-US" dirty="0" smtClean="0"/>
              <a:t>Quarterly newsletters</a:t>
            </a:r>
          </a:p>
          <a:p>
            <a:r>
              <a:rPr lang="en-US" dirty="0" smtClean="0"/>
              <a:t>Documents associated with meetings (Presentations, Minutes)</a:t>
            </a:r>
          </a:p>
          <a:p>
            <a:r>
              <a:rPr lang="en-US" dirty="0" smtClean="0"/>
              <a:t>GSICS Technical Notes – Approval Process? (e.g., Best Practices)</a:t>
            </a:r>
          </a:p>
          <a:p>
            <a:r>
              <a:rPr lang="en-US" dirty="0" smtClean="0"/>
              <a:t>Websites and WIKI</a:t>
            </a:r>
          </a:p>
          <a:p>
            <a:pPr>
              <a:buNone/>
            </a:pPr>
            <a:r>
              <a:rPr lang="en-US" dirty="0" smtClean="0"/>
              <a:t>Some of these documents have procedures for reviews, while others will need approval from the EP as they enter the system or their contents are updated.</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Examples of GPRC and OSCAR Documents and Resources</a:t>
            </a:r>
            <a:endParaRPr lang="en-US" dirty="0"/>
          </a:p>
        </p:txBody>
      </p:sp>
      <p:sp>
        <p:nvSpPr>
          <p:cNvPr id="3" name="Content Placeholder 2"/>
          <p:cNvSpPr>
            <a:spLocks noGrp="1"/>
          </p:cNvSpPr>
          <p:nvPr>
            <p:ph idx="1"/>
          </p:nvPr>
        </p:nvSpPr>
        <p:spPr>
          <a:xfrm>
            <a:off x="495300" y="1132609"/>
            <a:ext cx="8915400" cy="5117465"/>
          </a:xfrm>
        </p:spPr>
        <p:txBody>
          <a:bodyPr/>
          <a:lstStyle/>
          <a:p>
            <a:r>
              <a:rPr lang="en-US" dirty="0" smtClean="0"/>
              <a:t>Instrument Landing Pages </a:t>
            </a:r>
          </a:p>
          <a:p>
            <a:pPr lvl="1"/>
            <a:r>
              <a:rPr lang="en-US" dirty="0" smtClean="0"/>
              <a:t>Instrument validation and laboratory testing reports </a:t>
            </a:r>
          </a:p>
          <a:p>
            <a:pPr lvl="1"/>
            <a:r>
              <a:rPr lang="en-US" dirty="0" smtClean="0"/>
              <a:t>Instrument and platform events and anomaly/status timeline compilation</a:t>
            </a:r>
          </a:p>
          <a:p>
            <a:pPr lvl="1"/>
            <a:r>
              <a:rPr lang="en-US" dirty="0" smtClean="0"/>
              <a:t>Instrument specifications and performance (Or are these calibration data sets?)</a:t>
            </a:r>
          </a:p>
          <a:p>
            <a:r>
              <a:rPr lang="en-US" dirty="0" smtClean="0"/>
              <a:t>Product monitoring by instrument operating agency.</a:t>
            </a:r>
          </a:p>
          <a:p>
            <a:r>
              <a:rPr lang="en-US" dirty="0" smtClean="0"/>
              <a:t>Agency comparison and monitoring results not submitted as products</a:t>
            </a:r>
          </a:p>
          <a:p>
            <a:pPr>
              <a:buNone/>
            </a:pPr>
            <a:r>
              <a:rPr lang="en-US" dirty="0" smtClean="0"/>
              <a:t>These </a:t>
            </a:r>
            <a:r>
              <a:rPr lang="en-US" dirty="0" smtClean="0"/>
              <a:t>live </a:t>
            </a:r>
            <a:r>
              <a:rPr lang="en-US" dirty="0" smtClean="0"/>
              <a:t>at the GPRCs or other locations, e.g., OSCAR or NOAA ICVS. They </a:t>
            </a:r>
            <a:r>
              <a:rPr lang="en-US" dirty="0" smtClean="0"/>
              <a:t>will be </a:t>
            </a:r>
            <a:r>
              <a:rPr lang="en-US" dirty="0" smtClean="0"/>
              <a:t>listed (with links) as resources at the GCC. We should interact with the instrument operator to determine what links should be provided for each instrument at GSICS and where the content should live. We should interact with the agencies and the WMO if we think there is a need for additional content.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Overarching Concerns</a:t>
            </a:r>
            <a:endParaRPr lang="en-US" sz="3200" dirty="0"/>
          </a:p>
        </p:txBody>
      </p:sp>
      <p:sp>
        <p:nvSpPr>
          <p:cNvPr id="3" name="Content Placeholder 2"/>
          <p:cNvSpPr>
            <a:spLocks noGrp="1"/>
          </p:cNvSpPr>
          <p:nvPr>
            <p:ph idx="1"/>
          </p:nvPr>
        </p:nvSpPr>
        <p:spPr/>
        <p:txBody>
          <a:bodyPr/>
          <a:lstStyle/>
          <a:p>
            <a:r>
              <a:rPr lang="en-US" sz="2800" dirty="0" smtClean="0"/>
              <a:t>What should each agency commit to provide along with an instrument’s measurements? (E.g., SRFs, readers, FOVs, Pointing, two-line elements – NORAD,  …)</a:t>
            </a:r>
          </a:p>
          <a:p>
            <a:r>
              <a:rPr lang="en-US" sz="2800" dirty="0" smtClean="0"/>
              <a:t>How do users and researchers find what they want or even know it exists?</a:t>
            </a:r>
          </a:p>
          <a:p>
            <a:r>
              <a:rPr lang="en-US" sz="2800" dirty="0" smtClean="0"/>
              <a:t>Where should different resources live and who maintains them?</a:t>
            </a:r>
          </a:p>
          <a:p>
            <a:r>
              <a:rPr lang="en-US" sz="2800" dirty="0" smtClean="0"/>
              <a:t>What happens to products after an instrument’s end-of-life?</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438" y="1176362"/>
            <a:ext cx="3574323" cy="381000"/>
          </a:xfrm>
        </p:spPr>
        <p:txBody>
          <a:bodyPr>
            <a:normAutofit fontScale="90000"/>
          </a:bodyPr>
          <a:lstStyle/>
          <a:p>
            <a:pPr algn="l"/>
            <a:r>
              <a:rPr lang="en-US" sz="2400" u="sng" dirty="0" smtClean="0"/>
              <a:t>QA4EO - Guidelines</a:t>
            </a:r>
            <a:endParaRPr lang="en-US" sz="2400" u="sng" dirty="0"/>
          </a:p>
        </p:txBody>
      </p:sp>
      <p:pic>
        <p:nvPicPr>
          <p:cNvPr id="9" name="Picture 8"/>
          <p:cNvPicPr>
            <a:picLocks noChangeAspect="1"/>
          </p:cNvPicPr>
          <p:nvPr/>
        </p:nvPicPr>
        <p:blipFill>
          <a:blip r:embed="rId3" cstate="print"/>
          <a:stretch>
            <a:fillRect/>
          </a:stretch>
        </p:blipFill>
        <p:spPr>
          <a:xfrm>
            <a:off x="1093639" y="2365474"/>
            <a:ext cx="6588077" cy="3774848"/>
          </a:xfrm>
          <a:prstGeom prst="rect">
            <a:avLst/>
          </a:prstGeom>
        </p:spPr>
      </p:pic>
      <p:sp>
        <p:nvSpPr>
          <p:cNvPr id="10" name="TextBox 9"/>
          <p:cNvSpPr txBox="1"/>
          <p:nvPr/>
        </p:nvSpPr>
        <p:spPr>
          <a:xfrm>
            <a:off x="1384300" y="6488670"/>
            <a:ext cx="2768600" cy="369332"/>
          </a:xfrm>
          <a:prstGeom prst="rect">
            <a:avLst/>
          </a:prstGeom>
          <a:noFill/>
        </p:spPr>
        <p:txBody>
          <a:bodyPr wrap="square" rtlCol="0">
            <a:spAutoFit/>
          </a:bodyPr>
          <a:lstStyle/>
          <a:p>
            <a:r>
              <a:rPr lang="en-US" sz="1800" dirty="0" smtClean="0">
                <a:solidFill>
                  <a:schemeClr val="tx1"/>
                </a:solidFill>
              </a:rPr>
              <a:t>Ref: QA4EO The Guide</a:t>
            </a:r>
            <a:endParaRPr lang="en-US" sz="1800" dirty="0">
              <a:solidFill>
                <a:schemeClr val="tx1"/>
              </a:solidFill>
            </a:endParaRPr>
          </a:p>
        </p:txBody>
      </p:sp>
      <p:sp>
        <p:nvSpPr>
          <p:cNvPr id="11" name="TextBox 10"/>
          <p:cNvSpPr txBox="1"/>
          <p:nvPr/>
        </p:nvSpPr>
        <p:spPr>
          <a:xfrm>
            <a:off x="869094" y="1453364"/>
            <a:ext cx="8167817" cy="1015663"/>
          </a:xfrm>
          <a:prstGeom prst="rect">
            <a:avLst/>
          </a:prstGeom>
          <a:noFill/>
        </p:spPr>
        <p:txBody>
          <a:bodyPr wrap="square" rtlCol="0">
            <a:spAutoFit/>
          </a:bodyPr>
          <a:lstStyle/>
          <a:p>
            <a:r>
              <a:rPr lang="en-US" sz="1400" dirty="0" smtClean="0">
                <a:solidFill>
                  <a:schemeClr val="tx1"/>
                </a:solidFill>
              </a:rPr>
              <a:t>“</a:t>
            </a:r>
          </a:p>
          <a:p>
            <a:r>
              <a:rPr lang="en-US" sz="1400" dirty="0" smtClean="0">
                <a:solidFill>
                  <a:schemeClr val="tx1"/>
                </a:solidFill>
              </a:rPr>
              <a:t>The Quality Assurance Framework for Earth Observation consist of ten distinct guidelines linked in the Guidelines Framework</a:t>
            </a:r>
          </a:p>
          <a:p>
            <a:endParaRPr lang="en-US" dirty="0">
              <a:solidFill>
                <a:schemeClr val="tx1"/>
              </a:solidFill>
            </a:endParaRPr>
          </a:p>
          <a:p>
            <a:r>
              <a:rPr lang="en-US" dirty="0" smtClean="0">
                <a:solidFill>
                  <a:schemeClr val="tx1"/>
                </a:solidFill>
              </a:rPr>
              <a:t>“</a:t>
            </a:r>
            <a:endParaRPr lang="en-US" dirty="0">
              <a:solidFill>
                <a:schemeClr val="tx1"/>
              </a:solidFill>
            </a:endParaRPr>
          </a:p>
        </p:txBody>
      </p:sp>
      <p:sp>
        <p:nvSpPr>
          <p:cNvPr id="12" name="TextBox 11"/>
          <p:cNvSpPr txBox="1"/>
          <p:nvPr/>
        </p:nvSpPr>
        <p:spPr>
          <a:xfrm>
            <a:off x="5208992" y="5657673"/>
            <a:ext cx="3962400" cy="1200329"/>
          </a:xfrm>
          <a:prstGeom prst="rect">
            <a:avLst/>
          </a:prstGeom>
          <a:noFill/>
        </p:spPr>
        <p:txBody>
          <a:bodyPr wrap="square" rtlCol="0">
            <a:spAutoFit/>
          </a:bodyPr>
          <a:lstStyle/>
          <a:p>
            <a:r>
              <a:rPr lang="en-US" sz="1200" u="sng" dirty="0" smtClean="0">
                <a:solidFill>
                  <a:schemeClr val="tx1"/>
                </a:solidFill>
              </a:rPr>
              <a:t>Guidelines address</a:t>
            </a:r>
          </a:p>
          <a:p>
            <a:endParaRPr lang="en-US" sz="1200" dirty="0">
              <a:solidFill>
                <a:schemeClr val="tx1"/>
              </a:solidFill>
            </a:endParaRPr>
          </a:p>
          <a:p>
            <a:pPr marL="628650" lvl="1" indent="-171450">
              <a:buFont typeface="Wingdings" panose="05000000000000000000" pitchFamily="2" charset="2"/>
              <a:buChar char="§"/>
            </a:pPr>
            <a:r>
              <a:rPr lang="en-US" sz="1200" dirty="0" smtClean="0">
                <a:solidFill>
                  <a:schemeClr val="tx1"/>
                </a:solidFill>
              </a:rPr>
              <a:t>Quality Indicators</a:t>
            </a:r>
          </a:p>
          <a:p>
            <a:pPr marL="628650" lvl="1" indent="-171450">
              <a:buFont typeface="Wingdings" panose="05000000000000000000" pitchFamily="2" charset="2"/>
              <a:buChar char="§"/>
            </a:pPr>
            <a:r>
              <a:rPr lang="en-US" sz="1200" dirty="0" smtClean="0">
                <a:solidFill>
                  <a:schemeClr val="tx1"/>
                </a:solidFill>
              </a:rPr>
              <a:t>Traceability</a:t>
            </a:r>
          </a:p>
          <a:p>
            <a:pPr marL="628650" lvl="1" indent="-171450">
              <a:buFont typeface="Wingdings" panose="05000000000000000000" pitchFamily="2" charset="2"/>
              <a:buChar char="§"/>
            </a:pPr>
            <a:r>
              <a:rPr lang="en-US" sz="1200" dirty="0" smtClean="0">
                <a:solidFill>
                  <a:schemeClr val="tx1"/>
                </a:solidFill>
              </a:rPr>
              <a:t>Reference (measurement)Standard</a:t>
            </a:r>
          </a:p>
          <a:p>
            <a:pPr marL="628650" lvl="1" indent="-171450">
              <a:buFont typeface="Wingdings" panose="05000000000000000000" pitchFamily="2" charset="2"/>
              <a:buChar char="§"/>
            </a:pPr>
            <a:r>
              <a:rPr lang="en-US" sz="1200" dirty="0" smtClean="0">
                <a:solidFill>
                  <a:schemeClr val="tx1"/>
                </a:solidFill>
              </a:rPr>
              <a:t>Uncertainty</a:t>
            </a:r>
            <a:endParaRPr lang="en-US" sz="1200" dirty="0">
              <a:solidFill>
                <a:schemeClr val="tx1"/>
              </a:solidFill>
            </a:endParaRPr>
          </a:p>
        </p:txBody>
      </p:sp>
      <p:sp>
        <p:nvSpPr>
          <p:cNvPr id="13" name="Title 1"/>
          <p:cNvSpPr txBox="1">
            <a:spLocks/>
          </p:cNvSpPr>
          <p:nvPr/>
        </p:nvSpPr>
        <p:spPr bwMode="auto">
          <a:xfrm>
            <a:off x="593515" y="100014"/>
            <a:ext cx="8915400" cy="954087"/>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dirty="0" smtClean="0">
                <a:solidFill>
                  <a:schemeClr val="bg1"/>
                </a:solidFill>
              </a:rPr>
              <a:t>The GSICS Procedure for Product Acceptance (GPPA)</a:t>
            </a:r>
            <a:endParaRPr lang="en-US" dirty="0">
              <a:solidFill>
                <a:schemeClr val="bg1"/>
              </a:solidFill>
            </a:endParaRPr>
          </a:p>
        </p:txBody>
      </p:sp>
      <p:graphicFrame>
        <p:nvGraphicFramePr>
          <p:cNvPr id="8" name="Diagram 7"/>
          <p:cNvGraphicFramePr/>
          <p:nvPr>
            <p:extLst>
              <p:ext uri="{D42A27DB-BD31-4B8C-83A1-F6EECF244321}">
                <p14:modId xmlns:p14="http://schemas.microsoft.com/office/powerpoint/2010/main" xmlns="" val="1976772785"/>
              </p:ext>
            </p:extLst>
          </p:nvPr>
        </p:nvGraphicFramePr>
        <p:xfrm>
          <a:off x="1174237" y="1553807"/>
          <a:ext cx="6604000" cy="4402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TextBox 13"/>
          <p:cNvSpPr txBox="1"/>
          <p:nvPr/>
        </p:nvSpPr>
        <p:spPr>
          <a:xfrm>
            <a:off x="7874758" y="2988860"/>
            <a:ext cx="1787857" cy="2062103"/>
          </a:xfrm>
          <a:prstGeom prst="rect">
            <a:avLst/>
          </a:prstGeom>
          <a:solidFill>
            <a:schemeClr val="bg1"/>
          </a:solidFill>
        </p:spPr>
        <p:txBody>
          <a:bodyPr wrap="square" rtlCol="0">
            <a:spAutoFit/>
          </a:bodyPr>
          <a:lstStyle/>
          <a:p>
            <a:r>
              <a:rPr lang="en-US" sz="1600" dirty="0" smtClean="0">
                <a:solidFill>
                  <a:srgbClr val="FF0000"/>
                </a:solidFill>
              </a:rPr>
              <a:t>Acceptance</a:t>
            </a:r>
            <a:r>
              <a:rPr lang="en-US" sz="1600" dirty="0" smtClean="0">
                <a:solidFill>
                  <a:schemeClr val="tx1"/>
                </a:solidFill>
              </a:rPr>
              <a:t> is through meeting GSICS Goals.</a:t>
            </a:r>
          </a:p>
          <a:p>
            <a:endParaRPr lang="en-US" sz="1600" dirty="0" smtClean="0">
              <a:solidFill>
                <a:schemeClr val="tx1"/>
              </a:solidFill>
            </a:endParaRPr>
          </a:p>
          <a:p>
            <a:r>
              <a:rPr lang="en-US" sz="1600" dirty="0" smtClean="0">
                <a:solidFill>
                  <a:srgbClr val="FF0000"/>
                </a:solidFill>
              </a:rPr>
              <a:t>Maturity</a:t>
            </a:r>
            <a:r>
              <a:rPr lang="en-US" sz="1600" dirty="0" smtClean="0">
                <a:solidFill>
                  <a:schemeClr val="tx1"/>
                </a:solidFill>
              </a:rPr>
              <a:t> is  Acceptance+ satisfying user</a:t>
            </a:r>
            <a:endParaRPr lang="en-US" sz="1600" dirty="0">
              <a:solidFill>
                <a:schemeClr val="tx1"/>
              </a:solidFill>
            </a:endParaRPr>
          </a:p>
        </p:txBody>
      </p:sp>
    </p:spTree>
    <p:extLst>
      <p:ext uri="{BB962C8B-B14F-4D97-AF65-F5344CB8AC3E}">
        <p14:creationId xmlns:p14="http://schemas.microsoft.com/office/powerpoint/2010/main" xmlns="" val="127491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dirty="0" smtClean="0"/>
              <a:t>“The scientific results and conclusions, as well as any views or opinions expressed herein, are those of the author(s) and do not necessarily reflect the views of NOAA or the Department of Commerce."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2120750886"/>
              </p:ext>
            </p:extLst>
          </p:nvPr>
        </p:nvGraphicFramePr>
        <p:xfrm>
          <a:off x="160020" y="1325880"/>
          <a:ext cx="8080213"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4294967295"/>
          </p:nvPr>
        </p:nvSpPr>
        <p:spPr>
          <a:xfrm>
            <a:off x="495300" y="6356353"/>
            <a:ext cx="2311400" cy="365125"/>
          </a:xfrm>
          <a:prstGeom prst="rect">
            <a:avLst/>
          </a:prstGeom>
        </p:spPr>
        <p:txBody>
          <a:bodyPr/>
          <a:lstStyle/>
          <a:p>
            <a:fld id="{98F520C2-BB3D-4CEF-980C-607FB2A5B82B}" type="datetime1">
              <a:rPr lang="en-US" sz="1050" smtClean="0"/>
              <a:pPr/>
              <a:t>8/10/2016</a:t>
            </a:fld>
            <a:endParaRPr lang="en-US" sz="1050"/>
          </a:p>
        </p:txBody>
      </p:sp>
      <p:sp>
        <p:nvSpPr>
          <p:cNvPr id="5" name="Slide Number Placeholder 4"/>
          <p:cNvSpPr>
            <a:spLocks noGrp="1"/>
          </p:cNvSpPr>
          <p:nvPr>
            <p:ph type="sldNum" sz="quarter" idx="4294967295"/>
          </p:nvPr>
        </p:nvSpPr>
        <p:spPr>
          <a:xfrm>
            <a:off x="7099300" y="6356353"/>
            <a:ext cx="2311400" cy="365125"/>
          </a:xfrm>
          <a:prstGeom prst="rect">
            <a:avLst/>
          </a:prstGeom>
        </p:spPr>
        <p:txBody>
          <a:bodyPr/>
          <a:lstStyle/>
          <a:p>
            <a:fld id="{D5BBC35B-A44B-4119-B8DA-DE9E3DFADA20}" type="slidenum">
              <a:rPr kumimoji="0" lang="en-US" sz="1050" smtClean="0"/>
              <a:pPr/>
              <a:t>20</a:t>
            </a:fld>
            <a:endParaRPr kumimoji="0" lang="en-US" sz="1050"/>
          </a:p>
        </p:txBody>
      </p:sp>
      <p:sp>
        <p:nvSpPr>
          <p:cNvPr id="7" name="Title 1"/>
          <p:cNvSpPr txBox="1">
            <a:spLocks/>
          </p:cNvSpPr>
          <p:nvPr/>
        </p:nvSpPr>
        <p:spPr>
          <a:xfrm>
            <a:off x="172720" y="0"/>
            <a:ext cx="9410700" cy="114300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7500"/>
          </a:bodyPr>
          <a:lstStyle/>
          <a:p>
            <a:pPr marL="0" marR="0" lvl="0" indent="0" algn="ctr" defTabSz="914400" rtl="0" eaLnBrk="1" fontAlgn="auto" latinLnBrk="0" hangingPunct="1">
              <a:lnSpc>
                <a:spcPct val="120000"/>
              </a:lnSpc>
              <a:spcBef>
                <a:spcPct val="0"/>
              </a:spcBef>
              <a:spcAft>
                <a:spcPts val="0"/>
              </a:spcAft>
              <a:buClrTx/>
              <a:buSzTx/>
              <a:buFontTx/>
              <a:buNone/>
              <a:tabLst/>
              <a:defRPr/>
            </a:pPr>
            <a:r>
              <a:rPr kumimoji="0" lang="en-US" sz="2000" i="0" u="none" strike="noStrike" kern="1200" cap="none" spc="0" normalizeH="0" baseline="0" noProof="0" dirty="0" smtClean="0">
                <a:ln>
                  <a:noFill/>
                </a:ln>
                <a:solidFill>
                  <a:schemeClr val="bg1"/>
                </a:solidFill>
                <a:effectLst/>
                <a:uLnTx/>
                <a:uFillTx/>
                <a:latin typeface="+mj-lt"/>
                <a:ea typeface="+mj-ea"/>
                <a:cs typeface="+mj-cs"/>
              </a:rPr>
              <a:t>Acceptance</a:t>
            </a:r>
            <a:r>
              <a:rPr kumimoji="0" lang="en-US" sz="2000" i="0" u="none" strike="noStrike" kern="1200" cap="none" spc="0" normalizeH="0" noProof="0" dirty="0" smtClean="0">
                <a:ln>
                  <a:noFill/>
                </a:ln>
                <a:solidFill>
                  <a:schemeClr val="bg1"/>
                </a:solidFill>
                <a:effectLst/>
                <a:uLnTx/>
                <a:uFillTx/>
                <a:latin typeface="+mj-lt"/>
                <a:ea typeface="+mj-ea"/>
                <a:cs typeface="+mj-cs"/>
              </a:rPr>
              <a:t> and maturity </a:t>
            </a:r>
            <a:r>
              <a:rPr lang="en-US" sz="2000" dirty="0" smtClean="0">
                <a:solidFill>
                  <a:schemeClr val="bg1"/>
                </a:solidFill>
                <a:latin typeface="+mj-lt"/>
                <a:ea typeface="+mj-ea"/>
                <a:cs typeface="+mj-cs"/>
              </a:rPr>
              <a:t>for </a:t>
            </a:r>
          </a:p>
          <a:p>
            <a:pPr marL="0" marR="0" lvl="0" indent="0" algn="ctr" defTabSz="914400" rtl="0" eaLnBrk="1" fontAlgn="auto" latinLnBrk="0" hangingPunct="1">
              <a:lnSpc>
                <a:spcPct val="120000"/>
              </a:lnSpc>
              <a:spcBef>
                <a:spcPct val="0"/>
              </a:spcBef>
              <a:spcAft>
                <a:spcPts val="0"/>
              </a:spcAft>
              <a:buClrTx/>
              <a:buSzTx/>
              <a:buFontTx/>
              <a:buNone/>
              <a:tabLst/>
              <a:defRPr/>
            </a:pPr>
            <a:r>
              <a:rPr kumimoji="0" lang="en-US" sz="2000" i="0" u="none" strike="noStrike" kern="1200" cap="none" spc="0" normalizeH="0" baseline="0" noProof="0" dirty="0" smtClean="0">
                <a:ln>
                  <a:noFill/>
                </a:ln>
                <a:solidFill>
                  <a:schemeClr val="bg1"/>
                </a:solidFill>
                <a:effectLst/>
                <a:uLnTx/>
                <a:uFillTx/>
                <a:latin typeface="+mj-lt"/>
                <a:ea typeface="+mj-ea"/>
                <a:cs typeface="+mj-cs"/>
              </a:rPr>
              <a:t>Proposed Classification of Entities(Talk 2.s)</a:t>
            </a:r>
          </a:p>
          <a:p>
            <a:pPr marL="0" marR="0" lvl="0" indent="0" algn="ctr" defTabSz="914400" rtl="0" eaLnBrk="1" fontAlgn="auto" latinLnBrk="0" hangingPunct="1">
              <a:lnSpc>
                <a:spcPct val="120000"/>
              </a:lnSpc>
              <a:spcBef>
                <a:spcPct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mj-lt"/>
                <a:ea typeface="+mj-ea"/>
                <a:cs typeface="+mj-cs"/>
              </a:rPr>
              <a:t> </a:t>
            </a:r>
            <a:endParaRPr kumimoji="0" lang="en-US" sz="1400" b="0" i="0" u="none" strike="noStrike" kern="1200" cap="none" spc="0" normalizeH="0" baseline="0" noProof="0" dirty="0">
              <a:ln>
                <a:noFill/>
              </a:ln>
              <a:solidFill>
                <a:schemeClr val="tx1"/>
              </a:solidFill>
              <a:effectLst/>
              <a:uLnTx/>
              <a:uFillTx/>
              <a:latin typeface="+mj-lt"/>
              <a:ea typeface="+mj-ea"/>
              <a:cs typeface="+mj-cs"/>
            </a:endParaRPr>
          </a:p>
        </p:txBody>
      </p:sp>
      <p:sp>
        <p:nvSpPr>
          <p:cNvPr id="10" name="TextBox 9"/>
          <p:cNvSpPr txBox="1"/>
          <p:nvPr/>
        </p:nvSpPr>
        <p:spPr>
          <a:xfrm>
            <a:off x="7784805" y="1393594"/>
            <a:ext cx="1796901" cy="577081"/>
          </a:xfrm>
          <a:prstGeom prst="rect">
            <a:avLst/>
          </a:prstGeom>
          <a:solidFill>
            <a:srgbClr val="FF0000"/>
          </a:solidFill>
        </p:spPr>
        <p:txBody>
          <a:bodyPr wrap="square" rtlCol="0">
            <a:spAutoFit/>
          </a:bodyPr>
          <a:lstStyle/>
          <a:p>
            <a:r>
              <a:rPr lang="en-US" sz="1050" dirty="0" smtClean="0"/>
              <a:t>Acceptance and Maturity of GPPA Can be applied </a:t>
            </a:r>
            <a:endParaRPr lang="en-US" sz="1050" dirty="0"/>
          </a:p>
        </p:txBody>
      </p:sp>
      <p:sp>
        <p:nvSpPr>
          <p:cNvPr id="11" name="TextBox 10"/>
          <p:cNvSpPr txBox="1"/>
          <p:nvPr/>
        </p:nvSpPr>
        <p:spPr>
          <a:xfrm>
            <a:off x="7758222" y="2128040"/>
            <a:ext cx="1850066" cy="577081"/>
          </a:xfrm>
          <a:prstGeom prst="rect">
            <a:avLst/>
          </a:prstGeom>
          <a:solidFill>
            <a:srgbClr val="FF0000"/>
          </a:solidFill>
        </p:spPr>
        <p:txBody>
          <a:bodyPr wrap="square" rtlCol="0">
            <a:spAutoFit/>
          </a:bodyPr>
          <a:lstStyle/>
          <a:p>
            <a:r>
              <a:rPr lang="en-US" sz="1050" dirty="0" smtClean="0"/>
              <a:t>Acceptance and Maturity of the GPPA Can be applied  Partly</a:t>
            </a:r>
            <a:endParaRPr lang="en-US" sz="1050" dirty="0"/>
          </a:p>
        </p:txBody>
      </p:sp>
      <p:sp>
        <p:nvSpPr>
          <p:cNvPr id="12" name="TextBox 11"/>
          <p:cNvSpPr txBox="1"/>
          <p:nvPr/>
        </p:nvSpPr>
        <p:spPr>
          <a:xfrm>
            <a:off x="7591645" y="3010322"/>
            <a:ext cx="2183219" cy="1384995"/>
          </a:xfrm>
          <a:prstGeom prst="rect">
            <a:avLst/>
          </a:prstGeom>
          <a:solidFill>
            <a:srgbClr val="FF0000"/>
          </a:solidFill>
        </p:spPr>
        <p:txBody>
          <a:bodyPr wrap="square" rtlCol="0">
            <a:spAutoFit/>
          </a:bodyPr>
          <a:lstStyle/>
          <a:p>
            <a:r>
              <a:rPr lang="en-US" sz="1050" dirty="0" smtClean="0"/>
              <a:t>Accepted in the subgroup.</a:t>
            </a:r>
          </a:p>
          <a:p>
            <a:r>
              <a:rPr lang="en-US" sz="1050" dirty="0" smtClean="0"/>
              <a:t>One or all  conditions to be fulfilled</a:t>
            </a:r>
          </a:p>
          <a:p>
            <a:endParaRPr lang="en-US" sz="1050" dirty="0" smtClean="0"/>
          </a:p>
          <a:p>
            <a:r>
              <a:rPr lang="en-US" sz="1050" dirty="0" smtClean="0"/>
              <a:t>Models/Data sets published and peer reviewed and internationally accepted.</a:t>
            </a:r>
          </a:p>
          <a:p>
            <a:r>
              <a:rPr lang="en-US" sz="1050" dirty="0" smtClean="0"/>
              <a:t>Have users within the group.</a:t>
            </a:r>
            <a:endParaRPr lang="en-US" sz="1050" dirty="0"/>
          </a:p>
        </p:txBody>
      </p:sp>
      <p:sp>
        <p:nvSpPr>
          <p:cNvPr id="15" name="TextBox 14"/>
          <p:cNvSpPr txBox="1"/>
          <p:nvPr/>
        </p:nvSpPr>
        <p:spPr>
          <a:xfrm>
            <a:off x="7573502" y="4440963"/>
            <a:ext cx="2183219" cy="1384995"/>
          </a:xfrm>
          <a:prstGeom prst="rect">
            <a:avLst/>
          </a:prstGeom>
          <a:solidFill>
            <a:srgbClr val="FF0000"/>
          </a:solidFill>
        </p:spPr>
        <p:txBody>
          <a:bodyPr wrap="square" rtlCol="0">
            <a:spAutoFit/>
          </a:bodyPr>
          <a:lstStyle/>
          <a:p>
            <a:r>
              <a:rPr lang="en-US" sz="1050" dirty="0" smtClean="0"/>
              <a:t>Accepted in the subgroup.</a:t>
            </a:r>
          </a:p>
          <a:p>
            <a:r>
              <a:rPr lang="en-US" sz="1050" dirty="0" smtClean="0"/>
              <a:t>One or all  conditions to be fulfilled</a:t>
            </a:r>
          </a:p>
          <a:p>
            <a:endParaRPr lang="en-US" sz="1050" dirty="0" smtClean="0"/>
          </a:p>
          <a:p>
            <a:r>
              <a:rPr lang="en-US" sz="1050" dirty="0" smtClean="0"/>
              <a:t>Models/Data sets published and peer reviewed and internationally accepted.</a:t>
            </a:r>
          </a:p>
          <a:p>
            <a:r>
              <a:rPr lang="en-US" sz="1050" dirty="0" smtClean="0"/>
              <a:t>Have users within the group.</a:t>
            </a:r>
            <a:endParaRPr lang="en-US" sz="1050" dirty="0"/>
          </a:p>
        </p:txBody>
      </p:sp>
      <p:sp>
        <p:nvSpPr>
          <p:cNvPr id="13" name="Rectangle 12"/>
          <p:cNvSpPr/>
          <p:nvPr/>
        </p:nvSpPr>
        <p:spPr>
          <a:xfrm>
            <a:off x="172122" y="0"/>
            <a:ext cx="2060179" cy="523220"/>
          </a:xfrm>
          <a:prstGeom prst="rect">
            <a:avLst/>
          </a:prstGeom>
          <a:solidFill>
            <a:schemeClr val="bg2">
              <a:lumMod val="90000"/>
            </a:schemeClr>
          </a:solidFill>
        </p:spPr>
        <p:txBody>
          <a:bodyPr wrap="none">
            <a:spAutoFit/>
          </a:bodyPr>
          <a:lstStyle/>
          <a:p>
            <a:r>
              <a:rPr lang="en-US" sz="2800" dirty="0" smtClean="0">
                <a:solidFill>
                  <a:schemeClr val="tx1"/>
                </a:solidFill>
              </a:rPr>
              <a:t>Action: b) </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a:xfrm>
            <a:off x="681279" y="1175658"/>
            <a:ext cx="8915400" cy="5275974"/>
          </a:xfrm>
        </p:spPr>
        <p:txBody>
          <a:bodyPr/>
          <a:lstStyle/>
          <a:p>
            <a:r>
              <a:rPr lang="en-US" dirty="0" smtClean="0"/>
              <a:t>Categorization</a:t>
            </a:r>
            <a:endParaRPr lang="en-US" dirty="0" smtClean="0"/>
          </a:p>
          <a:p>
            <a:r>
              <a:rPr lang="en-US" dirty="0" smtClean="0"/>
              <a:t>Core Products</a:t>
            </a:r>
          </a:p>
          <a:p>
            <a:pPr lvl="1"/>
            <a:r>
              <a:rPr lang="en-US" dirty="0" smtClean="0"/>
              <a:t>Concerns and discussion</a:t>
            </a:r>
          </a:p>
          <a:p>
            <a:pPr lvl="1"/>
            <a:r>
              <a:rPr lang="en-US" dirty="0" smtClean="0"/>
              <a:t>Examples</a:t>
            </a:r>
          </a:p>
          <a:p>
            <a:r>
              <a:rPr lang="en-US" dirty="0" smtClean="0"/>
              <a:t>Model and Data Sets</a:t>
            </a:r>
          </a:p>
          <a:p>
            <a:pPr lvl="1"/>
            <a:r>
              <a:rPr lang="en-US" dirty="0" smtClean="0"/>
              <a:t>Concern and discussion</a:t>
            </a:r>
          </a:p>
          <a:p>
            <a:pPr lvl="1"/>
            <a:r>
              <a:rPr lang="en-US" dirty="0" smtClean="0"/>
              <a:t>Examples</a:t>
            </a:r>
          </a:p>
          <a:p>
            <a:r>
              <a:rPr lang="en-US" dirty="0" smtClean="0"/>
              <a:t>Tools</a:t>
            </a:r>
          </a:p>
          <a:p>
            <a:pPr lvl="1"/>
            <a:r>
              <a:rPr lang="en-US" dirty="0" smtClean="0"/>
              <a:t>Concern and discussion</a:t>
            </a:r>
          </a:p>
          <a:p>
            <a:pPr lvl="1"/>
            <a:r>
              <a:rPr lang="en-US" dirty="0" smtClean="0"/>
              <a:t>Examples</a:t>
            </a:r>
          </a:p>
          <a:p>
            <a:r>
              <a:rPr lang="en-US" dirty="0" smtClean="0"/>
              <a:t>GSICS Documents</a:t>
            </a:r>
          </a:p>
          <a:p>
            <a:r>
              <a:rPr lang="en-US" dirty="0" smtClean="0"/>
              <a:t>GPRC and OSCAR Resources</a:t>
            </a:r>
          </a:p>
          <a:p>
            <a:r>
              <a:rPr lang="en-US" dirty="0" smtClean="0"/>
              <a:t>Proposed Acceptance and Maturity for categorization.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220702" y="242028"/>
            <a:ext cx="9309664" cy="6615972"/>
          </a:xfrm>
          <a:prstGeom prst="rect">
            <a:avLst/>
          </a:prstGeom>
        </p:spPr>
      </p:pic>
      <p:sp>
        <p:nvSpPr>
          <p:cNvPr id="3" name="Rectangle 2"/>
          <p:cNvSpPr/>
          <p:nvPr/>
        </p:nvSpPr>
        <p:spPr>
          <a:xfrm>
            <a:off x="496362" y="-2496"/>
            <a:ext cx="9413154" cy="369332"/>
          </a:xfrm>
          <a:prstGeom prst="rect">
            <a:avLst/>
          </a:prstGeom>
        </p:spPr>
        <p:txBody>
          <a:bodyPr wrap="none">
            <a:spAutoFit/>
          </a:bodyPr>
          <a:lstStyle/>
          <a:p>
            <a:r>
              <a:rPr lang="en-US" sz="1800" dirty="0" smtClean="0">
                <a:solidFill>
                  <a:schemeClr val="tx1"/>
                </a:solidFill>
              </a:rPr>
              <a:t>Schematic representation of GSICS holdings and deliverables (from </a:t>
            </a:r>
            <a:r>
              <a:rPr lang="en-US" sz="1800" dirty="0" smtClean="0">
                <a:solidFill>
                  <a:schemeClr val="tx1"/>
                </a:solidFill>
              </a:rPr>
              <a:t>J. </a:t>
            </a:r>
            <a:r>
              <a:rPr lang="en-US" sz="1800" dirty="0" err="1" smtClean="0">
                <a:solidFill>
                  <a:schemeClr val="tx1"/>
                </a:solidFill>
              </a:rPr>
              <a:t>Lafeuille</a:t>
            </a:r>
            <a:r>
              <a:rPr lang="en-US" sz="1800" dirty="0" smtClean="0">
                <a:solidFill>
                  <a:schemeClr val="tx1"/>
                </a:solidFill>
              </a:rPr>
              <a:t>)</a:t>
            </a:r>
            <a:endParaRPr lang="en-US" sz="18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039" y="110342"/>
            <a:ext cx="9727351" cy="6494085"/>
          </a:xfrm>
          <a:prstGeom prst="rect">
            <a:avLst/>
          </a:prstGeom>
          <a:solidFill>
            <a:schemeClr val="bg1"/>
          </a:solidFill>
        </p:spPr>
        <p:txBody>
          <a:bodyPr wrap="square" rtlCol="0">
            <a:spAutoFit/>
          </a:bodyPr>
          <a:lstStyle/>
          <a:p>
            <a:pPr lvl="0"/>
            <a:r>
              <a:rPr lang="en-US" sz="1600" i="1" dirty="0" smtClean="0">
                <a:solidFill>
                  <a:schemeClr val="tx1"/>
                </a:solidFill>
              </a:rPr>
              <a:t>GSICS inter-calibration products related to specific instruments. </a:t>
            </a:r>
            <a:endParaRPr lang="en-US" sz="1600" dirty="0" smtClean="0">
              <a:solidFill>
                <a:schemeClr val="tx1"/>
              </a:solidFill>
            </a:endParaRPr>
          </a:p>
          <a:p>
            <a:pPr lvl="1"/>
            <a:r>
              <a:rPr lang="en-US" sz="1600" i="1" u="sng" dirty="0" smtClean="0">
                <a:solidFill>
                  <a:schemeClr val="tx1"/>
                </a:solidFill>
              </a:rPr>
              <a:t>Assessment of instrument behavior </a:t>
            </a:r>
            <a:r>
              <a:rPr lang="en-US" sz="1600" i="1" dirty="0" smtClean="0">
                <a:solidFill>
                  <a:schemeClr val="tx1"/>
                </a:solidFill>
              </a:rPr>
              <a:t>(results of instrument monitoring, statistical analysis of these results, records of anomalies, measured </a:t>
            </a:r>
            <a:r>
              <a:rPr lang="en-US" sz="1600" i="1" dirty="0" err="1" smtClean="0">
                <a:solidFill>
                  <a:schemeClr val="tx1"/>
                </a:solidFill>
              </a:rPr>
              <a:t>reflectivities</a:t>
            </a:r>
            <a:r>
              <a:rPr lang="en-US" sz="1600" i="1" dirty="0" smtClean="0">
                <a:solidFill>
                  <a:schemeClr val="tx1"/>
                </a:solidFill>
              </a:rPr>
              <a:t> of known targets, etc.)</a:t>
            </a:r>
            <a:endParaRPr lang="en-US" sz="1600" dirty="0" smtClean="0">
              <a:solidFill>
                <a:schemeClr val="tx1"/>
              </a:solidFill>
            </a:endParaRPr>
          </a:p>
          <a:p>
            <a:pPr lvl="1"/>
            <a:r>
              <a:rPr lang="en-US" sz="1600" i="1" u="sng" dirty="0" smtClean="0">
                <a:solidFill>
                  <a:schemeClr val="tx1"/>
                </a:solidFill>
              </a:rPr>
              <a:t>Correction algorithms based on these assessments </a:t>
            </a:r>
            <a:r>
              <a:rPr lang="en-US" sz="1600" i="1" dirty="0" smtClean="0">
                <a:solidFill>
                  <a:schemeClr val="tx1"/>
                </a:solidFill>
              </a:rPr>
              <a:t>(correction algorithm for bias, gain, non-linearity, wavelength shift, change of SRF, etc.)</a:t>
            </a:r>
            <a:endParaRPr lang="en-US" sz="1600" dirty="0" smtClean="0">
              <a:solidFill>
                <a:schemeClr val="tx1"/>
              </a:solidFill>
            </a:endParaRPr>
          </a:p>
          <a:p>
            <a:pPr lvl="1"/>
            <a:r>
              <a:rPr lang="en-US" sz="1600" i="1" u="sng" dirty="0" smtClean="0">
                <a:solidFill>
                  <a:schemeClr val="tx1"/>
                </a:solidFill>
              </a:rPr>
              <a:t>Corrections based on these algorithms </a:t>
            </a:r>
            <a:r>
              <a:rPr lang="en-US" sz="1600" i="1" dirty="0" smtClean="0">
                <a:solidFill>
                  <a:schemeClr val="tx1"/>
                </a:solidFill>
              </a:rPr>
              <a:t>(generated in near-real time, or time centered, or bias adjustment sequences of archived data).  </a:t>
            </a:r>
            <a:r>
              <a:rPr lang="en-US" sz="1600" dirty="0" smtClean="0">
                <a:solidFill>
                  <a:schemeClr val="tx1"/>
                </a:solidFill>
              </a:rPr>
              <a:t>These corrections are either adjusted calibration coefficients, or adjustments to be applied by the user to the operational calibration coefficients</a:t>
            </a:r>
            <a:r>
              <a:rPr lang="en-US" sz="1600" i="1" dirty="0" smtClean="0">
                <a:solidFill>
                  <a:schemeClr val="tx1"/>
                </a:solidFill>
              </a:rPr>
              <a:t> </a:t>
            </a:r>
            <a:r>
              <a:rPr lang="en-US" sz="1600" dirty="0" smtClean="0">
                <a:solidFill>
                  <a:schemeClr val="tx1"/>
                </a:solidFill>
              </a:rPr>
              <a:t>.</a:t>
            </a:r>
            <a:br>
              <a:rPr lang="en-US" sz="1600" dirty="0" smtClean="0">
                <a:solidFill>
                  <a:schemeClr val="tx1"/>
                </a:solidFill>
              </a:rPr>
            </a:br>
            <a:r>
              <a:rPr lang="en-US" sz="1600" dirty="0" smtClean="0">
                <a:solidFill>
                  <a:schemeClr val="tx1"/>
                </a:solidFill>
              </a:rPr>
              <a:t>These inter-calibration products are generated by  GSICS members in accordance with GSICS practices, standards, procedures and principles. Their compliance is assessed by a strict peer-review process. They are registered in the GSICS Catalogue.</a:t>
            </a:r>
          </a:p>
          <a:p>
            <a:pPr lvl="0"/>
            <a:r>
              <a:rPr lang="en-US" sz="1600" i="1" dirty="0" smtClean="0">
                <a:solidFill>
                  <a:schemeClr val="tx1"/>
                </a:solidFill>
              </a:rPr>
              <a:t>GSICS tools</a:t>
            </a:r>
            <a:endParaRPr lang="en-US" sz="1600" dirty="0" smtClean="0">
              <a:solidFill>
                <a:schemeClr val="tx1"/>
              </a:solidFill>
            </a:endParaRPr>
          </a:p>
          <a:p>
            <a:pPr lvl="1"/>
            <a:r>
              <a:rPr lang="en-US" sz="1600" dirty="0" smtClean="0">
                <a:solidFill>
                  <a:schemeClr val="tx1"/>
                </a:solidFill>
              </a:rPr>
              <a:t>Infrastructure elements giving access to the data </a:t>
            </a:r>
            <a:r>
              <a:rPr lang="en-US" sz="1600" dirty="0" smtClean="0">
                <a:solidFill>
                  <a:schemeClr val="tx1"/>
                </a:solidFill>
              </a:rPr>
              <a:t>(</a:t>
            </a:r>
            <a:r>
              <a:rPr lang="en-US" sz="1600" dirty="0" smtClean="0">
                <a:solidFill>
                  <a:schemeClr val="tx1"/>
                </a:solidFill>
              </a:rPr>
              <a:t>THREDDS servers, </a:t>
            </a:r>
            <a:r>
              <a:rPr lang="en-US" sz="1600" dirty="0" smtClean="0">
                <a:solidFill>
                  <a:schemeClr val="tx1"/>
                </a:solidFill>
              </a:rPr>
              <a:t>etc.)</a:t>
            </a:r>
            <a:endParaRPr lang="en-US" sz="1600" dirty="0" smtClean="0">
              <a:solidFill>
                <a:schemeClr val="tx1"/>
              </a:solidFill>
            </a:endParaRPr>
          </a:p>
          <a:p>
            <a:pPr lvl="1"/>
            <a:r>
              <a:rPr lang="en-US" sz="1600" dirty="0" smtClean="0">
                <a:solidFill>
                  <a:schemeClr val="tx1"/>
                </a:solidFill>
              </a:rPr>
              <a:t>Software tools used for the generation of </a:t>
            </a:r>
            <a:r>
              <a:rPr lang="en-US" sz="1600" dirty="0" err="1" smtClean="0">
                <a:solidFill>
                  <a:schemeClr val="tx1"/>
                </a:solidFill>
              </a:rPr>
              <a:t>intercalibration</a:t>
            </a:r>
            <a:r>
              <a:rPr lang="en-US" sz="1600" dirty="0" smtClean="0">
                <a:solidFill>
                  <a:schemeClr val="tx1"/>
                </a:solidFill>
              </a:rPr>
              <a:t> products (for Simultaneous Nadir Observation matchup, Bias monitoring, Ray matching)</a:t>
            </a:r>
          </a:p>
          <a:p>
            <a:pPr lvl="1"/>
            <a:r>
              <a:rPr lang="en-US" sz="1600" dirty="0" smtClean="0">
                <a:solidFill>
                  <a:schemeClr val="tx1"/>
                </a:solidFill>
              </a:rPr>
              <a:t>Software tools used by satellite data users (For example, Plotting)</a:t>
            </a:r>
          </a:p>
          <a:p>
            <a:pPr lvl="1"/>
            <a:r>
              <a:rPr lang="en-US" sz="1600" dirty="0" smtClean="0">
                <a:solidFill>
                  <a:schemeClr val="tx1"/>
                </a:solidFill>
              </a:rPr>
              <a:t>Software tools to facilitate product development (Format readers, product generator, etc.</a:t>
            </a:r>
          </a:p>
          <a:p>
            <a:pPr lvl="0"/>
            <a:r>
              <a:rPr lang="en-US" sz="1600" i="1" dirty="0" smtClean="0">
                <a:solidFill>
                  <a:schemeClr val="tx1"/>
                </a:solidFill>
              </a:rPr>
              <a:t>GSICS user services</a:t>
            </a:r>
            <a:endParaRPr lang="en-US" sz="1600" dirty="0" smtClean="0">
              <a:solidFill>
                <a:schemeClr val="tx1"/>
              </a:solidFill>
            </a:endParaRPr>
          </a:p>
          <a:p>
            <a:pPr lvl="1"/>
            <a:r>
              <a:rPr lang="en-US" sz="1600" i="1" dirty="0" smtClean="0">
                <a:solidFill>
                  <a:schemeClr val="tx1"/>
                </a:solidFill>
              </a:rPr>
              <a:t>Registration and messaging</a:t>
            </a:r>
            <a:endParaRPr lang="en-US" sz="1600" dirty="0" smtClean="0">
              <a:solidFill>
                <a:schemeClr val="tx1"/>
              </a:solidFill>
            </a:endParaRPr>
          </a:p>
          <a:p>
            <a:pPr lvl="1"/>
            <a:r>
              <a:rPr lang="en-US" sz="1600" i="1" dirty="0" smtClean="0">
                <a:solidFill>
                  <a:schemeClr val="tx1"/>
                </a:solidFill>
              </a:rPr>
              <a:t>Product catalogue</a:t>
            </a:r>
            <a:endParaRPr lang="en-US" sz="1600" dirty="0" smtClean="0">
              <a:solidFill>
                <a:schemeClr val="tx1"/>
              </a:solidFill>
            </a:endParaRPr>
          </a:p>
          <a:p>
            <a:pPr lvl="1"/>
            <a:r>
              <a:rPr lang="en-US" sz="1600" i="1" dirty="0" smtClean="0">
                <a:solidFill>
                  <a:schemeClr val="tx1"/>
                </a:solidFill>
              </a:rPr>
              <a:t>Wiki and websites</a:t>
            </a:r>
            <a:endParaRPr lang="en-US" sz="1600" dirty="0" smtClean="0">
              <a:solidFill>
                <a:schemeClr val="tx1"/>
              </a:solidFill>
            </a:endParaRPr>
          </a:p>
          <a:p>
            <a:pPr lvl="1"/>
            <a:r>
              <a:rPr lang="en-US" sz="1600" i="1" dirty="0" smtClean="0">
                <a:solidFill>
                  <a:schemeClr val="tx1"/>
                </a:solidFill>
              </a:rPr>
              <a:t>Documentation and information</a:t>
            </a:r>
            <a:r>
              <a:rPr lang="en-US" sz="1600" dirty="0" smtClean="0">
                <a:solidFill>
                  <a:schemeClr val="tx1"/>
                </a:solidFill>
              </a:rPr>
              <a:t> on different media to assist satellite data users and GSICS member agencies in understanding GSICS activities and using GSICS services.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787" y="1087825"/>
            <a:ext cx="9427779" cy="5078313"/>
          </a:xfrm>
          <a:prstGeom prst="rect">
            <a:avLst/>
          </a:prstGeom>
        </p:spPr>
        <p:txBody>
          <a:bodyPr wrap="square">
            <a:spAutoFit/>
          </a:bodyPr>
          <a:lstStyle/>
          <a:p>
            <a:pPr lvl="0"/>
            <a:r>
              <a:rPr lang="en-US" sz="1800" i="1" dirty="0" smtClean="0">
                <a:solidFill>
                  <a:schemeClr val="tx1"/>
                </a:solidFill>
              </a:rPr>
              <a:t>GSICS best practices, standards and procedures. </a:t>
            </a:r>
            <a:br>
              <a:rPr lang="en-US" sz="1800" i="1" dirty="0" smtClean="0">
                <a:solidFill>
                  <a:schemeClr val="tx1"/>
                </a:solidFill>
              </a:rPr>
            </a:br>
            <a:r>
              <a:rPr lang="en-US" sz="1800" dirty="0" smtClean="0">
                <a:solidFill>
                  <a:schemeClr val="tx1"/>
                </a:solidFill>
              </a:rPr>
              <a:t>These practices, standards and procedures are supporting the generation of inter-calibration products, but may also be more widely applicable. They include for instance:</a:t>
            </a:r>
          </a:p>
          <a:p>
            <a:pPr lvl="1"/>
            <a:r>
              <a:rPr lang="en-US" sz="1800" dirty="0" smtClean="0">
                <a:solidFill>
                  <a:schemeClr val="tx1"/>
                </a:solidFill>
              </a:rPr>
              <a:t>Metadata and data formats</a:t>
            </a:r>
          </a:p>
          <a:p>
            <a:pPr lvl="1"/>
            <a:r>
              <a:rPr lang="en-US" sz="1800" dirty="0" smtClean="0">
                <a:solidFill>
                  <a:schemeClr val="tx1"/>
                </a:solidFill>
              </a:rPr>
              <a:t>Standard vocabulary</a:t>
            </a:r>
          </a:p>
          <a:p>
            <a:pPr lvl="1"/>
            <a:r>
              <a:rPr lang="en-US" sz="1800" dirty="0" smtClean="0">
                <a:solidFill>
                  <a:schemeClr val="tx1"/>
                </a:solidFill>
              </a:rPr>
              <a:t>Procedures (for product acceptance, for versioning, for archiving, for selection of a reference sensor)</a:t>
            </a:r>
          </a:p>
          <a:p>
            <a:pPr lvl="1"/>
            <a:r>
              <a:rPr lang="en-US" sz="1800" dirty="0" smtClean="0">
                <a:solidFill>
                  <a:schemeClr val="tx1"/>
                </a:solidFill>
              </a:rPr>
              <a:t>Best practices (for instance for pre-launch instrument characterization, or instrument performance monitoring)</a:t>
            </a:r>
          </a:p>
          <a:p>
            <a:pPr lvl="0"/>
            <a:r>
              <a:rPr lang="en-US" sz="1800" i="1" dirty="0" smtClean="0">
                <a:solidFill>
                  <a:schemeClr val="tx1"/>
                </a:solidFill>
              </a:rPr>
              <a:t>Contributions </a:t>
            </a:r>
            <a:r>
              <a:rPr lang="en-US" sz="1800" i="1" dirty="0" smtClean="0">
                <a:solidFill>
                  <a:schemeClr val="tx1"/>
                </a:solidFill>
              </a:rPr>
              <a:t>to maintaining resources shared by the calibration community </a:t>
            </a:r>
            <a:endParaRPr lang="en-US" sz="1800" dirty="0" smtClean="0">
              <a:solidFill>
                <a:schemeClr val="tx1"/>
              </a:solidFill>
            </a:endParaRPr>
          </a:p>
          <a:p>
            <a:pPr lvl="1"/>
            <a:r>
              <a:rPr lang="en-US" sz="1800" dirty="0" smtClean="0">
                <a:solidFill>
                  <a:schemeClr val="tx1"/>
                </a:solidFill>
              </a:rPr>
              <a:t>Selected space-based reference instruments and calibration datasets</a:t>
            </a:r>
          </a:p>
          <a:p>
            <a:pPr lvl="1"/>
            <a:r>
              <a:rPr lang="en-US" sz="1800" dirty="0" smtClean="0">
                <a:solidFill>
                  <a:schemeClr val="tx1"/>
                </a:solidFill>
              </a:rPr>
              <a:t>Ground-based calibration targets with their characteristics</a:t>
            </a:r>
          </a:p>
          <a:p>
            <a:pPr lvl="1"/>
            <a:r>
              <a:rPr lang="en-US" sz="1800" dirty="0" smtClean="0">
                <a:solidFill>
                  <a:schemeClr val="tx1"/>
                </a:solidFill>
              </a:rPr>
              <a:t>Solar spectra, lunar spectra</a:t>
            </a:r>
          </a:p>
          <a:p>
            <a:pPr lvl="1"/>
            <a:r>
              <a:rPr lang="en-US" sz="1800" dirty="0" smtClean="0">
                <a:solidFill>
                  <a:schemeClr val="tx1"/>
                </a:solidFill>
              </a:rPr>
              <a:t>Models and calibration datasets, </a:t>
            </a:r>
          </a:p>
          <a:p>
            <a:r>
              <a:rPr lang="en-US" sz="1800" dirty="0" smtClean="0">
                <a:solidFill>
                  <a:schemeClr val="tx1"/>
                </a:solidFill>
              </a:rPr>
              <a:t>The calibration references are either ground-based or space-based, to provide the best possible support to radiometric measurement in the various spectral domains used by the WIGOS space-based component.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0798"/>
            <a:ext cx="8915400" cy="954087"/>
          </a:xfrm>
        </p:spPr>
        <p:txBody>
          <a:bodyPr/>
          <a:lstStyle/>
          <a:p>
            <a:r>
              <a:rPr lang="en-US" dirty="0" smtClean="0"/>
              <a:t>Categorization of existing and potential </a:t>
            </a:r>
            <a:br>
              <a:rPr lang="en-US" dirty="0" smtClean="0"/>
            </a:br>
            <a:r>
              <a:rPr lang="en-US" dirty="0" smtClean="0"/>
              <a:t>GSICS Holdings / Commodities</a:t>
            </a:r>
            <a:endParaRPr lang="en-US" dirty="0"/>
          </a:p>
        </p:txBody>
      </p:sp>
      <p:sp>
        <p:nvSpPr>
          <p:cNvPr id="3" name="Content Placeholder 2"/>
          <p:cNvSpPr>
            <a:spLocks noGrp="1"/>
          </p:cNvSpPr>
          <p:nvPr>
            <p:ph idx="1"/>
          </p:nvPr>
        </p:nvSpPr>
        <p:spPr>
          <a:xfrm>
            <a:off x="495300" y="1095270"/>
            <a:ext cx="8915400" cy="5030897"/>
          </a:xfrm>
        </p:spPr>
        <p:txBody>
          <a:bodyPr/>
          <a:lstStyle/>
          <a:p>
            <a:pPr lvl="0"/>
            <a:r>
              <a:rPr lang="en-US" sz="2800" smtClean="0"/>
              <a:t>Core products</a:t>
            </a:r>
            <a:endParaRPr lang="en-US" sz="2800" dirty="0" smtClean="0"/>
          </a:p>
          <a:p>
            <a:pPr lvl="1"/>
            <a:r>
              <a:rPr lang="en-US" sz="2400" dirty="0" smtClean="0"/>
              <a:t>Subject to GPPA (Stamp of Approval)</a:t>
            </a:r>
          </a:p>
          <a:p>
            <a:r>
              <a:rPr lang="en-US" sz="2800" dirty="0" smtClean="0"/>
              <a:t>Models and data sets </a:t>
            </a:r>
          </a:p>
          <a:p>
            <a:pPr lvl="1"/>
            <a:r>
              <a:rPr lang="en-US" sz="2400" dirty="0" smtClean="0"/>
              <a:t>These should be reviewed by GSICS prior to recommendation for use. </a:t>
            </a:r>
          </a:p>
          <a:p>
            <a:pPr lvl="0"/>
            <a:r>
              <a:rPr lang="en-US" sz="2800" dirty="0" smtClean="0"/>
              <a:t>Tools</a:t>
            </a:r>
          </a:p>
          <a:p>
            <a:pPr lvl="1"/>
            <a:r>
              <a:rPr lang="en-US" sz="2400" dirty="0" smtClean="0"/>
              <a:t>These are made available because GSICS members find them useful. </a:t>
            </a:r>
          </a:p>
          <a:p>
            <a:pPr lvl="0"/>
            <a:r>
              <a:rPr lang="en-US" sz="2800" dirty="0" smtClean="0"/>
              <a:t>GSICS Documents</a:t>
            </a:r>
          </a:p>
          <a:p>
            <a:pPr lvl="1"/>
            <a:r>
              <a:rPr lang="en-US" sz="2400" dirty="0" smtClean="0"/>
              <a:t>These are related to products, protocol and procedures.</a:t>
            </a:r>
            <a:endParaRPr lang="en-US" dirty="0" smtClean="0"/>
          </a:p>
          <a:p>
            <a:pPr lvl="0"/>
            <a:r>
              <a:rPr lang="en-US" sz="2800" dirty="0" smtClean="0"/>
              <a:t>GPRC and OSCAR Documents and Resources</a:t>
            </a:r>
          </a:p>
          <a:p>
            <a:pPr lvl="1"/>
            <a:r>
              <a:rPr lang="en-US" sz="2400" dirty="0" smtClean="0"/>
              <a:t>GSICS Disclaimer for external website content.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dirty="0" smtClean="0"/>
              <a:t>Core Products – Subject to GPPA </a:t>
            </a:r>
            <a:endParaRPr lang="en-US" sz="3200" dirty="0"/>
          </a:p>
        </p:txBody>
      </p:sp>
      <p:sp>
        <p:nvSpPr>
          <p:cNvPr id="3" name="Content Placeholder 2"/>
          <p:cNvSpPr>
            <a:spLocks noGrp="1"/>
          </p:cNvSpPr>
          <p:nvPr>
            <p:ph idx="1"/>
          </p:nvPr>
        </p:nvSpPr>
        <p:spPr>
          <a:xfrm>
            <a:off x="495300" y="1047971"/>
            <a:ext cx="8915400" cy="4947920"/>
          </a:xfrm>
        </p:spPr>
        <p:txBody>
          <a:bodyPr/>
          <a:lstStyle/>
          <a:p>
            <a:r>
              <a:rPr lang="en-US" dirty="0" smtClean="0"/>
              <a:t>Products currently in the Catalog</a:t>
            </a:r>
          </a:p>
          <a:p>
            <a:r>
              <a:rPr lang="en-US" dirty="0" smtClean="0"/>
              <a:t>Estimates of Level 1 changes other than simple biases </a:t>
            </a:r>
          </a:p>
          <a:p>
            <a:pPr lvl="1"/>
            <a:r>
              <a:rPr lang="en-US" dirty="0" smtClean="0"/>
              <a:t>Biases with diurnal, seasonal or other variations</a:t>
            </a:r>
          </a:p>
          <a:p>
            <a:pPr lvl="1"/>
            <a:r>
              <a:rPr lang="en-US" dirty="0" smtClean="0"/>
              <a:t>Wavelength scale drift estimates</a:t>
            </a:r>
          </a:p>
          <a:p>
            <a:pPr lvl="1"/>
            <a:r>
              <a:rPr lang="en-US" dirty="0" smtClean="0"/>
              <a:t>SRF estimates</a:t>
            </a:r>
          </a:p>
          <a:p>
            <a:r>
              <a:rPr lang="en-US" dirty="0" smtClean="0"/>
              <a:t>Estimates from vicarious calibration, especially for stability and transfer </a:t>
            </a:r>
          </a:p>
          <a:p>
            <a:pPr lvl="1"/>
            <a:r>
              <a:rPr lang="en-US" dirty="0" smtClean="0"/>
              <a:t>DCC statistics, target </a:t>
            </a:r>
            <a:r>
              <a:rPr lang="en-US" dirty="0" err="1" smtClean="0"/>
              <a:t>reflectivities</a:t>
            </a:r>
            <a:endParaRPr lang="en-US" dirty="0" smtClean="0"/>
          </a:p>
          <a:p>
            <a:r>
              <a:rPr lang="en-US" dirty="0" smtClean="0"/>
              <a:t>Reference instrument records over some period of time </a:t>
            </a:r>
          </a:p>
          <a:p>
            <a:pPr lvl="1"/>
            <a:r>
              <a:rPr lang="en-US" dirty="0" smtClean="0"/>
              <a:t>A stand-alone ECVR – E.g., this record is found to have xx accuracy and </a:t>
            </a:r>
            <a:r>
              <a:rPr lang="en-US" dirty="0" err="1" smtClean="0"/>
              <a:t>yy</a:t>
            </a:r>
            <a:r>
              <a:rPr lang="en-US" dirty="0" smtClean="0"/>
              <a:t> precision and </a:t>
            </a:r>
            <a:r>
              <a:rPr lang="en-US" dirty="0" err="1" smtClean="0"/>
              <a:t>zz</a:t>
            </a:r>
            <a:r>
              <a:rPr lang="en-US" dirty="0" smtClean="0"/>
              <a:t> stability over 20aa to 20bb for nighttime ocean scenes</a:t>
            </a:r>
          </a:p>
          <a:p>
            <a:r>
              <a:rPr lang="en-US" dirty="0" smtClean="0"/>
              <a:t>Products connected with ECVRs or FCDRs</a:t>
            </a:r>
          </a:p>
          <a:p>
            <a:pPr lvl="1"/>
            <a:r>
              <a:rPr lang="en-US" dirty="0" smtClean="0"/>
              <a:t>a sequence of bias adjustments</a:t>
            </a:r>
          </a:p>
          <a:p>
            <a:pPr lvl="1"/>
            <a:r>
              <a:rPr lang="en-US" dirty="0" smtClean="0"/>
              <a:t>a record segment that is adjusted from beginning to end and has good error estimates included.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GSICS Product Catalog</a:t>
            </a:r>
            <a:r>
              <a:rPr lang="en-US" dirty="0" smtClean="0"/>
              <a:t/>
            </a:r>
            <a:br>
              <a:rPr lang="en-US" dirty="0" smtClean="0"/>
            </a:br>
            <a:r>
              <a:rPr lang="en-US" dirty="0" smtClean="0"/>
              <a:t>www.star.nesdis.noaa.gov/smcd/GCC/ProductCatalog.php</a:t>
            </a:r>
            <a:endParaRPr lang="en-US" dirty="0"/>
          </a:p>
        </p:txBody>
      </p:sp>
      <p:graphicFrame>
        <p:nvGraphicFramePr>
          <p:cNvPr id="4" name="Table 3"/>
          <p:cNvGraphicFramePr>
            <a:graphicFrameLocks noGrp="1"/>
          </p:cNvGraphicFramePr>
          <p:nvPr/>
        </p:nvGraphicFramePr>
        <p:xfrm>
          <a:off x="502276" y="1085995"/>
          <a:ext cx="9066726" cy="5918673"/>
        </p:xfrm>
        <a:graphic>
          <a:graphicData uri="http://schemas.openxmlformats.org/drawingml/2006/table">
            <a:tbl>
              <a:tblPr/>
              <a:tblGrid>
                <a:gridCol w="1476267"/>
                <a:gridCol w="635868"/>
                <a:gridCol w="643944"/>
                <a:gridCol w="901521"/>
                <a:gridCol w="1068947"/>
                <a:gridCol w="1416676"/>
                <a:gridCol w="401550"/>
                <a:gridCol w="787338"/>
                <a:gridCol w="775040"/>
                <a:gridCol w="492088"/>
                <a:gridCol w="467487"/>
              </a:tblGrid>
              <a:tr h="167632">
                <a:tc>
                  <a:txBody>
                    <a:bodyPr/>
                    <a:lstStyle/>
                    <a:p>
                      <a:r>
                        <a:rPr lang="en-US" sz="900" b="1" dirty="0">
                          <a:solidFill>
                            <a:srgbClr val="FFFFFF"/>
                          </a:solidFill>
                        </a:rPr>
                        <a:t>Product Type</a:t>
                      </a:r>
                    </a:p>
                  </a:txBody>
                  <a:tcPr marL="7119" marR="7119" marT="7119" marB="7119" anchor="ctr">
                    <a:lnL w="9525" cap="flat" cmpd="sng" algn="ctr">
                      <a:solidFill>
                        <a:srgbClr val="327E04"/>
                      </a:solidFill>
                      <a:prstDash val="solid"/>
                      <a:round/>
                      <a:headEnd type="none" w="med" len="med"/>
                      <a:tailEnd type="none" w="med" len="med"/>
                    </a:lnL>
                    <a:lnR w="9525" cap="flat" cmpd="sng" algn="ctr">
                      <a:solidFill>
                        <a:srgbClr val="327E04"/>
                      </a:solidFill>
                      <a:prstDash val="solid"/>
                      <a:round/>
                      <a:headEnd type="none" w="med" len="med"/>
                      <a:tailEnd type="none" w="med" len="med"/>
                    </a:lnR>
                    <a:lnT w="9525" cap="flat" cmpd="sng" algn="ctr">
                      <a:solidFill>
                        <a:srgbClr val="327E04"/>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459E00"/>
                    </a:solidFill>
                  </a:tcPr>
                </a:tc>
                <a:tc>
                  <a:txBody>
                    <a:bodyPr/>
                    <a:lstStyle/>
                    <a:p>
                      <a:r>
                        <a:rPr lang="en-US" sz="900" b="1">
                          <a:solidFill>
                            <a:srgbClr val="FFFFFF"/>
                          </a:solidFill>
                        </a:rPr>
                        <a:t>Algorithm Type</a:t>
                      </a:r>
                    </a:p>
                  </a:txBody>
                  <a:tcPr marL="7119" marR="7119" marT="7119" marB="7119" anchor="ctr">
                    <a:lnL w="9525" cap="flat" cmpd="sng" algn="ctr">
                      <a:solidFill>
                        <a:srgbClr val="327E04"/>
                      </a:solidFill>
                      <a:prstDash val="solid"/>
                      <a:round/>
                      <a:headEnd type="none" w="med" len="med"/>
                      <a:tailEnd type="none" w="med" len="med"/>
                    </a:lnL>
                    <a:lnR w="9525" cap="flat" cmpd="sng" algn="ctr">
                      <a:solidFill>
                        <a:srgbClr val="327E04"/>
                      </a:solidFill>
                      <a:prstDash val="solid"/>
                      <a:round/>
                      <a:headEnd type="none" w="med" len="med"/>
                      <a:tailEnd type="none" w="med" len="med"/>
                    </a:lnR>
                    <a:lnT w="9525" cap="flat" cmpd="sng" algn="ctr">
                      <a:solidFill>
                        <a:srgbClr val="327E04"/>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459E00"/>
                    </a:solidFill>
                  </a:tcPr>
                </a:tc>
                <a:tc>
                  <a:txBody>
                    <a:bodyPr/>
                    <a:lstStyle/>
                    <a:p>
                      <a:r>
                        <a:rPr lang="en-US" sz="900" b="1">
                          <a:solidFill>
                            <a:srgbClr val="FFFFFF"/>
                          </a:solidFill>
                        </a:rPr>
                        <a:t>Data Producer</a:t>
                      </a:r>
                    </a:p>
                  </a:txBody>
                  <a:tcPr marL="7119" marR="7119" marT="7119" marB="7119" anchor="ctr">
                    <a:lnL w="9525" cap="flat" cmpd="sng" algn="ctr">
                      <a:solidFill>
                        <a:srgbClr val="327E04"/>
                      </a:solidFill>
                      <a:prstDash val="solid"/>
                      <a:round/>
                      <a:headEnd type="none" w="med" len="med"/>
                      <a:tailEnd type="none" w="med" len="med"/>
                    </a:lnL>
                    <a:lnR w="9525" cap="flat" cmpd="sng" algn="ctr">
                      <a:solidFill>
                        <a:srgbClr val="327E04"/>
                      </a:solidFill>
                      <a:prstDash val="solid"/>
                      <a:round/>
                      <a:headEnd type="none" w="med" len="med"/>
                      <a:tailEnd type="none" w="med" len="med"/>
                    </a:lnR>
                    <a:lnT w="9525" cap="flat" cmpd="sng" algn="ctr">
                      <a:solidFill>
                        <a:srgbClr val="327E04"/>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459E00"/>
                    </a:solidFill>
                  </a:tcPr>
                </a:tc>
                <a:tc>
                  <a:txBody>
                    <a:bodyPr/>
                    <a:lstStyle/>
                    <a:p>
                      <a:r>
                        <a:rPr lang="en-US" sz="900" b="1">
                          <a:solidFill>
                            <a:srgbClr val="FFFFFF"/>
                          </a:solidFill>
                        </a:rPr>
                        <a:t>Maturity Level</a:t>
                      </a:r>
                    </a:p>
                  </a:txBody>
                  <a:tcPr marL="7119" marR="7119" marT="7119" marB="7119" anchor="ctr">
                    <a:lnL w="9525" cap="flat" cmpd="sng" algn="ctr">
                      <a:solidFill>
                        <a:srgbClr val="327E04"/>
                      </a:solidFill>
                      <a:prstDash val="solid"/>
                      <a:round/>
                      <a:headEnd type="none" w="med" len="med"/>
                      <a:tailEnd type="none" w="med" len="med"/>
                    </a:lnL>
                    <a:lnR w="9525" cap="flat" cmpd="sng" algn="ctr">
                      <a:solidFill>
                        <a:srgbClr val="327E04"/>
                      </a:solidFill>
                      <a:prstDash val="solid"/>
                      <a:round/>
                      <a:headEnd type="none" w="med" len="med"/>
                      <a:tailEnd type="none" w="med" len="med"/>
                    </a:lnR>
                    <a:lnT w="9525" cap="flat" cmpd="sng" algn="ctr">
                      <a:solidFill>
                        <a:srgbClr val="327E04"/>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459E00"/>
                    </a:solidFill>
                  </a:tcPr>
                </a:tc>
                <a:tc>
                  <a:txBody>
                    <a:bodyPr/>
                    <a:lstStyle/>
                    <a:p>
                      <a:r>
                        <a:rPr lang="en-US" sz="900" b="1">
                          <a:solidFill>
                            <a:srgbClr val="FFFFFF"/>
                          </a:solidFill>
                        </a:rPr>
                        <a:t>Monitored Instrument</a:t>
                      </a:r>
                    </a:p>
                  </a:txBody>
                  <a:tcPr marL="7119" marR="7119" marT="7119" marB="7119" anchor="ctr">
                    <a:lnL w="9525" cap="flat" cmpd="sng" algn="ctr">
                      <a:solidFill>
                        <a:srgbClr val="327E04"/>
                      </a:solidFill>
                      <a:prstDash val="solid"/>
                      <a:round/>
                      <a:headEnd type="none" w="med" len="med"/>
                      <a:tailEnd type="none" w="med" len="med"/>
                    </a:lnL>
                    <a:lnR w="9525" cap="flat" cmpd="sng" algn="ctr">
                      <a:solidFill>
                        <a:srgbClr val="327E04"/>
                      </a:solidFill>
                      <a:prstDash val="solid"/>
                      <a:round/>
                      <a:headEnd type="none" w="med" len="med"/>
                      <a:tailEnd type="none" w="med" len="med"/>
                    </a:lnR>
                    <a:lnT w="9525" cap="flat" cmpd="sng" algn="ctr">
                      <a:solidFill>
                        <a:srgbClr val="327E04"/>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459E00"/>
                    </a:solidFill>
                  </a:tcPr>
                </a:tc>
                <a:tc>
                  <a:txBody>
                    <a:bodyPr/>
                    <a:lstStyle/>
                    <a:p>
                      <a:r>
                        <a:rPr lang="en-US" sz="900" b="1">
                          <a:solidFill>
                            <a:srgbClr val="FFFFFF"/>
                          </a:solidFill>
                        </a:rPr>
                        <a:t>Reference Instrument</a:t>
                      </a:r>
                    </a:p>
                  </a:txBody>
                  <a:tcPr marL="7119" marR="7119" marT="7119" marB="7119" anchor="ctr">
                    <a:lnL w="9525" cap="flat" cmpd="sng" algn="ctr">
                      <a:solidFill>
                        <a:srgbClr val="327E04"/>
                      </a:solidFill>
                      <a:prstDash val="solid"/>
                      <a:round/>
                      <a:headEnd type="none" w="med" len="med"/>
                      <a:tailEnd type="none" w="med" len="med"/>
                    </a:lnL>
                    <a:lnR w="9525" cap="flat" cmpd="sng" algn="ctr">
                      <a:solidFill>
                        <a:srgbClr val="327E04"/>
                      </a:solidFill>
                      <a:prstDash val="solid"/>
                      <a:round/>
                      <a:headEnd type="none" w="med" len="med"/>
                      <a:tailEnd type="none" w="med" len="med"/>
                    </a:lnR>
                    <a:lnT w="9525" cap="flat" cmpd="sng" algn="ctr">
                      <a:solidFill>
                        <a:srgbClr val="327E04"/>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459E00"/>
                    </a:solidFill>
                  </a:tcPr>
                </a:tc>
                <a:tc>
                  <a:txBody>
                    <a:bodyPr/>
                    <a:lstStyle/>
                    <a:p>
                      <a:r>
                        <a:rPr lang="en-US" sz="900" b="1">
                          <a:solidFill>
                            <a:srgbClr val="FFFFFF"/>
                          </a:solidFill>
                        </a:rPr>
                        <a:t>Version</a:t>
                      </a:r>
                    </a:p>
                  </a:txBody>
                  <a:tcPr marL="7119" marR="7119" marT="7119" marB="7119" anchor="ctr">
                    <a:lnL w="9525" cap="flat" cmpd="sng" algn="ctr">
                      <a:solidFill>
                        <a:srgbClr val="327E04"/>
                      </a:solidFill>
                      <a:prstDash val="solid"/>
                      <a:round/>
                      <a:headEnd type="none" w="med" len="med"/>
                      <a:tailEnd type="none" w="med" len="med"/>
                    </a:lnL>
                    <a:lnR w="9525" cap="flat" cmpd="sng" algn="ctr">
                      <a:solidFill>
                        <a:srgbClr val="327E04"/>
                      </a:solidFill>
                      <a:prstDash val="solid"/>
                      <a:round/>
                      <a:headEnd type="none" w="med" len="med"/>
                      <a:tailEnd type="none" w="med" len="med"/>
                    </a:lnR>
                    <a:lnT w="9525" cap="flat" cmpd="sng" algn="ctr">
                      <a:solidFill>
                        <a:srgbClr val="327E04"/>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459E00"/>
                    </a:solidFill>
                  </a:tcPr>
                </a:tc>
                <a:tc>
                  <a:txBody>
                    <a:bodyPr/>
                    <a:lstStyle/>
                    <a:p>
                      <a:r>
                        <a:rPr lang="en-US" sz="900" b="1">
                          <a:solidFill>
                            <a:srgbClr val="FFFFFF"/>
                          </a:solidFill>
                        </a:rPr>
                        <a:t>Data Start Date</a:t>
                      </a:r>
                    </a:p>
                  </a:txBody>
                  <a:tcPr marL="7119" marR="7119" marT="7119" marB="7119" anchor="ctr">
                    <a:lnL w="9525" cap="flat" cmpd="sng" algn="ctr">
                      <a:solidFill>
                        <a:srgbClr val="327E04"/>
                      </a:solidFill>
                      <a:prstDash val="solid"/>
                      <a:round/>
                      <a:headEnd type="none" w="med" len="med"/>
                      <a:tailEnd type="none" w="med" len="med"/>
                    </a:lnL>
                    <a:lnR w="9525" cap="flat" cmpd="sng" algn="ctr">
                      <a:solidFill>
                        <a:srgbClr val="327E04"/>
                      </a:solidFill>
                      <a:prstDash val="solid"/>
                      <a:round/>
                      <a:headEnd type="none" w="med" len="med"/>
                      <a:tailEnd type="none" w="med" len="med"/>
                    </a:lnR>
                    <a:lnT w="9525" cap="flat" cmpd="sng" algn="ctr">
                      <a:solidFill>
                        <a:srgbClr val="327E04"/>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459E00"/>
                    </a:solidFill>
                  </a:tcPr>
                </a:tc>
                <a:tc>
                  <a:txBody>
                    <a:bodyPr/>
                    <a:lstStyle/>
                    <a:p>
                      <a:r>
                        <a:rPr lang="en-US" sz="900" b="1">
                          <a:solidFill>
                            <a:srgbClr val="FFFFFF"/>
                          </a:solidFill>
                        </a:rPr>
                        <a:t>Data End Date</a:t>
                      </a:r>
                    </a:p>
                  </a:txBody>
                  <a:tcPr marL="7119" marR="7119" marT="7119" marB="7119" anchor="ctr">
                    <a:lnL w="9525" cap="flat" cmpd="sng" algn="ctr">
                      <a:solidFill>
                        <a:srgbClr val="327E04"/>
                      </a:solidFill>
                      <a:prstDash val="solid"/>
                      <a:round/>
                      <a:headEnd type="none" w="med" len="med"/>
                      <a:tailEnd type="none" w="med" len="med"/>
                    </a:lnL>
                    <a:lnR w="9525" cap="flat" cmpd="sng" algn="ctr">
                      <a:solidFill>
                        <a:srgbClr val="327E04"/>
                      </a:solidFill>
                      <a:prstDash val="solid"/>
                      <a:round/>
                      <a:headEnd type="none" w="med" len="med"/>
                      <a:tailEnd type="none" w="med" len="med"/>
                    </a:lnR>
                    <a:lnT w="9525" cap="flat" cmpd="sng" algn="ctr">
                      <a:solidFill>
                        <a:srgbClr val="327E04"/>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459E00"/>
                    </a:solidFill>
                  </a:tcPr>
                </a:tc>
                <a:tc>
                  <a:txBody>
                    <a:bodyPr/>
                    <a:lstStyle/>
                    <a:p>
                      <a:r>
                        <a:rPr lang="en-US" sz="900" b="1">
                          <a:solidFill>
                            <a:srgbClr val="FFFFFF"/>
                          </a:solidFill>
                        </a:rPr>
                        <a:t>Docs URL</a:t>
                      </a:r>
                    </a:p>
                  </a:txBody>
                  <a:tcPr marL="7119" marR="7119" marT="7119" marB="7119" anchor="ctr">
                    <a:lnL w="9525" cap="flat" cmpd="sng" algn="ctr">
                      <a:solidFill>
                        <a:srgbClr val="327E04"/>
                      </a:solidFill>
                      <a:prstDash val="solid"/>
                      <a:round/>
                      <a:headEnd type="none" w="med" len="med"/>
                      <a:tailEnd type="none" w="med" len="med"/>
                    </a:lnL>
                    <a:lnR w="9525" cap="flat" cmpd="sng" algn="ctr">
                      <a:solidFill>
                        <a:srgbClr val="327E04"/>
                      </a:solidFill>
                      <a:prstDash val="solid"/>
                      <a:round/>
                      <a:headEnd type="none" w="med" len="med"/>
                      <a:tailEnd type="none" w="med" len="med"/>
                    </a:lnR>
                    <a:lnT w="9525" cap="flat" cmpd="sng" algn="ctr">
                      <a:solidFill>
                        <a:srgbClr val="327E04"/>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459E00"/>
                    </a:solidFill>
                  </a:tcPr>
                </a:tc>
                <a:tc>
                  <a:txBody>
                    <a:bodyPr/>
                    <a:lstStyle/>
                    <a:p>
                      <a:r>
                        <a:rPr lang="en-US" sz="900" b="1">
                          <a:solidFill>
                            <a:srgbClr val="FFFFFF"/>
                          </a:solidFill>
                        </a:rPr>
                        <a:t>Data URL</a:t>
                      </a:r>
                    </a:p>
                  </a:txBody>
                  <a:tcPr marL="7119" marR="7119" marT="7119" marB="7119" anchor="ctr">
                    <a:lnL w="9525" cap="flat" cmpd="sng" algn="ctr">
                      <a:solidFill>
                        <a:srgbClr val="327E04"/>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327E04"/>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459E00"/>
                    </a:solidFill>
                  </a:tcPr>
                </a:tc>
              </a:tr>
              <a:tr h="129678">
                <a:tc>
                  <a:txBody>
                    <a:bodyPr/>
                    <a:lstStyle/>
                    <a:p>
                      <a:pPr fontAlgn="t"/>
                      <a:r>
                        <a:rPr lang="en-US" sz="900"/>
                        <a:t>Near-Real Time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GEO-LEO IR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EUMETSAT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Operational</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MSG-3 SEVIRI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Metop-A IASI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2013-01-24</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C9E0B6"/>
                    </a:solidFill>
                  </a:tcPr>
                </a:tc>
                <a:tc>
                  <a:txBody>
                    <a:bodyPr/>
                    <a:lstStyle/>
                    <a:p>
                      <a:pPr algn="ctr" fontAlgn="t"/>
                      <a:r>
                        <a:rPr lang="en-US" sz="900"/>
                        <a:t>Present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2" tooltip="http://www.star.nesdis.noaa.gov/smcd/GCC/documents/documentation/products/Met9-IASI_PreOp.zip"/>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3" tooltip="http://gsics.eumetsat.int/thredds/catalog/msg3-seviri-metopa-iasi-preop-nrtc/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r>
              <a:tr h="129678">
                <a:tc>
                  <a:txBody>
                    <a:bodyPr/>
                    <a:lstStyle/>
                    <a:p>
                      <a:pPr fontAlgn="t"/>
                      <a:r>
                        <a:rPr lang="en-US" sz="900"/>
                        <a:t>Near-Real Time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GEO-LEO IR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NESDIS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Preoperational</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GOES-13 Imager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Metop-A IASI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2013-01-16</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EEEEE"/>
                    </a:solidFill>
                  </a:tcPr>
                </a:tc>
                <a:tc>
                  <a:txBody>
                    <a:bodyPr/>
                    <a:lstStyle/>
                    <a:p>
                      <a:pPr algn="ctr" fontAlgn="t"/>
                      <a:r>
                        <a:rPr lang="en-US" sz="900"/>
                        <a:t>Present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4" tooltip="http://www.star.nesdis.noaa.gov/smcd/GCC/documents/documentation/products/GSICS.GOESImager2IASI.PreOp.V01.zip"/>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5" tooltip="http://gsics.nesdis.noaa.gov/thredds/catalog/nrtc-glr-goes13-imager-metopa-iasi-preop/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r>
              <a:tr h="129678">
                <a:tc>
                  <a:txBody>
                    <a:bodyPr/>
                    <a:lstStyle/>
                    <a:p>
                      <a:pPr fontAlgn="t"/>
                      <a:r>
                        <a:rPr lang="en-US" sz="900"/>
                        <a:t>Near-Real Time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GEO-LEO IR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NESDIS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Preoperational</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GOES-15 Imager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Metop-A IASI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2013-01-16</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C9E0B6"/>
                    </a:solidFill>
                  </a:tcPr>
                </a:tc>
                <a:tc>
                  <a:txBody>
                    <a:bodyPr/>
                    <a:lstStyle/>
                    <a:p>
                      <a:pPr algn="ctr" fontAlgn="t"/>
                      <a:r>
                        <a:rPr lang="en-US" sz="900"/>
                        <a:t>Present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4" tooltip="http://www.star.nesdis.noaa.gov/smcd/GCC/documents/documentation/products/GSICS.GOESImager2IASI.PreOp.V01.zip"/>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6" tooltip="http://gsics.nesdis.noaa.gov/thredds/catalog/nrtc-glr-goes15-imager-metopa-iasi-preop/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r>
              <a:tr h="91724">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GEO-LEO IR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EUMETSAT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Operational</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MSG-3 SEVIRI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Metop-A IASI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2013-01-10</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EEEEE"/>
                    </a:solidFill>
                  </a:tcPr>
                </a:tc>
                <a:tc>
                  <a:txBody>
                    <a:bodyPr/>
                    <a:lstStyle/>
                    <a:p>
                      <a:pPr algn="ctr" fontAlgn="t"/>
                      <a:r>
                        <a:rPr lang="en-US" sz="900"/>
                        <a:t>Present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2" tooltip="http://www.star.nesdis.noaa.gov/smcd/GCC/documents/documentation/products/Met9-IASI_PreOp.zip"/>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7" tooltip="http://gsics.eumetsat.int/thredds/catalog/msg3-seviri-metopa-iasi-preop-rac/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r>
              <a:tr h="129678">
                <a:tc>
                  <a:txBody>
                    <a:bodyPr/>
                    <a:lstStyle/>
                    <a:p>
                      <a:pPr fontAlgn="t"/>
                      <a:r>
                        <a:rPr lang="en-US" sz="900"/>
                        <a:t>Near-Real Time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GEO-LEO IR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EUMETSAT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Operational</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MSG-2 SEVIRI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Metop-A IASI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2012-11-08</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C9E0B6"/>
                    </a:solidFill>
                  </a:tcPr>
                </a:tc>
                <a:tc>
                  <a:txBody>
                    <a:bodyPr/>
                    <a:lstStyle/>
                    <a:p>
                      <a:pPr algn="ctr" fontAlgn="t"/>
                      <a:r>
                        <a:rPr lang="en-US" sz="900"/>
                        <a:t>Present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2" tooltip="http://www.star.nesdis.noaa.gov/smcd/GCC/documents/documentation/products/Met9-IASI_PreOp.zip"/>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8" tooltip="http://gsics.eumetsat.int/thredds/catalog/msg2-seviri-metopa-iasi-demo-nrtc/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r>
              <a:tr h="129678">
                <a:tc>
                  <a:txBody>
                    <a:bodyPr/>
                    <a:lstStyle/>
                    <a:p>
                      <a:pPr fontAlgn="t"/>
                      <a:r>
                        <a:rPr lang="en-US" sz="900"/>
                        <a:t>Near-Real Time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GEO-LEO IR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JMA</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MTSAT-2</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Aqua AIRS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2012-01-25</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EEEEE"/>
                    </a:solidFill>
                  </a:tcPr>
                </a:tc>
                <a:tc>
                  <a:txBody>
                    <a:bodyPr/>
                    <a:lstStyle/>
                    <a:p>
                      <a:pPr algn="ctr" fontAlgn="t"/>
                      <a:r>
                        <a:rPr lang="en-US" sz="900"/>
                        <a:t>Present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9" tooltip="https://gsics.nesdis.noaa.gov/pub/Development/AtbdCentral/ATBD_for_JMA_Inter-Calibration_of_MTSAT-AIRSIASI.DOC"/>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10" tooltip="http://gsics.eumetsat.int/thredds/catalog/mtsat2-imager-aqua-airs-demo-nrtc/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r>
              <a:tr h="164045">
                <a:tc>
                  <a:txBody>
                    <a:bodyPr/>
                    <a:lstStyle/>
                    <a:p>
                      <a:pPr fontAlgn="t"/>
                      <a:r>
                        <a:rPr lang="en-US" sz="900"/>
                        <a:t>Near-Real Time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GEO-LEO IR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JMA</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MTSAT-2</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dirty="0"/>
                        <a:t>Aqua AIRS </a:t>
                      </a:r>
                      <a:r>
                        <a:rPr lang="en-US" sz="900" dirty="0" smtClean="0"/>
                        <a:t>&amp; </a:t>
                      </a:r>
                      <a:r>
                        <a:rPr lang="en-US" sz="900" dirty="0" err="1" smtClean="0"/>
                        <a:t>Metop</a:t>
                      </a:r>
                      <a:r>
                        <a:rPr lang="en-US" sz="900" dirty="0" smtClean="0"/>
                        <a:t>-A </a:t>
                      </a:r>
                      <a:r>
                        <a:rPr lang="en-US" sz="900" dirty="0"/>
                        <a:t>IASI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2012-01-25</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C9E0B6"/>
                    </a:solidFill>
                  </a:tcPr>
                </a:tc>
                <a:tc>
                  <a:txBody>
                    <a:bodyPr/>
                    <a:lstStyle/>
                    <a:p>
                      <a:pPr algn="ctr" fontAlgn="t"/>
                      <a:r>
                        <a:rPr lang="en-US" sz="900"/>
                        <a:t>Present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9" tooltip="https://gsics.nesdis.noaa.gov/pub/Development/AtbdCentral/ATBD_for_JMA_Inter-Calibration_of_MTSAT-AIRSIASI.DOC"/>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11" tooltip="http://gsics.eumetsat.int/thredds/catalog/mtsat2-imager-aqua-airs-metopa-iasi-demo-nrtc/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r>
              <a:tr h="129678">
                <a:tc>
                  <a:txBody>
                    <a:bodyPr/>
                    <a:lstStyle/>
                    <a:p>
                      <a:pPr fontAlgn="t"/>
                      <a:r>
                        <a:rPr lang="en-US" sz="900"/>
                        <a:t>Near-Real Time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GEO-LEO IR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JMA</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MTSAT-2</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dirty="0" err="1"/>
                        <a:t>Metop</a:t>
                      </a:r>
                      <a:r>
                        <a:rPr lang="en-US" sz="900" dirty="0"/>
                        <a:t>-A IASI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2012-01-25</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EEEEE"/>
                    </a:solidFill>
                  </a:tcPr>
                </a:tc>
                <a:tc>
                  <a:txBody>
                    <a:bodyPr/>
                    <a:lstStyle/>
                    <a:p>
                      <a:pPr algn="ctr" fontAlgn="t"/>
                      <a:r>
                        <a:rPr lang="en-US" sz="900"/>
                        <a:t>Present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9" tooltip="https://gsics.nesdis.noaa.gov/pub/Development/AtbdCentral/ATBD_for_JMA_Inter-Calibration_of_MTSAT-AIRSIASI.DOC"/>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12" tooltip="http://gsics.eumetsat.int/thredds/catalog/mtsat2-imager-metopa-iasi-demo-nrtc/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r>
              <a:tr h="91724">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GEO-LEO IR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JMA</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MTSAT-2</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Aqua AIRS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2011-08-31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C9E0B6"/>
                    </a:solidFill>
                  </a:tcPr>
                </a:tc>
                <a:tc>
                  <a:txBody>
                    <a:bodyPr/>
                    <a:lstStyle/>
                    <a:p>
                      <a:pPr algn="ctr" fontAlgn="t"/>
                      <a:r>
                        <a:rPr lang="en-US" sz="900"/>
                        <a:t>Present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9" tooltip="https://gsics.nesdis.noaa.gov/pub/Development/AtbdCentral/ATBD_for_JMA_Inter-Calibration_of_MTSAT-AIRSIASI.DOC"/>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13" tooltip="http://gsics.eumetsat.int/thredds/catalog/mtsat2-imager-aqua-airs-demo-rac/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r>
              <a:tr h="129678">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GEO-LEO IR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NESDIS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Preoperational</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GOES-15 Imager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Metop-A IASI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2011-08-23</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EEEEE"/>
                    </a:solidFill>
                  </a:tcPr>
                </a:tc>
                <a:tc>
                  <a:txBody>
                    <a:bodyPr/>
                    <a:lstStyle/>
                    <a:p>
                      <a:pPr algn="ctr" fontAlgn="t"/>
                      <a:r>
                        <a:rPr lang="en-US" sz="900"/>
                        <a:t>Present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4" tooltip="http://www.star.nesdis.noaa.gov/smcd/GCC/documents/documentation/products/GSICS.GOESImager2IASI.PreOp.V01.zip"/>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14" tooltip="http://gsics.nesdis.noaa.gov/thredds/catalog/rac-glr-goes15-imager-metopa-iasi-preop/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r>
              <a:tr h="91724">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GEO-LEO IR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EUMETSAT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Operational</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MSG-2 SEVIRI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Metop-A IASI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2011-01-01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C9E0B6"/>
                    </a:solidFill>
                  </a:tcPr>
                </a:tc>
                <a:tc>
                  <a:txBody>
                    <a:bodyPr/>
                    <a:lstStyle/>
                    <a:p>
                      <a:pPr algn="ctr" fontAlgn="t"/>
                      <a:r>
                        <a:rPr lang="en-US" sz="900"/>
                        <a:t>Present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2" tooltip="http://www.star.nesdis.noaa.gov/smcd/GCC/documents/documentation/products/Met9-IASI_PreOp.zip"/>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15" tooltip="http://gsics.eumetsat.int/thredds/catalog/msg2-seviri-metopa-iasi-demo-rac/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r>
              <a:tr h="167140">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GEO-LEO IR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JMA</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MTSAT-2</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dirty="0"/>
                        <a:t>Aqua AIRS </a:t>
                      </a:r>
                      <a:r>
                        <a:rPr lang="en-US" sz="900" dirty="0" smtClean="0"/>
                        <a:t>&amp; </a:t>
                      </a:r>
                      <a:r>
                        <a:rPr lang="en-US" sz="900" dirty="0" err="1" smtClean="0"/>
                        <a:t>Metop</a:t>
                      </a:r>
                      <a:r>
                        <a:rPr lang="en-US" sz="900" dirty="0" smtClean="0"/>
                        <a:t>-A </a:t>
                      </a:r>
                      <a:r>
                        <a:rPr lang="en-US" sz="900" dirty="0"/>
                        <a:t>IASI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2010-08-03</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EEEEE"/>
                    </a:solidFill>
                  </a:tcPr>
                </a:tc>
                <a:tc>
                  <a:txBody>
                    <a:bodyPr/>
                    <a:lstStyle/>
                    <a:p>
                      <a:pPr algn="ctr" fontAlgn="t"/>
                      <a:r>
                        <a:rPr lang="en-US" sz="900"/>
                        <a:t>Present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9" tooltip="https://gsics.nesdis.noaa.gov/pub/Development/AtbdCentral/ATBD_for_JMA_Inter-Calibration_of_MTSAT-AIRSIASI.DOC"/>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16" tooltip="http://gsics.eumetsat.int/thredds/catalog/mtsat2-imager-aqua-airs-metopa-iasi-demo-rac/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r>
              <a:tr h="91724">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GEO-LEO IR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JMA</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MTSAT-2</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Metop-A IASI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2010-08-03</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C9E0B6"/>
                    </a:solidFill>
                  </a:tcPr>
                </a:tc>
                <a:tc>
                  <a:txBody>
                    <a:bodyPr/>
                    <a:lstStyle/>
                    <a:p>
                      <a:pPr algn="ctr" fontAlgn="t"/>
                      <a:r>
                        <a:rPr lang="en-US" sz="900"/>
                        <a:t>Present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9" tooltip="https://gsics.nesdis.noaa.gov/pub/Development/AtbdCentral/ATBD_for_JMA_Inter-Calibration_of_MTSAT-AIRSIASI.DOC"/>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17" tooltip="http://gsics.eumetsat.int/thredds/catalog/mtsat2-imager-metopa-iasi-demo-rac/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r>
              <a:tr h="129678">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GEO-LEO IR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NESDIS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Preoperational</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GOES-13 Imager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Metop-A IASI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2010-04-16</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EEEEE"/>
                    </a:solidFill>
                  </a:tcPr>
                </a:tc>
                <a:tc>
                  <a:txBody>
                    <a:bodyPr/>
                    <a:lstStyle/>
                    <a:p>
                      <a:pPr algn="ctr" fontAlgn="t"/>
                      <a:r>
                        <a:rPr lang="en-US" sz="900"/>
                        <a:t>Present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4" tooltip="http://www.star.nesdis.noaa.gov/smcd/GCC/documents/documentation/products/GSICS.GOESImager2IASI.PreOp.V01.zip"/>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18" tooltip="http://gsics.nesdis.noaa.gov/thredds/catalog/rac-glr-goes13-imager-metopa-iasi-preop/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r>
              <a:tr h="91724">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LEO-LEO IR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EUMETSAT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Prototype</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Metop-A HIRS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Metop-A IASI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3</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2009-05-13</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C9E0B6"/>
                    </a:solidFill>
                  </a:tcPr>
                </a:tc>
                <a:tc>
                  <a:txBody>
                    <a:bodyPr/>
                    <a:lstStyle/>
                    <a:p>
                      <a:pPr algn="ctr" fontAlgn="t"/>
                      <a:r>
                        <a:rPr lang="en-US" sz="900"/>
                        <a:t>Present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19" tooltip="http://www.eumetsat.int/website/home/Data/Products/Calibration/Intercalibration/index.html"/>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20" tooltip="http://gsics.eumetsat.int/thredds/catalog/metopa-hirs-metopa-iasi-demo-rac/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r>
              <a:tr h="129678">
                <a:tc>
                  <a:txBody>
                    <a:bodyPr/>
                    <a:lstStyle/>
                    <a:p>
                      <a:pPr fontAlgn="t"/>
                      <a:r>
                        <a:rPr lang="en-US" sz="900"/>
                        <a:t>Near-Real Time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LEO-LEO IR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EUMETSAT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Prototype</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Metop-A HIRS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Metop-A IASI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3</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2009-04-29</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EEEEE"/>
                    </a:solidFill>
                  </a:tcPr>
                </a:tc>
                <a:tc>
                  <a:txBody>
                    <a:bodyPr/>
                    <a:lstStyle/>
                    <a:p>
                      <a:pPr algn="ctr" fontAlgn="t"/>
                      <a:r>
                        <a:rPr lang="en-US" sz="900"/>
                        <a:t>Present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19" tooltip="http://www.eumetsat.int/website/home/Data/Products/Calibration/Intercalibration/index.html"/>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21" tooltip="http://gsics.eumetsat.int/thredds/catalog/metopa-hirs-metopa-iasi-demo-nrtc/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r>
              <a:tr h="129678">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LEO-LEO VIS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NESDIS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NOAA-19 AVHRR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MODIS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2009-02-10</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C9E0B6"/>
                    </a:solidFill>
                  </a:tcPr>
                </a:tc>
                <a:tc>
                  <a:txBody>
                    <a:bodyPr/>
                    <a:lstStyle/>
                    <a:p>
                      <a:pPr algn="ctr" fontAlgn="t"/>
                      <a:r>
                        <a:rPr lang="en-US" sz="900"/>
                        <a:t>2009-08-30</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22" tooltip="https://gsics.nesdis.noaa.gov/pub/Development/AtbdCentral/patmosx_atbd_v1.0_revd.doc"/>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23" tooltip="http://gsics.nesdis.noaa.gov/thredds/catalog/rac-pxv-noaa19-avhrr-modis-demo/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r>
              <a:tr h="129678">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GEO-LEO IR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EUMETSAT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Meteosat-7 MVIRI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Metop-A IASI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3</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2008-06-01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EEEEE"/>
                    </a:solidFill>
                  </a:tcPr>
                </a:tc>
                <a:tc>
                  <a:txBody>
                    <a:bodyPr/>
                    <a:lstStyle/>
                    <a:p>
                      <a:pPr algn="ctr" fontAlgn="t"/>
                      <a:r>
                        <a:rPr lang="en-US" sz="900"/>
                        <a:t>Present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24" tooltip="http://www.star.nesdis.noaa.gov/smcd/GCC/documents/documentation/products/Met7-IASI_Demo.zip"/>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25" tooltip="http://gsics.eumetsat.int/thredds/catalog/met7-mviri-metopa-iasi-demo-rac/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r>
              <a:tr h="91724">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GEO-LEO IR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EUMETSAT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MSG-1 SEVIRI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Metop-A IASI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3</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2008-06-01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C9E0B6"/>
                    </a:solidFill>
                  </a:tcPr>
                </a:tc>
                <a:tc>
                  <a:txBody>
                    <a:bodyPr/>
                    <a:lstStyle/>
                    <a:p>
                      <a:pPr algn="ctr" fontAlgn="t"/>
                      <a:r>
                        <a:rPr lang="en-US" sz="900"/>
                        <a:t>Present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26" tooltip="http://www.star.nesdis.noaa.gov/smcd/GCC/documents/documentation/products/Met8-IASI_Demo.zip"/>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27" tooltip="http://gsics.eumetsat.int/thredds/catalog/msg1-seviri-metopa-iasi-demo-rac/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r>
              <a:tr h="129678">
                <a:tc>
                  <a:txBody>
                    <a:bodyPr/>
                    <a:lstStyle/>
                    <a:p>
                      <a:pPr fontAlgn="t"/>
                      <a:r>
                        <a:rPr lang="en-US" sz="900"/>
                        <a:t>Near-Real Time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GEO-LEO IR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EUMETSAT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Meteosat-7 MVIRI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Metop-A IASI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3</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2008-05-15</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EEEEE"/>
                    </a:solidFill>
                  </a:tcPr>
                </a:tc>
                <a:tc>
                  <a:txBody>
                    <a:bodyPr/>
                    <a:lstStyle/>
                    <a:p>
                      <a:pPr algn="ctr" fontAlgn="t"/>
                      <a:r>
                        <a:rPr lang="en-US" sz="900"/>
                        <a:t>2012-03-08</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24" tooltip="http://www.star.nesdis.noaa.gov/smcd/GCC/documents/documentation/products/Met7-IASI_Demo.zip"/>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28" tooltip="http://gsics.eumetsat.int/thredds/catalog/met7-mviri-metopa-iasi-demo-nrtc/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r>
              <a:tr h="129678">
                <a:tc>
                  <a:txBody>
                    <a:bodyPr/>
                    <a:lstStyle/>
                    <a:p>
                      <a:pPr fontAlgn="t"/>
                      <a:r>
                        <a:rPr lang="en-US" sz="900"/>
                        <a:t>Near-Real Time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GEO-LEO IR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EUMETSAT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MSG-1 SEVIRI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Metop-A IASI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3</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2008-05-15</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C9E0B6"/>
                    </a:solidFill>
                  </a:tcPr>
                </a:tc>
                <a:tc>
                  <a:txBody>
                    <a:bodyPr/>
                    <a:lstStyle/>
                    <a:p>
                      <a:pPr algn="ctr" fontAlgn="t"/>
                      <a:r>
                        <a:rPr lang="en-US" sz="900"/>
                        <a:t>Present</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26" tooltip="http://www.star.nesdis.noaa.gov/smcd/GCC/documents/documentation/products/Met8-IASI_Demo.zip"/>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29" tooltip="http://gsics.eumetsat.int/thredds/catalog/msg1-seviri-metopa-iasi-demo-nrtc/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r>
              <a:tr h="129678">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GEO-LEO IR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NESDIS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GOES-12 Imager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Metop-A IASI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2</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2007-07-16</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EEEEE"/>
                    </a:solidFill>
                  </a:tcPr>
                </a:tc>
                <a:tc>
                  <a:txBody>
                    <a:bodyPr/>
                    <a:lstStyle/>
                    <a:p>
                      <a:pPr algn="ctr" fontAlgn="t"/>
                      <a:r>
                        <a:rPr lang="en-US" sz="900"/>
                        <a:t>2011-11-07</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30" tooltip="https://gsics.nesdis.noaa.gov/pub/Development/AtbdCentral/ATBD_for_NOAA_Inter-Calibration_of_GOES-AIRSIASI.2011.06.15.doc"/>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31" tooltip="http://gsics.nesdis.noaa.gov/thredds/catalog/rac-glr-goes12-imager-metopa-iasi-demo/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r>
              <a:tr h="129678">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LEO-LEO VIS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NESDIS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Metop-A AVHRR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MODIS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2007-07-07</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C9E0B6"/>
                    </a:solidFill>
                  </a:tcPr>
                </a:tc>
                <a:tc>
                  <a:txBody>
                    <a:bodyPr/>
                    <a:lstStyle/>
                    <a:p>
                      <a:pPr algn="ctr" fontAlgn="t"/>
                      <a:r>
                        <a:rPr lang="en-US" sz="900"/>
                        <a:t>2009-08-30</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22" tooltip="https://gsics.nesdis.noaa.gov/pub/Development/AtbdCentral/patmosx_atbd_v1.0_revd.doc"/>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32" tooltip="http://gsics.nesdis.noaa.gov/thredds/catalog/rac-pxv-metopa-avhrr-modis-demo/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r>
              <a:tr h="129678">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GEO-LEO IR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NESDIS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GOES-11 Imager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Metop-A IASI</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2</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2007-06-16</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EEEEE"/>
                    </a:solidFill>
                  </a:tcPr>
                </a:tc>
                <a:tc>
                  <a:txBody>
                    <a:bodyPr/>
                    <a:lstStyle/>
                    <a:p>
                      <a:pPr algn="ctr" fontAlgn="t"/>
                      <a:r>
                        <a:rPr lang="en-US" sz="900"/>
                        <a:t>2011-11-07</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30" tooltip="https://gsics.nesdis.noaa.gov/pub/Development/AtbdCentral/ATBD_for_NOAA_Inter-Calibration_of_GOES-AIRSIASI.2011.06.15.doc"/>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33" tooltip="http://gsics.nesdis.noaa.gov/thredds/catalog/rac-glr-goes11-imager-metopa-iasi-demo/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r>
              <a:tr h="129678">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LEO-LEO VIS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NESDIS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NOAA-18 AVHRR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MODIS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2005-07-07</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C9E0B6"/>
                    </a:solidFill>
                  </a:tcPr>
                </a:tc>
                <a:tc>
                  <a:txBody>
                    <a:bodyPr/>
                    <a:lstStyle/>
                    <a:p>
                      <a:pPr algn="ctr" fontAlgn="t"/>
                      <a:r>
                        <a:rPr lang="en-US" sz="900"/>
                        <a:t>2009-08-30</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22" tooltip="https://gsics.nesdis.noaa.gov/pub/Development/AtbdCentral/patmosx_atbd_v1.0_revd.doc"/>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34" tooltip="http://gsics.nesdis.noaa.gov/thredds/catalog/rac-pxv-noaa18-avhrr-modis-demo/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r>
              <a:tr h="129678">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LEO-LEO VIS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NESDIS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NOAA-17 AVHRR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MODIS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2002-07-07</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EEEEE"/>
                    </a:solidFill>
                  </a:tcPr>
                </a:tc>
                <a:tc>
                  <a:txBody>
                    <a:bodyPr/>
                    <a:lstStyle/>
                    <a:p>
                      <a:pPr algn="ctr" fontAlgn="t"/>
                      <a:r>
                        <a:rPr lang="en-US" sz="900"/>
                        <a:t>2009-08-30</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22" tooltip="https://gsics.nesdis.noaa.gov/pub/Development/AtbdCentral/patmosx_atbd_v1.0_revd.doc"/>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35" tooltip="http://gsics.nesdis.noaa.gov/thredds/catalog/rac-pxv-noaa17-avhrr-modis-demo/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r>
              <a:tr h="129678">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LEO-LEO VIS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NESDIS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NOAA-16 AVHRR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MODIS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2001-03-09</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C9E0B6"/>
                    </a:solidFill>
                  </a:tcPr>
                </a:tc>
                <a:tc>
                  <a:txBody>
                    <a:bodyPr/>
                    <a:lstStyle/>
                    <a:p>
                      <a:pPr algn="ctr" fontAlgn="t"/>
                      <a:r>
                        <a:rPr lang="en-US" sz="900"/>
                        <a:t>2009-08-30</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22" tooltip="https://gsics.nesdis.noaa.gov/pub/Development/AtbdCentral/patmosx_atbd_v1.0_revd.doc"/>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36" tooltip="http://gsics.nesdis.noaa.gov/thredds/catalog/rac-pxv-noaa16-avhrr-modis-demo/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r>
              <a:tr h="129678">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LEO-LEO VIS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NESDIS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NOAA-15 AVHRR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MODIS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2000-07-07</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EEEEE"/>
                    </a:solidFill>
                  </a:tcPr>
                </a:tc>
                <a:tc>
                  <a:txBody>
                    <a:bodyPr/>
                    <a:lstStyle/>
                    <a:p>
                      <a:pPr algn="ctr" fontAlgn="t"/>
                      <a:r>
                        <a:rPr lang="en-US" sz="900"/>
                        <a:t>2009-08-30</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22" tooltip="https://gsics.nesdis.noaa.gov/pub/Development/AtbdCentral/patmosx_atbd_v1.0_revd.doc"/>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37" tooltip="http://gsics.nesdis.noaa.gov/thredds/catalog/rac-pxv-noaa15-avhrr-modis-demo/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r>
              <a:tr h="129678">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LEO-LEO VIS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NESDIS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NOAA-14 AVHRR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MODIS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1995-01-08</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C9E0B6"/>
                    </a:solidFill>
                  </a:tcPr>
                </a:tc>
                <a:tc>
                  <a:txBody>
                    <a:bodyPr/>
                    <a:lstStyle/>
                    <a:p>
                      <a:pPr algn="ctr" fontAlgn="t"/>
                      <a:r>
                        <a:rPr lang="en-US" sz="900"/>
                        <a:t>2002-01-31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22" tooltip="https://gsics.nesdis.noaa.gov/pub/Development/AtbdCentral/patmosx_atbd_v1.0_revd.doc"/>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38" tooltip="http://gsics.nesdis.noaa.gov/thredds/catalog/rac-pxv-noaa14-avhrr-modis-demo/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r>
              <a:tr h="129678">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LEO-LEO VIS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NESDIS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NOAA-12 AVHRR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MODIS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1991-12-06</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EEEEE"/>
                    </a:solidFill>
                  </a:tcPr>
                </a:tc>
                <a:tc>
                  <a:txBody>
                    <a:bodyPr/>
                    <a:lstStyle/>
                    <a:p>
                      <a:pPr algn="ctr" fontAlgn="t"/>
                      <a:r>
                        <a:rPr lang="en-US" sz="900"/>
                        <a:t>1998-12-13</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22" tooltip="https://gsics.nesdis.noaa.gov/pub/Development/AtbdCentral/patmosx_atbd_v1.0_revd.doc"/>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39" tooltip="http://gsics.nesdis.noaa.gov/thredds/catalog/rac-pxv-noaa12-avhrr-modis-demo/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r>
              <a:tr h="129678">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LEO-LEO VIS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NESDIS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NOAA-11 AVHRR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MODIS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1988-12-05</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C9E0B6"/>
                    </a:solidFill>
                  </a:tcPr>
                </a:tc>
                <a:tc>
                  <a:txBody>
                    <a:bodyPr/>
                    <a:lstStyle/>
                    <a:p>
                      <a:pPr algn="ctr" fontAlgn="t"/>
                      <a:r>
                        <a:rPr lang="en-US" sz="900"/>
                        <a:t>1993-12-29</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22" tooltip="https://gsics.nesdis.noaa.gov/pub/Development/AtbdCentral/patmosx_atbd_v1.0_revd.doc"/>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40" tooltip="http://gsics.nesdis.noaa.gov/thredds/catalog/rac-pxv-noaa11-avhrr-modis-demo/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r>
              <a:tr h="129678">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LEO-LEO VIS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NESDIS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NOAA-10 AVHRR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MODIS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1986-12-06</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EEEEE"/>
                    </a:solidFill>
                  </a:tcPr>
                </a:tc>
                <a:tc>
                  <a:txBody>
                    <a:bodyPr/>
                    <a:lstStyle/>
                    <a:p>
                      <a:pPr algn="ctr" fontAlgn="t"/>
                      <a:r>
                        <a:rPr lang="en-US" sz="900"/>
                        <a:t>1991-01-31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22" tooltip="https://gsics.nesdis.noaa.gov/pub/Development/AtbdCentral/patmosx_atbd_v1.0_revd.doc"/>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41" tooltip="http://gsics.nesdis.noaa.gov/thredds/catalog/rac-pxv-noaa10-avhrr-modis-demo/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r>
              <a:tr h="129678">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LEO-LEO VIS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NESDIS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NOAA-9 AVHRR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MODIS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1985-03-09</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C9E0B6"/>
                    </a:solidFill>
                  </a:tcPr>
                </a:tc>
                <a:tc>
                  <a:txBody>
                    <a:bodyPr/>
                    <a:lstStyle/>
                    <a:p>
                      <a:pPr algn="ctr" fontAlgn="t"/>
                      <a:r>
                        <a:rPr lang="en-US" sz="900"/>
                        <a:t>1988-10-29</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22" tooltip="https://gsics.nesdis.noaa.gov/pub/Development/AtbdCentral/patmosx_atbd_v1.0_revd.doc"/>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42" tooltip="http://gsics.nesdis.noaa.gov/thredds/catalog/rac-pxv-noaa9-avhrr-modis-demo/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r>
              <a:tr h="129678">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LEO-LEO VIS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NESDIS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NOAA-8 AVHRR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MODIS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1983-06-07</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EEEEE"/>
                    </a:solidFill>
                  </a:tcPr>
                </a:tc>
                <a:tc>
                  <a:txBody>
                    <a:bodyPr/>
                    <a:lstStyle/>
                    <a:p>
                      <a:pPr algn="ctr" fontAlgn="t"/>
                      <a:r>
                        <a:rPr lang="en-US" sz="900"/>
                        <a:t>1985-10-13</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22" tooltip="https://gsics.nesdis.noaa.gov/pub/Development/AtbdCentral/patmosx_atbd_v1.0_revd.doc"/>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43" tooltip="http://gsics.nesdis.noaa.gov/thredds/catalog/rac-pxv-noaa8-avhrr-modis-demo/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r>
              <a:tr h="129678">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LEO-LEO VIS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NESDIS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NOAA-7 AVHRR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MODIS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1981-10-06</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C9E0B6"/>
                    </a:solidFill>
                  </a:tcPr>
                </a:tc>
                <a:tc>
                  <a:txBody>
                    <a:bodyPr/>
                    <a:lstStyle/>
                    <a:p>
                      <a:pPr algn="ctr" fontAlgn="t"/>
                      <a:r>
                        <a:rPr lang="en-US" sz="900"/>
                        <a:t>1985-01-31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22" tooltip="https://gsics.nesdis.noaa.gov/pub/Development/AtbdCentral/patmosx_atbd_v1.0_revd.doc"/>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44" tooltip="http://gsics.nesdis.noaa.gov/thredds/catalog/rac-pxv-noaa7-avhrr-modis-demo/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r>
              <a:tr h="129678">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LEO-LEO VIS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NESDIS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NOAA-6 AVHRR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fontAlgn="t"/>
                      <a:r>
                        <a:rPr lang="en-US" sz="900"/>
                        <a:t>MODIS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t>1980-01-01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EEEEE"/>
                    </a:solidFill>
                  </a:tcPr>
                </a:tc>
                <a:tc>
                  <a:txBody>
                    <a:bodyPr/>
                    <a:lstStyle/>
                    <a:p>
                      <a:pPr algn="ctr" fontAlgn="t"/>
                      <a:r>
                        <a:rPr lang="en-US" sz="900"/>
                        <a:t>1980-10-31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22" tooltip="https://gsics.nesdis.noaa.gov/pub/Development/AtbdCentral/patmosx_atbd_v1.0_revd.doc"/>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c>
                  <a:txBody>
                    <a:bodyPr/>
                    <a:lstStyle/>
                    <a:p>
                      <a:pPr algn="ctr" fontAlgn="t"/>
                      <a:r>
                        <a:rPr lang="en-US" sz="900">
                          <a:solidFill>
                            <a:srgbClr val="616161"/>
                          </a:solidFill>
                          <a:hlinkClick r:id="rId45" tooltip="http://gsics.nesdis.noaa.gov/thredds/catalog/rac-pxv-noaa6-avhrr-modis-demo/catalog.html"/>
                        </a:rPr>
                        <a:t>Data</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FFFFFF"/>
                    </a:solidFill>
                  </a:tcPr>
                </a:tc>
              </a:tr>
              <a:tr h="129678">
                <a:tc>
                  <a:txBody>
                    <a:bodyPr/>
                    <a:lstStyle/>
                    <a:p>
                      <a:pPr fontAlgn="t"/>
                      <a:r>
                        <a:rPr lang="en-US" sz="900"/>
                        <a:t>Re-analysis Correction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LEO-LEO VIS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NESDIS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Demonstration</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TIROS-N AVHRR</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fontAlgn="t"/>
                      <a:r>
                        <a:rPr lang="en-US" sz="900"/>
                        <a:t>MODIS</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t>1978-12-01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C9E0B6"/>
                    </a:solidFill>
                  </a:tcPr>
                </a:tc>
                <a:tc>
                  <a:txBody>
                    <a:bodyPr/>
                    <a:lstStyle/>
                    <a:p>
                      <a:pPr algn="ctr" fontAlgn="t"/>
                      <a:r>
                        <a:rPr lang="en-US" sz="900"/>
                        <a:t>1980-01-31</a:t>
                      </a:r>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a:solidFill>
                            <a:srgbClr val="616161"/>
                          </a:solidFill>
                          <a:hlinkClick r:id="rId22" tooltip="https://gsics.nesdis.noaa.gov/pub/Development/AtbdCentral/patmosx_atbd_v1.0_revd.doc"/>
                        </a:rPr>
                        <a:t>Docs</a:t>
                      </a:r>
                      <a:endParaRPr lang="en-US" sz="90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c>
                  <a:txBody>
                    <a:bodyPr/>
                    <a:lstStyle/>
                    <a:p>
                      <a:pPr algn="ctr" fontAlgn="t"/>
                      <a:r>
                        <a:rPr lang="en-US" sz="900" dirty="0">
                          <a:solidFill>
                            <a:srgbClr val="616161"/>
                          </a:solidFill>
                          <a:hlinkClick r:id="rId46" tooltip="http://gsics.nesdis.noaa.gov/thredds/catalog/rac-pxv-tirosn-avhrr-modis-demo/catalog.html"/>
                        </a:rPr>
                        <a:t>Data</a:t>
                      </a:r>
                      <a:endParaRPr lang="en-US" sz="900" dirty="0"/>
                    </a:p>
                  </a:txBody>
                  <a:tcPr marL="7119" marR="7119" marT="7119" marB="7119">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E6F3DC"/>
                    </a:solidFill>
                  </a:tcPr>
                </a:tc>
              </a:tr>
            </a:tbl>
          </a:graphicData>
        </a:graphic>
      </p:graphicFrame>
      <p:pic>
        <p:nvPicPr>
          <p:cNvPr id="1029" name="Picture 5" descr="link opens in a new window">
            <a:hlinkClick r:id="rId2" tooltip="http://www.star.nesdis.noaa.gov/smcd/GCC/documents/documentation/products/Met9-IASI_PreOp.zip"/>
          </p:cNvPr>
          <p:cNvPicPr>
            <a:picLocks noChangeAspect="1" noChangeArrowheads="1"/>
          </p:cNvPicPr>
          <p:nvPr/>
        </p:nvPicPr>
        <p:blipFill>
          <a:blip r:embed="rId47" cstate="print"/>
          <a:srcRect/>
          <a:stretch>
            <a:fillRect/>
          </a:stretch>
        </p:blipFill>
        <p:spPr bwMode="auto">
          <a:xfrm>
            <a:off x="425450" y="251872750"/>
            <a:ext cx="152400" cy="133350"/>
          </a:xfrm>
          <a:prstGeom prst="rect">
            <a:avLst/>
          </a:prstGeom>
          <a:noFill/>
        </p:spPr>
      </p:pic>
      <p:pic>
        <p:nvPicPr>
          <p:cNvPr id="1030" name="Picture 6" descr="link opens in a new window">
            <a:hlinkClick r:id="rId3" tooltip="http://gsics.eumetsat.int/thredds/catalog/msg3-seviri-metopa-iasi-preop-nrtc/catalog.html"/>
          </p:cNvPr>
          <p:cNvPicPr>
            <a:picLocks noChangeAspect="1" noChangeArrowheads="1"/>
          </p:cNvPicPr>
          <p:nvPr/>
        </p:nvPicPr>
        <p:blipFill>
          <a:blip r:embed="rId47" cstate="print"/>
          <a:srcRect/>
          <a:stretch>
            <a:fillRect/>
          </a:stretch>
        </p:blipFill>
        <p:spPr bwMode="auto">
          <a:xfrm>
            <a:off x="457200" y="251872750"/>
            <a:ext cx="152400" cy="133350"/>
          </a:xfrm>
          <a:prstGeom prst="rect">
            <a:avLst/>
          </a:prstGeom>
          <a:noFill/>
        </p:spPr>
      </p:pic>
      <p:pic>
        <p:nvPicPr>
          <p:cNvPr id="1031" name="Picture 7" descr="link opens in a new window">
            <a:hlinkClick r:id="rId4" tooltip="http://www.star.nesdis.noaa.gov/smcd/GCC/documents/documentation/products/GSICS.GOESImager2IASI.PreOp.V01.zip"/>
          </p:cNvPr>
          <p:cNvPicPr>
            <a:picLocks noChangeAspect="1" noChangeArrowheads="1"/>
          </p:cNvPicPr>
          <p:nvPr/>
        </p:nvPicPr>
        <p:blipFill>
          <a:blip r:embed="rId47" cstate="print"/>
          <a:srcRect/>
          <a:stretch>
            <a:fillRect/>
          </a:stretch>
        </p:blipFill>
        <p:spPr bwMode="auto">
          <a:xfrm>
            <a:off x="485775" y="251872750"/>
            <a:ext cx="152400" cy="133350"/>
          </a:xfrm>
          <a:prstGeom prst="rect">
            <a:avLst/>
          </a:prstGeom>
          <a:noFill/>
        </p:spPr>
      </p:pic>
      <p:pic>
        <p:nvPicPr>
          <p:cNvPr id="1032" name="Picture 8" descr="link opens in a new window">
            <a:hlinkClick r:id="rId5" tooltip="http://gsics.nesdis.noaa.gov/thredds/catalog/nrtc-glr-goes13-imager-metopa-iasi-preop/catalog.html"/>
          </p:cNvPr>
          <p:cNvPicPr>
            <a:picLocks noChangeAspect="1" noChangeArrowheads="1"/>
          </p:cNvPicPr>
          <p:nvPr/>
        </p:nvPicPr>
        <p:blipFill>
          <a:blip r:embed="rId47" cstate="print"/>
          <a:srcRect/>
          <a:stretch>
            <a:fillRect/>
          </a:stretch>
        </p:blipFill>
        <p:spPr bwMode="auto">
          <a:xfrm>
            <a:off x="514350" y="251872750"/>
            <a:ext cx="152400" cy="133350"/>
          </a:xfrm>
          <a:prstGeom prst="rect">
            <a:avLst/>
          </a:prstGeom>
          <a:noFill/>
        </p:spPr>
      </p:pic>
      <p:pic>
        <p:nvPicPr>
          <p:cNvPr id="1033" name="Picture 9" descr="link opens in a new window">
            <a:hlinkClick r:id="rId4" tooltip="http://www.star.nesdis.noaa.gov/smcd/GCC/documents/documentation/products/GSICS.GOESImager2IASI.PreOp.V01.zip"/>
          </p:cNvPr>
          <p:cNvPicPr>
            <a:picLocks noChangeAspect="1" noChangeArrowheads="1"/>
          </p:cNvPicPr>
          <p:nvPr/>
        </p:nvPicPr>
        <p:blipFill>
          <a:blip r:embed="rId47" cstate="print"/>
          <a:srcRect/>
          <a:stretch>
            <a:fillRect/>
          </a:stretch>
        </p:blipFill>
        <p:spPr bwMode="auto">
          <a:xfrm>
            <a:off x="542925" y="251872750"/>
            <a:ext cx="152400" cy="133350"/>
          </a:xfrm>
          <a:prstGeom prst="rect">
            <a:avLst/>
          </a:prstGeom>
          <a:noFill/>
        </p:spPr>
      </p:pic>
      <p:pic>
        <p:nvPicPr>
          <p:cNvPr id="1034" name="Picture 10" descr="link opens in a new window">
            <a:hlinkClick r:id="rId6" tooltip="http://gsics.nesdis.noaa.gov/thredds/catalog/nrtc-glr-goes15-imager-metopa-iasi-preop/catalog.html"/>
          </p:cNvPr>
          <p:cNvPicPr>
            <a:picLocks noChangeAspect="1" noChangeArrowheads="1"/>
          </p:cNvPicPr>
          <p:nvPr/>
        </p:nvPicPr>
        <p:blipFill>
          <a:blip r:embed="rId47" cstate="print"/>
          <a:srcRect/>
          <a:stretch>
            <a:fillRect/>
          </a:stretch>
        </p:blipFill>
        <p:spPr bwMode="auto">
          <a:xfrm>
            <a:off x="571500" y="251872750"/>
            <a:ext cx="152400" cy="133350"/>
          </a:xfrm>
          <a:prstGeom prst="rect">
            <a:avLst/>
          </a:prstGeom>
          <a:noFill/>
        </p:spPr>
      </p:pic>
      <p:pic>
        <p:nvPicPr>
          <p:cNvPr id="1035" name="Picture 11" descr="link opens in a new window">
            <a:hlinkClick r:id="rId2" tooltip="http://www.star.nesdis.noaa.gov/smcd/GCC/documents/documentation/products/Met9-IASI_PreOp.zip"/>
          </p:cNvPr>
          <p:cNvPicPr>
            <a:picLocks noChangeAspect="1" noChangeArrowheads="1"/>
          </p:cNvPicPr>
          <p:nvPr/>
        </p:nvPicPr>
        <p:blipFill>
          <a:blip r:embed="rId47" cstate="print"/>
          <a:srcRect/>
          <a:stretch>
            <a:fillRect/>
          </a:stretch>
        </p:blipFill>
        <p:spPr bwMode="auto">
          <a:xfrm>
            <a:off x="600075" y="251872750"/>
            <a:ext cx="152400" cy="133350"/>
          </a:xfrm>
          <a:prstGeom prst="rect">
            <a:avLst/>
          </a:prstGeom>
          <a:noFill/>
        </p:spPr>
      </p:pic>
      <p:pic>
        <p:nvPicPr>
          <p:cNvPr id="1036" name="Picture 12" descr="link opens in a new window">
            <a:hlinkClick r:id="rId7" tooltip="http://gsics.eumetsat.int/thredds/catalog/msg3-seviri-metopa-iasi-preop-rac/catalog.html"/>
          </p:cNvPr>
          <p:cNvPicPr>
            <a:picLocks noChangeAspect="1" noChangeArrowheads="1"/>
          </p:cNvPicPr>
          <p:nvPr/>
        </p:nvPicPr>
        <p:blipFill>
          <a:blip r:embed="rId47" cstate="print"/>
          <a:srcRect/>
          <a:stretch>
            <a:fillRect/>
          </a:stretch>
        </p:blipFill>
        <p:spPr bwMode="auto">
          <a:xfrm>
            <a:off x="628650" y="251872750"/>
            <a:ext cx="152400" cy="133350"/>
          </a:xfrm>
          <a:prstGeom prst="rect">
            <a:avLst/>
          </a:prstGeom>
          <a:noFill/>
        </p:spPr>
      </p:pic>
      <p:pic>
        <p:nvPicPr>
          <p:cNvPr id="1037" name="Picture 13" descr="link opens in a new window">
            <a:hlinkClick r:id="rId2" tooltip="http://www.star.nesdis.noaa.gov/smcd/GCC/documents/documentation/products/Met9-IASI_PreOp.zip"/>
          </p:cNvPr>
          <p:cNvPicPr>
            <a:picLocks noChangeAspect="1" noChangeArrowheads="1"/>
          </p:cNvPicPr>
          <p:nvPr/>
        </p:nvPicPr>
        <p:blipFill>
          <a:blip r:embed="rId47" cstate="print"/>
          <a:srcRect/>
          <a:stretch>
            <a:fillRect/>
          </a:stretch>
        </p:blipFill>
        <p:spPr bwMode="auto">
          <a:xfrm>
            <a:off x="657225" y="251872750"/>
            <a:ext cx="152400" cy="133350"/>
          </a:xfrm>
          <a:prstGeom prst="rect">
            <a:avLst/>
          </a:prstGeom>
          <a:noFill/>
        </p:spPr>
      </p:pic>
      <p:pic>
        <p:nvPicPr>
          <p:cNvPr id="1038" name="Picture 14" descr="link opens in a new window">
            <a:hlinkClick r:id="rId8" tooltip="http://gsics.eumetsat.int/thredds/catalog/msg2-seviri-metopa-iasi-demo-nrtc/catalog.html"/>
          </p:cNvPr>
          <p:cNvPicPr>
            <a:picLocks noChangeAspect="1" noChangeArrowheads="1"/>
          </p:cNvPicPr>
          <p:nvPr/>
        </p:nvPicPr>
        <p:blipFill>
          <a:blip r:embed="rId47" cstate="print"/>
          <a:srcRect/>
          <a:stretch>
            <a:fillRect/>
          </a:stretch>
        </p:blipFill>
        <p:spPr bwMode="auto">
          <a:xfrm>
            <a:off x="685800" y="251872750"/>
            <a:ext cx="152400" cy="133350"/>
          </a:xfrm>
          <a:prstGeom prst="rect">
            <a:avLst/>
          </a:prstGeom>
          <a:noFill/>
        </p:spPr>
      </p:pic>
      <p:pic>
        <p:nvPicPr>
          <p:cNvPr id="1039" name="Picture 15" descr="link opens in a new window">
            <a:hlinkClick r:id="rId9" tooltip="https://gsics.nesdis.noaa.gov/pub/Development/AtbdCentral/ATBD_for_JMA_Inter-Calibration_of_MTSAT-AIRSIASI.DOC"/>
          </p:cNvPr>
          <p:cNvPicPr>
            <a:picLocks noChangeAspect="1" noChangeArrowheads="1"/>
          </p:cNvPicPr>
          <p:nvPr/>
        </p:nvPicPr>
        <p:blipFill>
          <a:blip r:embed="rId47" cstate="print"/>
          <a:srcRect/>
          <a:stretch>
            <a:fillRect/>
          </a:stretch>
        </p:blipFill>
        <p:spPr bwMode="auto">
          <a:xfrm>
            <a:off x="714375" y="251872750"/>
            <a:ext cx="152400" cy="133350"/>
          </a:xfrm>
          <a:prstGeom prst="rect">
            <a:avLst/>
          </a:prstGeom>
          <a:noFill/>
        </p:spPr>
      </p:pic>
      <p:pic>
        <p:nvPicPr>
          <p:cNvPr id="1040" name="Picture 16" descr="link opens in a new window">
            <a:hlinkClick r:id="rId10" tooltip="http://gsics.eumetsat.int/thredds/catalog/mtsat2-imager-aqua-airs-demo-nrtc/catalog.html"/>
          </p:cNvPr>
          <p:cNvPicPr>
            <a:picLocks noChangeAspect="1" noChangeArrowheads="1"/>
          </p:cNvPicPr>
          <p:nvPr/>
        </p:nvPicPr>
        <p:blipFill>
          <a:blip r:embed="rId47" cstate="print"/>
          <a:srcRect/>
          <a:stretch>
            <a:fillRect/>
          </a:stretch>
        </p:blipFill>
        <p:spPr bwMode="auto">
          <a:xfrm>
            <a:off x="742950" y="251872750"/>
            <a:ext cx="152400" cy="133350"/>
          </a:xfrm>
          <a:prstGeom prst="rect">
            <a:avLst/>
          </a:prstGeom>
          <a:noFill/>
        </p:spPr>
      </p:pic>
      <p:pic>
        <p:nvPicPr>
          <p:cNvPr id="1041" name="Picture 17" descr="link opens in a new window">
            <a:hlinkClick r:id="rId9" tooltip="https://gsics.nesdis.noaa.gov/pub/Development/AtbdCentral/ATBD_for_JMA_Inter-Calibration_of_MTSAT-AIRSIASI.DOC"/>
          </p:cNvPr>
          <p:cNvPicPr>
            <a:picLocks noChangeAspect="1" noChangeArrowheads="1"/>
          </p:cNvPicPr>
          <p:nvPr/>
        </p:nvPicPr>
        <p:blipFill>
          <a:blip r:embed="rId47" cstate="print"/>
          <a:srcRect/>
          <a:stretch>
            <a:fillRect/>
          </a:stretch>
        </p:blipFill>
        <p:spPr bwMode="auto">
          <a:xfrm>
            <a:off x="771525" y="251872750"/>
            <a:ext cx="152400" cy="133350"/>
          </a:xfrm>
          <a:prstGeom prst="rect">
            <a:avLst/>
          </a:prstGeom>
          <a:noFill/>
        </p:spPr>
      </p:pic>
      <p:pic>
        <p:nvPicPr>
          <p:cNvPr id="1042" name="Picture 18" descr="link opens in a new window">
            <a:hlinkClick r:id="rId11" tooltip="http://gsics.eumetsat.int/thredds/catalog/mtsat2-imager-aqua-airs-metopa-iasi-demo-nrtc/catalog.html"/>
          </p:cNvPr>
          <p:cNvPicPr>
            <a:picLocks noChangeAspect="1" noChangeArrowheads="1"/>
          </p:cNvPicPr>
          <p:nvPr/>
        </p:nvPicPr>
        <p:blipFill>
          <a:blip r:embed="rId47" cstate="print"/>
          <a:srcRect/>
          <a:stretch>
            <a:fillRect/>
          </a:stretch>
        </p:blipFill>
        <p:spPr bwMode="auto">
          <a:xfrm>
            <a:off x="800100" y="251872750"/>
            <a:ext cx="152400" cy="133350"/>
          </a:xfrm>
          <a:prstGeom prst="rect">
            <a:avLst/>
          </a:prstGeom>
          <a:noFill/>
        </p:spPr>
      </p:pic>
      <p:pic>
        <p:nvPicPr>
          <p:cNvPr id="1043" name="Picture 19" descr="link opens in a new window">
            <a:hlinkClick r:id="rId9" tooltip="https://gsics.nesdis.noaa.gov/pub/Development/AtbdCentral/ATBD_for_JMA_Inter-Calibration_of_MTSAT-AIRSIASI.DOC"/>
          </p:cNvPr>
          <p:cNvPicPr>
            <a:picLocks noChangeAspect="1" noChangeArrowheads="1"/>
          </p:cNvPicPr>
          <p:nvPr/>
        </p:nvPicPr>
        <p:blipFill>
          <a:blip r:embed="rId47" cstate="print"/>
          <a:srcRect/>
          <a:stretch>
            <a:fillRect/>
          </a:stretch>
        </p:blipFill>
        <p:spPr bwMode="auto">
          <a:xfrm>
            <a:off x="828675" y="251872750"/>
            <a:ext cx="152400" cy="133350"/>
          </a:xfrm>
          <a:prstGeom prst="rect">
            <a:avLst/>
          </a:prstGeom>
          <a:noFill/>
        </p:spPr>
      </p:pic>
      <p:pic>
        <p:nvPicPr>
          <p:cNvPr id="1044" name="Picture 20" descr="link opens in a new window">
            <a:hlinkClick r:id="rId12" tooltip="http://gsics.eumetsat.int/thredds/catalog/mtsat2-imager-metopa-iasi-demo-nrtc/catalog.html"/>
          </p:cNvPr>
          <p:cNvPicPr>
            <a:picLocks noChangeAspect="1" noChangeArrowheads="1"/>
          </p:cNvPicPr>
          <p:nvPr/>
        </p:nvPicPr>
        <p:blipFill>
          <a:blip r:embed="rId47" cstate="print"/>
          <a:srcRect/>
          <a:stretch>
            <a:fillRect/>
          </a:stretch>
        </p:blipFill>
        <p:spPr bwMode="auto">
          <a:xfrm>
            <a:off x="857250" y="251872750"/>
            <a:ext cx="152400" cy="133350"/>
          </a:xfrm>
          <a:prstGeom prst="rect">
            <a:avLst/>
          </a:prstGeom>
          <a:noFill/>
        </p:spPr>
      </p:pic>
      <p:pic>
        <p:nvPicPr>
          <p:cNvPr id="1045" name="Picture 21" descr="link opens in a new window">
            <a:hlinkClick r:id="rId9" tooltip="https://gsics.nesdis.noaa.gov/pub/Development/AtbdCentral/ATBD_for_JMA_Inter-Calibration_of_MTSAT-AIRSIASI.DOC"/>
          </p:cNvPr>
          <p:cNvPicPr>
            <a:picLocks noChangeAspect="1" noChangeArrowheads="1"/>
          </p:cNvPicPr>
          <p:nvPr/>
        </p:nvPicPr>
        <p:blipFill>
          <a:blip r:embed="rId47" cstate="print"/>
          <a:srcRect/>
          <a:stretch>
            <a:fillRect/>
          </a:stretch>
        </p:blipFill>
        <p:spPr bwMode="auto">
          <a:xfrm>
            <a:off x="885825" y="251872750"/>
            <a:ext cx="152400" cy="133350"/>
          </a:xfrm>
          <a:prstGeom prst="rect">
            <a:avLst/>
          </a:prstGeom>
          <a:noFill/>
        </p:spPr>
      </p:pic>
      <p:pic>
        <p:nvPicPr>
          <p:cNvPr id="1046" name="Picture 22" descr="link opens in a new window">
            <a:hlinkClick r:id="rId13" tooltip="http://gsics.eumetsat.int/thredds/catalog/mtsat2-imager-aqua-airs-demo-rac/catalog.html"/>
          </p:cNvPr>
          <p:cNvPicPr>
            <a:picLocks noChangeAspect="1" noChangeArrowheads="1"/>
          </p:cNvPicPr>
          <p:nvPr/>
        </p:nvPicPr>
        <p:blipFill>
          <a:blip r:embed="rId47" cstate="print"/>
          <a:srcRect/>
          <a:stretch>
            <a:fillRect/>
          </a:stretch>
        </p:blipFill>
        <p:spPr bwMode="auto">
          <a:xfrm>
            <a:off x="914400" y="251872750"/>
            <a:ext cx="152400" cy="133350"/>
          </a:xfrm>
          <a:prstGeom prst="rect">
            <a:avLst/>
          </a:prstGeom>
          <a:noFill/>
        </p:spPr>
      </p:pic>
      <p:pic>
        <p:nvPicPr>
          <p:cNvPr id="1047" name="Picture 23" descr="link opens in a new window">
            <a:hlinkClick r:id="rId4" tooltip="http://www.star.nesdis.noaa.gov/smcd/GCC/documents/documentation/products/GSICS.GOESImager2IASI.PreOp.V01.zip"/>
          </p:cNvPr>
          <p:cNvPicPr>
            <a:picLocks noChangeAspect="1" noChangeArrowheads="1"/>
          </p:cNvPicPr>
          <p:nvPr/>
        </p:nvPicPr>
        <p:blipFill>
          <a:blip r:embed="rId47" cstate="print"/>
          <a:srcRect/>
          <a:stretch>
            <a:fillRect/>
          </a:stretch>
        </p:blipFill>
        <p:spPr bwMode="auto">
          <a:xfrm>
            <a:off x="942975" y="251872750"/>
            <a:ext cx="152400" cy="133350"/>
          </a:xfrm>
          <a:prstGeom prst="rect">
            <a:avLst/>
          </a:prstGeom>
          <a:noFill/>
        </p:spPr>
      </p:pic>
      <p:pic>
        <p:nvPicPr>
          <p:cNvPr id="1048" name="Picture 24" descr="link opens in a new window">
            <a:hlinkClick r:id="rId14" tooltip="http://gsics.nesdis.noaa.gov/thredds/catalog/rac-glr-goes15-imager-metopa-iasi-preop/catalog.html"/>
          </p:cNvPr>
          <p:cNvPicPr>
            <a:picLocks noChangeAspect="1" noChangeArrowheads="1"/>
          </p:cNvPicPr>
          <p:nvPr/>
        </p:nvPicPr>
        <p:blipFill>
          <a:blip r:embed="rId47" cstate="print"/>
          <a:srcRect/>
          <a:stretch>
            <a:fillRect/>
          </a:stretch>
        </p:blipFill>
        <p:spPr bwMode="auto">
          <a:xfrm>
            <a:off x="971550" y="251872750"/>
            <a:ext cx="152400" cy="133350"/>
          </a:xfrm>
          <a:prstGeom prst="rect">
            <a:avLst/>
          </a:prstGeom>
          <a:noFill/>
        </p:spPr>
      </p:pic>
      <p:pic>
        <p:nvPicPr>
          <p:cNvPr id="1049" name="Picture 25" descr="link opens in a new window">
            <a:hlinkClick r:id="rId2" tooltip="http://www.star.nesdis.noaa.gov/smcd/GCC/documents/documentation/products/Met9-IASI_PreOp.zip"/>
          </p:cNvPr>
          <p:cNvPicPr>
            <a:picLocks noChangeAspect="1" noChangeArrowheads="1"/>
          </p:cNvPicPr>
          <p:nvPr/>
        </p:nvPicPr>
        <p:blipFill>
          <a:blip r:embed="rId47" cstate="print"/>
          <a:srcRect/>
          <a:stretch>
            <a:fillRect/>
          </a:stretch>
        </p:blipFill>
        <p:spPr bwMode="auto">
          <a:xfrm>
            <a:off x="1000125" y="251872750"/>
            <a:ext cx="152400" cy="133350"/>
          </a:xfrm>
          <a:prstGeom prst="rect">
            <a:avLst/>
          </a:prstGeom>
          <a:noFill/>
        </p:spPr>
      </p:pic>
      <p:pic>
        <p:nvPicPr>
          <p:cNvPr id="1050" name="Picture 26" descr="link opens in a new window">
            <a:hlinkClick r:id="rId15" tooltip="http://gsics.eumetsat.int/thredds/catalog/msg2-seviri-metopa-iasi-demo-rac/catalog.html"/>
          </p:cNvPr>
          <p:cNvPicPr>
            <a:picLocks noChangeAspect="1" noChangeArrowheads="1"/>
          </p:cNvPicPr>
          <p:nvPr/>
        </p:nvPicPr>
        <p:blipFill>
          <a:blip r:embed="rId47" cstate="print"/>
          <a:srcRect/>
          <a:stretch>
            <a:fillRect/>
          </a:stretch>
        </p:blipFill>
        <p:spPr bwMode="auto">
          <a:xfrm>
            <a:off x="1028700" y="251872750"/>
            <a:ext cx="152400" cy="133350"/>
          </a:xfrm>
          <a:prstGeom prst="rect">
            <a:avLst/>
          </a:prstGeom>
          <a:noFill/>
        </p:spPr>
      </p:pic>
      <p:pic>
        <p:nvPicPr>
          <p:cNvPr id="1051" name="Picture 27" descr="link opens in a new window">
            <a:hlinkClick r:id="rId9" tooltip="https://gsics.nesdis.noaa.gov/pub/Development/AtbdCentral/ATBD_for_JMA_Inter-Calibration_of_MTSAT-AIRSIASI.DOC"/>
          </p:cNvPr>
          <p:cNvPicPr>
            <a:picLocks noChangeAspect="1" noChangeArrowheads="1"/>
          </p:cNvPicPr>
          <p:nvPr/>
        </p:nvPicPr>
        <p:blipFill>
          <a:blip r:embed="rId47" cstate="print"/>
          <a:srcRect/>
          <a:stretch>
            <a:fillRect/>
          </a:stretch>
        </p:blipFill>
        <p:spPr bwMode="auto">
          <a:xfrm>
            <a:off x="1057275" y="251872750"/>
            <a:ext cx="152400" cy="133350"/>
          </a:xfrm>
          <a:prstGeom prst="rect">
            <a:avLst/>
          </a:prstGeom>
          <a:noFill/>
        </p:spPr>
      </p:pic>
      <p:pic>
        <p:nvPicPr>
          <p:cNvPr id="1052" name="Picture 28" descr="link opens in a new window">
            <a:hlinkClick r:id="rId16" tooltip="http://gsics.eumetsat.int/thredds/catalog/mtsat2-imager-aqua-airs-metopa-iasi-demo-rac/catalog.html"/>
          </p:cNvPr>
          <p:cNvPicPr>
            <a:picLocks noChangeAspect="1" noChangeArrowheads="1"/>
          </p:cNvPicPr>
          <p:nvPr/>
        </p:nvPicPr>
        <p:blipFill>
          <a:blip r:embed="rId47" cstate="print"/>
          <a:srcRect/>
          <a:stretch>
            <a:fillRect/>
          </a:stretch>
        </p:blipFill>
        <p:spPr bwMode="auto">
          <a:xfrm>
            <a:off x="1085850" y="251872750"/>
            <a:ext cx="152400" cy="133350"/>
          </a:xfrm>
          <a:prstGeom prst="rect">
            <a:avLst/>
          </a:prstGeom>
          <a:noFill/>
        </p:spPr>
      </p:pic>
      <p:pic>
        <p:nvPicPr>
          <p:cNvPr id="1053" name="Picture 29" descr="link opens in a new window">
            <a:hlinkClick r:id="rId9" tooltip="https://gsics.nesdis.noaa.gov/pub/Development/AtbdCentral/ATBD_for_JMA_Inter-Calibration_of_MTSAT-AIRSIASI.DOC"/>
          </p:cNvPr>
          <p:cNvPicPr>
            <a:picLocks noChangeAspect="1" noChangeArrowheads="1"/>
          </p:cNvPicPr>
          <p:nvPr/>
        </p:nvPicPr>
        <p:blipFill>
          <a:blip r:embed="rId47" cstate="print"/>
          <a:srcRect/>
          <a:stretch>
            <a:fillRect/>
          </a:stretch>
        </p:blipFill>
        <p:spPr bwMode="auto">
          <a:xfrm>
            <a:off x="1114425" y="251872750"/>
            <a:ext cx="152400" cy="133350"/>
          </a:xfrm>
          <a:prstGeom prst="rect">
            <a:avLst/>
          </a:prstGeom>
          <a:noFill/>
        </p:spPr>
      </p:pic>
      <p:pic>
        <p:nvPicPr>
          <p:cNvPr id="1054" name="Picture 30" descr="link opens in a new window">
            <a:hlinkClick r:id="rId17" tooltip="http://gsics.eumetsat.int/thredds/catalog/mtsat2-imager-metopa-iasi-demo-rac/catalog.html"/>
          </p:cNvPr>
          <p:cNvPicPr>
            <a:picLocks noChangeAspect="1" noChangeArrowheads="1"/>
          </p:cNvPicPr>
          <p:nvPr/>
        </p:nvPicPr>
        <p:blipFill>
          <a:blip r:embed="rId47" cstate="print"/>
          <a:srcRect/>
          <a:stretch>
            <a:fillRect/>
          </a:stretch>
        </p:blipFill>
        <p:spPr bwMode="auto">
          <a:xfrm>
            <a:off x="1143000" y="251872750"/>
            <a:ext cx="152400" cy="133350"/>
          </a:xfrm>
          <a:prstGeom prst="rect">
            <a:avLst/>
          </a:prstGeom>
          <a:noFill/>
        </p:spPr>
      </p:pic>
      <p:pic>
        <p:nvPicPr>
          <p:cNvPr id="1055" name="Picture 31" descr="link opens in a new window">
            <a:hlinkClick r:id="rId4" tooltip="http://www.star.nesdis.noaa.gov/smcd/GCC/documents/documentation/products/GSICS.GOESImager2IASI.PreOp.V01.zip"/>
          </p:cNvPr>
          <p:cNvPicPr>
            <a:picLocks noChangeAspect="1" noChangeArrowheads="1"/>
          </p:cNvPicPr>
          <p:nvPr/>
        </p:nvPicPr>
        <p:blipFill>
          <a:blip r:embed="rId47" cstate="print"/>
          <a:srcRect/>
          <a:stretch>
            <a:fillRect/>
          </a:stretch>
        </p:blipFill>
        <p:spPr bwMode="auto">
          <a:xfrm>
            <a:off x="1171575" y="251872750"/>
            <a:ext cx="152400" cy="133350"/>
          </a:xfrm>
          <a:prstGeom prst="rect">
            <a:avLst/>
          </a:prstGeom>
          <a:noFill/>
        </p:spPr>
      </p:pic>
      <p:pic>
        <p:nvPicPr>
          <p:cNvPr id="1056" name="Picture 32" descr="link opens in a new window">
            <a:hlinkClick r:id="rId18" tooltip="http://gsics.nesdis.noaa.gov/thredds/catalog/rac-glr-goes13-imager-metopa-iasi-preop/catalog.html"/>
          </p:cNvPr>
          <p:cNvPicPr>
            <a:picLocks noChangeAspect="1" noChangeArrowheads="1"/>
          </p:cNvPicPr>
          <p:nvPr/>
        </p:nvPicPr>
        <p:blipFill>
          <a:blip r:embed="rId47" cstate="print"/>
          <a:srcRect/>
          <a:stretch>
            <a:fillRect/>
          </a:stretch>
        </p:blipFill>
        <p:spPr bwMode="auto">
          <a:xfrm>
            <a:off x="1200150" y="251872750"/>
            <a:ext cx="152400" cy="133350"/>
          </a:xfrm>
          <a:prstGeom prst="rect">
            <a:avLst/>
          </a:prstGeom>
          <a:noFill/>
        </p:spPr>
      </p:pic>
      <p:pic>
        <p:nvPicPr>
          <p:cNvPr id="1057" name="Picture 33" descr="link opens in a new window">
            <a:hlinkClick r:id="rId19" tooltip="http://www.eumetsat.int/website/home/Data/Products/Calibration/Intercalibration/index.html"/>
          </p:cNvPr>
          <p:cNvPicPr>
            <a:picLocks noChangeAspect="1" noChangeArrowheads="1"/>
          </p:cNvPicPr>
          <p:nvPr/>
        </p:nvPicPr>
        <p:blipFill>
          <a:blip r:embed="rId47" cstate="print"/>
          <a:srcRect/>
          <a:stretch>
            <a:fillRect/>
          </a:stretch>
        </p:blipFill>
        <p:spPr bwMode="auto">
          <a:xfrm>
            <a:off x="1228725" y="251872750"/>
            <a:ext cx="152400" cy="133350"/>
          </a:xfrm>
          <a:prstGeom prst="rect">
            <a:avLst/>
          </a:prstGeom>
          <a:noFill/>
        </p:spPr>
      </p:pic>
      <p:pic>
        <p:nvPicPr>
          <p:cNvPr id="1058" name="Picture 34" descr="link opens in a new window">
            <a:hlinkClick r:id="rId20" tooltip="http://gsics.eumetsat.int/thredds/catalog/metopa-hirs-metopa-iasi-demo-rac/catalog.html"/>
          </p:cNvPr>
          <p:cNvPicPr>
            <a:picLocks noChangeAspect="1" noChangeArrowheads="1"/>
          </p:cNvPicPr>
          <p:nvPr/>
        </p:nvPicPr>
        <p:blipFill>
          <a:blip r:embed="rId47" cstate="print"/>
          <a:srcRect/>
          <a:stretch>
            <a:fillRect/>
          </a:stretch>
        </p:blipFill>
        <p:spPr bwMode="auto">
          <a:xfrm>
            <a:off x="1257300" y="251872750"/>
            <a:ext cx="152400" cy="133350"/>
          </a:xfrm>
          <a:prstGeom prst="rect">
            <a:avLst/>
          </a:prstGeom>
          <a:noFill/>
        </p:spPr>
      </p:pic>
      <p:pic>
        <p:nvPicPr>
          <p:cNvPr id="1059" name="Picture 35" descr="link opens in a new window">
            <a:hlinkClick r:id="rId19" tooltip="http://www.eumetsat.int/website/home/Data/Products/Calibration/Intercalibration/index.html"/>
          </p:cNvPr>
          <p:cNvPicPr>
            <a:picLocks noChangeAspect="1" noChangeArrowheads="1"/>
          </p:cNvPicPr>
          <p:nvPr/>
        </p:nvPicPr>
        <p:blipFill>
          <a:blip r:embed="rId47" cstate="print"/>
          <a:srcRect/>
          <a:stretch>
            <a:fillRect/>
          </a:stretch>
        </p:blipFill>
        <p:spPr bwMode="auto">
          <a:xfrm>
            <a:off x="1285875" y="251872750"/>
            <a:ext cx="152400" cy="133350"/>
          </a:xfrm>
          <a:prstGeom prst="rect">
            <a:avLst/>
          </a:prstGeom>
          <a:noFill/>
        </p:spPr>
      </p:pic>
      <p:pic>
        <p:nvPicPr>
          <p:cNvPr id="1060" name="Picture 36" descr="link opens in a new window">
            <a:hlinkClick r:id="rId21" tooltip="http://gsics.eumetsat.int/thredds/catalog/metopa-hirs-metopa-iasi-demo-nrtc/catalog.html"/>
          </p:cNvPr>
          <p:cNvPicPr>
            <a:picLocks noChangeAspect="1" noChangeArrowheads="1"/>
          </p:cNvPicPr>
          <p:nvPr/>
        </p:nvPicPr>
        <p:blipFill>
          <a:blip r:embed="rId47" cstate="print"/>
          <a:srcRect/>
          <a:stretch>
            <a:fillRect/>
          </a:stretch>
        </p:blipFill>
        <p:spPr bwMode="auto">
          <a:xfrm>
            <a:off x="1314450" y="251872750"/>
            <a:ext cx="152400" cy="133350"/>
          </a:xfrm>
          <a:prstGeom prst="rect">
            <a:avLst/>
          </a:prstGeom>
          <a:noFill/>
        </p:spPr>
      </p:pic>
      <p:pic>
        <p:nvPicPr>
          <p:cNvPr id="1061" name="Picture 37" descr="link opens in a new window">
            <a:hlinkClick r:id="rId22" tooltip="https://gsics.nesdis.noaa.gov/pub/Development/AtbdCentral/patmosx_atbd_v1.0_revd.doc"/>
          </p:cNvPr>
          <p:cNvPicPr>
            <a:picLocks noChangeAspect="1" noChangeArrowheads="1"/>
          </p:cNvPicPr>
          <p:nvPr/>
        </p:nvPicPr>
        <p:blipFill>
          <a:blip r:embed="rId47" cstate="print"/>
          <a:srcRect/>
          <a:stretch>
            <a:fillRect/>
          </a:stretch>
        </p:blipFill>
        <p:spPr bwMode="auto">
          <a:xfrm>
            <a:off x="1343025" y="251872750"/>
            <a:ext cx="152400" cy="133350"/>
          </a:xfrm>
          <a:prstGeom prst="rect">
            <a:avLst/>
          </a:prstGeom>
          <a:noFill/>
        </p:spPr>
      </p:pic>
      <p:pic>
        <p:nvPicPr>
          <p:cNvPr id="1062" name="Picture 38" descr="link opens in a new window">
            <a:hlinkClick r:id="rId23" tooltip="http://gsics.nesdis.noaa.gov/thredds/catalog/rac-pxv-noaa19-avhrr-modis-demo/catalog.html"/>
          </p:cNvPr>
          <p:cNvPicPr>
            <a:picLocks noChangeAspect="1" noChangeArrowheads="1"/>
          </p:cNvPicPr>
          <p:nvPr/>
        </p:nvPicPr>
        <p:blipFill>
          <a:blip r:embed="rId47" cstate="print"/>
          <a:srcRect/>
          <a:stretch>
            <a:fillRect/>
          </a:stretch>
        </p:blipFill>
        <p:spPr bwMode="auto">
          <a:xfrm>
            <a:off x="1371600" y="251872750"/>
            <a:ext cx="152400" cy="133350"/>
          </a:xfrm>
          <a:prstGeom prst="rect">
            <a:avLst/>
          </a:prstGeom>
          <a:noFill/>
        </p:spPr>
      </p:pic>
      <p:pic>
        <p:nvPicPr>
          <p:cNvPr id="1063" name="Picture 39" descr="link opens in a new window">
            <a:hlinkClick r:id="rId24" tooltip="http://www.star.nesdis.noaa.gov/smcd/GCC/documents/documentation/products/Met7-IASI_Demo.zip"/>
          </p:cNvPr>
          <p:cNvPicPr>
            <a:picLocks noChangeAspect="1" noChangeArrowheads="1"/>
          </p:cNvPicPr>
          <p:nvPr/>
        </p:nvPicPr>
        <p:blipFill>
          <a:blip r:embed="rId47" cstate="print"/>
          <a:srcRect/>
          <a:stretch>
            <a:fillRect/>
          </a:stretch>
        </p:blipFill>
        <p:spPr bwMode="auto">
          <a:xfrm>
            <a:off x="1400175" y="251872750"/>
            <a:ext cx="152400" cy="133350"/>
          </a:xfrm>
          <a:prstGeom prst="rect">
            <a:avLst/>
          </a:prstGeom>
          <a:noFill/>
        </p:spPr>
      </p:pic>
      <p:pic>
        <p:nvPicPr>
          <p:cNvPr id="1064" name="Picture 40" descr="link opens in a new window">
            <a:hlinkClick r:id="rId25" tooltip="http://gsics.eumetsat.int/thredds/catalog/met7-mviri-metopa-iasi-demo-rac/catalog.html"/>
          </p:cNvPr>
          <p:cNvPicPr>
            <a:picLocks noChangeAspect="1" noChangeArrowheads="1"/>
          </p:cNvPicPr>
          <p:nvPr/>
        </p:nvPicPr>
        <p:blipFill>
          <a:blip r:embed="rId47" cstate="print"/>
          <a:srcRect/>
          <a:stretch>
            <a:fillRect/>
          </a:stretch>
        </p:blipFill>
        <p:spPr bwMode="auto">
          <a:xfrm>
            <a:off x="1428750" y="251872750"/>
            <a:ext cx="152400" cy="133350"/>
          </a:xfrm>
          <a:prstGeom prst="rect">
            <a:avLst/>
          </a:prstGeom>
          <a:noFill/>
        </p:spPr>
      </p:pic>
      <p:pic>
        <p:nvPicPr>
          <p:cNvPr id="1065" name="Picture 41" descr="link opens in a new window">
            <a:hlinkClick r:id="rId26" tooltip="http://www.star.nesdis.noaa.gov/smcd/GCC/documents/documentation/products/Met8-IASI_Demo.zip"/>
          </p:cNvPr>
          <p:cNvPicPr>
            <a:picLocks noChangeAspect="1" noChangeArrowheads="1"/>
          </p:cNvPicPr>
          <p:nvPr/>
        </p:nvPicPr>
        <p:blipFill>
          <a:blip r:embed="rId47" cstate="print"/>
          <a:srcRect/>
          <a:stretch>
            <a:fillRect/>
          </a:stretch>
        </p:blipFill>
        <p:spPr bwMode="auto">
          <a:xfrm>
            <a:off x="1457325" y="251872750"/>
            <a:ext cx="152400" cy="133350"/>
          </a:xfrm>
          <a:prstGeom prst="rect">
            <a:avLst/>
          </a:prstGeom>
          <a:noFill/>
        </p:spPr>
      </p:pic>
      <p:pic>
        <p:nvPicPr>
          <p:cNvPr id="1066" name="Picture 42" descr="link opens in a new window">
            <a:hlinkClick r:id="rId27" tooltip="http://gsics.eumetsat.int/thredds/catalog/msg1-seviri-metopa-iasi-demo-rac/catalog.html"/>
          </p:cNvPr>
          <p:cNvPicPr>
            <a:picLocks noChangeAspect="1" noChangeArrowheads="1"/>
          </p:cNvPicPr>
          <p:nvPr/>
        </p:nvPicPr>
        <p:blipFill>
          <a:blip r:embed="rId47" cstate="print"/>
          <a:srcRect/>
          <a:stretch>
            <a:fillRect/>
          </a:stretch>
        </p:blipFill>
        <p:spPr bwMode="auto">
          <a:xfrm>
            <a:off x="1485900" y="251872750"/>
            <a:ext cx="152400" cy="133350"/>
          </a:xfrm>
          <a:prstGeom prst="rect">
            <a:avLst/>
          </a:prstGeom>
          <a:noFill/>
        </p:spPr>
      </p:pic>
      <p:pic>
        <p:nvPicPr>
          <p:cNvPr id="1067" name="Picture 43" descr="link opens in a new window">
            <a:hlinkClick r:id="rId24" tooltip="http://www.star.nesdis.noaa.gov/smcd/GCC/documents/documentation/products/Met7-IASI_Demo.zip"/>
          </p:cNvPr>
          <p:cNvPicPr>
            <a:picLocks noChangeAspect="1" noChangeArrowheads="1"/>
          </p:cNvPicPr>
          <p:nvPr/>
        </p:nvPicPr>
        <p:blipFill>
          <a:blip r:embed="rId47" cstate="print"/>
          <a:srcRect/>
          <a:stretch>
            <a:fillRect/>
          </a:stretch>
        </p:blipFill>
        <p:spPr bwMode="auto">
          <a:xfrm>
            <a:off x="1514475" y="251872750"/>
            <a:ext cx="152400" cy="133350"/>
          </a:xfrm>
          <a:prstGeom prst="rect">
            <a:avLst/>
          </a:prstGeom>
          <a:noFill/>
        </p:spPr>
      </p:pic>
      <p:pic>
        <p:nvPicPr>
          <p:cNvPr id="1068" name="Picture 44" descr="link opens in a new window">
            <a:hlinkClick r:id="rId28" tooltip="http://gsics.eumetsat.int/thredds/catalog/met7-mviri-metopa-iasi-demo-nrtc/catalog.html"/>
          </p:cNvPr>
          <p:cNvPicPr>
            <a:picLocks noChangeAspect="1" noChangeArrowheads="1"/>
          </p:cNvPicPr>
          <p:nvPr/>
        </p:nvPicPr>
        <p:blipFill>
          <a:blip r:embed="rId47" cstate="print"/>
          <a:srcRect/>
          <a:stretch>
            <a:fillRect/>
          </a:stretch>
        </p:blipFill>
        <p:spPr bwMode="auto">
          <a:xfrm>
            <a:off x="1543050" y="251872750"/>
            <a:ext cx="152400" cy="133350"/>
          </a:xfrm>
          <a:prstGeom prst="rect">
            <a:avLst/>
          </a:prstGeom>
          <a:noFill/>
        </p:spPr>
      </p:pic>
      <p:pic>
        <p:nvPicPr>
          <p:cNvPr id="1069" name="Picture 45" descr="link opens in a new window">
            <a:hlinkClick r:id="rId26" tooltip="http://www.star.nesdis.noaa.gov/smcd/GCC/documents/documentation/products/Met8-IASI_Demo.zip"/>
          </p:cNvPr>
          <p:cNvPicPr>
            <a:picLocks noChangeAspect="1" noChangeArrowheads="1"/>
          </p:cNvPicPr>
          <p:nvPr/>
        </p:nvPicPr>
        <p:blipFill>
          <a:blip r:embed="rId47" cstate="print"/>
          <a:srcRect/>
          <a:stretch>
            <a:fillRect/>
          </a:stretch>
        </p:blipFill>
        <p:spPr bwMode="auto">
          <a:xfrm>
            <a:off x="1571625" y="251872750"/>
            <a:ext cx="152400" cy="133350"/>
          </a:xfrm>
          <a:prstGeom prst="rect">
            <a:avLst/>
          </a:prstGeom>
          <a:noFill/>
        </p:spPr>
      </p:pic>
      <p:pic>
        <p:nvPicPr>
          <p:cNvPr id="1070" name="Picture 46" descr="link opens in a new window">
            <a:hlinkClick r:id="rId29" tooltip="http://gsics.eumetsat.int/thredds/catalog/msg1-seviri-metopa-iasi-demo-nrtc/catalog.html"/>
          </p:cNvPr>
          <p:cNvPicPr>
            <a:picLocks noChangeAspect="1" noChangeArrowheads="1"/>
          </p:cNvPicPr>
          <p:nvPr/>
        </p:nvPicPr>
        <p:blipFill>
          <a:blip r:embed="rId47" cstate="print"/>
          <a:srcRect/>
          <a:stretch>
            <a:fillRect/>
          </a:stretch>
        </p:blipFill>
        <p:spPr bwMode="auto">
          <a:xfrm>
            <a:off x="1600200" y="251872750"/>
            <a:ext cx="152400" cy="133350"/>
          </a:xfrm>
          <a:prstGeom prst="rect">
            <a:avLst/>
          </a:prstGeom>
          <a:noFill/>
        </p:spPr>
      </p:pic>
      <p:pic>
        <p:nvPicPr>
          <p:cNvPr id="1071" name="Picture 47" descr="link opens in a new window">
            <a:hlinkClick r:id="rId30" tooltip="https://gsics.nesdis.noaa.gov/pub/Development/AtbdCentral/ATBD_for_NOAA_Inter-Calibration_of_GOES-AIRSIASI.2011.06.15.doc"/>
          </p:cNvPr>
          <p:cNvPicPr>
            <a:picLocks noChangeAspect="1" noChangeArrowheads="1"/>
          </p:cNvPicPr>
          <p:nvPr/>
        </p:nvPicPr>
        <p:blipFill>
          <a:blip r:embed="rId47" cstate="print"/>
          <a:srcRect/>
          <a:stretch>
            <a:fillRect/>
          </a:stretch>
        </p:blipFill>
        <p:spPr bwMode="auto">
          <a:xfrm>
            <a:off x="1628775" y="251872750"/>
            <a:ext cx="152400" cy="133350"/>
          </a:xfrm>
          <a:prstGeom prst="rect">
            <a:avLst/>
          </a:prstGeom>
          <a:noFill/>
        </p:spPr>
      </p:pic>
      <p:pic>
        <p:nvPicPr>
          <p:cNvPr id="1072" name="Picture 48" descr="link opens in a new window">
            <a:hlinkClick r:id="rId31" tooltip="http://gsics.nesdis.noaa.gov/thredds/catalog/rac-glr-goes12-imager-metopa-iasi-demo/catalog.html"/>
          </p:cNvPr>
          <p:cNvPicPr>
            <a:picLocks noChangeAspect="1" noChangeArrowheads="1"/>
          </p:cNvPicPr>
          <p:nvPr/>
        </p:nvPicPr>
        <p:blipFill>
          <a:blip r:embed="rId47" cstate="print"/>
          <a:srcRect/>
          <a:stretch>
            <a:fillRect/>
          </a:stretch>
        </p:blipFill>
        <p:spPr bwMode="auto">
          <a:xfrm>
            <a:off x="1657350" y="251872750"/>
            <a:ext cx="152400" cy="133350"/>
          </a:xfrm>
          <a:prstGeom prst="rect">
            <a:avLst/>
          </a:prstGeom>
          <a:noFill/>
        </p:spPr>
      </p:pic>
      <p:pic>
        <p:nvPicPr>
          <p:cNvPr id="1073" name="Picture 49" descr="link opens in a new window">
            <a:hlinkClick r:id="rId22" tooltip="https://gsics.nesdis.noaa.gov/pub/Development/AtbdCentral/patmosx_atbd_v1.0_revd.doc"/>
          </p:cNvPr>
          <p:cNvPicPr>
            <a:picLocks noChangeAspect="1" noChangeArrowheads="1"/>
          </p:cNvPicPr>
          <p:nvPr/>
        </p:nvPicPr>
        <p:blipFill>
          <a:blip r:embed="rId47" cstate="print"/>
          <a:srcRect/>
          <a:stretch>
            <a:fillRect/>
          </a:stretch>
        </p:blipFill>
        <p:spPr bwMode="auto">
          <a:xfrm>
            <a:off x="1685925" y="251872750"/>
            <a:ext cx="152400" cy="133350"/>
          </a:xfrm>
          <a:prstGeom prst="rect">
            <a:avLst/>
          </a:prstGeom>
          <a:noFill/>
        </p:spPr>
      </p:pic>
      <p:pic>
        <p:nvPicPr>
          <p:cNvPr id="1074" name="Picture 50" descr="link opens in a new window">
            <a:hlinkClick r:id="rId32" tooltip="http://gsics.nesdis.noaa.gov/thredds/catalog/rac-pxv-metopa-avhrr-modis-demo/catalog.html"/>
          </p:cNvPr>
          <p:cNvPicPr>
            <a:picLocks noChangeAspect="1" noChangeArrowheads="1"/>
          </p:cNvPicPr>
          <p:nvPr/>
        </p:nvPicPr>
        <p:blipFill>
          <a:blip r:embed="rId47" cstate="print"/>
          <a:srcRect/>
          <a:stretch>
            <a:fillRect/>
          </a:stretch>
        </p:blipFill>
        <p:spPr bwMode="auto">
          <a:xfrm>
            <a:off x="1714500" y="251872750"/>
            <a:ext cx="152400" cy="133350"/>
          </a:xfrm>
          <a:prstGeom prst="rect">
            <a:avLst/>
          </a:prstGeom>
          <a:noFill/>
        </p:spPr>
      </p:pic>
      <p:pic>
        <p:nvPicPr>
          <p:cNvPr id="1075" name="Picture 51" descr="link opens in a new window">
            <a:hlinkClick r:id="rId30" tooltip="https://gsics.nesdis.noaa.gov/pub/Development/AtbdCentral/ATBD_for_NOAA_Inter-Calibration_of_GOES-AIRSIASI.2011.06.15.doc"/>
          </p:cNvPr>
          <p:cNvPicPr>
            <a:picLocks noChangeAspect="1" noChangeArrowheads="1"/>
          </p:cNvPicPr>
          <p:nvPr/>
        </p:nvPicPr>
        <p:blipFill>
          <a:blip r:embed="rId47" cstate="print"/>
          <a:srcRect/>
          <a:stretch>
            <a:fillRect/>
          </a:stretch>
        </p:blipFill>
        <p:spPr bwMode="auto">
          <a:xfrm>
            <a:off x="1743075" y="251872750"/>
            <a:ext cx="152400" cy="133350"/>
          </a:xfrm>
          <a:prstGeom prst="rect">
            <a:avLst/>
          </a:prstGeom>
          <a:noFill/>
        </p:spPr>
      </p:pic>
      <p:pic>
        <p:nvPicPr>
          <p:cNvPr id="1076" name="Picture 52" descr="link opens in a new window">
            <a:hlinkClick r:id="rId33" tooltip="http://gsics.nesdis.noaa.gov/thredds/catalog/rac-glr-goes11-imager-metopa-iasi-demo/catalog.html"/>
          </p:cNvPr>
          <p:cNvPicPr>
            <a:picLocks noChangeAspect="1" noChangeArrowheads="1"/>
          </p:cNvPicPr>
          <p:nvPr/>
        </p:nvPicPr>
        <p:blipFill>
          <a:blip r:embed="rId47" cstate="print"/>
          <a:srcRect/>
          <a:stretch>
            <a:fillRect/>
          </a:stretch>
        </p:blipFill>
        <p:spPr bwMode="auto">
          <a:xfrm>
            <a:off x="1771650" y="251872750"/>
            <a:ext cx="152400" cy="133350"/>
          </a:xfrm>
          <a:prstGeom prst="rect">
            <a:avLst/>
          </a:prstGeom>
          <a:noFill/>
        </p:spPr>
      </p:pic>
      <p:pic>
        <p:nvPicPr>
          <p:cNvPr id="1077" name="Picture 53" descr="link opens in a new window">
            <a:hlinkClick r:id="rId22" tooltip="https://gsics.nesdis.noaa.gov/pub/Development/AtbdCentral/patmosx_atbd_v1.0_revd.doc"/>
          </p:cNvPr>
          <p:cNvPicPr>
            <a:picLocks noChangeAspect="1" noChangeArrowheads="1"/>
          </p:cNvPicPr>
          <p:nvPr/>
        </p:nvPicPr>
        <p:blipFill>
          <a:blip r:embed="rId47" cstate="print"/>
          <a:srcRect/>
          <a:stretch>
            <a:fillRect/>
          </a:stretch>
        </p:blipFill>
        <p:spPr bwMode="auto">
          <a:xfrm>
            <a:off x="1800225" y="251872750"/>
            <a:ext cx="152400" cy="133350"/>
          </a:xfrm>
          <a:prstGeom prst="rect">
            <a:avLst/>
          </a:prstGeom>
          <a:noFill/>
        </p:spPr>
      </p:pic>
      <p:pic>
        <p:nvPicPr>
          <p:cNvPr id="1078" name="Picture 54" descr="link opens in a new window">
            <a:hlinkClick r:id="rId34" tooltip="http://gsics.nesdis.noaa.gov/thredds/catalog/rac-pxv-noaa18-avhrr-modis-demo/catalog.html"/>
          </p:cNvPr>
          <p:cNvPicPr>
            <a:picLocks noChangeAspect="1" noChangeArrowheads="1"/>
          </p:cNvPicPr>
          <p:nvPr/>
        </p:nvPicPr>
        <p:blipFill>
          <a:blip r:embed="rId47" cstate="print"/>
          <a:srcRect/>
          <a:stretch>
            <a:fillRect/>
          </a:stretch>
        </p:blipFill>
        <p:spPr bwMode="auto">
          <a:xfrm>
            <a:off x="1828800" y="251872750"/>
            <a:ext cx="152400" cy="133350"/>
          </a:xfrm>
          <a:prstGeom prst="rect">
            <a:avLst/>
          </a:prstGeom>
          <a:noFill/>
        </p:spPr>
      </p:pic>
      <p:pic>
        <p:nvPicPr>
          <p:cNvPr id="1079" name="Picture 55" descr="link opens in a new window">
            <a:hlinkClick r:id="rId22" tooltip="https://gsics.nesdis.noaa.gov/pub/Development/AtbdCentral/patmosx_atbd_v1.0_revd.doc"/>
          </p:cNvPr>
          <p:cNvPicPr>
            <a:picLocks noChangeAspect="1" noChangeArrowheads="1"/>
          </p:cNvPicPr>
          <p:nvPr/>
        </p:nvPicPr>
        <p:blipFill>
          <a:blip r:embed="rId47" cstate="print"/>
          <a:srcRect/>
          <a:stretch>
            <a:fillRect/>
          </a:stretch>
        </p:blipFill>
        <p:spPr bwMode="auto">
          <a:xfrm>
            <a:off x="1857375" y="251872750"/>
            <a:ext cx="152400" cy="133350"/>
          </a:xfrm>
          <a:prstGeom prst="rect">
            <a:avLst/>
          </a:prstGeom>
          <a:noFill/>
        </p:spPr>
      </p:pic>
      <p:pic>
        <p:nvPicPr>
          <p:cNvPr id="1080" name="Picture 56" descr="link opens in a new window">
            <a:hlinkClick r:id="rId35" tooltip="http://gsics.nesdis.noaa.gov/thredds/catalog/rac-pxv-noaa17-avhrr-modis-demo/catalog.html"/>
          </p:cNvPr>
          <p:cNvPicPr>
            <a:picLocks noChangeAspect="1" noChangeArrowheads="1"/>
          </p:cNvPicPr>
          <p:nvPr/>
        </p:nvPicPr>
        <p:blipFill>
          <a:blip r:embed="rId47" cstate="print"/>
          <a:srcRect/>
          <a:stretch>
            <a:fillRect/>
          </a:stretch>
        </p:blipFill>
        <p:spPr bwMode="auto">
          <a:xfrm>
            <a:off x="1885950" y="251872750"/>
            <a:ext cx="152400" cy="133350"/>
          </a:xfrm>
          <a:prstGeom prst="rect">
            <a:avLst/>
          </a:prstGeom>
          <a:noFill/>
        </p:spPr>
      </p:pic>
      <p:pic>
        <p:nvPicPr>
          <p:cNvPr id="1081" name="Picture 57" descr="link opens in a new window">
            <a:hlinkClick r:id="rId22" tooltip="https://gsics.nesdis.noaa.gov/pub/Development/AtbdCentral/patmosx_atbd_v1.0_revd.doc"/>
          </p:cNvPr>
          <p:cNvPicPr>
            <a:picLocks noChangeAspect="1" noChangeArrowheads="1"/>
          </p:cNvPicPr>
          <p:nvPr/>
        </p:nvPicPr>
        <p:blipFill>
          <a:blip r:embed="rId47" cstate="print"/>
          <a:srcRect/>
          <a:stretch>
            <a:fillRect/>
          </a:stretch>
        </p:blipFill>
        <p:spPr bwMode="auto">
          <a:xfrm>
            <a:off x="1914525" y="251872750"/>
            <a:ext cx="152400" cy="133350"/>
          </a:xfrm>
          <a:prstGeom prst="rect">
            <a:avLst/>
          </a:prstGeom>
          <a:noFill/>
        </p:spPr>
      </p:pic>
      <p:pic>
        <p:nvPicPr>
          <p:cNvPr id="1082" name="Picture 58" descr="link opens in a new window">
            <a:hlinkClick r:id="rId36" tooltip="http://gsics.nesdis.noaa.gov/thredds/catalog/rac-pxv-noaa16-avhrr-modis-demo/catalog.html"/>
          </p:cNvPr>
          <p:cNvPicPr>
            <a:picLocks noChangeAspect="1" noChangeArrowheads="1"/>
          </p:cNvPicPr>
          <p:nvPr/>
        </p:nvPicPr>
        <p:blipFill>
          <a:blip r:embed="rId47" cstate="print"/>
          <a:srcRect/>
          <a:stretch>
            <a:fillRect/>
          </a:stretch>
        </p:blipFill>
        <p:spPr bwMode="auto">
          <a:xfrm>
            <a:off x="1943100" y="251872750"/>
            <a:ext cx="152400" cy="133350"/>
          </a:xfrm>
          <a:prstGeom prst="rect">
            <a:avLst/>
          </a:prstGeom>
          <a:noFill/>
        </p:spPr>
      </p:pic>
      <p:pic>
        <p:nvPicPr>
          <p:cNvPr id="1083" name="Picture 59" descr="link opens in a new window">
            <a:hlinkClick r:id="rId22" tooltip="https://gsics.nesdis.noaa.gov/pub/Development/AtbdCentral/patmosx_atbd_v1.0_revd.doc"/>
          </p:cNvPr>
          <p:cNvPicPr>
            <a:picLocks noChangeAspect="1" noChangeArrowheads="1"/>
          </p:cNvPicPr>
          <p:nvPr/>
        </p:nvPicPr>
        <p:blipFill>
          <a:blip r:embed="rId47" cstate="print"/>
          <a:srcRect/>
          <a:stretch>
            <a:fillRect/>
          </a:stretch>
        </p:blipFill>
        <p:spPr bwMode="auto">
          <a:xfrm>
            <a:off x="1971675" y="251872750"/>
            <a:ext cx="152400" cy="133350"/>
          </a:xfrm>
          <a:prstGeom prst="rect">
            <a:avLst/>
          </a:prstGeom>
          <a:noFill/>
        </p:spPr>
      </p:pic>
      <p:pic>
        <p:nvPicPr>
          <p:cNvPr id="1084" name="Picture 60" descr="link opens in a new window">
            <a:hlinkClick r:id="rId37" tooltip="http://gsics.nesdis.noaa.gov/thredds/catalog/rac-pxv-noaa15-avhrr-modis-demo/catalog.html"/>
          </p:cNvPr>
          <p:cNvPicPr>
            <a:picLocks noChangeAspect="1" noChangeArrowheads="1"/>
          </p:cNvPicPr>
          <p:nvPr/>
        </p:nvPicPr>
        <p:blipFill>
          <a:blip r:embed="rId47" cstate="print"/>
          <a:srcRect/>
          <a:stretch>
            <a:fillRect/>
          </a:stretch>
        </p:blipFill>
        <p:spPr bwMode="auto">
          <a:xfrm>
            <a:off x="2000250" y="251872750"/>
            <a:ext cx="152400" cy="133350"/>
          </a:xfrm>
          <a:prstGeom prst="rect">
            <a:avLst/>
          </a:prstGeom>
          <a:noFill/>
        </p:spPr>
      </p:pic>
      <p:pic>
        <p:nvPicPr>
          <p:cNvPr id="1085" name="Picture 61" descr="link opens in a new window">
            <a:hlinkClick r:id="rId22" tooltip="https://gsics.nesdis.noaa.gov/pub/Development/AtbdCentral/patmosx_atbd_v1.0_revd.doc"/>
          </p:cNvPr>
          <p:cNvPicPr>
            <a:picLocks noChangeAspect="1" noChangeArrowheads="1"/>
          </p:cNvPicPr>
          <p:nvPr/>
        </p:nvPicPr>
        <p:blipFill>
          <a:blip r:embed="rId47" cstate="print"/>
          <a:srcRect/>
          <a:stretch>
            <a:fillRect/>
          </a:stretch>
        </p:blipFill>
        <p:spPr bwMode="auto">
          <a:xfrm>
            <a:off x="2028825" y="251872750"/>
            <a:ext cx="152400" cy="133350"/>
          </a:xfrm>
          <a:prstGeom prst="rect">
            <a:avLst/>
          </a:prstGeom>
          <a:noFill/>
        </p:spPr>
      </p:pic>
      <p:pic>
        <p:nvPicPr>
          <p:cNvPr id="1086" name="Picture 62" descr="link opens in a new window">
            <a:hlinkClick r:id="rId38" tooltip="http://gsics.nesdis.noaa.gov/thredds/catalog/rac-pxv-noaa14-avhrr-modis-demo/catalog.html"/>
          </p:cNvPr>
          <p:cNvPicPr>
            <a:picLocks noChangeAspect="1" noChangeArrowheads="1"/>
          </p:cNvPicPr>
          <p:nvPr/>
        </p:nvPicPr>
        <p:blipFill>
          <a:blip r:embed="rId47" cstate="print"/>
          <a:srcRect/>
          <a:stretch>
            <a:fillRect/>
          </a:stretch>
        </p:blipFill>
        <p:spPr bwMode="auto">
          <a:xfrm>
            <a:off x="2057400" y="251872750"/>
            <a:ext cx="152400" cy="133350"/>
          </a:xfrm>
          <a:prstGeom prst="rect">
            <a:avLst/>
          </a:prstGeom>
          <a:noFill/>
        </p:spPr>
      </p:pic>
      <p:pic>
        <p:nvPicPr>
          <p:cNvPr id="1087" name="Picture 63" descr="link opens in a new window">
            <a:hlinkClick r:id="rId22" tooltip="https://gsics.nesdis.noaa.gov/pub/Development/AtbdCentral/patmosx_atbd_v1.0_revd.doc"/>
          </p:cNvPr>
          <p:cNvPicPr>
            <a:picLocks noChangeAspect="1" noChangeArrowheads="1"/>
          </p:cNvPicPr>
          <p:nvPr/>
        </p:nvPicPr>
        <p:blipFill>
          <a:blip r:embed="rId47" cstate="print"/>
          <a:srcRect/>
          <a:stretch>
            <a:fillRect/>
          </a:stretch>
        </p:blipFill>
        <p:spPr bwMode="auto">
          <a:xfrm>
            <a:off x="2085975" y="251872750"/>
            <a:ext cx="152400" cy="133350"/>
          </a:xfrm>
          <a:prstGeom prst="rect">
            <a:avLst/>
          </a:prstGeom>
          <a:noFill/>
        </p:spPr>
      </p:pic>
      <p:pic>
        <p:nvPicPr>
          <p:cNvPr id="1088" name="Picture 64" descr="link opens in a new window">
            <a:hlinkClick r:id="rId39" tooltip="http://gsics.nesdis.noaa.gov/thredds/catalog/rac-pxv-noaa12-avhrr-modis-demo/catalog.html"/>
          </p:cNvPr>
          <p:cNvPicPr>
            <a:picLocks noChangeAspect="1" noChangeArrowheads="1"/>
          </p:cNvPicPr>
          <p:nvPr/>
        </p:nvPicPr>
        <p:blipFill>
          <a:blip r:embed="rId47" cstate="print"/>
          <a:srcRect/>
          <a:stretch>
            <a:fillRect/>
          </a:stretch>
        </p:blipFill>
        <p:spPr bwMode="auto">
          <a:xfrm>
            <a:off x="2114550" y="251872750"/>
            <a:ext cx="152400" cy="133350"/>
          </a:xfrm>
          <a:prstGeom prst="rect">
            <a:avLst/>
          </a:prstGeom>
          <a:noFill/>
        </p:spPr>
      </p:pic>
      <p:pic>
        <p:nvPicPr>
          <p:cNvPr id="1089" name="Picture 65" descr="link opens in a new window">
            <a:hlinkClick r:id="rId22" tooltip="https://gsics.nesdis.noaa.gov/pub/Development/AtbdCentral/patmosx_atbd_v1.0_revd.doc"/>
          </p:cNvPr>
          <p:cNvPicPr>
            <a:picLocks noChangeAspect="1" noChangeArrowheads="1"/>
          </p:cNvPicPr>
          <p:nvPr/>
        </p:nvPicPr>
        <p:blipFill>
          <a:blip r:embed="rId47" cstate="print"/>
          <a:srcRect/>
          <a:stretch>
            <a:fillRect/>
          </a:stretch>
        </p:blipFill>
        <p:spPr bwMode="auto">
          <a:xfrm>
            <a:off x="2143125" y="251872750"/>
            <a:ext cx="152400" cy="133350"/>
          </a:xfrm>
          <a:prstGeom prst="rect">
            <a:avLst/>
          </a:prstGeom>
          <a:noFill/>
        </p:spPr>
      </p:pic>
      <p:pic>
        <p:nvPicPr>
          <p:cNvPr id="1090" name="Picture 66" descr="link opens in a new window">
            <a:hlinkClick r:id="rId40" tooltip="http://gsics.nesdis.noaa.gov/thredds/catalog/rac-pxv-noaa11-avhrr-modis-demo/catalog.html"/>
          </p:cNvPr>
          <p:cNvPicPr>
            <a:picLocks noChangeAspect="1" noChangeArrowheads="1"/>
          </p:cNvPicPr>
          <p:nvPr/>
        </p:nvPicPr>
        <p:blipFill>
          <a:blip r:embed="rId47" cstate="print"/>
          <a:srcRect/>
          <a:stretch>
            <a:fillRect/>
          </a:stretch>
        </p:blipFill>
        <p:spPr bwMode="auto">
          <a:xfrm>
            <a:off x="2171700" y="251872750"/>
            <a:ext cx="152400" cy="133350"/>
          </a:xfrm>
          <a:prstGeom prst="rect">
            <a:avLst/>
          </a:prstGeom>
          <a:noFill/>
        </p:spPr>
      </p:pic>
      <p:pic>
        <p:nvPicPr>
          <p:cNvPr id="1091" name="Picture 67" descr="link opens in a new window">
            <a:hlinkClick r:id="rId22" tooltip="https://gsics.nesdis.noaa.gov/pub/Development/AtbdCentral/patmosx_atbd_v1.0_revd.doc"/>
          </p:cNvPr>
          <p:cNvPicPr>
            <a:picLocks noChangeAspect="1" noChangeArrowheads="1"/>
          </p:cNvPicPr>
          <p:nvPr/>
        </p:nvPicPr>
        <p:blipFill>
          <a:blip r:embed="rId47" cstate="print"/>
          <a:srcRect/>
          <a:stretch>
            <a:fillRect/>
          </a:stretch>
        </p:blipFill>
        <p:spPr bwMode="auto">
          <a:xfrm>
            <a:off x="2200275" y="251872750"/>
            <a:ext cx="152400" cy="133350"/>
          </a:xfrm>
          <a:prstGeom prst="rect">
            <a:avLst/>
          </a:prstGeom>
          <a:noFill/>
        </p:spPr>
      </p:pic>
      <p:pic>
        <p:nvPicPr>
          <p:cNvPr id="1092" name="Picture 68" descr="link opens in a new window">
            <a:hlinkClick r:id="rId41" tooltip="http://gsics.nesdis.noaa.gov/thredds/catalog/rac-pxv-noaa10-avhrr-modis-demo/catalog.html"/>
          </p:cNvPr>
          <p:cNvPicPr>
            <a:picLocks noChangeAspect="1" noChangeArrowheads="1"/>
          </p:cNvPicPr>
          <p:nvPr/>
        </p:nvPicPr>
        <p:blipFill>
          <a:blip r:embed="rId47" cstate="print"/>
          <a:srcRect/>
          <a:stretch>
            <a:fillRect/>
          </a:stretch>
        </p:blipFill>
        <p:spPr bwMode="auto">
          <a:xfrm>
            <a:off x="2228850" y="251872750"/>
            <a:ext cx="152400" cy="133350"/>
          </a:xfrm>
          <a:prstGeom prst="rect">
            <a:avLst/>
          </a:prstGeom>
          <a:noFill/>
        </p:spPr>
      </p:pic>
      <p:pic>
        <p:nvPicPr>
          <p:cNvPr id="1093" name="Picture 69" descr="link opens in a new window">
            <a:hlinkClick r:id="rId22" tooltip="https://gsics.nesdis.noaa.gov/pub/Development/AtbdCentral/patmosx_atbd_v1.0_revd.doc"/>
          </p:cNvPr>
          <p:cNvPicPr>
            <a:picLocks noChangeAspect="1" noChangeArrowheads="1"/>
          </p:cNvPicPr>
          <p:nvPr/>
        </p:nvPicPr>
        <p:blipFill>
          <a:blip r:embed="rId47" cstate="print"/>
          <a:srcRect/>
          <a:stretch>
            <a:fillRect/>
          </a:stretch>
        </p:blipFill>
        <p:spPr bwMode="auto">
          <a:xfrm>
            <a:off x="2257425" y="251872750"/>
            <a:ext cx="152400" cy="133350"/>
          </a:xfrm>
          <a:prstGeom prst="rect">
            <a:avLst/>
          </a:prstGeom>
          <a:noFill/>
        </p:spPr>
      </p:pic>
      <p:pic>
        <p:nvPicPr>
          <p:cNvPr id="1094" name="Picture 70" descr="link opens in a new window">
            <a:hlinkClick r:id="rId42" tooltip="http://gsics.nesdis.noaa.gov/thredds/catalog/rac-pxv-noaa9-avhrr-modis-demo/catalog.html"/>
          </p:cNvPr>
          <p:cNvPicPr>
            <a:picLocks noChangeAspect="1" noChangeArrowheads="1"/>
          </p:cNvPicPr>
          <p:nvPr/>
        </p:nvPicPr>
        <p:blipFill>
          <a:blip r:embed="rId47" cstate="print"/>
          <a:srcRect/>
          <a:stretch>
            <a:fillRect/>
          </a:stretch>
        </p:blipFill>
        <p:spPr bwMode="auto">
          <a:xfrm>
            <a:off x="2286000" y="251872750"/>
            <a:ext cx="152400" cy="133350"/>
          </a:xfrm>
          <a:prstGeom prst="rect">
            <a:avLst/>
          </a:prstGeom>
          <a:noFill/>
        </p:spPr>
      </p:pic>
      <p:pic>
        <p:nvPicPr>
          <p:cNvPr id="1095" name="Picture 71" descr="link opens in a new window">
            <a:hlinkClick r:id="rId22" tooltip="https://gsics.nesdis.noaa.gov/pub/Development/AtbdCentral/patmosx_atbd_v1.0_revd.doc"/>
          </p:cNvPr>
          <p:cNvPicPr>
            <a:picLocks noChangeAspect="1" noChangeArrowheads="1"/>
          </p:cNvPicPr>
          <p:nvPr/>
        </p:nvPicPr>
        <p:blipFill>
          <a:blip r:embed="rId47" cstate="print"/>
          <a:srcRect/>
          <a:stretch>
            <a:fillRect/>
          </a:stretch>
        </p:blipFill>
        <p:spPr bwMode="auto">
          <a:xfrm>
            <a:off x="2314575" y="251872750"/>
            <a:ext cx="152400" cy="133350"/>
          </a:xfrm>
          <a:prstGeom prst="rect">
            <a:avLst/>
          </a:prstGeom>
          <a:noFill/>
        </p:spPr>
      </p:pic>
      <p:pic>
        <p:nvPicPr>
          <p:cNvPr id="1096" name="Picture 72" descr="link opens in a new window">
            <a:hlinkClick r:id="rId43" tooltip="http://gsics.nesdis.noaa.gov/thredds/catalog/rac-pxv-noaa8-avhrr-modis-demo/catalog.html"/>
          </p:cNvPr>
          <p:cNvPicPr>
            <a:picLocks noChangeAspect="1" noChangeArrowheads="1"/>
          </p:cNvPicPr>
          <p:nvPr/>
        </p:nvPicPr>
        <p:blipFill>
          <a:blip r:embed="rId47" cstate="print"/>
          <a:srcRect/>
          <a:stretch>
            <a:fillRect/>
          </a:stretch>
        </p:blipFill>
        <p:spPr bwMode="auto">
          <a:xfrm>
            <a:off x="2343150" y="251872750"/>
            <a:ext cx="152400" cy="133350"/>
          </a:xfrm>
          <a:prstGeom prst="rect">
            <a:avLst/>
          </a:prstGeom>
          <a:noFill/>
        </p:spPr>
      </p:pic>
      <p:pic>
        <p:nvPicPr>
          <p:cNvPr id="1097" name="Picture 73" descr="link opens in a new window">
            <a:hlinkClick r:id="rId22" tooltip="https://gsics.nesdis.noaa.gov/pub/Development/AtbdCentral/patmosx_atbd_v1.0_revd.doc"/>
          </p:cNvPr>
          <p:cNvPicPr>
            <a:picLocks noChangeAspect="1" noChangeArrowheads="1"/>
          </p:cNvPicPr>
          <p:nvPr/>
        </p:nvPicPr>
        <p:blipFill>
          <a:blip r:embed="rId47" cstate="print"/>
          <a:srcRect/>
          <a:stretch>
            <a:fillRect/>
          </a:stretch>
        </p:blipFill>
        <p:spPr bwMode="auto">
          <a:xfrm>
            <a:off x="2371725" y="251872750"/>
            <a:ext cx="152400" cy="133350"/>
          </a:xfrm>
          <a:prstGeom prst="rect">
            <a:avLst/>
          </a:prstGeom>
          <a:noFill/>
        </p:spPr>
      </p:pic>
      <p:pic>
        <p:nvPicPr>
          <p:cNvPr id="1098" name="Picture 74" descr="link opens in a new window">
            <a:hlinkClick r:id="rId44" tooltip="http://gsics.nesdis.noaa.gov/thredds/catalog/rac-pxv-noaa7-avhrr-modis-demo/catalog.html"/>
          </p:cNvPr>
          <p:cNvPicPr>
            <a:picLocks noChangeAspect="1" noChangeArrowheads="1"/>
          </p:cNvPicPr>
          <p:nvPr/>
        </p:nvPicPr>
        <p:blipFill>
          <a:blip r:embed="rId47" cstate="print"/>
          <a:srcRect/>
          <a:stretch>
            <a:fillRect/>
          </a:stretch>
        </p:blipFill>
        <p:spPr bwMode="auto">
          <a:xfrm>
            <a:off x="2400300" y="251872750"/>
            <a:ext cx="152400" cy="133350"/>
          </a:xfrm>
          <a:prstGeom prst="rect">
            <a:avLst/>
          </a:prstGeom>
          <a:noFill/>
        </p:spPr>
      </p:pic>
      <p:pic>
        <p:nvPicPr>
          <p:cNvPr id="1099" name="Picture 75" descr="link opens in a new window">
            <a:hlinkClick r:id="rId22" tooltip="https://gsics.nesdis.noaa.gov/pub/Development/AtbdCentral/patmosx_atbd_v1.0_revd.doc"/>
          </p:cNvPr>
          <p:cNvPicPr>
            <a:picLocks noChangeAspect="1" noChangeArrowheads="1"/>
          </p:cNvPicPr>
          <p:nvPr/>
        </p:nvPicPr>
        <p:blipFill>
          <a:blip r:embed="rId47" cstate="print"/>
          <a:srcRect/>
          <a:stretch>
            <a:fillRect/>
          </a:stretch>
        </p:blipFill>
        <p:spPr bwMode="auto">
          <a:xfrm>
            <a:off x="2428875" y="251872750"/>
            <a:ext cx="152400" cy="133350"/>
          </a:xfrm>
          <a:prstGeom prst="rect">
            <a:avLst/>
          </a:prstGeom>
          <a:noFill/>
        </p:spPr>
      </p:pic>
      <p:pic>
        <p:nvPicPr>
          <p:cNvPr id="1100" name="Picture 76" descr="link opens in a new window">
            <a:hlinkClick r:id="rId45" tooltip="http://gsics.nesdis.noaa.gov/thredds/catalog/rac-pxv-noaa6-avhrr-modis-demo/catalog.html"/>
          </p:cNvPr>
          <p:cNvPicPr>
            <a:picLocks noChangeAspect="1" noChangeArrowheads="1"/>
          </p:cNvPicPr>
          <p:nvPr/>
        </p:nvPicPr>
        <p:blipFill>
          <a:blip r:embed="rId47" cstate="print"/>
          <a:srcRect/>
          <a:stretch>
            <a:fillRect/>
          </a:stretch>
        </p:blipFill>
        <p:spPr bwMode="auto">
          <a:xfrm>
            <a:off x="2457450" y="251872750"/>
            <a:ext cx="152400" cy="133350"/>
          </a:xfrm>
          <a:prstGeom prst="rect">
            <a:avLst/>
          </a:prstGeom>
          <a:noFill/>
        </p:spPr>
      </p:pic>
      <p:pic>
        <p:nvPicPr>
          <p:cNvPr id="1101" name="Picture 77" descr="link opens in a new window">
            <a:hlinkClick r:id="rId22" tooltip="https://gsics.nesdis.noaa.gov/pub/Development/AtbdCentral/patmosx_atbd_v1.0_revd.doc"/>
          </p:cNvPr>
          <p:cNvPicPr>
            <a:picLocks noChangeAspect="1" noChangeArrowheads="1"/>
          </p:cNvPicPr>
          <p:nvPr/>
        </p:nvPicPr>
        <p:blipFill>
          <a:blip r:embed="rId47" cstate="print"/>
          <a:srcRect/>
          <a:stretch>
            <a:fillRect/>
          </a:stretch>
        </p:blipFill>
        <p:spPr bwMode="auto">
          <a:xfrm>
            <a:off x="2486025" y="251872750"/>
            <a:ext cx="152400" cy="133350"/>
          </a:xfrm>
          <a:prstGeom prst="rect">
            <a:avLst/>
          </a:prstGeom>
          <a:noFill/>
        </p:spPr>
      </p:pic>
      <p:pic>
        <p:nvPicPr>
          <p:cNvPr id="1102" name="Picture 78" descr="link opens in a new window">
            <a:hlinkClick r:id="rId46" tooltip="http://gsics.nesdis.noaa.gov/thredds/catalog/rac-pxv-tirosn-avhrr-modis-demo/catalog.html"/>
          </p:cNvPr>
          <p:cNvPicPr>
            <a:picLocks noChangeAspect="1" noChangeArrowheads="1"/>
          </p:cNvPicPr>
          <p:nvPr/>
        </p:nvPicPr>
        <p:blipFill>
          <a:blip r:embed="rId47" cstate="print"/>
          <a:srcRect/>
          <a:stretch>
            <a:fillRect/>
          </a:stretch>
        </p:blipFill>
        <p:spPr bwMode="auto">
          <a:xfrm>
            <a:off x="2514600" y="251872750"/>
            <a:ext cx="152400" cy="13335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141014</TotalTime>
  <Words>2436</Words>
  <Application>Microsoft Office PowerPoint</Application>
  <PresentationFormat>A4 Paper (210x297 mm)</PresentationFormat>
  <Paragraphs>657</Paragraphs>
  <Slides>20</Slides>
  <Notes>11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GSICS  Products and Deliverables</vt:lpstr>
      <vt:lpstr>Disclaimer</vt:lpstr>
      <vt:lpstr>Contents</vt:lpstr>
      <vt:lpstr>Slide 4</vt:lpstr>
      <vt:lpstr>Slide 5</vt:lpstr>
      <vt:lpstr>Slide 6</vt:lpstr>
      <vt:lpstr>Categorization of existing and potential  GSICS Holdings / Commodities</vt:lpstr>
      <vt:lpstr>Core Products – Subject to GPPA </vt:lpstr>
      <vt:lpstr>GSICS Product Catalog www.star.nesdis.noaa.gov/smcd/GCC/ProductCatalog.php</vt:lpstr>
      <vt:lpstr>Concerns and Discussion</vt:lpstr>
      <vt:lpstr>Examples for Discussion</vt:lpstr>
      <vt:lpstr>Models and Data Sets – Community Standards?</vt:lpstr>
      <vt:lpstr>Concerns and Discussion</vt:lpstr>
      <vt:lpstr>Tools – GSICS Recommended?</vt:lpstr>
      <vt:lpstr>Concerns and Discussion</vt:lpstr>
      <vt:lpstr>GSICS Documents</vt:lpstr>
      <vt:lpstr>Examples of GPRC and OSCAR Documents and Resources</vt:lpstr>
      <vt:lpstr>Overarching Concerns</vt:lpstr>
      <vt:lpstr>QA4EO - Guidelines</vt:lpstr>
      <vt:lpstr>Slide 20</vt:lpstr>
    </vt:vector>
  </TitlesOfParts>
  <Company>Eumetsat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lflynn</cp:lastModifiedBy>
  <cp:revision>3823</cp:revision>
  <cp:lastPrinted>2006-03-06T14:11:17Z</cp:lastPrinted>
  <dcterms:created xsi:type="dcterms:W3CDTF">2010-09-10T00:53:07Z</dcterms:created>
  <dcterms:modified xsi:type="dcterms:W3CDTF">2016-08-10T19:02:42Z</dcterms:modified>
</cp:coreProperties>
</file>