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8"/>
  </p:notesMasterIdLst>
  <p:sldIdLst>
    <p:sldId id="256" r:id="rId2"/>
    <p:sldId id="441" r:id="rId3"/>
    <p:sldId id="281" r:id="rId4"/>
    <p:sldId id="350" r:id="rId5"/>
    <p:sldId id="355" r:id="rId6"/>
    <p:sldId id="433" r:id="rId7"/>
    <p:sldId id="437" r:id="rId8"/>
    <p:sldId id="446" r:id="rId9"/>
    <p:sldId id="448" r:id="rId10"/>
    <p:sldId id="444" r:id="rId11"/>
    <p:sldId id="445" r:id="rId12"/>
    <p:sldId id="436" r:id="rId13"/>
    <p:sldId id="439" r:id="rId14"/>
    <p:sldId id="447" r:id="rId15"/>
    <p:sldId id="412" r:id="rId16"/>
    <p:sldId id="413" r:id="rId17"/>
    <p:sldId id="258" r:id="rId18"/>
    <p:sldId id="434" r:id="rId19"/>
    <p:sldId id="438" r:id="rId20"/>
    <p:sldId id="443" r:id="rId21"/>
    <p:sldId id="435" r:id="rId22"/>
    <p:sldId id="440" r:id="rId23"/>
    <p:sldId id="442" r:id="rId24"/>
    <p:sldId id="431" r:id="rId25"/>
    <p:sldId id="414" r:id="rId26"/>
    <p:sldId id="3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8000"/>
    <a:srgbClr val="FF0000"/>
    <a:srgbClr val="428AC1"/>
    <a:srgbClr val="D8FFE0"/>
    <a:srgbClr val="FFFF00"/>
    <a:srgbClr val="AB0000"/>
    <a:srgbClr val="FFFA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5" autoAdjust="0"/>
    <p:restoredTop sz="99769" autoAdjust="0"/>
  </p:normalViewPr>
  <p:slideViewPr>
    <p:cSldViewPr>
      <p:cViewPr>
        <p:scale>
          <a:sx n="100" d="100"/>
          <a:sy n="100" d="100"/>
        </p:scale>
        <p:origin x="-282" y="-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39B4-3038-4D5D-BA94-98D1F85FE61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079EE-1184-4E49-8EA3-FA334A5D4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19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079EE-1184-4E49-8EA3-FA334A5D4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96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281F7-5AB3-DB45-9335-AE3CDCAE4FEF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208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76200"/>
            <a:ext cx="9982200" cy="533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1"/>
            <a:ext cx="111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B2E88E-4E4C-49D8-8144-504F41CE41BA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5200" y="6492876"/>
            <a:ext cx="3759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GSICS User Workshop, College Park, MD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15B6BD-9430-4471-9D0A-2BCCA7A43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74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838200" y="152400"/>
            <a:ext cx="10515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295400" cy="365125"/>
          </a:xfrm>
        </p:spPr>
        <p:txBody>
          <a:bodyPr/>
          <a:lstStyle>
            <a:lvl1pPr>
              <a:defRPr sz="1000" b="0" i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A4A0255-59CE-4E23-BEBA-11B14304A206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5200" y="6480011"/>
            <a:ext cx="3683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GSICS User Workshop, College Park, MD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815B6BD-9430-4471-9D0A-2BCCA7A43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15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76200"/>
            <a:ext cx="9982200" cy="533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1"/>
            <a:ext cx="111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F3F618-16F3-42EE-8958-9E7C4E6C1115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5200" y="6492876"/>
            <a:ext cx="3911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GSICS User Workshop, College Park, MD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15B6BD-9430-4471-9D0A-2BCCA7A43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33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88203-AD63-4F30-8850-BF47F78EEC92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5200" y="6492876"/>
            <a:ext cx="3759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GSICS User Workshop, College Park, MD USA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97645-9F90-40E1-ABFD-A79F7BEDA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34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51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1277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CEEBE4-66A0-4CF0-9612-8D748EA989DA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5200" y="6492876"/>
            <a:ext cx="375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GSICS User Workshop, College Park, MD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1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815B6BD-9430-4471-9D0A-2BCCA7A43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2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70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0000FF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1676400" y="3962400"/>
            <a:ext cx="8763816" cy="91440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50000"/>
              </a:lnSpc>
              <a:spcBef>
                <a:spcPts val="1000"/>
              </a:spcBef>
              <a:defRPr/>
            </a:pPr>
            <a:r>
              <a:rPr lang="en-US" altLang="zh-CN" sz="2000" dirty="0">
                <a:latin typeface="Times New Roman"/>
                <a:ea typeface="宋体" pitchFamily="-107" charset="-122"/>
                <a:cs typeface="Times New Roman"/>
              </a:rPr>
              <a:t> </a:t>
            </a:r>
            <a:r>
              <a:rPr lang="en-US" altLang="zh-CN" sz="2000" dirty="0" err="1">
                <a:latin typeface="Times New Roman"/>
                <a:ea typeface="宋体" pitchFamily="-107" charset="-122"/>
                <a:cs typeface="Times New Roman"/>
              </a:rPr>
              <a:t>Fuzhong</a:t>
            </a:r>
            <a:r>
              <a:rPr lang="en-US" altLang="zh-CN" sz="2000" dirty="0">
                <a:latin typeface="Times New Roman"/>
                <a:ea typeface="宋体" pitchFamily="-107" charset="-122"/>
                <a:cs typeface="Times New Roman"/>
              </a:rPr>
              <a:t> </a:t>
            </a:r>
            <a:r>
              <a:rPr lang="en-US" altLang="zh-CN" sz="2000" dirty="0" err="1">
                <a:latin typeface="Times New Roman"/>
                <a:ea typeface="宋体" pitchFamily="-107" charset="-122"/>
                <a:cs typeface="Times New Roman"/>
              </a:rPr>
              <a:t>Weng</a:t>
            </a:r>
            <a:endParaRPr lang="en-US" altLang="zh-CN" sz="2000" dirty="0">
              <a:latin typeface="Times New Roman"/>
              <a:ea typeface="宋体" pitchFamily="-107" charset="-122"/>
              <a:cs typeface="Times New Roman"/>
            </a:endParaRPr>
          </a:p>
          <a:p>
            <a:pPr marL="228600" indent="-228600" algn="ctr">
              <a:lnSpc>
                <a:spcPct val="50000"/>
              </a:lnSpc>
              <a:spcBef>
                <a:spcPts val="1000"/>
              </a:spcBef>
              <a:defRPr/>
            </a:pPr>
            <a:r>
              <a:rPr lang="en-US" altLang="zh-CN" sz="2000" dirty="0">
                <a:latin typeface="Times New Roman"/>
                <a:ea typeface="宋体" pitchFamily="-107" charset="-122"/>
                <a:cs typeface="Times New Roman"/>
              </a:rPr>
              <a:t>Satellite Meteorology and Climatology Division (SMCD)</a:t>
            </a:r>
          </a:p>
          <a:p>
            <a:pPr marL="228600" indent="-228600" algn="ctr">
              <a:lnSpc>
                <a:spcPct val="50000"/>
              </a:lnSpc>
              <a:spcBef>
                <a:spcPts val="1000"/>
              </a:spcBef>
              <a:defRPr/>
            </a:pPr>
            <a:r>
              <a:rPr lang="en-US" altLang="zh-CN" sz="2000" dirty="0" smtClean="0">
                <a:latin typeface="Times New Roman"/>
                <a:ea typeface="宋体" pitchFamily="-107" charset="-122"/>
                <a:cs typeface="Times New Roman"/>
              </a:rPr>
              <a:t>NOAA/NESDIS/Center </a:t>
            </a:r>
            <a:r>
              <a:rPr lang="en-US" altLang="zh-CN" sz="2000" dirty="0">
                <a:latin typeface="Times New Roman"/>
                <a:ea typeface="宋体" pitchFamily="-107" charset="-122"/>
                <a:cs typeface="Times New Roman"/>
              </a:rPr>
              <a:t>for Satellite Applications and Research (STAR)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zh-CN" sz="2000" dirty="0">
              <a:solidFill>
                <a:srgbClr val="C249C9"/>
              </a:solidFill>
              <a:latin typeface="Times New Roman"/>
              <a:ea typeface="宋体" pitchFamily="-107" charset="-122"/>
              <a:cs typeface="Times New Roman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zh-CN" sz="2000" dirty="0">
              <a:latin typeface="Times New Roman"/>
              <a:ea typeface="宋体" pitchFamily="-107" charset="-122"/>
              <a:cs typeface="Times New Roman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0848" y="1981200"/>
            <a:ext cx="1120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Helvetica" pitchFamily="-109" charset="0"/>
                <a:cs typeface="Times New Roman"/>
              </a:rPr>
              <a:t>Well-Calibrated JPSS Instruments as GSICS References  </a:t>
            </a:r>
            <a:endParaRPr lang="en-US" sz="2800" b="1" dirty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" name="Picture 8" descr="noaa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018" y="482663"/>
            <a:ext cx="885181" cy="8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 smtClean="0"/>
              <a:t>Impacts of  </a:t>
            </a:r>
            <a:r>
              <a:rPr lang="en-US" sz="3100" dirty="0" err="1" smtClean="0"/>
              <a:t>CrIS</a:t>
            </a:r>
            <a:r>
              <a:rPr lang="en-US" sz="3100" dirty="0" smtClean="0"/>
              <a:t> in NCEP GFS </a:t>
            </a:r>
            <a:br>
              <a:rPr lang="en-US" sz="3100" dirty="0" smtClean="0"/>
            </a:br>
            <a:r>
              <a:rPr lang="en-US" sz="2200" dirty="0" smtClean="0"/>
              <a:t>500 </a:t>
            </a:r>
            <a:r>
              <a:rPr lang="en-US" sz="2200" dirty="0" err="1" smtClean="0"/>
              <a:t>hPa</a:t>
            </a:r>
            <a:r>
              <a:rPr lang="en-US" sz="2200" dirty="0" smtClean="0"/>
              <a:t>  Southern Hemisphere AC scores for </a:t>
            </a:r>
            <a:br>
              <a:rPr lang="en-US" sz="2200" dirty="0" smtClean="0"/>
            </a:br>
            <a:r>
              <a:rPr lang="en-US" sz="2200" dirty="0" smtClean="0"/>
              <a:t>20140101 – 20140131 00Z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0" y="6477001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5B6BD-9430-4471-9D0A-2BCCA7A433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cordieoff_HGT_P500_G2SHX.png"/>
          <p:cNvPicPr>
            <a:picLocks noChangeAspect="1"/>
          </p:cNvPicPr>
          <p:nvPr/>
        </p:nvPicPr>
        <p:blipFill>
          <a:blip r:embed="rId2" cstate="print"/>
          <a:srcRect l="2885" t="4308" r="6731" b="2194"/>
          <a:stretch>
            <a:fillRect/>
          </a:stretch>
        </p:blipFill>
        <p:spPr>
          <a:xfrm>
            <a:off x="1905000" y="1143000"/>
            <a:ext cx="6172200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34350" y="1307842"/>
            <a:ext cx="3143250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impact from assimilation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radiances in NCEP GFS is smaller, compared to that from AIRS and IASI.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baseline experiment  includes the conventional and GPSRO data and the control experiment includes all the satellite instruments and conversional data.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quality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 is required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better assimilation of CrIS radiances.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ltiple-L61G-tr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143000"/>
            <a:ext cx="3505200" cy="3914140"/>
          </a:xfrm>
          <a:prstGeom prst="rect">
            <a:avLst/>
          </a:prstGeom>
        </p:spPr>
      </p:pic>
      <p:pic>
        <p:nvPicPr>
          <p:cNvPr id="9" name="Picture 8" descr="multiple-L61N-tr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143000"/>
            <a:ext cx="3505200" cy="3909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a typeface="ＭＳ Ｐゴシック" pitchFamily="34" charset="-128"/>
              </a:rPr>
              <a:t>Impacts of </a:t>
            </a:r>
            <a:r>
              <a:rPr lang="en-US" dirty="0" err="1" smtClean="0">
                <a:ea typeface="ＭＳ Ｐゴシック" pitchFamily="34" charset="-128"/>
              </a:rPr>
              <a:t>CrIS</a:t>
            </a:r>
            <a:r>
              <a:rPr lang="en-US" dirty="0" smtClean="0">
                <a:ea typeface="ＭＳ Ｐゴシック" pitchFamily="34" charset="-128"/>
              </a:rPr>
              <a:t> DA on Hurricane Forecasts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847102"/>
            <a:ext cx="14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Control Run</a:t>
            </a:r>
          </a:p>
        </p:txBody>
      </p:sp>
      <p:pic>
        <p:nvPicPr>
          <p:cNvPr id="8" name="Picture 7" descr="multiple-AVNO-track.png"/>
          <p:cNvPicPr>
            <a:picLocks noChangeAspect="1"/>
          </p:cNvPicPr>
          <p:nvPr/>
        </p:nvPicPr>
        <p:blipFill>
          <a:blip r:embed="rId4" cstate="print"/>
          <a:srcRect l="85200" b="26271"/>
          <a:stretch>
            <a:fillRect/>
          </a:stretch>
        </p:blipFill>
        <p:spPr>
          <a:xfrm>
            <a:off x="9878638" y="1042980"/>
            <a:ext cx="843876" cy="3968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973" y="880646"/>
            <a:ext cx="2252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Control Run +CrIS</a:t>
            </a:r>
          </a:p>
        </p:txBody>
      </p:sp>
      <p:sp>
        <p:nvSpPr>
          <p:cNvPr id="11" name="Content Placeholder 21"/>
          <p:cNvSpPr txBox="1">
            <a:spLocks/>
          </p:cNvSpPr>
          <p:nvPr/>
        </p:nvSpPr>
        <p:spPr>
          <a:xfrm>
            <a:off x="839995" y="5340061"/>
            <a:ext cx="10513805" cy="1060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Unlike ATMS data, assimilation of CrIS radiance observations in HWRF degraded the forecasts of </a:t>
            </a:r>
            <a:r>
              <a:rPr kumimoji="0" lang="en-US" sz="20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Superstorm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Sandy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tracks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kumimoji="0" lang="zh-CN" alt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kumimoji="0" lang="en-US" altLang="zh-CN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Some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fundamental issues related to QC of CrIS data are yet to be resolved!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 Microwave Sounder (</a:t>
            </a:r>
            <a:r>
              <a:rPr lang="en-US" dirty="0" smtClean="0"/>
              <a:t>ATMS)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4294967295"/>
          </p:nvPr>
        </p:nvSpPr>
        <p:spPr>
          <a:xfrm>
            <a:off x="1676400" y="838200"/>
            <a:ext cx="5257800" cy="5486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ATMS has 22 channels located near microwave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oxygen and water vapor absorption bands </a:t>
            </a:r>
          </a:p>
          <a:p>
            <a:r>
              <a:rPr lang="en-US" sz="1600" dirty="0" smtClean="0"/>
              <a:t>ATMS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cross-track scanning microwave sounding instrument with a scan swath width of 2200 km</a:t>
            </a:r>
          </a:p>
          <a:p>
            <a:r>
              <a:rPr lang="en-US" sz="1600" dirty="0" smtClean="0"/>
              <a:t>ATMS’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field of size at oxygen band is much smaller compared to its predecessor, AMSU-A</a:t>
            </a:r>
          </a:p>
          <a:p>
            <a:r>
              <a:rPr lang="en-US" sz="1600" dirty="0" smtClean="0"/>
              <a:t>ATMS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radiometrically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calibrated well and its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on-orbit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performance (stability, noise and accuracy) all meet the specification</a:t>
            </a:r>
          </a:p>
          <a:p>
            <a:r>
              <a:rPr lang="en-US" sz="1600" dirty="0" smtClean="0"/>
              <a:t>ATMS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are primarily used by NWP community to improve the global medium-range forecasts</a:t>
            </a:r>
          </a:p>
          <a:p>
            <a:r>
              <a:rPr lang="en-US" sz="1600" dirty="0" smtClean="0"/>
              <a:t>ATMS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are also being tested in thee regional forecast models </a:t>
            </a:r>
          </a:p>
          <a:p>
            <a:r>
              <a:rPr lang="en-US" sz="1600" dirty="0" smtClean="0"/>
              <a:t>ATMS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are used in microwave integrated retrieval system (MIRS) for deriving a suite of atmospheric and surface products </a:t>
            </a:r>
          </a:p>
          <a:p>
            <a:r>
              <a:rPr lang="en-US" sz="1600" dirty="0" smtClean="0"/>
              <a:t>ATMS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are used for environmental monitoring such as hurricanes and severe storm events </a:t>
            </a:r>
          </a:p>
          <a:p>
            <a:r>
              <a:rPr lang="en-US" sz="1600" dirty="0" smtClean="0"/>
              <a:t>ATMS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are used by WMO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reference instrument for cross-calibrating other microwave sounders </a:t>
            </a:r>
          </a:p>
        </p:txBody>
      </p:sp>
      <p:pic>
        <p:nvPicPr>
          <p:cNvPr id="10" name="Picture 9" descr="DSC_1316-1 final integration comp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838200"/>
            <a:ext cx="3483338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2600" y="3048000"/>
            <a:ext cx="24558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ATMS Integrated on NPP Spacecraft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3447393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ATMS SDR Requirements vs.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67614"/>
              </p:ext>
            </p:extLst>
          </p:nvPr>
        </p:nvGraphicFramePr>
        <p:xfrm>
          <a:off x="1438275" y="1110002"/>
          <a:ext cx="9339392" cy="506219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1088754"/>
                <a:gridCol w="1854705"/>
                <a:gridCol w="1711054"/>
                <a:gridCol w="1088754"/>
                <a:gridCol w="1885071"/>
                <a:gridCol w="1711054"/>
              </a:tblGrid>
              <a:tr h="65951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Channel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Accuracy (</a:t>
                      </a: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On-Orbit/Spec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NEΔT (</a:t>
                      </a: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On-Orbit/Spec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Channel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Calibration (K)</a:t>
                      </a: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On-Orbit/Spec</a:t>
                      </a:r>
                      <a:endParaRPr lang="en-US" sz="18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NEΔT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(K)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On-Orbit/Spec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0.25/0.5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0.24/0.75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0.59/1.0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0.31/0.6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0.13/0.75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0.86/1.5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0.37/0.7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0.02/0.75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1.23/2.2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0.28/0.5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0.09/0.75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1.95/3.6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0.18/0.75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0.28/0.5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0.29/0.3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0.09/0.75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0.29/0.5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</a:t>
                      </a: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0.46/0.6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0.02/0.75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0.27/0.5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0.50/1.00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0.38/0.8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0.06/0.75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0.27/0.5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0.36/1.00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0.46/0.8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0.06/0.75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0.29/0.5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0.31/1.00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0.54/0.8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0.18/0.75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0.43/0.75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0.13/1.00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0.59/0.8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0.22/0.75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0.56/1.0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1297" marR="31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0.40/1.00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0.73/0.9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Performance of </a:t>
            </a:r>
            <a:r>
              <a:rPr lang="en-US" dirty="0" err="1" smtClean="0"/>
              <a:t>Suomi</a:t>
            </a:r>
            <a:r>
              <a:rPr lang="en-US" dirty="0" smtClean="0"/>
              <a:t> NPP ATMS (NEDT)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56825"/>
            <a:ext cx="5623560" cy="26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9850" y="3524250"/>
            <a:ext cx="5623560" cy="27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967897"/>
            <a:ext cx="5699760" cy="2537303"/>
            <a:chOff x="838200" y="967897"/>
            <a:chExt cx="5699760" cy="2537303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967897"/>
              <a:ext cx="5638800" cy="238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1290"/>
            <a:stretch>
              <a:fillRect/>
            </a:stretch>
          </p:blipFill>
          <p:spPr bwMode="auto">
            <a:xfrm>
              <a:off x="914400" y="3276600"/>
              <a:ext cx="562356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38200" y="3581400"/>
            <a:ext cx="5699760" cy="2571750"/>
            <a:chOff x="838200" y="3581400"/>
            <a:chExt cx="5699760" cy="2571750"/>
          </a:xfrm>
        </p:grpSpPr>
        <p:pic>
          <p:nvPicPr>
            <p:cNvPr id="645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581400"/>
              <a:ext cx="5696712" cy="237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1290"/>
            <a:stretch>
              <a:fillRect/>
            </a:stretch>
          </p:blipFill>
          <p:spPr bwMode="auto">
            <a:xfrm>
              <a:off x="914400" y="5924550"/>
              <a:ext cx="562356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dieoff_HGT_P500_G2SHX.png"/>
          <p:cNvPicPr>
            <a:picLocks noChangeAspect="1"/>
          </p:cNvPicPr>
          <p:nvPr/>
        </p:nvPicPr>
        <p:blipFill>
          <a:blip r:embed="rId2" cstate="print"/>
          <a:srcRect l="2830" t="3797" r="6604" b="2532"/>
          <a:stretch>
            <a:fillRect/>
          </a:stretch>
        </p:blipFill>
        <p:spPr>
          <a:xfrm>
            <a:off x="1828800" y="838200"/>
            <a:ext cx="61722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457200"/>
            <a:ext cx="9982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 US Microwave Sounders in NCEP GFS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/>
              <a:t>500 </a:t>
            </a:r>
            <a:r>
              <a:rPr lang="en-US" sz="2000" dirty="0" err="1"/>
              <a:t>hPa</a:t>
            </a:r>
            <a:r>
              <a:rPr lang="en-US" sz="2000" dirty="0"/>
              <a:t>  Southern Hemisphere AC scores for </a:t>
            </a:r>
            <a:br>
              <a:rPr lang="en-US" sz="2000" dirty="0"/>
            </a:br>
            <a:r>
              <a:rPr lang="en-US" sz="2000" dirty="0"/>
              <a:t>20140101 – 20140131 00Z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29600" y="1929348"/>
            <a:ext cx="3352800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Assimilation of ATMS radiances in NCEP GFS produces a largest impact on global medium-range forecast, especially in southern hemisphere.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baseline experiment  includes the conventional and GPSRO data and the control experiment includes all the satellite instruments and conversional data.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63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52400"/>
            <a:ext cx="9982200" cy="533400"/>
          </a:xfrm>
        </p:spPr>
        <p:txBody>
          <a:bodyPr/>
          <a:lstStyle/>
          <a:p>
            <a:r>
              <a:rPr lang="en-US" altLang="zh-CN" dirty="0">
                <a:latin typeface="Times New Roman"/>
                <a:cs typeface="Times New Roman"/>
              </a:rPr>
              <a:t>ATMS</a:t>
            </a:r>
            <a:r>
              <a:rPr lang="en-US" altLang="zh-CN" dirty="0">
                <a:latin typeface="Times New Roman"/>
                <a:ea typeface="华文细黑"/>
                <a:cs typeface="Times New Roman"/>
              </a:rPr>
              <a:t> DA Research Highlighted in </a:t>
            </a:r>
            <a:r>
              <a:rPr lang="en-US" altLang="zh-CN" dirty="0">
                <a:latin typeface="Times New Roman"/>
                <a:cs typeface="Times New Roman"/>
              </a:rPr>
              <a:t>Nature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858000" y="2743591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Impacts of ATMS Data Assimilation on Track Forecast of Hurricane Sandy</a:t>
            </a:r>
          </a:p>
        </p:txBody>
      </p:sp>
      <p:pic>
        <p:nvPicPr>
          <p:cNvPr id="20" name="Picture 19"/>
          <p:cNvPicPr/>
          <p:nvPr/>
        </p:nvPicPr>
        <p:blipFill>
          <a:blip r:embed="rId2" cstate="print"/>
          <a:srcRect r="50833"/>
          <a:stretch>
            <a:fillRect/>
          </a:stretch>
        </p:blipFill>
        <p:spPr bwMode="auto">
          <a:xfrm>
            <a:off x="1524000" y="9144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133600" y="1956765"/>
            <a:ext cx="2133600" cy="2677656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Data from a US Earth-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observing satellite could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help improve the accuracy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prediction of hurricane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track and strength.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generating hurricane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forecasts the US National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Weather Services does not use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real-time information from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weather satellites. But </a:t>
            </a:r>
            <a:r>
              <a:rPr lang="en-US" altLang="zh-CN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Xiaolei</a:t>
            </a:r>
            <a:endParaRPr lang="en-US" altLang="zh-CN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Zou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at Florida State University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Tallahassee and her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colleagues looked at the effect 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including data from the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048000" y="5766766"/>
            <a:ext cx="1219200" cy="507831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       </a:t>
            </a:r>
            <a:r>
              <a:rPr lang="en-US" altLang="zh-CN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Sandy</a:t>
            </a:r>
            <a:endParaRPr lang="en-US" altLang="zh-CN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3200400" y="5842965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934200" y="1116038"/>
            <a:ext cx="37825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ATMS data assimilation in GSI/HWRF results in a consistent positive impact on the track and intensity forecasts of the four landfall hurricanes in 2012.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91000" y="3023565"/>
            <a:ext cx="1905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4471365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5080965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0" y="5461965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800600" y="5766766"/>
            <a:ext cx="2057400" cy="46166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DECEMBER 2013 VOL 504 NATURE [19]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038600" y="813765"/>
            <a:ext cx="2590800" cy="2677656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Suomi NPP satellite, launched in 2011, on hurricane forecasts.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satellite’s microwave instrument measures air temperature and humidity.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Incorporating Suomi data into the government’s hurricane model for four 2012 storms, including Sandy(pictured), made for more accurate forecasts of track and intensity. The work suggests a way to improve the notoriously difficult predictions of storm strength. J. </a:t>
            </a:r>
            <a:r>
              <a:rPr lang="en-US" altLang="zh-CN" sz="1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altLang="zh-CN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Res. Atm</a:t>
            </a:r>
            <a:r>
              <a:rPr lang="en-US" altLang="zh-CN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118, 11558-11576(2013) 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114800" y="3527065"/>
            <a:ext cx="2438400" cy="160043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Suomi NPP launch date: </a:t>
            </a:r>
            <a:r>
              <a:rPr lang="en-US" altLang="zh-CN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October 28,  2011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ATMS into NCEP operational system: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25, 2012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Impact test completed: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Spring 2013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Results published: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Fall 2013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429000"/>
            <a:ext cx="4114800" cy="2747963"/>
          </a:xfrm>
          <a:prstGeom prst="rect">
            <a:avLst/>
          </a:prstGeom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0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Biases in the Tropics (NOAA-15, </a:t>
            </a:r>
            <a:r>
              <a:rPr lang="en-US" dirty="0" err="1" smtClean="0">
                <a:solidFill>
                  <a:srgbClr val="FF0000"/>
                </a:solidFill>
              </a:rPr>
              <a:t>MetOp</a:t>
            </a:r>
            <a:r>
              <a:rPr lang="en-US" dirty="0" smtClean="0">
                <a:solidFill>
                  <a:srgbClr val="FF0000"/>
                </a:solidFill>
              </a:rPr>
              <a:t>-A, </a:t>
            </a:r>
            <a:r>
              <a:rPr lang="en-US" dirty="0" smtClean="0"/>
              <a:t>SNPP)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950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120" y="9950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57600" y="685801"/>
            <a:ext cx="97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before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4878" y="68580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after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1" y="1376065"/>
            <a:ext cx="205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ATMS channel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6604" y="2652355"/>
            <a:ext cx="2041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ATMS channel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6604" y="3966865"/>
            <a:ext cx="205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ATMS channel 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8807" y="5243155"/>
            <a:ext cx="205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ATMS channel 14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14601" y="1071265"/>
            <a:ext cx="428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Bias (K)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14601" y="2339677"/>
            <a:ext cx="428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Bias (K)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14601" y="3662065"/>
            <a:ext cx="428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Bias (K)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14601" y="4930477"/>
            <a:ext cx="428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Bias (K)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376" y="22904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904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376" y="35858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585865"/>
            <a:ext cx="2707224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5378" y="4957465"/>
            <a:ext cx="270722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1" y="4957465"/>
            <a:ext cx="270722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233639" y="6172200"/>
            <a:ext cx="718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NOAA-18 is subtracted. 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The pentad data set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is within 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±30</a:t>
            </a:r>
            <a:r>
              <a:rPr lang="en-US" baseline="30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latitudinal band. </a:t>
            </a:r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Infrared Imaging Radiometer Suite (VIIRS)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23192"/>
          <a:stretch>
            <a:fillRect/>
          </a:stretch>
        </p:blipFill>
        <p:spPr>
          <a:xfrm>
            <a:off x="7086600" y="1066800"/>
            <a:ext cx="3523330" cy="24384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981200" y="1066800"/>
            <a:ext cx="47244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VIIRS has 22 bands from visible/near IR, Day/Night Bands,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wave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IR, and long-wave IR bands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scanning radiometer, collects visible and infrared imagery and radiometric measurements of the land, atmosphere,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cryosphere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oceans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VIIRS visible bands are calibrated with on-board solar diffuser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VIIRS I bands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highest resolution to 375 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VIIRS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geolocation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accuracy is about 80 m and can be used for validating other instrument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geolocation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VIIRS SDR data are used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measuring cloud and aerosol properties, ocean color, sea and land surface temperature, ice motion and temperature,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Earth's albedo. 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VIIRS SDR data are used by WMO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reference instrument for cross-calibrating other infrared imagers and sounders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599" y="3810000"/>
            <a:ext cx="3657601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200" y="5986046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VIIRS DNB imagery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609600"/>
          </a:xfrm>
        </p:spPr>
        <p:txBody>
          <a:bodyPr/>
          <a:lstStyle/>
          <a:p>
            <a:r>
              <a:rPr lang="en-US" dirty="0" smtClean="0"/>
              <a:t>VIIRS SDR Requirements vs. Performance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2641019"/>
              </p:ext>
            </p:extLst>
          </p:nvPr>
        </p:nvGraphicFramePr>
        <p:xfrm>
          <a:off x="609600" y="1066800"/>
          <a:ext cx="10972800" cy="4622674"/>
        </p:xfrm>
        <a:graphic>
          <a:graphicData uri="http://schemas.openxmlformats.org/drawingml/2006/table">
            <a:tbl>
              <a:tblPr/>
              <a:tblGrid>
                <a:gridCol w="1058704"/>
                <a:gridCol w="2587159"/>
                <a:gridCol w="1907701"/>
                <a:gridCol w="2458171"/>
                <a:gridCol w="2961065"/>
              </a:tblGrid>
              <a:tr h="430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Requirement (absolute uncertainty for uniform scenes)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Prelaunch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 onboard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calibration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Validation: Relative to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MODIS/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CrIS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/IASI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/other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thru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Inter-comparisons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Note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VIIRS RSB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 typical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reflectance;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0.3% stability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0.1% desirable for Ocean Color Applications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1.2% for M1-M7;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1.5% for M8&amp;9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1.4%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for M10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1.3% for I1&amp;I2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1.6% for I3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  (±1%) for matching bands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Except bands with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low signal (ex.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M11)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Geolocation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error: expectation is half I-band pixel; achieved better than quarter I-band pixel  (1-s)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VIIRS TEB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M12/M13: 0.7%(0.13K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M14: 0.6% (0.26K) 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270K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M15/M16: 0.4% (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0.22K/0.24K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I4: 5% (0.97K) @270K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I5: 2.5% (1.5K) @270K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Better than 0.13K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 all M bands except M13 (0.14);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0.47K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for I4;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0.23K for I5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0.1K based on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statistical comparison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with MODIS and 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CrIS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ER-2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/SHIS Aircraft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underflight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shows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excellent agreement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M15 0.4 K bias relative to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at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200K (in spec.)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M15 at 190K requirement is 2.1% radiance or 0.56K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Geolocation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uncertainty: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expectation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was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half I-band pixel; achieved better than quarter I-band pixel  (1-s)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VIIRS DNB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5%, 10%,30% </a:t>
                      </a:r>
                      <a:r>
                        <a:rPr lang="en-US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400" baseline="-25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r>
                        <a:rPr lang="en-US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(LGS,MGS,HGS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3.5%,</a:t>
                      </a: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7.8%, and 11% (LGS, MGS, HGS)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4%, 7.7%, 11.8% (LGS, MGS, HGS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Geolocation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error is a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~10th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 a pixel (1-s) on the  ellipsoid earth but can exceed 1km (up to 24 km at the edges of scan) without terrain correction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Satellite Calibration Parameters: Accuracy/Precision /Stability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00400" y="914400"/>
            <a:ext cx="5381625" cy="4191000"/>
            <a:chOff x="1094" y="624"/>
            <a:chExt cx="3390" cy="2640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584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94" y="2858"/>
              <a:ext cx="6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prstClr val="black"/>
                  </a:solidFill>
                </a:rPr>
                <a:t>True y</a:t>
              </a:r>
              <a:endParaRPr lang="en-US" altLang="zh-CN">
                <a:solidFill>
                  <a:prstClr val="black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-2430595">
              <a:off x="1602" y="1649"/>
              <a:ext cx="10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prstClr val="black"/>
                  </a:solidFill>
                </a:rPr>
                <a:t>Accuracy: a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25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448" y="624"/>
              <a:ext cx="10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prstClr val="black"/>
                  </a:solidFill>
                </a:rPr>
                <a:t>Measured y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 flipV="1">
              <a:off x="3216" y="139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456" y="1776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prstClr val="black"/>
                  </a:solidFill>
                </a:rPr>
                <a:t>Precision: p</a:t>
              </a: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0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00" y="2746"/>
              <a:ext cx="20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 dirty="0">
                  <a:solidFill>
                    <a:prstClr val="black"/>
                  </a:solidFill>
                </a:rPr>
                <a:t>Uncertainty: u = </a:t>
              </a:r>
              <a:r>
                <a:rPr lang="en-US" altLang="zh-CN" b="1" dirty="0">
                  <a:solidFill>
                    <a:prstClr val="black"/>
                  </a:solidFill>
                  <a:sym typeface="Symbol" pitchFamily="18" charset="2"/>
                </a:rPr>
                <a:t></a:t>
              </a:r>
              <a:r>
                <a:rPr lang="en-US" altLang="zh-CN" b="1" dirty="0">
                  <a:solidFill>
                    <a:prstClr val="black"/>
                  </a:solidFill>
                </a:rPr>
                <a:t>a</a:t>
              </a:r>
              <a:r>
                <a:rPr lang="en-US" altLang="zh-CN" b="1" baseline="30000" dirty="0">
                  <a:solidFill>
                    <a:prstClr val="black"/>
                  </a:solidFill>
                </a:rPr>
                <a:t>2</a:t>
              </a:r>
              <a:r>
                <a:rPr lang="en-US" altLang="zh-CN" b="1" dirty="0">
                  <a:solidFill>
                    <a:prstClr val="black"/>
                  </a:solidFill>
                </a:rPr>
                <a:t>+p</a:t>
              </a:r>
              <a:r>
                <a:rPr lang="en-US" altLang="zh-CN" b="1" baseline="30000" dirty="0">
                  <a:solidFill>
                    <a:prstClr val="black"/>
                  </a:solidFill>
                </a:rPr>
                <a:t>2</a:t>
              </a:r>
              <a:endParaRPr lang="en-US" altLang="zh-CN" b="1" dirty="0">
                <a:solidFill>
                  <a:prstClr val="black"/>
                </a:solidFill>
              </a:endParaRPr>
            </a:p>
            <a:p>
              <a:pPr eaLnBrk="0" hangingPunct="0"/>
              <a:endParaRPr lang="en-US" altLang="zh-CN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 flipV="1">
              <a:off x="3072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 flipV="1">
              <a:off x="3120" y="14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 flipV="1">
              <a:off x="3072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flipV="1">
              <a:off x="3024" y="14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 flipV="1">
              <a:off x="3120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 flipV="1">
              <a:off x="3024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 flipV="1">
              <a:off x="3072" y="15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 flipV="1">
              <a:off x="2976" y="15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 flipV="1">
              <a:off x="3120" y="15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 flipV="1">
              <a:off x="2976" y="14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 flipV="1">
              <a:off x="3024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 flipV="1">
              <a:off x="3072" y="15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 flipV="1">
              <a:off x="3072" y="13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 flipV="1">
              <a:off x="3216" y="124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 flipV="1">
              <a:off x="3120" y="13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 flipV="1">
              <a:off x="3168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 flipV="1">
              <a:off x="3120" y="124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 flipV="1">
              <a:off x="2880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 flipV="1">
              <a:off x="3216" y="15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 flipV="1">
              <a:off x="3264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 flipV="1">
              <a:off x="2976" y="12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 flipV="1">
              <a:off x="3120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 flipV="1">
              <a:off x="3120" y="14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 flipV="1">
              <a:off x="2976" y="139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 flipV="1">
              <a:off x="3216" y="13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 flipV="1">
              <a:off x="2880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 flipV="1">
              <a:off x="3168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 flipV="1">
              <a:off x="3024" y="124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 flipV="1">
              <a:off x="2880" y="13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 flipV="1">
              <a:off x="3264" y="148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 flipV="1">
              <a:off x="3168" y="14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880" y="120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3120" y="1296"/>
              <a:ext cx="192" cy="14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1632" y="1440"/>
              <a:ext cx="1488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880" y="91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542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158" y="6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438400" y="5257800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Accuracy:  SDR measurement mean  vs.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truth 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Precision: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Noise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Equivalent Delta Temperature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Radiance (NE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NEDN)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Stability: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Change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calibration accuracy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time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7772400" y="12192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From </a:t>
            </a:r>
            <a:r>
              <a:rPr lang="en-US" dirty="0" smtClean="0">
                <a:solidFill>
                  <a:prstClr val="black"/>
                </a:solidFill>
              </a:rPr>
              <a:t>G. Stephens, 2001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7072313" y="2452688"/>
            <a:ext cx="981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NE</a:t>
            </a:r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SDR Data Used in AWIPS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 descr="Screen shot 2012-08-28 at 9.41.44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" t="6279" r="-50"/>
          <a:stretch>
            <a:fillRect/>
          </a:stretch>
        </p:blipFill>
        <p:spPr>
          <a:xfrm>
            <a:off x="1905000" y="1066800"/>
            <a:ext cx="8001000" cy="5257800"/>
          </a:xfr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0058400" y="4494074"/>
            <a:ext cx="16367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captured and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processed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real-time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the University of Wisconsin-Madison Space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Engineering Center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CSPP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0058400" y="2819400"/>
            <a:ext cx="111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07:09 UTC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Aug 2012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058400" y="1295400"/>
            <a:ext cx="17033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unique visible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Tropical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Storm at night</a:t>
            </a: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6096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Tropical Storm Isaac in AWIPS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Mapping and Profiling Suite (OMPS)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52600" y="1143000"/>
            <a:ext cx="4724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OMPS is using an grating spectrometer with CCD  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Charge-coupled device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optical detector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OMPS consists of three spectrometers</a:t>
            </a:r>
          </a:p>
          <a:p>
            <a:pPr marL="514350" lvl="1" indent="-27432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Nadir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Spectrometer covers a 50km x 2800km cross-track swath </a:t>
            </a:r>
          </a:p>
          <a:p>
            <a:pPr marL="514350" lvl="1" indent="-27432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Nadir Profile Spectrometer provides performance over (250km)</a:t>
            </a:r>
            <a:r>
              <a:rPr lang="en-US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cell</a:t>
            </a:r>
          </a:p>
          <a:p>
            <a:pPr marL="514350" lvl="1" indent="-27432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 Sensor provides 1 km vertical sampling along three slits enabling ozone profile retrieval (Not on J1)</a:t>
            </a:r>
          </a:p>
          <a:p>
            <a:pPr marL="0" lvl="1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OMPS Spectral coverage in UV regions</a:t>
            </a:r>
          </a:p>
          <a:p>
            <a:pPr lvl="1" indent="-274320" eaLnBrk="0" hangingPunct="0">
              <a:lnSpc>
                <a:spcPct val="9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NM covers 300 nm to 380 nm</a:t>
            </a:r>
          </a:p>
          <a:p>
            <a:pPr lvl="1" indent="-274320" eaLnBrk="0" hangingPunct="0">
              <a:lnSpc>
                <a:spcPct val="9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 covers 250 nm to 310 nm</a:t>
            </a:r>
          </a:p>
          <a:p>
            <a:pPr marL="0" lvl="1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OMPS has on-board calibrators</a:t>
            </a:r>
          </a:p>
          <a:p>
            <a:pPr lvl="1" indent="-274320" eaLnBrk="0" hangingPunct="0">
              <a:lnSpc>
                <a:spcPct val="9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Light-emitting diode provides linearity calibration</a:t>
            </a:r>
          </a:p>
          <a:p>
            <a:pPr lvl="1" indent="-274320" eaLnBrk="0" hangingPunct="0">
              <a:lnSpc>
                <a:spcPct val="9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Reflective solar diffusers maintain calibration stability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3388022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1066800"/>
            <a:ext cx="3600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OMPS SDR Requirements and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05100" y="914400"/>
          <a:ext cx="6782973" cy="5344886"/>
        </p:xfrm>
        <a:graphic>
          <a:graphicData uri="http://schemas.openxmlformats.org/drawingml/2006/table">
            <a:tbl>
              <a:tblPr/>
              <a:tblGrid>
                <a:gridCol w="2260991"/>
                <a:gridCol w="2260991"/>
                <a:gridCol w="2260991"/>
              </a:tblGrid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Budget Term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Requirement/Allocation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Performance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2% full well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Wavelength Calibration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0.01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&lt;0.01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3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Stray Light NM Out-of-Band + Out-of-Field Response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NM ≤ 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average &lt; 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Intra-Orbit Wavelength Stability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0.006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SNR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1000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Inter-Orbital Thermal Wavelength Shift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0.006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CCD Read Noise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 –e RMS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25 –e RMS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Detector Gain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Irradiance Calibration Accuracy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7% for majority channels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Radiance Calibration Accuracy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8%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Normalized radiance Calibration Accuracy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1%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of Ozone Products in NCEP GFS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89" y="1143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582591" y="838200"/>
            <a:ext cx="4009209" cy="5669280"/>
            <a:chOff x="4936671" y="731520"/>
            <a:chExt cx="4009209" cy="566928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60" y="7315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7315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671" y="25603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603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671" y="43891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3891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430194" y="95833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5194" y="965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045" y="26865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5193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6045" y="4495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7712" y="4495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5791200"/>
            <a:ext cx="459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 GFS Total  and O3MR Ozone Analyses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609600"/>
          </a:xfrm>
        </p:spPr>
        <p:txBody>
          <a:bodyPr/>
          <a:lstStyle/>
          <a:p>
            <a:r>
              <a:rPr lang="en-US" dirty="0" smtClean="0"/>
              <a:t>Climate Quality SDR through JPSS </a:t>
            </a:r>
            <a:r>
              <a:rPr lang="en-US" dirty="0"/>
              <a:t>Life-Cycle Data Reprocessing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54102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Optimize the algorithms and processing systems to achieve the lowest JPSS data uncertainties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 the mission-life consistent sciences to achieve a long-term stability of JPSS data accuracy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 the processing anomalies to the lowest level for preserving the highest integrity of the JPSS data stream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Incorporate the user-oriented algorithm sciences into reprocessing to further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society impacts of JPSS datasets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01-Weng JPSS SDR Reprocessing Plan_Page_0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097280"/>
            <a:ext cx="6217920" cy="5394960"/>
          </a:xfrm>
          <a:prstGeom prst="rect">
            <a:avLst/>
          </a:prstGeom>
        </p:spPr>
      </p:pic>
      <p:pic>
        <p:nvPicPr>
          <p:cNvPr id="8" name="Picture 7" descr="01-Weng JPSS SDR Reprocessing Plan_Page_0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097280"/>
            <a:ext cx="6217920" cy="5394960"/>
          </a:xfrm>
          <a:prstGeom prst="rect">
            <a:avLst/>
          </a:prstGeom>
        </p:spPr>
      </p:pic>
      <p:pic>
        <p:nvPicPr>
          <p:cNvPr id="9" name="Picture 8" descr="01-Weng JPSS SDR Reprocessing Plan_Page_13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097280"/>
            <a:ext cx="6217920" cy="5394960"/>
          </a:xfrm>
          <a:prstGeom prst="rect">
            <a:avLst/>
          </a:prstGeom>
        </p:spPr>
      </p:pic>
      <p:pic>
        <p:nvPicPr>
          <p:cNvPr id="10" name="Picture 9" descr="01-Weng JPSS SDR Reprocessing Plan_Page_17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097280"/>
            <a:ext cx="6217920" cy="5394960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6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American Geophysical Union (AGU) JGR Special Issue </a:t>
            </a:r>
            <a:b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Suomi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NPP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CalVal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1905000" y="1828800"/>
            <a:ext cx="3505200" cy="198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3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papers have been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published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in AGU Journal Geophysical Research Special Issue on Suomi NPP satellite calibration, validation and applications. 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Guest 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Editor: </a:t>
            </a:r>
            <a:r>
              <a:rPr lang="en-US" sz="2000" b="0" i="1" dirty="0" err="1">
                <a:latin typeface="Times New Roman" pitchFamily="18" charset="0"/>
                <a:cs typeface="Times New Roman" pitchFamily="18" charset="0"/>
              </a:rPr>
              <a:t>Fuzhong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latin typeface="Times New Roman" pitchFamily="18" charset="0"/>
                <a:cs typeface="Times New Roman" pitchFamily="18" charset="0"/>
              </a:rPr>
              <a:t>Weng</a:t>
            </a: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0326CE0C-E2FA-E344-A3E8-3F248AD3F7B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5486"/>
            <a:ext cx="4343400" cy="5410200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1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6680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Suomi NPP instruments are well calibrated and their performances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dirty="0" smtClean="0">
                <a:latin typeface="Times New Roman"/>
                <a:cs typeface="Times New Roman"/>
              </a:rPr>
              <a:t>orbit meet the </a:t>
            </a:r>
            <a:r>
              <a:rPr lang="en-US" dirty="0" smtClean="0">
                <a:latin typeface="Times New Roman"/>
                <a:cs typeface="Times New Roman"/>
              </a:rPr>
              <a:t>specifications 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Suomi NPP </a:t>
            </a:r>
            <a:r>
              <a:rPr lang="en-US" dirty="0" smtClean="0">
                <a:latin typeface="Times New Roman"/>
                <a:cs typeface="Times New Roman"/>
              </a:rPr>
              <a:t>instruments </a:t>
            </a:r>
            <a:r>
              <a:rPr lang="en-US" dirty="0" smtClean="0">
                <a:latin typeface="Times New Roman"/>
                <a:cs typeface="Times New Roman"/>
              </a:rPr>
              <a:t>have stable performance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dirty="0" smtClean="0">
                <a:latin typeface="Times New Roman"/>
                <a:cs typeface="Times New Roman"/>
              </a:rPr>
              <a:t>orbit since its launch and all the SDR algorithms have been refined for future JPSS </a:t>
            </a:r>
            <a:r>
              <a:rPr lang="en-US" dirty="0" smtClean="0">
                <a:latin typeface="Times New Roman"/>
                <a:cs typeface="Times New Roman"/>
              </a:rPr>
              <a:t>instruments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Suomi </a:t>
            </a:r>
            <a:r>
              <a:rPr lang="en-US" dirty="0" smtClean="0">
                <a:latin typeface="Times New Roman"/>
                <a:cs typeface="Times New Roman"/>
              </a:rPr>
              <a:t>NPP </a:t>
            </a:r>
            <a:r>
              <a:rPr lang="en-US" dirty="0" smtClean="0">
                <a:latin typeface="Times New Roman"/>
                <a:cs typeface="Times New Roman"/>
              </a:rPr>
              <a:t>inter-sensor biases with other similar instruments are </a:t>
            </a:r>
            <a:r>
              <a:rPr lang="en-US" dirty="0">
                <a:latin typeface="Times New Roman"/>
                <a:cs typeface="Times New Roman"/>
              </a:rPr>
              <a:t>well </a:t>
            </a:r>
            <a:r>
              <a:rPr lang="en-US" dirty="0" smtClean="0">
                <a:latin typeface="Times New Roman"/>
                <a:cs typeface="Times New Roman"/>
              </a:rPr>
              <a:t>characterized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JPSS life-cycle reprocessing will deliver the climate-quality SDR for more advanced studies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JPSS instrument calibration and SDR science advances have </a:t>
            </a:r>
            <a:r>
              <a:rPr lang="en-US" dirty="0">
                <a:latin typeface="Times New Roman"/>
                <a:cs typeface="Times New Roman"/>
              </a:rPr>
              <a:t>been published through </a:t>
            </a:r>
            <a:r>
              <a:rPr lang="en-US" dirty="0" smtClean="0">
                <a:latin typeface="Times New Roman"/>
                <a:cs typeface="Times New Roman"/>
              </a:rPr>
              <a:t>special issues in JGR (2013) and Remote Sensing (2016), and many other journals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108204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Metrics for a Reference Instrument  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81000" y="838200"/>
            <a:ext cx="11430000" cy="58674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The observations from the instrument are used in operations and research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Suomi </a:t>
            </a:r>
            <a:r>
              <a:rPr lang="en-US" i="1" dirty="0" smtClean="0">
                <a:latin typeface="Times New Roman"/>
                <a:cs typeface="Times New Roman"/>
              </a:rPr>
              <a:t>NPP </a:t>
            </a:r>
            <a:r>
              <a:rPr lang="en-US" i="1" dirty="0" smtClean="0">
                <a:latin typeface="Times New Roman"/>
                <a:cs typeface="Times New Roman"/>
              </a:rPr>
              <a:t>SDR data are widely distributed to the international community (e.g. CrIS/ATMS data are assimilated in both global and regional </a:t>
            </a:r>
            <a:r>
              <a:rPr lang="en-US" i="1" dirty="0" smtClean="0">
                <a:latin typeface="Times New Roman"/>
                <a:cs typeface="Times New Roman"/>
              </a:rPr>
              <a:t>NWP models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Suomi NPP data are used for environmental monitoring and climate studies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The instrument calibration theory should be well established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and documented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Peer reviewed publications 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ATBD, OAD and user manual 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The instrument is well calibrated from the prelaunch tests and meets the specifications 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Radiometric calibration (e.g. non-linearity)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Calibration </a:t>
            </a:r>
            <a:r>
              <a:rPr lang="en-US" i="1" dirty="0">
                <a:latin typeface="Times New Roman"/>
                <a:cs typeface="Times New Roman"/>
              </a:rPr>
              <a:t>accuracy </a:t>
            </a:r>
            <a:r>
              <a:rPr lang="en-US" i="1" dirty="0" smtClean="0">
                <a:latin typeface="Times New Roman"/>
                <a:cs typeface="Times New Roman"/>
              </a:rPr>
              <a:t>from thermal vacuum data (TVAC)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Traceable methodology for instrument noise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>
                <a:latin typeface="Times New Roman"/>
                <a:cs typeface="Times New Roman"/>
              </a:rPr>
              <a:t>Spectrum response function  (</a:t>
            </a:r>
            <a:r>
              <a:rPr lang="en-US" i="1" dirty="0" smtClean="0">
                <a:latin typeface="Times New Roman"/>
                <a:cs typeface="Times New Roman"/>
              </a:rPr>
              <a:t>SRF) measurement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The </a:t>
            </a:r>
            <a:r>
              <a:rPr lang="en-US" sz="2000" b="1" dirty="0">
                <a:latin typeface="Times New Roman"/>
                <a:cs typeface="Times New Roman"/>
              </a:rPr>
              <a:t>instrument </a:t>
            </a:r>
            <a:r>
              <a:rPr lang="en-US" sz="2000" b="1" dirty="0" smtClean="0">
                <a:latin typeface="Times New Roman"/>
                <a:cs typeface="Times New Roman"/>
              </a:rPr>
              <a:t>performance </a:t>
            </a:r>
            <a:r>
              <a:rPr lang="en-US" sz="2000" b="1" dirty="0" smtClean="0">
                <a:latin typeface="Times New Roman"/>
                <a:cs typeface="Times New Roman"/>
              </a:rPr>
              <a:t>on </a:t>
            </a:r>
            <a:r>
              <a:rPr lang="en-US" sz="2000" b="1" dirty="0" smtClean="0">
                <a:latin typeface="Times New Roman"/>
                <a:cs typeface="Times New Roman"/>
              </a:rPr>
              <a:t>orbit is well characterized and meets the specifications </a:t>
            </a:r>
            <a:endParaRPr lang="en-US" sz="2000" b="1" dirty="0">
              <a:latin typeface="Times New Roman"/>
              <a:cs typeface="Times New Roman"/>
            </a:endParaRP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Performance </a:t>
            </a:r>
            <a:r>
              <a:rPr lang="en-US" i="1" dirty="0" smtClean="0">
                <a:latin typeface="Times New Roman"/>
                <a:cs typeface="Times New Roman"/>
              </a:rPr>
              <a:t>through trending noise </a:t>
            </a:r>
            <a:r>
              <a:rPr lang="en-US" i="1" dirty="0" smtClean="0">
                <a:latin typeface="Times New Roman"/>
                <a:cs typeface="Times New Roman"/>
              </a:rPr>
              <a:t>is stable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Font typeface="Wingdings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On-orbit calibration accuracy is characterized    </a:t>
            </a: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Inter-sensor bias with other similar instruments is also </a:t>
            </a:r>
            <a:r>
              <a:rPr lang="en-US" i="1" dirty="0" smtClean="0">
                <a:latin typeface="Times New Roman"/>
                <a:cs typeface="Times New Roman"/>
              </a:rPr>
              <a:t>estimated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Geolocation accuracy is defined  </a:t>
            </a: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Times New Roman"/>
                <a:cs typeface="Times New Roman"/>
              </a:rPr>
              <a:t>Instrument has an error budget model</a:t>
            </a: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57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8686800" cy="55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ea typeface="MS PGothic" pitchFamily="34" charset="-128"/>
                <a:cs typeface="Times New Roman"/>
              </a:rPr>
              <a:t>Suomi NPP Instruments and Their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52800" y="3283803"/>
            <a:ext cx="194841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Visible Infrared Imaging Radiometer Suite (VIIRS)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2249269"/>
            <a:ext cx="21060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Cross-track Infrared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Sounder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(CrIS)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596825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Ozone Mapping and Profiler Suite (OMPS)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1394936"/>
            <a:ext cx="220980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Advanced Technology Microwave Sounder (ATMS)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5587425"/>
            <a:ext cx="23622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Clouds and the Earth's Radiant Energy System (CERES)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6423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Suomi NPP TDR/SDR Algorithm Schedule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4071181"/>
              </p:ext>
            </p:extLst>
          </p:nvPr>
        </p:nvGraphicFramePr>
        <p:xfrm>
          <a:off x="2299040" y="838200"/>
          <a:ext cx="7590337" cy="1226458"/>
        </p:xfrm>
        <a:graphic>
          <a:graphicData uri="http://schemas.openxmlformats.org/drawingml/2006/table">
            <a:tbl>
              <a:tblPr/>
              <a:tblGrid>
                <a:gridCol w="1343446"/>
                <a:gridCol w="2181885"/>
                <a:gridCol w="2027977"/>
                <a:gridCol w="2037029"/>
              </a:tblGrid>
              <a:tr h="186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Sensor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Beta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Provisional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Validated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86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February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2012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February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March 17, 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300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May 2, 2012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February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March 17, 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86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OMPS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March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7,  2012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March 12, 2013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September 17, 2015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25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May 2, 2012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March 13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,, 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April 17, 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90600" y="2028140"/>
            <a:ext cx="9829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Beta</a:t>
            </a:r>
            <a:endParaRPr lang="en-US" altLang="zh-CN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Early release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Initial calibration applied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Minimally validated and may still contain significant errors (rapid changes can be expected. Version changes will   </a:t>
            </a: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not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 identified as errors are corrected as on-orbit baseline is not established)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Available to allow users to gain familiarity with data formats and parameters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Product is not appropriate as the basis for quantitative scientific publications studies and applications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Provisional</a:t>
            </a:r>
            <a:endParaRPr lang="en-US" altLang="zh-CN"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Product quality may not be optimal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Incremental product improvements are still occurring as calibration parameters are adjusted with sensor on-orbit     </a:t>
            </a: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characterization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(versions will be tracked)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General research community is encouraged to participate in the QA and validation of the product, but need to be   </a:t>
            </a: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aware 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product validation and QA are ongoing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Users are urged to consult the SDR product status document prior to use of the data in publications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Ready for operational evaluation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altLang="zh-CN" sz="16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Validated</a:t>
            </a:r>
            <a:endParaRPr lang="en-US" altLang="zh-CN" sz="9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On-orbit sensor performance characterized and calibration parameters adjusted accordingly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Ready for use in applications and scientific publications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There may be later improved versions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9436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There will be strong versioning with documentation</a:t>
            </a:r>
            <a:endParaRPr lang="en-US" altLang="zh-CN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5240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Cross-Track Infrared Sounder (</a:t>
            </a:r>
            <a:r>
              <a:rPr lang="en-US" dirty="0" err="1" smtClean="0"/>
              <a:t>CrIS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 cstate="print"/>
          <a:srcRect t="1497" r="11273" b="6631"/>
          <a:stretch>
            <a:fillRect/>
          </a:stretch>
        </p:blipFill>
        <p:spPr bwMode="auto">
          <a:xfrm>
            <a:off x="7315200" y="1219200"/>
            <a:ext cx="32004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732205" y="990600"/>
            <a:ext cx="49530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CrIS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has 1305 channels (normal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spectral resolution) and 2211 channels (full spectral resolution)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3 IR wavelength ranges: LWIR (9.14 -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15.38 </a:t>
            </a:r>
            <a:r>
              <a:rPr lang="de-DE" sz="16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); MWIR (5.71 -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8.26 </a:t>
            </a:r>
            <a:r>
              <a:rPr lang="de-DE" sz="16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); and SWIR (3.92 - 4.64 </a:t>
            </a:r>
            <a:r>
              <a:rPr lang="de-DE" sz="16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a cross-track scanning IR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Fourier transform spectrometer with a scan swath width of 2200 km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radiometrically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spectrally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calibrated well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on-orbit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performance (stability, noise and accuracy) all meet the specification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SDR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are primarily used by NWP community to improve the global medium-range forecasts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SDR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are also being tested in thee regional forecast models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SDR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are used in NUCAPS for deriving a suite of atmospheric and surface products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SDR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are used by WMO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reference instrument for cross-calibrating other infrared imagers and sounders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D:\Home\yhan\work\JPSS\CrIS_SDR\Presentations\Yong\npp_cris_SDR_spec_e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01309"/>
            <a:ext cx="4343400" cy="2670891"/>
          </a:xfrm>
          <a:prstGeom prst="rect">
            <a:avLst/>
          </a:prstGeom>
          <a:noFill/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SDR Requirements vs. Performance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1733867"/>
              </p:ext>
            </p:extLst>
          </p:nvPr>
        </p:nvGraphicFramePr>
        <p:xfrm>
          <a:off x="2057400" y="1524000"/>
          <a:ext cx="8534400" cy="254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04"/>
                <a:gridCol w="1725407"/>
                <a:gridCol w="1730480"/>
                <a:gridCol w="1693409"/>
                <a:gridCol w="2374900"/>
              </a:tblGrid>
              <a:tr h="11151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Band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NEdN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@287K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BB</a:t>
                      </a:r>
                    </a:p>
                    <a:p>
                      <a:pPr algn="ctr"/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mW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/m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/cm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4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Radiometric Uncertainty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@287K BB (%)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Uncertainty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Geolocation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Uncertainty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(km) *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31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LW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0.098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0.14)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(0.45)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(10)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(1.5)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MW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0.036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(0.06)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(0.58)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(10)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(1.5)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SW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(0.007)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(0.77)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(10)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(1.5)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0" y="971490"/>
            <a:ext cx="5921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</a:rPr>
              <a:t>CrIS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 SDR uncertainties (</a:t>
            </a: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</a:rPr>
              <a:t>blue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) vs. specifications (black)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81276" y="4267198"/>
            <a:ext cx="7629524" cy="137160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Instrument &amp; SDR performances exceed requirements by large margins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SDR software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Stable &amp; free of errors that could impact data quality since 11/14/2013 (Mx8.0)</a:t>
            </a: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Performance of </a:t>
            </a:r>
            <a:r>
              <a:rPr lang="en-US" dirty="0" err="1" smtClean="0"/>
              <a:t>Suomi</a:t>
            </a:r>
            <a:r>
              <a:rPr lang="en-US" dirty="0" smtClean="0"/>
              <a:t> NPP </a:t>
            </a:r>
            <a:r>
              <a:rPr lang="en-US" dirty="0" err="1" smtClean="0"/>
              <a:t>CrIS</a:t>
            </a:r>
            <a:r>
              <a:rPr lang="en-US" dirty="0" smtClean="0"/>
              <a:t> (NEDN)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NPP CrIS - NOAA/STAR Calibration - Daily Avg. Normalized NEDN Field of View 2 - 05-16-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20" y="950521"/>
            <a:ext cx="4503511" cy="5432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PP CrIS - NOAA/STAR Calibration - Daily Avg. Normalized NEDN Field of View 5 - 05-16-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26" y="967939"/>
            <a:ext cx="4489074" cy="5415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30" y="914400"/>
            <a:ext cx="51284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29" y="1069848"/>
            <a:ext cx="5326871" cy="392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60960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/>
              </a:rPr>
              <a:t>CrIS</a:t>
            </a:r>
            <a:r>
              <a:rPr lang="en-US" dirty="0" smtClean="0">
                <a:ea typeface="ＭＳ Ｐゴシック"/>
              </a:rPr>
              <a:t> Radiometric Calibration: Compared to AIRS and IASI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B6BD-9430-4471-9D0A-2BCCA7A4331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14"/>
          <p:cNvGrpSpPr/>
          <p:nvPr/>
        </p:nvGrpSpPr>
        <p:grpSpPr>
          <a:xfrm>
            <a:off x="7099580" y="1447800"/>
            <a:ext cx="3223533" cy="3124200"/>
            <a:chOff x="1647661" y="2350532"/>
            <a:chExt cx="2682176" cy="3124200"/>
          </a:xfrm>
        </p:grpSpPr>
        <p:grpSp>
          <p:nvGrpSpPr>
            <p:cNvPr id="9" name="Group 8"/>
            <p:cNvGrpSpPr/>
            <p:nvPr/>
          </p:nvGrpSpPr>
          <p:grpSpPr>
            <a:xfrm>
              <a:off x="1647661" y="2350532"/>
              <a:ext cx="1548766" cy="1055132"/>
              <a:chOff x="6676861" y="2274332"/>
              <a:chExt cx="1548766" cy="10551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676861" y="2960132"/>
                <a:ext cx="612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AIRS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67461" y="2274332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CrIS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47861" y="5105400"/>
              <a:ext cx="1081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CrIS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-AIRS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2514600" y="1371600"/>
            <a:ext cx="3083680" cy="3188732"/>
            <a:chOff x="1539736" y="2350532"/>
            <a:chExt cx="2565811" cy="3188732"/>
          </a:xfrm>
        </p:grpSpPr>
        <p:grpSp>
          <p:nvGrpSpPr>
            <p:cNvPr id="14" name="Group 4"/>
            <p:cNvGrpSpPr/>
            <p:nvPr/>
          </p:nvGrpSpPr>
          <p:grpSpPr>
            <a:xfrm>
              <a:off x="1539736" y="2350532"/>
              <a:ext cx="1656691" cy="1173778"/>
              <a:chOff x="6568936" y="2274332"/>
              <a:chExt cx="1656691" cy="117377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68936" y="3078778"/>
                <a:ext cx="548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IASI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67461" y="2274332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CrIS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087593" y="5169932"/>
              <a:ext cx="1017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CrIS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-IASI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76325" y="5105400"/>
            <a:ext cx="100965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 has about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0.2 K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warm bias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IASI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bias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AIRS from SNO collocated data sets.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analysis, IASI data was de-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apodized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obtain the original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interferogram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and are then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resampled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using CrIS spectrum resolution, and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FFTed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 to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 radiances.  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92876"/>
            <a:ext cx="3911600" cy="365125"/>
          </a:xfrm>
        </p:spPr>
        <p:txBody>
          <a:bodyPr/>
          <a:lstStyle/>
          <a:p>
            <a:r>
              <a:rPr lang="en-US" dirty="0" smtClean="0"/>
              <a:t>GSICS User Workshop, College Park, MD USA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6399</TotalTime>
  <Words>2794</Words>
  <Application>Microsoft Office PowerPoint</Application>
  <PresentationFormat>Custom</PresentationFormat>
  <Paragraphs>450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Slide 1</vt:lpstr>
      <vt:lpstr>Key Satellite Calibration Parameters: Accuracy/Precision /Stability</vt:lpstr>
      <vt:lpstr>Metrics for a Reference Instrument  </vt:lpstr>
      <vt:lpstr>Suomi NPP Instruments and Their Applications</vt:lpstr>
      <vt:lpstr>Suomi NPP TDR/SDR Algorithm Schedule </vt:lpstr>
      <vt:lpstr>Cross-Track Infrared Sounder (CrIS)</vt:lpstr>
      <vt:lpstr>CrIS SDR Requirements vs. Performance </vt:lpstr>
      <vt:lpstr>Long-Term Performance of Suomi NPP CrIS (NEDN)</vt:lpstr>
      <vt:lpstr>CrIS Radiometric Calibration: Compared to AIRS and IASI</vt:lpstr>
      <vt:lpstr>Impacts of  CrIS in NCEP GFS  500 hPa  Southern Hemisphere AC scores for  20140101 – 20140131 00Z </vt:lpstr>
      <vt:lpstr>Impacts of CrIS DA on Hurricane Forecasts</vt:lpstr>
      <vt:lpstr>Advanced Technology Microwave Sounder (ATMS)</vt:lpstr>
      <vt:lpstr>ATMS SDR Requirements vs. Performance</vt:lpstr>
      <vt:lpstr>Long-Term Performance of Suomi NPP ATMS (NEDT)</vt:lpstr>
      <vt:lpstr>Impacts of  US Microwave Sounders in NCEP GFS  500 hPa  Southern Hemisphere AC scores for  20140101 – 20140131 00Z</vt:lpstr>
      <vt:lpstr>ATMS DA Research Highlighted in Nature</vt:lpstr>
      <vt:lpstr>Biases in the Tropics (NOAA-15, MetOp-A, SNPP) </vt:lpstr>
      <vt:lpstr>Visible Infrared Imaging Radiometer Suite (VIIRS)</vt:lpstr>
      <vt:lpstr>VIIRS SDR Requirements vs. Performance </vt:lpstr>
      <vt:lpstr>VIIRS SDR Data Used in AWIPS </vt:lpstr>
      <vt:lpstr>Ozone Mapping and Profiling Suite (OMPS)</vt:lpstr>
      <vt:lpstr>OMPS SDR Requirements and Performance</vt:lpstr>
      <vt:lpstr>Assimilation of Ozone Products in NCEP GFS</vt:lpstr>
      <vt:lpstr>Climate Quality SDR through JPSS Life-Cycle Data Reprocessing</vt:lpstr>
      <vt:lpstr>American Geophysical Union (AGU) JGR Special Issue  on Suomi NPP CalVal   </vt:lpstr>
      <vt:lpstr>Summary and Conclusions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Fuzhong Weng</dc:creator>
  <cp:lastModifiedBy>llin</cp:lastModifiedBy>
  <cp:revision>433</cp:revision>
  <dcterms:created xsi:type="dcterms:W3CDTF">2015-11-17T20:53:06Z</dcterms:created>
  <dcterms:modified xsi:type="dcterms:W3CDTF">2016-08-10T18:23:49Z</dcterms:modified>
</cp:coreProperties>
</file>