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9" r:id="rId3"/>
    <p:sldId id="423" r:id="rId4"/>
    <p:sldId id="422" r:id="rId5"/>
    <p:sldId id="421" r:id="rId6"/>
    <p:sldId id="434" r:id="rId7"/>
    <p:sldId id="435" r:id="rId8"/>
    <p:sldId id="436" r:id="rId9"/>
    <p:sldId id="440" r:id="rId10"/>
    <p:sldId id="439" r:id="rId11"/>
    <p:sldId id="433" r:id="rId12"/>
    <p:sldId id="430" r:id="rId13"/>
    <p:sldId id="427" r:id="rId14"/>
    <p:sldId id="431" r:id="rId15"/>
    <p:sldId id="432" r:id="rId16"/>
    <p:sldId id="407" r:id="rId17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9668" autoAdjust="0"/>
  </p:normalViewPr>
  <p:slideViewPr>
    <p:cSldViewPr snapToGrid="0">
      <p:cViewPr varScale="1">
        <p:scale>
          <a:sx n="99" d="100"/>
          <a:sy n="99" d="100"/>
        </p:scale>
        <p:origin x="-824" y="-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August 11, 2016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7509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August 11, 2016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1626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August 11, 2016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8/11/16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71A935-43A3-4515-8773-7D3F2D3DAA36}" type="slidenum">
              <a:rPr lang="de-DE"/>
              <a:pPr/>
              <a:t>16</a:t>
            </a:fld>
            <a:endParaRPr lang="de-D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36E6ED-6C82-4005-B5A7-D3367B259A0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August 11, 2016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gsics.eumetsat.in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b="1" smtClean="0"/>
              <a:t>GSICS Vis</a:t>
            </a:r>
            <a:r>
              <a:rPr lang="en-IE" sz="4000" b="1" dirty="0" smtClean="0"/>
              <a:t>/</a:t>
            </a:r>
            <a:r>
              <a:rPr lang="en-IE" sz="4000" b="1" smtClean="0"/>
              <a:t>NIR </a:t>
            </a:r>
            <a:r>
              <a:rPr lang="en-IE" sz="4000" b="1"/>
              <a:t>C</a:t>
            </a:r>
            <a:r>
              <a:rPr lang="en-IE" sz="4000" b="1" smtClean="0"/>
              <a:t>alibration Activities</a:t>
            </a: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735773"/>
            <a:ext cx="9144000" cy="99827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David </a:t>
            </a:r>
            <a:r>
              <a:rPr lang="en-GB" sz="2400" b="1" dirty="0" err="1" smtClean="0">
                <a:solidFill>
                  <a:schemeClr val="tx1"/>
                </a:solidFill>
              </a:rPr>
              <a:t>Doelling</a:t>
            </a:r>
            <a:r>
              <a:rPr lang="en-GB" sz="2400" b="1" dirty="0" smtClean="0">
                <a:solidFill>
                  <a:schemeClr val="tx1"/>
                </a:solidFill>
              </a:rPr>
              <a:t> (NASA)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(GRWG Vis/NIR Sub-Group Chair)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And the GSICS VIS/NIR sub-group members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Comparison of </a:t>
            </a:r>
            <a:r>
              <a:rPr lang="en-US" sz="3200" dirty="0" smtClean="0"/>
              <a:t>Met-10 VIS/NIR </a:t>
            </a:r>
            <a:r>
              <a:rPr lang="en-US" sz="3200" dirty="0"/>
              <a:t>calibration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00554"/>
            <a:ext cx="8915400" cy="183861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/>
              <a:t>Validate that the </a:t>
            </a:r>
            <a:r>
              <a:rPr lang="en-US" sz="2800" dirty="0" err="1" smtClean="0"/>
              <a:t>Aqua</a:t>
            </a:r>
            <a:r>
              <a:rPr lang="en-US" sz="2800" dirty="0" err="1"/>
              <a:t>MODIS</a:t>
            </a:r>
            <a:r>
              <a:rPr lang="en-US" sz="2800" dirty="0"/>
              <a:t> DCC mode radiance equals the Meteosat-10 DCC mode radiance over the Met-10 </a:t>
            </a:r>
            <a:r>
              <a:rPr lang="en-US" sz="2800" dirty="0" smtClean="0"/>
              <a:t>domain 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thereby </a:t>
            </a:r>
            <a:r>
              <a:rPr lang="en-US" sz="2400" dirty="0"/>
              <a:t>validating that the DCC mode algorithm properly transfer the calibration reference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Also all calibration methods are within </a:t>
            </a:r>
            <a:r>
              <a:rPr lang="en-US" sz="2800" dirty="0" smtClean="0"/>
              <a:t>0.4%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66" y="3475705"/>
            <a:ext cx="6278198" cy="3382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0184" y="4709074"/>
            <a:ext cx="7614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Libya-4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9175" y="3635271"/>
            <a:ext cx="3216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ATO: All-Sky Ocean Ray Matching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DCC (RM): DCC ray-matching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Libya-4: Based on Met-9 Libya-4 model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DCC (Mode): DCC mode radiance method (GSICS)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8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/>
              <a:t>GSICS Solar Spectra Recommended Reference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Many available solar spectra available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SORCE, daily varying</a:t>
            </a:r>
          </a:p>
          <a:p>
            <a:pPr lvl="1">
              <a:lnSpc>
                <a:spcPct val="70000"/>
              </a:lnSpc>
            </a:pPr>
            <a:r>
              <a:rPr lang="en-US" dirty="0" err="1" smtClean="0"/>
              <a:t>Thuillier</a:t>
            </a:r>
            <a:r>
              <a:rPr lang="en-US" dirty="0" smtClean="0"/>
              <a:t>, MCST, IDPS</a:t>
            </a:r>
          </a:p>
          <a:p>
            <a:pPr lvl="1">
              <a:lnSpc>
                <a:spcPct val="70000"/>
              </a:lnSpc>
            </a:pPr>
            <a:r>
              <a:rPr lang="en-US" dirty="0" err="1" smtClean="0"/>
              <a:t>Radiative</a:t>
            </a:r>
            <a:r>
              <a:rPr lang="en-US" dirty="0" smtClean="0"/>
              <a:t> transfer enhanced datasets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Work with CEOS IVOS to recommend the best available solar spectra for the wavelength range needed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Spectral resolution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Absolute calibration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Work with Nigel Fox, Greg Kopp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Have GSICS/CEOS IVOS web meeting, beginning this year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07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Constant Comparison</a:t>
            </a:r>
            <a:endParaRPr lang="en-US" dirty="0"/>
          </a:p>
        </p:txBody>
      </p:sp>
      <p:pic>
        <p:nvPicPr>
          <p:cNvPr id="3" name="Picture 2" descr="Screen Shot 2016-08-11 at 9.3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25" y="1441160"/>
            <a:ext cx="4393601" cy="4258863"/>
          </a:xfrm>
          <a:prstGeom prst="rect">
            <a:avLst/>
          </a:prstGeom>
        </p:spPr>
      </p:pic>
      <p:pic>
        <p:nvPicPr>
          <p:cNvPr id="4" name="Picture 3" descr="Screen Shot 2016-08-11 at 9.37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" y="1469699"/>
            <a:ext cx="4319191" cy="4209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6133" y="5664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03" y="5643102"/>
            <a:ext cx="8384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• Absolute calibration within 1.7%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* When using the same solar spectra dataset, the band ratios are very consistent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7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Spectral Band Adjustment Factor (SBAF)</a:t>
            </a:r>
            <a:endParaRPr lang="en-GB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en-GB" dirty="0" smtClean="0"/>
              <a:t>Web site available for SBAF over many SCIAMACHY based Earth reflected spectra</a:t>
            </a:r>
          </a:p>
          <a:p>
            <a:pPr lvl="1"/>
            <a:r>
              <a:rPr lang="en-GB" dirty="0">
                <a:solidFill>
                  <a:srgbClr val="3333FF"/>
                </a:solidFill>
              </a:rPr>
              <a:t>http://www-</a:t>
            </a:r>
            <a:r>
              <a:rPr lang="en-GB" dirty="0" err="1">
                <a:solidFill>
                  <a:srgbClr val="3333FF"/>
                </a:solidFill>
              </a:rPr>
              <a:t>pm.larc.nasa.gov</a:t>
            </a:r>
            <a:r>
              <a:rPr lang="en-GB" dirty="0">
                <a:solidFill>
                  <a:srgbClr val="3333FF"/>
                </a:solidFill>
              </a:rPr>
              <a:t>/</a:t>
            </a:r>
            <a:r>
              <a:rPr lang="en-GB" dirty="0" err="1">
                <a:solidFill>
                  <a:srgbClr val="3333FF"/>
                </a:solidFill>
              </a:rPr>
              <a:t>cgi</a:t>
            </a:r>
            <a:r>
              <a:rPr lang="en-GB" dirty="0">
                <a:solidFill>
                  <a:srgbClr val="3333FF"/>
                </a:solidFill>
              </a:rPr>
              <a:t>-bin/site/</a:t>
            </a:r>
            <a:r>
              <a:rPr lang="en-GB" dirty="0" err="1">
                <a:solidFill>
                  <a:srgbClr val="3333FF"/>
                </a:solidFill>
              </a:rPr>
              <a:t>showdoc?mnemonic</a:t>
            </a:r>
            <a:r>
              <a:rPr lang="en-GB" dirty="0">
                <a:solidFill>
                  <a:srgbClr val="3333FF"/>
                </a:solidFill>
              </a:rPr>
              <a:t>=SBAF</a:t>
            </a:r>
            <a:endParaRPr lang="en-GB" dirty="0" smtClean="0">
              <a:solidFill>
                <a:srgbClr val="3333FF"/>
              </a:solidFill>
            </a:endParaRPr>
          </a:p>
          <a:p>
            <a:r>
              <a:rPr lang="en-GB" dirty="0" smtClean="0"/>
              <a:t>Future Plans	</a:t>
            </a:r>
          </a:p>
          <a:p>
            <a:pPr lvl="1"/>
            <a:r>
              <a:rPr lang="en-GB" dirty="0" smtClean="0"/>
              <a:t>Incorporate Hyperion, and GOME-2 observations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9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Libya-4 SCIAMACHY spectra</a:t>
            </a:r>
            <a:endParaRPr lang="en-US" dirty="0"/>
          </a:p>
        </p:txBody>
      </p:sp>
      <p:pic>
        <p:nvPicPr>
          <p:cNvPr id="4" name="Picture 3" descr="Screen Shot 2016-08-11 at 9.1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96" y="1303396"/>
            <a:ext cx="7482134" cy="55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SBAF over Libya-4</a:t>
            </a:r>
            <a:endParaRPr lang="en-US" dirty="0"/>
          </a:p>
        </p:txBody>
      </p:sp>
      <p:pic>
        <p:nvPicPr>
          <p:cNvPr id="5" name="Picture 4" descr="Screen Shot 2016-08-11 at 9.3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430"/>
            <a:ext cx="4971669" cy="4937047"/>
          </a:xfrm>
          <a:prstGeom prst="rect">
            <a:avLst/>
          </a:prstGeom>
        </p:spPr>
      </p:pic>
      <p:pic>
        <p:nvPicPr>
          <p:cNvPr id="6" name="Picture 5" descr="Screen Shot 2016-08-11 at 9.34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7" y="1469699"/>
            <a:ext cx="4708141" cy="49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4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42831" y="2693989"/>
            <a:ext cx="841875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>
                <a:solidFill>
                  <a:srgbClr val="000000"/>
                </a:solidFill>
                <a:latin typeface="Calibri" pitchFamily="32" charset="0"/>
              </a:rPr>
              <a:t>Thank </a:t>
            </a:r>
            <a:r>
              <a:rPr lang="en-GB" sz="4400" dirty="0" smtClean="0">
                <a:solidFill>
                  <a:srgbClr val="000000"/>
                </a:solidFill>
                <a:latin typeface="Calibri" pitchFamily="32" charset="0"/>
              </a:rPr>
              <a:t>You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Calibri" pitchFamily="32" charset="0"/>
              </a:rPr>
              <a:t>Any thoughts for Discussion</a:t>
            </a:r>
            <a:endParaRPr lang="en-GB" sz="4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85662" y="4473575"/>
            <a:ext cx="6933089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GSICS VIS/NIR calibration strategy</a:t>
            </a:r>
          </a:p>
          <a:p>
            <a:r>
              <a:rPr lang="en-GB" dirty="0" smtClean="0"/>
              <a:t>Lunar Calibration status</a:t>
            </a:r>
          </a:p>
          <a:p>
            <a:r>
              <a:rPr lang="en-GB" dirty="0" smtClean="0"/>
              <a:t>DCC Calibration status</a:t>
            </a:r>
          </a:p>
          <a:p>
            <a:r>
              <a:rPr lang="en-GB" dirty="0" smtClean="0"/>
              <a:t>Solar spectra</a:t>
            </a:r>
          </a:p>
          <a:p>
            <a:r>
              <a:rPr lang="en-GB" dirty="0" smtClean="0"/>
              <a:t>Spectral band adjustment factors</a:t>
            </a:r>
          </a:p>
          <a:p>
            <a:r>
              <a:rPr lang="en-GB" dirty="0" smtClean="0"/>
              <a:t>Discussion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GSICS GEO VIS/NIR calibration strategy</a:t>
            </a:r>
            <a:endParaRPr lang="en-GB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dirty="0"/>
              <a:t>Use lunar </a:t>
            </a:r>
            <a:r>
              <a:rPr lang="en-GB" dirty="0" smtClean="0"/>
              <a:t>(ROLO model) and </a:t>
            </a:r>
            <a:r>
              <a:rPr lang="en-GB" dirty="0"/>
              <a:t>Deep Convective Clouds (DCC) calibration to determine the stability of the sensor and to tie the calibration to an absolute </a:t>
            </a:r>
            <a:r>
              <a:rPr lang="en-GB" dirty="0" smtClean="0"/>
              <a:t>reference</a:t>
            </a:r>
          </a:p>
          <a:p>
            <a:pPr lvl="1">
              <a:lnSpc>
                <a:spcPct val="70000"/>
              </a:lnSpc>
            </a:pPr>
            <a:r>
              <a:rPr lang="en-GB" dirty="0" smtClean="0"/>
              <a:t>All GEOs observe the moon and DCC</a:t>
            </a:r>
            <a:endParaRPr lang="en-GB" dirty="0"/>
          </a:p>
          <a:p>
            <a:pPr>
              <a:lnSpc>
                <a:spcPct val="70000"/>
              </a:lnSpc>
            </a:pPr>
            <a:r>
              <a:rPr lang="en-GB" dirty="0" smtClean="0"/>
              <a:t>Combine lunar and DCC visible calibration gains as the final GSICS calibration</a:t>
            </a:r>
          </a:p>
          <a:p>
            <a:pPr lvl="1">
              <a:lnSpc>
                <a:spcPct val="70000"/>
              </a:lnSpc>
            </a:pPr>
            <a:r>
              <a:rPr lang="en-GB" dirty="0" smtClean="0"/>
              <a:t>Consistent multiple calibration results validates all techniques</a:t>
            </a:r>
          </a:p>
          <a:p>
            <a:pPr lvl="1">
              <a:lnSpc>
                <a:spcPct val="70000"/>
              </a:lnSpc>
            </a:pPr>
            <a:r>
              <a:rPr lang="en-GB" dirty="0" smtClean="0"/>
              <a:t>The combined gain will have a smaller uncertainty than any individual method gain</a:t>
            </a:r>
          </a:p>
          <a:p>
            <a:pPr lvl="1">
              <a:lnSpc>
                <a:spcPct val="70000"/>
              </a:lnSpc>
            </a:pPr>
            <a:r>
              <a:rPr lang="en-GB" dirty="0" smtClean="0"/>
              <a:t>Individual method gains will be made available so that the user may determine calibration method best suited for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10443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GSICS VIS/NIR reference calibration strategy</a:t>
            </a:r>
            <a:endParaRPr lang="en-GB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en-GB" dirty="0" smtClean="0"/>
              <a:t>Use Aqua-MODIS Band 1 Collection 6 radiances as the absolute reference</a:t>
            </a:r>
          </a:p>
          <a:p>
            <a:pPr lvl="1"/>
            <a:r>
              <a:rPr lang="en-GB" dirty="0" smtClean="0"/>
              <a:t>Migrate to NPP-VIIRS</a:t>
            </a:r>
          </a:p>
          <a:p>
            <a:pPr lvl="1"/>
            <a:r>
              <a:rPr lang="en-GB" dirty="0" smtClean="0"/>
              <a:t>Have an unbroken chain of traceable calibration reference records </a:t>
            </a:r>
          </a:p>
          <a:p>
            <a:pPr lvl="1"/>
            <a:r>
              <a:rPr lang="en-GB" dirty="0" smtClean="0"/>
              <a:t>The reference record chain is then tied to an </a:t>
            </a:r>
            <a:r>
              <a:rPr lang="en-US" dirty="0" smtClean="0"/>
              <a:t>SI</a:t>
            </a:r>
            <a:r>
              <a:rPr lang="en-US" dirty="0"/>
              <a:t>-</a:t>
            </a:r>
            <a:r>
              <a:rPr lang="en-US" b="1" dirty="0"/>
              <a:t>traceable</a:t>
            </a:r>
            <a:r>
              <a:rPr lang="en-US" dirty="0"/>
              <a:t> </a:t>
            </a:r>
            <a:r>
              <a:rPr lang="en-US" dirty="0" smtClean="0"/>
              <a:t>on</a:t>
            </a:r>
            <a:r>
              <a:rPr lang="en-US" dirty="0"/>
              <a:t>-</a:t>
            </a:r>
            <a:r>
              <a:rPr lang="en-US" dirty="0" smtClean="0"/>
              <a:t>orbit calibration system sensor, such as CLARREO or TRUTHS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64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GSICS VIS/NIR SBAF strategy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en-GB" dirty="0" smtClean="0"/>
              <a:t>Use SCIAMACHY based spectral band adjustment factors (SBAF) to take into account spectral differences between the reference and target instrument</a:t>
            </a:r>
          </a:p>
          <a:p>
            <a:pPr lvl="1"/>
            <a:r>
              <a:rPr lang="en-GB" dirty="0" smtClean="0"/>
              <a:t>If there were a well-calibrated hyper-spectral  sensor there would be no need for SBAF</a:t>
            </a:r>
          </a:p>
          <a:p>
            <a:pPr lvl="1"/>
            <a:r>
              <a:rPr lang="en-GB" dirty="0" smtClean="0"/>
              <a:t>The SBAF need to be unique to the spectra used over the GEO and reference sensor </a:t>
            </a:r>
            <a:r>
              <a:rPr lang="en-GB" dirty="0" err="1" smtClean="0"/>
              <a:t>intercalibration</a:t>
            </a:r>
            <a:r>
              <a:rPr lang="en-GB" dirty="0" smtClean="0"/>
              <a:t> site</a:t>
            </a:r>
          </a:p>
          <a:p>
            <a:pPr lvl="1"/>
            <a:r>
              <a:rPr lang="en-GB" dirty="0" smtClean="0"/>
              <a:t>Lunar spectra available from ROLO model and SCIAMACHY</a:t>
            </a:r>
          </a:p>
        </p:txBody>
      </p:sp>
    </p:spTree>
    <p:extLst>
      <p:ext uri="{BB962C8B-B14F-4D97-AF65-F5344CB8AC3E}">
        <p14:creationId xmlns:p14="http://schemas.microsoft.com/office/powerpoint/2010/main" val="119298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Lunar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0" y="1128087"/>
            <a:ext cx="9776395" cy="5616624"/>
          </a:xfrm>
        </p:spPr>
        <p:txBody>
          <a:bodyPr/>
          <a:lstStyle/>
          <a:p>
            <a:r>
              <a:rPr lang="en-IE" sz="2000" dirty="0" smtClean="0"/>
              <a:t>GSICS Implementation of the ROLO model (GIRO) / GSICS Lunar Observation Dataset (GLOD)</a:t>
            </a:r>
          </a:p>
          <a:p>
            <a:pPr lvl="1"/>
            <a:r>
              <a:rPr lang="en-IE" sz="1800" dirty="0" smtClean="0"/>
              <a:t>Intellectual Property Right being cleared in order to distributed to the Lunar Calibration Community members upon agreement with the usage police and the license.</a:t>
            </a:r>
          </a:p>
          <a:p>
            <a:pPr lvl="1"/>
            <a:r>
              <a:rPr lang="en-IE" sz="1800" dirty="0" smtClean="0"/>
              <a:t>Infra-structure for GIRO/GLOD expected in 2016 Q4.</a:t>
            </a:r>
          </a:p>
          <a:p>
            <a:pPr lvl="1"/>
            <a:r>
              <a:rPr lang="en-IE" sz="1800" dirty="0" smtClean="0"/>
              <a:t>Activities planned with USGS to formalise the traceability to the ROLO</a:t>
            </a:r>
          </a:p>
          <a:p>
            <a:r>
              <a:rPr lang="en-IE" sz="2000" dirty="0" smtClean="0"/>
              <a:t>Inter-calibration using the Moon</a:t>
            </a:r>
          </a:p>
          <a:p>
            <a:pPr lvl="1"/>
            <a:r>
              <a:rPr lang="en-IE" sz="1800" dirty="0" smtClean="0"/>
              <a:t>Scheme proposed by EUMETSAT at the last GSICS Annual Meeting in Tsukuba – Japan.</a:t>
            </a:r>
          </a:p>
          <a:p>
            <a:pPr lvl="1"/>
            <a:r>
              <a:rPr lang="en-IE" sz="1800" dirty="0" smtClean="0"/>
              <a:t>On-going study on the validation of SBAF using </a:t>
            </a:r>
            <a:r>
              <a:rPr lang="en-IE" sz="1800" dirty="0" err="1" smtClean="0"/>
              <a:t>hyperspectral</a:t>
            </a:r>
            <a:r>
              <a:rPr lang="en-IE" sz="1800" dirty="0" smtClean="0"/>
              <a:t> measurements from SCIAMACHY </a:t>
            </a:r>
            <a:r>
              <a:rPr lang="en-IE" sz="1800" dirty="0" smtClean="0">
                <a:sym typeface="Wingdings" pitchFamily="2" charset="2"/>
              </a:rPr>
              <a:t> Final Presentation in November 2016</a:t>
            </a:r>
          </a:p>
          <a:p>
            <a:pPr lvl="1"/>
            <a:r>
              <a:rPr lang="en-IE" sz="1800" dirty="0" smtClean="0">
                <a:sym typeface="Wingdings" pitchFamily="2" charset="2"/>
              </a:rPr>
              <a:t>Interactions between JMA and EUMETSAT on AHI lunar data</a:t>
            </a:r>
          </a:p>
          <a:p>
            <a:r>
              <a:rPr lang="en-IE" sz="2000" dirty="0" smtClean="0">
                <a:sym typeface="Wingdings" pitchFamily="2" charset="2"/>
              </a:rPr>
              <a:t>Organisation of a second Lunar Calibration Workshop (still to be confirmed)</a:t>
            </a:r>
          </a:p>
          <a:p>
            <a:pPr lvl="1"/>
            <a:r>
              <a:rPr lang="en-IE" sz="1800" dirty="0" smtClean="0">
                <a:sym typeface="Wingdings" pitchFamily="2" charset="2"/>
              </a:rPr>
              <a:t>Co-organised and hosted by the Chinese Meteorological Administration</a:t>
            </a:r>
          </a:p>
          <a:p>
            <a:pPr lvl="1"/>
            <a:r>
              <a:rPr lang="en-IE" sz="1800" dirty="0" smtClean="0">
                <a:sym typeface="Wingdings" pitchFamily="2" charset="2"/>
              </a:rPr>
              <a:t>Probably second half 2017</a:t>
            </a:r>
          </a:p>
          <a:p>
            <a:pPr lvl="1"/>
            <a:r>
              <a:rPr lang="en-IE" sz="1800" dirty="0" smtClean="0">
                <a:sym typeface="Wingdings" pitchFamily="2" charset="2"/>
              </a:rPr>
              <a:t>Main topics still to be defined</a:t>
            </a:r>
          </a:p>
          <a:p>
            <a:pPr lvl="1"/>
            <a:r>
              <a:rPr lang="en-IE" sz="1800" dirty="0" smtClean="0">
                <a:sym typeface="Wingdings" pitchFamily="2" charset="2"/>
              </a:rPr>
              <a:t>GSICS web meeting on 30 August 2016 to initiate the preparation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7215" y="6392477"/>
            <a:ext cx="2329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solidFill>
                  <a:srgbClr val="000000"/>
                </a:solidFill>
              </a:rPr>
              <a:t>Courtesy of EUMETSAT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6" y="274638"/>
            <a:ext cx="9763314" cy="954087"/>
          </a:xfrm>
        </p:spPr>
        <p:txBody>
          <a:bodyPr/>
          <a:lstStyle/>
          <a:p>
            <a:r>
              <a:rPr lang="en-GB" sz="3200" dirty="0" smtClean="0"/>
              <a:t>GSICS VNIR product for </a:t>
            </a:r>
            <a:r>
              <a:rPr lang="en-GB" sz="3200" dirty="0" err="1" smtClean="0"/>
              <a:t>Meteosat</a:t>
            </a:r>
            <a:r>
              <a:rPr lang="en-GB" sz="3200" dirty="0" smtClean="0"/>
              <a:t> SEVIRI VIS0.6 channel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91201" y="1114101"/>
            <a:ext cx="9633520" cy="5400690"/>
          </a:xfrm>
        </p:spPr>
        <p:txBody>
          <a:bodyPr/>
          <a:lstStyle/>
          <a:p>
            <a:r>
              <a:rPr lang="en-IE" sz="2200" dirty="0" smtClean="0"/>
              <a:t>GSICS VNIR product in demonstration phase (reference = Aqua MODIS)</a:t>
            </a:r>
          </a:p>
          <a:p>
            <a:r>
              <a:rPr lang="en-IE" sz="2200" dirty="0" smtClean="0"/>
              <a:t>Currently based on Deep Convective Clouds only.</a:t>
            </a:r>
          </a:p>
          <a:p>
            <a:r>
              <a:rPr lang="en-IE" sz="2200" dirty="0" smtClean="0"/>
              <a:t>Applies to VIS0.6 channel on Meteosat-10.</a:t>
            </a:r>
          </a:p>
          <a:p>
            <a:r>
              <a:rPr lang="en-IE" sz="2200" dirty="0" smtClean="0"/>
              <a:t>Near-Real Time and Re-Analysis products generated on a daily basis </a:t>
            </a:r>
            <a:r>
              <a:rPr lang="en-IE" sz="2200" dirty="0" smtClean="0">
                <a:sym typeface="Wingdings" pitchFamily="2" charset="2"/>
              </a:rPr>
              <a:t> stored on EUMETSAT GSICS data server</a:t>
            </a:r>
            <a:r>
              <a:rPr lang="en-IE" sz="2200" dirty="0" smtClean="0"/>
              <a:t>.</a:t>
            </a:r>
          </a:p>
          <a:p>
            <a:r>
              <a:rPr lang="en-IE" sz="2200" dirty="0" smtClean="0"/>
              <a:t>Dataset available on request for Meteosat-9 VIS0.6 (till December 2012).</a:t>
            </a:r>
          </a:p>
          <a:p>
            <a:endParaRPr lang="en-IE" sz="2200" dirty="0" smtClean="0"/>
          </a:p>
          <a:p>
            <a:pPr>
              <a:buNone/>
            </a:pPr>
            <a:r>
              <a:rPr lang="en-IE" sz="2200" dirty="0" smtClean="0"/>
              <a:t>Future work:</a:t>
            </a:r>
          </a:p>
          <a:p>
            <a:r>
              <a:rPr lang="en-IE" sz="2200" dirty="0" smtClean="0"/>
              <a:t>Change the reference from Aqua MODIS to </a:t>
            </a:r>
            <a:r>
              <a:rPr lang="en-IE" sz="2200" dirty="0" err="1" smtClean="0"/>
              <a:t>Suomi</a:t>
            </a:r>
            <a:r>
              <a:rPr lang="en-IE" sz="2200" dirty="0" smtClean="0"/>
              <a:t> NPP VIIRS in order to process more bands (VIS0.8 for instance).</a:t>
            </a:r>
          </a:p>
          <a:p>
            <a:r>
              <a:rPr lang="en-IE" sz="2200" dirty="0" smtClean="0"/>
              <a:t>Complement the DCC method with other methods such as lunar inter-calibration (some questions still to be resolved to blend the product).</a:t>
            </a:r>
          </a:p>
          <a:p>
            <a:endParaRPr lang="en-IE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07215" y="6392477"/>
            <a:ext cx="2329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solidFill>
                  <a:srgbClr val="000000"/>
                </a:solidFill>
              </a:rPr>
              <a:t>Courtesy of EUMETSAT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3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62500" cy="954087"/>
          </a:xfrm>
        </p:spPr>
        <p:txBody>
          <a:bodyPr/>
          <a:lstStyle/>
          <a:p>
            <a:r>
              <a:rPr lang="en-GB" sz="3200" dirty="0" smtClean="0"/>
              <a:t>Where to get the data?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0" y="1320800"/>
            <a:ext cx="5283200" cy="4741863"/>
          </a:xfrm>
        </p:spPr>
        <p:txBody>
          <a:bodyPr/>
          <a:lstStyle/>
          <a:p>
            <a:pPr marL="180975" indent="-180975">
              <a:defRPr/>
            </a:pPr>
            <a:r>
              <a:rPr lang="en-GB" sz="2200" dirty="0" err="1" smtClean="0"/>
              <a:t>NetCDF</a:t>
            </a:r>
            <a:r>
              <a:rPr lang="en-GB" sz="2200" dirty="0" smtClean="0"/>
              <a:t> format</a:t>
            </a:r>
          </a:p>
          <a:p>
            <a:pPr marL="180975" indent="-180975">
              <a:defRPr/>
            </a:pPr>
            <a:endParaRPr lang="en-US" sz="2200" dirty="0" smtClean="0"/>
          </a:p>
          <a:p>
            <a:pPr marL="180975" indent="-180975">
              <a:defRPr/>
            </a:pPr>
            <a:r>
              <a:rPr lang="en-US" sz="2200" dirty="0" smtClean="0"/>
              <a:t>Follows GSICS standards (based on WMO standards + CF conventions)</a:t>
            </a:r>
          </a:p>
          <a:p>
            <a:pPr marL="180975" indent="-180975">
              <a:defRPr/>
            </a:pPr>
            <a:endParaRPr lang="en-US" sz="2200" dirty="0" smtClean="0"/>
          </a:p>
          <a:p>
            <a:pPr marL="180975" indent="-180975">
              <a:defRPr/>
            </a:pPr>
            <a:r>
              <a:rPr lang="en-US" sz="2200" dirty="0" smtClean="0"/>
              <a:t>Updated once per day (Near Real Time + Re-Analysis)</a:t>
            </a:r>
          </a:p>
          <a:p>
            <a:pPr marL="180975" indent="-180975">
              <a:defRPr/>
            </a:pPr>
            <a:endParaRPr lang="en-US" sz="2200" dirty="0" smtClean="0"/>
          </a:p>
          <a:p>
            <a:pPr marL="180975" indent="-180975">
              <a:defRPr/>
            </a:pPr>
            <a:r>
              <a:rPr lang="en-US" sz="2200" dirty="0" smtClean="0"/>
              <a:t>A product user’s manual soon available</a:t>
            </a:r>
            <a:endParaRPr lang="en-GB" sz="2200" dirty="0" smtClean="0"/>
          </a:p>
          <a:p>
            <a:pPr marL="180975" lvl="1" indent="-180975">
              <a:buNone/>
              <a:defRPr/>
            </a:pPr>
            <a:endParaRPr lang="en-GB" sz="2200" dirty="0" smtClean="0">
              <a:ea typeface="+mn-ea"/>
            </a:endParaRPr>
          </a:p>
          <a:p>
            <a:pPr marL="180975" lvl="1" indent="-180975">
              <a:defRPr/>
            </a:pPr>
            <a:r>
              <a:rPr lang="en-GB" sz="2200" dirty="0" smtClean="0">
                <a:ea typeface="+mn-ea"/>
              </a:rPr>
              <a:t>For NRT + RA </a:t>
            </a:r>
            <a:r>
              <a:rPr lang="en-GB" sz="2200" dirty="0" smtClean="0">
                <a:ea typeface="+mn-ea"/>
                <a:sym typeface="Wingdings" pitchFamily="2" charset="2"/>
              </a:rPr>
              <a:t> s</a:t>
            </a:r>
            <a:r>
              <a:rPr lang="en-GB" sz="2200" dirty="0" smtClean="0">
                <a:ea typeface="+mn-ea"/>
              </a:rPr>
              <a:t>ee </a:t>
            </a:r>
            <a:r>
              <a:rPr lang="en-GB" sz="2200" dirty="0" smtClean="0">
                <a:ea typeface="+mn-ea"/>
                <a:hlinkClick r:id="rId2"/>
              </a:rPr>
              <a:t>http://gsics.eumetsat.int</a:t>
            </a:r>
            <a:r>
              <a:rPr lang="en-GB" sz="2200" dirty="0" smtClean="0">
                <a:ea typeface="+mn-ea"/>
              </a:rPr>
              <a:t> </a:t>
            </a:r>
          </a:p>
        </p:txBody>
      </p:sp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3" cstate="print"/>
          <a:srcRect r="49318" b="25900"/>
          <a:stretch>
            <a:fillRect/>
          </a:stretch>
        </p:blipFill>
        <p:spPr bwMode="auto">
          <a:xfrm>
            <a:off x="5313046" y="0"/>
            <a:ext cx="4634403" cy="42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UMETSAT_GSICS_server_products.png"/>
          <p:cNvPicPr>
            <a:picLocks noChangeAspect="1"/>
          </p:cNvPicPr>
          <p:nvPr/>
        </p:nvPicPr>
        <p:blipFill>
          <a:blip r:embed="rId4" cstate="print"/>
          <a:srcRect r="73726" b="58927"/>
          <a:stretch>
            <a:fillRect/>
          </a:stretch>
        </p:blipFill>
        <p:spPr>
          <a:xfrm>
            <a:off x="5313046" y="2708908"/>
            <a:ext cx="4754879" cy="414909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6753230" y="2348862"/>
            <a:ext cx="1080138" cy="36004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13276" y="6489391"/>
            <a:ext cx="2340299" cy="36004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332793" y="2528888"/>
            <a:ext cx="3420437" cy="3240411"/>
          </a:xfrm>
          <a:prstGeom prst="bentConnector3">
            <a:avLst>
              <a:gd name="adj1" fmla="val 55198"/>
            </a:avLst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4"/>
            <a:endCxn id="23" idx="0"/>
          </p:cNvCxnSpPr>
          <p:nvPr/>
        </p:nvCxnSpPr>
        <p:spPr bwMode="auto">
          <a:xfrm>
            <a:off x="7293299" y="2708908"/>
            <a:ext cx="630081" cy="108013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7164092" y="4788000"/>
            <a:ext cx="1260161" cy="180023"/>
          </a:xfrm>
          <a:prstGeom prst="rect">
            <a:avLst/>
          </a:prstGeom>
          <a:solidFill>
            <a:srgbClr val="FF0000">
              <a:alpha val="2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0" name="Straight Arrow Connector 19"/>
          <p:cNvCxnSpPr>
            <a:stCxn id="23" idx="2"/>
            <a:endCxn id="18" idx="0"/>
          </p:cNvCxnSpPr>
          <p:nvPr/>
        </p:nvCxnSpPr>
        <p:spPr bwMode="auto">
          <a:xfrm flipH="1">
            <a:off x="7794173" y="3969069"/>
            <a:ext cx="129207" cy="818931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7113276" y="3789046"/>
            <a:ext cx="1620207" cy="180023"/>
          </a:xfrm>
          <a:prstGeom prst="rect">
            <a:avLst/>
          </a:prstGeom>
          <a:solidFill>
            <a:srgbClr val="FF0000">
              <a:alpha val="2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7" name="Straight Arrow Connector 26"/>
          <p:cNvCxnSpPr>
            <a:stCxn id="18" idx="2"/>
            <a:endCxn id="12" idx="0"/>
          </p:cNvCxnSpPr>
          <p:nvPr/>
        </p:nvCxnSpPr>
        <p:spPr bwMode="auto">
          <a:xfrm>
            <a:off x="7794173" y="4968023"/>
            <a:ext cx="489253" cy="152136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982144" y="6392477"/>
            <a:ext cx="2329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solidFill>
                  <a:srgbClr val="000000"/>
                </a:solidFill>
              </a:rPr>
              <a:t>Courtesy of EUMETSAT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00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VIIRS I1 (0.65µm) DCC mode radiances</a:t>
            </a:r>
            <a:endParaRPr lang="en-US" dirty="0"/>
          </a:p>
        </p:txBody>
      </p:sp>
      <p:pic>
        <p:nvPicPr>
          <p:cNvPr id="3" name="Picture 2" descr="Screen Shot 2016-03-31 at 12.1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986"/>
            <a:ext cx="9906000" cy="4305905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8289" y="5640311"/>
            <a:ext cx="8791077" cy="646331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• The VIIRS I1 band NASA </a:t>
            </a:r>
            <a:r>
              <a:rPr lang="en-US" sz="1800" dirty="0" err="1" smtClean="0"/>
              <a:t>LandPeate</a:t>
            </a:r>
            <a:r>
              <a:rPr lang="en-US" sz="1800" dirty="0" smtClean="0"/>
              <a:t> calibrated radiances seem stable over time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406382" y="3273"/>
            <a:ext cx="169345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Bhatt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49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27318</TotalTime>
  <Words>906</Words>
  <Application>Microsoft Macintosh PowerPoint</Application>
  <PresentationFormat>A4 Paper (210x297 mm)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GSICS Vis/NIR Calibration Activities</vt:lpstr>
      <vt:lpstr>Overview</vt:lpstr>
      <vt:lpstr>GSICS GEO VIS/NIR calibration strategy</vt:lpstr>
      <vt:lpstr>GSICS VIS/NIR reference calibration strategy</vt:lpstr>
      <vt:lpstr>GSICS VIS/NIR SBAF strategy</vt:lpstr>
      <vt:lpstr>Lunar Calibration</vt:lpstr>
      <vt:lpstr>GSICS VNIR product for Meteosat SEVIRI VIS0.6 channel</vt:lpstr>
      <vt:lpstr>Where to get the data?</vt:lpstr>
      <vt:lpstr>VIIRS I1 (0.65µm) DCC mode radiances</vt:lpstr>
      <vt:lpstr>Comparison of Met-10 VIS/NIR calibration methods</vt:lpstr>
      <vt:lpstr> GSICS Solar Spectra Recommended Reference</vt:lpstr>
      <vt:lpstr>Solar Constant Comparison</vt:lpstr>
      <vt:lpstr>Spectral Band Adjustment Factor (SBAF)</vt:lpstr>
      <vt:lpstr>Libya-4 SCIAMACHY spectra</vt:lpstr>
      <vt:lpstr>Comparison of SBAF over Libya-4</vt:lpstr>
      <vt:lpstr>PowerPoint Presentation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ODIN</cp:lastModifiedBy>
  <cp:revision>1143</cp:revision>
  <cp:lastPrinted>2006-03-06T14:11:17Z</cp:lastPrinted>
  <dcterms:created xsi:type="dcterms:W3CDTF">1997-07-23T08:21:02Z</dcterms:created>
  <dcterms:modified xsi:type="dcterms:W3CDTF">2016-08-11T15:44:17Z</dcterms:modified>
</cp:coreProperties>
</file>