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300" r:id="rId11"/>
    <p:sldId id="280" r:id="rId12"/>
    <p:sldId id="299" r:id="rId13"/>
    <p:sldId id="270" r:id="rId14"/>
    <p:sldId id="271" r:id="rId15"/>
    <p:sldId id="290" r:id="rId16"/>
    <p:sldId id="286" r:id="rId17"/>
    <p:sldId id="287" r:id="rId18"/>
    <p:sldId id="288" r:id="rId19"/>
    <p:sldId id="289" r:id="rId20"/>
    <p:sldId id="283" r:id="rId21"/>
    <p:sldId id="301" r:id="rId22"/>
    <p:sldId id="284" r:id="rId23"/>
    <p:sldId id="302" r:id="rId24"/>
    <p:sldId id="303" r:id="rId25"/>
    <p:sldId id="285" r:id="rId26"/>
    <p:sldId id="293" r:id="rId27"/>
    <p:sldId id="281" r:id="rId28"/>
    <p:sldId id="304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504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77072"/>
            <a:ext cx="8533749" cy="26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5536" y="6281562"/>
            <a:ext cx="433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alpha val="60000"/>
                  </a:schemeClr>
                </a:solidFill>
              </a:rPr>
              <a:t>2016-08-11  SCIAMACHY</a:t>
            </a:r>
            <a:r>
              <a:rPr lang="en-US" baseline="0" dirty="0" smtClean="0">
                <a:solidFill>
                  <a:schemeClr val="tx2">
                    <a:alpha val="60000"/>
                  </a:schemeClr>
                </a:solidFill>
              </a:rPr>
              <a:t> Lunar observations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Bent Arrow 14"/>
          <p:cNvSpPr/>
          <p:nvPr userDrawn="1"/>
        </p:nvSpPr>
        <p:spPr>
          <a:xfrm>
            <a:off x="179512" y="6126164"/>
            <a:ext cx="7632848" cy="739794"/>
          </a:xfrm>
          <a:prstGeom prst="bentArrow">
            <a:avLst>
              <a:gd name="adj1" fmla="val 1773"/>
              <a:gd name="adj2" fmla="val 10539"/>
              <a:gd name="adj3" fmla="val 25000"/>
              <a:gd name="adj4" fmla="val 83783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927" y="5589240"/>
            <a:ext cx="3905577" cy="12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5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">
              <a:schemeClr val="accent1">
                <a:tint val="44500"/>
                <a:satMod val="160000"/>
              </a:schemeClr>
            </a:gs>
            <a:gs pos="22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F1D2-4929-3A49-988C-E14D140FCE2C}" type="datetimeFigureOut">
              <a:rPr lang="en-US" smtClean="0"/>
              <a:pPr/>
              <a:t>2016-08-11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SCIAMACHY Lunar observations as </a:t>
            </a:r>
            <a:r>
              <a:rPr lang="en-US" dirty="0" err="1"/>
              <a:t>intercalibration</a:t>
            </a:r>
            <a:r>
              <a:rPr lang="en-US" dirty="0"/>
              <a:t> </a:t>
            </a:r>
            <a:r>
              <a:rPr lang="en-US" dirty="0" smtClean="0"/>
              <a:t>source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357388"/>
            <a:ext cx="6400800" cy="1152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That’s no moon,</a:t>
            </a:r>
          </a:p>
          <a:p>
            <a:r>
              <a:rPr lang="en-US" dirty="0" smtClean="0"/>
              <a:t>It’s a calibration source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6048" y="3789040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Ralph </a:t>
            </a:r>
            <a:r>
              <a:rPr lang="en-US" dirty="0" err="1" smtClean="0"/>
              <a:t>Snel</a:t>
            </a:r>
            <a:endParaRPr lang="en-US" dirty="0" smtClean="0"/>
          </a:p>
          <a:p>
            <a:r>
              <a:rPr lang="en-US" dirty="0" err="1" smtClean="0"/>
              <a:t>Matthijs</a:t>
            </a:r>
            <a:r>
              <a:rPr lang="en-US" dirty="0" smtClean="0"/>
              <a:t> Krijger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2146300"/>
            <a:ext cx="3168352" cy="301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phase angle coverage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166539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libration angle coverage</a:t>
            </a:r>
            <a:endParaRPr lang="en-US" dirty="0"/>
          </a:p>
        </p:txBody>
      </p:sp>
      <p:pic>
        <p:nvPicPr>
          <p:cNvPr id="4" name="Content Placeholder 3" descr="C:\Users\Krijger\AppData\Local\Microsoft\Windows\Temporary Internet Files\Content.Word\scia_lunar_libration_coverage.pn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530" y="1600200"/>
            <a:ext cx="465693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13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SCIAMACHY lunar albedo (1)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72224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SCIAMACHY lunar albedo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 descr="Screen Shot 2016-08-03 at 22.34.24.pn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34" y="1600200"/>
            <a:ext cx="568693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8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SCIAMACHY lunar albedo fit RMS</a:t>
            </a:r>
            <a:endParaRPr lang="en-US" dirty="0"/>
          </a:p>
        </p:txBody>
      </p:sp>
      <p:pic>
        <p:nvPicPr>
          <p:cNvPr id="5" name="Content Placeholder 4" descr="Screen Shot 2016-08-03 at 22.30.19.pn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585" y="1600200"/>
            <a:ext cx="56848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Degradation</a:t>
            </a:r>
            <a:endParaRPr lang="en-US" dirty="0"/>
          </a:p>
        </p:txBody>
      </p:sp>
      <p:pic>
        <p:nvPicPr>
          <p:cNvPr id="3074" name="Picture 2" descr="http://www.iup.uni-bremen.de/sciamachy/LTM/LTM_median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436" y="1600200"/>
            <a:ext cx="58571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0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 Lunar Degradation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180695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 Lunar Degradation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289871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 Lunar Degradation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146263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 Lunar Degradation </a:t>
            </a:r>
            <a:r>
              <a:rPr lang="en-US" dirty="0" smtClean="0"/>
              <a:t>(4)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215128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SCIAMACHY</a:t>
            </a:r>
          </a:p>
          <a:p>
            <a:r>
              <a:rPr lang="en-US" dirty="0" smtClean="0"/>
              <a:t>SCIAMACHY Lunar Observations</a:t>
            </a:r>
          </a:p>
          <a:p>
            <a:r>
              <a:rPr lang="en-US" dirty="0" smtClean="0"/>
              <a:t>SCIAMACHY Degradation</a:t>
            </a:r>
          </a:p>
          <a:p>
            <a:r>
              <a:rPr lang="en-US" dirty="0" smtClean="0"/>
              <a:t>SCIAMACHY Calibration</a:t>
            </a:r>
          </a:p>
          <a:p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4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 Lunar Degradation </a:t>
            </a:r>
            <a:r>
              <a:rPr lang="en-US" dirty="0" smtClean="0"/>
              <a:t>(5)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133762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 Phase </a:t>
            </a:r>
            <a:r>
              <a:rPr lang="en-US" dirty="0" smtClean="0"/>
              <a:t>Angle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1727253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 Phase Angle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323850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 ASM Angle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2354622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 ASM </a:t>
            </a:r>
            <a:r>
              <a:rPr lang="en-US" dirty="0" smtClean="0"/>
              <a:t>Angle 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</p:spTree>
    <p:extLst>
      <p:ext uri="{BB962C8B-B14F-4D97-AF65-F5344CB8AC3E}">
        <p14:creationId xmlns:p14="http://schemas.microsoft.com/office/powerpoint/2010/main" val="663038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 ASM angle 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11" y="1600200"/>
            <a:ext cx="5659578" cy="4525963"/>
          </a:xfrm>
        </p:spPr>
      </p:pic>
      <p:sp>
        <p:nvSpPr>
          <p:cNvPr id="5" name="Rectangle 4"/>
          <p:cNvSpPr/>
          <p:nvPr/>
        </p:nvSpPr>
        <p:spPr>
          <a:xfrm>
            <a:off x="4211960" y="2132856"/>
            <a:ext cx="1008112" cy="3384376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6136" y="2132856"/>
            <a:ext cx="594852" cy="3384376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77776" y="2146300"/>
            <a:ext cx="1509023" cy="562620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On-ground</a:t>
            </a:r>
          </a:p>
          <a:p>
            <a:pPr algn="ctr"/>
            <a:r>
              <a:rPr lang="en-US" dirty="0" smtClean="0"/>
              <a:t>Calibrated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2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SCIAMACHY ASM-dependence</a:t>
            </a:r>
          </a:p>
          <a:p>
            <a:r>
              <a:rPr lang="en-US" dirty="0" smtClean="0"/>
              <a:t>SCIAMACHY </a:t>
            </a:r>
            <a:r>
              <a:rPr lang="en-US" dirty="0" smtClean="0"/>
              <a:t>Polarization</a:t>
            </a:r>
            <a:endParaRPr lang="en-US" dirty="0" smtClean="0"/>
          </a:p>
          <a:p>
            <a:r>
              <a:rPr lang="en-US" dirty="0" smtClean="0"/>
              <a:t>SCIAMACHY Absolute Calibration</a:t>
            </a:r>
          </a:p>
          <a:p>
            <a:r>
              <a:rPr lang="en-US" dirty="0" smtClean="0"/>
              <a:t>Put the moon to good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0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0606970"/>
              </p:ext>
            </p:ext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6877773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0232" y="548680"/>
            <a:ext cx="246574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Potential uses:</a:t>
            </a:r>
          </a:p>
          <a:p>
            <a:endParaRPr lang="en-US" sz="2800" dirty="0" smtClean="0"/>
          </a:p>
          <a:p>
            <a:r>
              <a:rPr lang="en-US" sz="2800" dirty="0" smtClean="0"/>
              <a:t>SBAFs:</a:t>
            </a:r>
          </a:p>
          <a:p>
            <a:r>
              <a:rPr lang="en-US" sz="2800" dirty="0" smtClean="0"/>
              <a:t>MSG1 </a:t>
            </a:r>
            <a:r>
              <a:rPr lang="en-US" sz="2800" dirty="0"/>
              <a:t>Vis 006 </a:t>
            </a:r>
            <a:r>
              <a:rPr lang="en-US" sz="2800" dirty="0" smtClean="0"/>
              <a:t>–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Aqua </a:t>
            </a:r>
            <a:r>
              <a:rPr lang="en-US" sz="2800" dirty="0" err="1"/>
              <a:t>Ch</a:t>
            </a:r>
            <a:r>
              <a:rPr lang="en-US" sz="28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21905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SCIAMACHY </a:t>
            </a:r>
          </a:p>
          <a:p>
            <a:pPr lvl="1"/>
            <a:r>
              <a:rPr lang="en-US" dirty="0" smtClean="0"/>
              <a:t>High (0.25nm) resolution lunar spectrum</a:t>
            </a:r>
          </a:p>
          <a:p>
            <a:pPr lvl="1"/>
            <a:r>
              <a:rPr lang="en-US" dirty="0" smtClean="0"/>
              <a:t>Precise </a:t>
            </a:r>
            <a:r>
              <a:rPr lang="en-US" dirty="0" smtClean="0"/>
              <a:t>(&lt;0.5</a:t>
            </a:r>
            <a:r>
              <a:rPr lang="en-US" dirty="0" smtClean="0"/>
              <a:t>%) </a:t>
            </a:r>
            <a:r>
              <a:rPr lang="en-US" dirty="0"/>
              <a:t>lunar </a:t>
            </a:r>
            <a:r>
              <a:rPr lang="en-US" dirty="0" smtClean="0"/>
              <a:t>spectrum</a:t>
            </a:r>
          </a:p>
          <a:p>
            <a:pPr lvl="1"/>
            <a:r>
              <a:rPr lang="en-US" dirty="0" smtClean="0"/>
              <a:t>Many (~</a:t>
            </a:r>
            <a:r>
              <a:rPr lang="en-US" dirty="0" smtClean="0"/>
              <a:t>1100</a:t>
            </a:r>
            <a:r>
              <a:rPr lang="en-US" dirty="0" smtClean="0"/>
              <a:t>) lunar measurements</a:t>
            </a:r>
          </a:p>
          <a:p>
            <a:pPr lvl="1"/>
            <a:r>
              <a:rPr lang="en-US" dirty="0" smtClean="0"/>
              <a:t>Different geometries</a:t>
            </a:r>
          </a:p>
          <a:p>
            <a:pPr lvl="1"/>
            <a:r>
              <a:rPr lang="en-US" dirty="0" smtClean="0"/>
              <a:t>New improved calibration (mirror model)</a:t>
            </a:r>
          </a:p>
          <a:p>
            <a:r>
              <a:rPr lang="en-US" sz="2800" dirty="0" smtClean="0"/>
              <a:t>Good </a:t>
            </a:r>
            <a:r>
              <a:rPr lang="en-US" sz="2800" dirty="0" smtClean="0"/>
              <a:t>(relative) agreement ROLO/GIRO (&lt;0.5%)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04631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mtClean="0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SCIAMACHY on ENVISAT</a:t>
            </a:r>
            <a:endParaRPr lang="en-US" sz="3600" dirty="0"/>
          </a:p>
        </p:txBody>
      </p:sp>
      <p:pic>
        <p:nvPicPr>
          <p:cNvPr id="6" name="Content Placeholder 5" descr="fig_2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95400"/>
            <a:ext cx="7392119" cy="4840716"/>
          </a:xfrm>
        </p:spPr>
      </p:pic>
    </p:spTree>
    <p:extLst>
      <p:ext uri="{BB962C8B-B14F-4D97-AF65-F5344CB8AC3E}">
        <p14:creationId xmlns:p14="http://schemas.microsoft.com/office/powerpoint/2010/main" val="5840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dirty="0" smtClean="0"/>
              <a:t>The main objectives of the SCIAMACHY mission are </a:t>
            </a:r>
            <a:endParaRPr lang="x-none" dirty="0" smtClean="0"/>
          </a:p>
          <a:p>
            <a:r>
              <a:rPr dirty="0" smtClean="0"/>
              <a:t>to improve our knowledge of global atmospheric composition, </a:t>
            </a:r>
            <a:endParaRPr lang="x-none" dirty="0" smtClean="0"/>
          </a:p>
          <a:p>
            <a:r>
              <a:rPr dirty="0" smtClean="0"/>
              <a:t>its change in response to both natural and anthropogenic activity and the processes associated to it, as well as </a:t>
            </a:r>
            <a:endParaRPr lang="x-none" dirty="0" smtClean="0"/>
          </a:p>
          <a:p>
            <a:r>
              <a:rPr dirty="0" smtClean="0"/>
              <a:t>the related global issues of importance to the chemistry and physics of our atmosphere </a:t>
            </a:r>
          </a:p>
          <a:p>
            <a:endParaRPr lang="en-US" sz="865" dirty="0" smtClean="0"/>
          </a:p>
          <a:p>
            <a:pPr>
              <a:buNone/>
            </a:pPr>
            <a:r>
              <a:rPr lang="en-US" dirty="0" smtClean="0"/>
              <a:t>Monitor the Earth atmosphere (gases, aerosols, clouds) in reflected sunlight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0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Imaging spectrometer</a:t>
            </a:r>
          </a:p>
          <a:p>
            <a:r>
              <a:rPr lang="en-US" dirty="0" smtClean="0"/>
              <a:t>Spatial dimensions through scan </a:t>
            </a:r>
            <a:r>
              <a:rPr lang="en-US" dirty="0" err="1" smtClean="0"/>
              <a:t>mirror(s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IFoV</a:t>
            </a:r>
            <a:r>
              <a:rPr lang="en-US" dirty="0" smtClean="0"/>
              <a:t>: 0.045 degrees by 1.8 degrees</a:t>
            </a:r>
          </a:p>
          <a:p>
            <a:r>
              <a:rPr lang="en-US" dirty="0" smtClean="0"/>
              <a:t>Spectral dimension through 8-channel spectrometer, 8192 wavelengths:</a:t>
            </a:r>
          </a:p>
          <a:p>
            <a:pPr lvl="1"/>
            <a:r>
              <a:rPr lang="en-US" dirty="0" smtClean="0"/>
              <a:t>214 nm to 1773 nm</a:t>
            </a:r>
          </a:p>
          <a:p>
            <a:pPr lvl="1"/>
            <a:r>
              <a:rPr lang="en-US" dirty="0" smtClean="0"/>
              <a:t>1934 nm to 2044 nm</a:t>
            </a:r>
          </a:p>
          <a:p>
            <a:pPr lvl="1"/>
            <a:r>
              <a:rPr lang="en-US" dirty="0" smtClean="0"/>
              <a:t>2259 nm to 2386 nm</a:t>
            </a:r>
          </a:p>
          <a:p>
            <a:r>
              <a:rPr lang="en-US" dirty="0" smtClean="0"/>
              <a:t>Nadir, Limb, sub-solar, solar occultation and lunar occultation views</a:t>
            </a:r>
          </a:p>
          <a:p>
            <a:r>
              <a:rPr lang="en-US" dirty="0" smtClean="0"/>
              <a:t>Many in-flight calibration and monitoring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3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viewing modes</a:t>
            </a:r>
            <a:endParaRPr lang="en-US" dirty="0"/>
          </a:p>
        </p:txBody>
      </p:sp>
      <p:pic>
        <p:nvPicPr>
          <p:cNvPr id="4" name="Content Placeholder 3" descr="fig_3_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605" y="1600200"/>
            <a:ext cx="3786790" cy="4525963"/>
          </a:xfrm>
        </p:spPr>
      </p:pic>
    </p:spTree>
    <p:extLst>
      <p:ext uri="{BB962C8B-B14F-4D97-AF65-F5344CB8AC3E}">
        <p14:creationId xmlns:p14="http://schemas.microsoft.com/office/powerpoint/2010/main" val="294887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2 types of lunar observation:</a:t>
            </a:r>
          </a:p>
          <a:p>
            <a:r>
              <a:rPr lang="en-US" dirty="0" smtClean="0"/>
              <a:t>Lunar pointing using sun/moon follower (state ID 56 and 57)</a:t>
            </a:r>
          </a:p>
          <a:p>
            <a:r>
              <a:rPr lang="en-US" dirty="0" smtClean="0"/>
              <a:t>Lunar scanning, using sun/moon follower + superimposed scan of 0.66 degrees edge to edge (state ID 54)</a:t>
            </a:r>
          </a:p>
          <a:p>
            <a:r>
              <a:rPr lang="en-US" dirty="0" smtClean="0"/>
              <a:t>State IDs 56 and 57 show only a slice of the moon, not suited for this study</a:t>
            </a:r>
          </a:p>
          <a:p>
            <a:r>
              <a:rPr lang="en-US" dirty="0" smtClean="0"/>
              <a:t>State ID 54 shows the entire moon in the scans, 1-dimensional “image” in elevation direction:</a:t>
            </a:r>
          </a:p>
          <a:p>
            <a:pPr lvl="1"/>
            <a:r>
              <a:rPr lang="en-US" dirty="0" smtClean="0"/>
              <a:t>2 pixels high in 8192 wavelengths</a:t>
            </a:r>
          </a:p>
          <a:p>
            <a:pPr lvl="1"/>
            <a:r>
              <a:rPr lang="en-US" dirty="0" smtClean="0"/>
              <a:t>80 pixels high in 7 </a:t>
            </a:r>
            <a:r>
              <a:rPr lang="en-US" dirty="0" err="1" smtClean="0"/>
              <a:t>Polarisation</a:t>
            </a:r>
            <a:r>
              <a:rPr lang="en-US" dirty="0" smtClean="0"/>
              <a:t> Measurement Devices (</a:t>
            </a:r>
            <a:r>
              <a:rPr lang="en-US" dirty="0" err="1" smtClean="0"/>
              <a:t>PMDs</a:t>
            </a:r>
            <a:r>
              <a:rPr lang="en-US" dirty="0" smtClean="0"/>
              <a:t>), broadband linear </a:t>
            </a:r>
            <a:r>
              <a:rPr lang="en-US" dirty="0" err="1" smtClean="0"/>
              <a:t>polarisation</a:t>
            </a:r>
            <a:r>
              <a:rPr lang="en-US" dirty="0" smtClean="0"/>
              <a:t>, 6 wavelengths, 2 </a:t>
            </a:r>
            <a:r>
              <a:rPr lang="en-US" dirty="0" err="1" smtClean="0"/>
              <a:t>polarisation</a:t>
            </a:r>
            <a:r>
              <a:rPr lang="en-US" dirty="0" smtClean="0"/>
              <a:t> directions (90 and 45 degrees)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lunar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1112 </a:t>
            </a:r>
            <a:r>
              <a:rPr lang="en-US" dirty="0" smtClean="0"/>
              <a:t>orbits with State ID 54 (between 2002-12-16 and 2012-04-07)</a:t>
            </a:r>
          </a:p>
          <a:p>
            <a:r>
              <a:rPr lang="en-US" dirty="0" smtClean="0"/>
              <a:t>Focus here on 400 orbits between beginning 2003 and beginning 2008</a:t>
            </a:r>
          </a:p>
          <a:p>
            <a:r>
              <a:rPr lang="en-US" dirty="0" smtClean="0"/>
              <a:t>Dedicated lunar calibration campaign mid to end 2006 included</a:t>
            </a:r>
          </a:p>
          <a:p>
            <a:r>
              <a:rPr lang="en-US" dirty="0" smtClean="0"/>
              <a:t>Total number of spectra over the 400 orbits about 26000 spectra, 1 second per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6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phase angle coverage (1)</a:t>
            </a:r>
            <a:endParaRPr lang="en-US" dirty="0"/>
          </a:p>
        </p:txBody>
      </p:sp>
      <p:pic>
        <p:nvPicPr>
          <p:cNvPr id="4" name="Content Placeholder 3" descr="C:\Users\Krijger\AppData\Local\Microsoft\Windows\Temporary Internet Files\Content.Word\scia_lunar_phase_coverag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85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489</Words>
  <Application>Microsoft Office PowerPoint</Application>
  <PresentationFormat>On-screen Show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Preliminary SCIAMACHY Lunar observations as intercalibration source </vt:lpstr>
      <vt:lpstr>PowerPoint Presentation</vt:lpstr>
      <vt:lpstr>SCIAMACHY on ENVISAT</vt:lpstr>
      <vt:lpstr>Primary purpose</vt:lpstr>
      <vt:lpstr>The instrument</vt:lpstr>
      <vt:lpstr>SCIAMACHY viewing modes</vt:lpstr>
      <vt:lpstr>Lunar observations</vt:lpstr>
      <vt:lpstr>Number of lunar spectra</vt:lpstr>
      <vt:lpstr>Lunar phase angle coverage (1)</vt:lpstr>
      <vt:lpstr>Lunar phase angle coverage (2)</vt:lpstr>
      <vt:lpstr>Lunar libration angle coverage</vt:lpstr>
      <vt:lpstr>SCIAMACHY lunar albedo (1)</vt:lpstr>
      <vt:lpstr>SCIAMACHY lunar albedo (2)</vt:lpstr>
      <vt:lpstr>SCIAMACHY lunar albedo fit RMS</vt:lpstr>
      <vt:lpstr>SCIAMACHY Degradation</vt:lpstr>
      <vt:lpstr>SCIA Lunar Degradation (1)</vt:lpstr>
      <vt:lpstr>SCIA Lunar Degradation (2)</vt:lpstr>
      <vt:lpstr>SCIA Lunar Degradation (3)</vt:lpstr>
      <vt:lpstr>SCIA Lunar Degradation (4)</vt:lpstr>
      <vt:lpstr>SCIA Lunar Degradation (5)</vt:lpstr>
      <vt:lpstr>SCIA Phase Angle (1)</vt:lpstr>
      <vt:lpstr>SCIA Phase Angle (2)</vt:lpstr>
      <vt:lpstr>SCIA ASM Angle (1)</vt:lpstr>
      <vt:lpstr>SCIA ASM Angle (2)</vt:lpstr>
      <vt:lpstr>SCIA ASM angle (3)</vt:lpstr>
      <vt:lpstr>Future</vt:lpstr>
      <vt:lpstr>PowerPoint Presentation</vt:lpstr>
      <vt:lpstr>Summary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validation of spectral band adjustment factors using lunar hyperspectral measurements</dc:title>
  <dc:creator>R S</dc:creator>
  <cp:lastModifiedBy>Krijger</cp:lastModifiedBy>
  <cp:revision>167</cp:revision>
  <dcterms:created xsi:type="dcterms:W3CDTF">2015-12-07T21:22:00Z</dcterms:created>
  <dcterms:modified xsi:type="dcterms:W3CDTF">2016-08-11T17:50:02Z</dcterms:modified>
</cp:coreProperties>
</file>