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4"/>
  </p:notesMasterIdLst>
  <p:handoutMasterIdLst>
    <p:handoutMasterId r:id="rId15"/>
  </p:handoutMasterIdLst>
  <p:sldIdLst>
    <p:sldId id="943" r:id="rId2"/>
    <p:sldId id="1011" r:id="rId3"/>
    <p:sldId id="970" r:id="rId4"/>
    <p:sldId id="999" r:id="rId5"/>
    <p:sldId id="1008" r:id="rId6"/>
    <p:sldId id="1009" r:id="rId7"/>
    <p:sldId id="1010" r:id="rId8"/>
    <p:sldId id="1001" r:id="rId9"/>
    <p:sldId id="1002" r:id="rId10"/>
    <p:sldId id="1000" r:id="rId11"/>
    <p:sldId id="1004" r:id="rId12"/>
    <p:sldId id="1003" r:id="rId13"/>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xmlns="">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EE2D24"/>
    <a:srgbClr val="A2DADE"/>
    <a:srgbClr val="4E0B55"/>
    <a:srgbClr val="3333FF"/>
    <a:srgbClr val="FF9900"/>
    <a:srgbClr val="C7A775"/>
    <a:srgbClr val="00B5EF"/>
    <a:srgbClr val="CDE3A0"/>
    <a:srgbClr val="EFC8D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590" autoAdjust="0"/>
    <p:restoredTop sz="85323" autoAdjust="0"/>
  </p:normalViewPr>
  <p:slideViewPr>
    <p:cSldViewPr snapToGrid="0">
      <p:cViewPr varScale="1">
        <p:scale>
          <a:sx n="74" d="100"/>
          <a:sy n="74" d="100"/>
        </p:scale>
        <p:origin x="-672" y="-102"/>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10 August 2016</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xmlns=""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10 August 2016</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xmlns=""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10 August 2016</a:t>
            </a:fld>
            <a:endParaRPr lang="de-DE"/>
          </a:p>
        </p:txBody>
      </p:sp>
    </p:spTree>
    <p:extLst>
      <p:ext uri="{BB962C8B-B14F-4D97-AF65-F5344CB8AC3E}">
        <p14:creationId xmlns="" xmlns:p14="http://schemas.microsoft.com/office/powerpoint/2010/main" val="373551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mo-sat.info/oscar/instruments/view/61" TargetMode="External"/><Relationship Id="rId2" Type="http://schemas.openxmlformats.org/officeDocument/2006/relationships/hyperlink" Target="http://www.wmo-sat.info/oscar/satellites/view/334" TargetMode="External"/><Relationship Id="rId1" Type="http://schemas.openxmlformats.org/officeDocument/2006/relationships/slideLayout" Target="../slideLayouts/slideLayout3.xml"/><Relationship Id="rId6" Type="http://schemas.openxmlformats.org/officeDocument/2006/relationships/hyperlink" Target="http://www.star.nesdis.noaa.gov/smcd/GCC/instrInfo-srf.php" TargetMode="External"/><Relationship Id="rId5" Type="http://schemas.openxmlformats.org/officeDocument/2006/relationships/hyperlink" Target="http://www.eumetsat.int/website/home/Data/Products/Calibration/Intercalibration/index.html" TargetMode="External"/><Relationship Id="rId4" Type="http://schemas.openxmlformats.org/officeDocument/2006/relationships/hyperlink" Target="http://www.star.nesdis.noaa.gov/icv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wmo-sat.info/oscar-staging/spacecapabilities" TargetMode="External"/><Relationship Id="rId2" Type="http://schemas.openxmlformats.org/officeDocument/2006/relationships/hyperlink" Target="http://www.wmo-sat.info/oscar/spacecapabilitie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940658" y="2558079"/>
            <a:ext cx="8420100" cy="1470025"/>
          </a:xfrm>
          <a:solidFill>
            <a:srgbClr val="009900"/>
          </a:solidFill>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a:lstStyle/>
          <a:p>
            <a:pPr eaLnBrk="1" hangingPunct="1"/>
            <a:r>
              <a:rPr lang="en-US" sz="3600" b="0" dirty="0" smtClean="0"/>
              <a:t/>
            </a:r>
            <a:br>
              <a:rPr lang="en-US" sz="3600" b="0" dirty="0" smtClean="0"/>
            </a:br>
            <a:r>
              <a:rPr lang="en-US" sz="3600" b="0" dirty="0" smtClean="0"/>
              <a:t/>
            </a:r>
            <a:br>
              <a:rPr lang="en-US" sz="3600" b="0" dirty="0" smtClean="0"/>
            </a:br>
            <a:r>
              <a:rPr lang="en-US" sz="3600" b="0" dirty="0" smtClean="0"/>
              <a:t/>
            </a:r>
            <a:br>
              <a:rPr lang="en-US" sz="3600" b="0" dirty="0" smtClean="0"/>
            </a:br>
            <a:r>
              <a:rPr lang="en-US" sz="3600" dirty="0" smtClean="0">
                <a:latin typeface="Arial" pitchFamily="34" charset="0"/>
                <a:cs typeface="Arial" pitchFamily="34" charset="0"/>
              </a:rPr>
              <a:t>Instrument Landing Pages</a:t>
            </a:r>
            <a:br>
              <a:rPr lang="en-US" sz="3600" dirty="0" smtClean="0">
                <a:latin typeface="Arial" pitchFamily="34" charset="0"/>
                <a:cs typeface="Arial" pitchFamily="34" charset="0"/>
              </a:rPr>
            </a:br>
            <a:r>
              <a:rPr lang="en-US" sz="3600" b="0" dirty="0" smtClean="0"/>
              <a:t>Challenges and </a:t>
            </a:r>
            <a:r>
              <a:rPr lang="en-US" sz="3600" b="0" dirty="0" smtClean="0"/>
              <a:t>Proposals</a:t>
            </a:r>
            <a:r>
              <a:rPr lang="en-US" sz="3600" b="0" dirty="0" smtClean="0">
                <a:latin typeface="Arial" pitchFamily="34" charset="0"/>
                <a:cs typeface="Arial" pitchFamily="34" charset="0"/>
              </a:rPr>
              <a:t/>
            </a:r>
            <a:br>
              <a:rPr lang="en-US" sz="3600" b="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GB" sz="3600" dirty="0" smtClean="0"/>
              <a:t/>
            </a:r>
            <a:br>
              <a:rPr lang="en-GB" sz="3600" dirty="0" smtClean="0"/>
            </a:br>
            <a:endParaRPr lang="en-GB" sz="3600" dirty="0" smtClean="0"/>
          </a:p>
        </p:txBody>
      </p:sp>
      <p:sp>
        <p:nvSpPr>
          <p:cNvPr id="5" name="Rectangle 43"/>
          <p:cNvSpPr>
            <a:spLocks noGrp="1" noChangeArrowheads="1"/>
          </p:cNvSpPr>
          <p:nvPr>
            <p:ph type="subTitle" idx="1"/>
          </p:nvPr>
        </p:nvSpPr>
        <p:spPr>
          <a:xfrm>
            <a:off x="1199213" y="4429125"/>
            <a:ext cx="7555043" cy="1752600"/>
          </a:xfrm>
        </p:spPr>
        <p:txBody>
          <a:bodyPr/>
          <a:lstStyle/>
          <a:p>
            <a:pPr eaLnBrk="1" hangingPunct="1">
              <a:defRPr/>
            </a:pPr>
            <a:r>
              <a:rPr lang="en-US" dirty="0" smtClean="0">
                <a:solidFill>
                  <a:srgbClr val="C00000"/>
                </a:solidFill>
              </a:rPr>
              <a:t> </a:t>
            </a:r>
            <a:r>
              <a:rPr lang="en-US" i="1" dirty="0" smtClean="0">
                <a:ln w="1905"/>
                <a:solidFill>
                  <a:srgbClr val="C00000"/>
                </a:solidFill>
                <a:effectLst>
                  <a:innerShdw blurRad="69850" dist="43180" dir="5400000">
                    <a:srgbClr val="000000">
                      <a:alpha val="65000"/>
                    </a:srgbClr>
                  </a:innerShdw>
                </a:effectLst>
              </a:rPr>
              <a:t>Manik </a:t>
            </a:r>
            <a:r>
              <a:rPr lang="en-US" i="1" dirty="0" smtClean="0">
                <a:ln w="1905"/>
                <a:solidFill>
                  <a:srgbClr val="C00000"/>
                </a:solidFill>
                <a:effectLst>
                  <a:innerShdw blurRad="69850" dist="43180" dir="5400000">
                    <a:srgbClr val="000000">
                      <a:alpha val="65000"/>
                    </a:srgbClr>
                  </a:innerShdw>
                </a:effectLst>
              </a:rPr>
              <a:t>Bali (and Task Force)</a:t>
            </a:r>
            <a:r>
              <a:rPr lang="en-US" dirty="0" smtClean="0">
                <a:solidFill>
                  <a:srgbClr val="002060"/>
                </a:solidFill>
              </a:rPr>
              <a:t/>
            </a:r>
            <a:br>
              <a:rPr lang="en-US" dirty="0" smtClean="0">
                <a:solidFill>
                  <a:srgbClr val="002060"/>
                </a:solidFill>
              </a:rPr>
            </a:br>
            <a:endParaRPr lang="en-US" sz="1600" dirty="0" smtClean="0">
              <a:solidFill>
                <a:srgbClr val="002060"/>
              </a:solidFill>
            </a:endParaRPr>
          </a:p>
          <a:p>
            <a:pPr eaLnBrk="1" hangingPunct="1">
              <a:buFont typeface="Arial" pitchFamily="34" charset="0"/>
              <a:buNone/>
              <a:defRPr/>
            </a:pPr>
            <a:r>
              <a:rPr lang="en-US" sz="1600" dirty="0" smtClean="0">
                <a:solidFill>
                  <a:srgbClr val="002060"/>
                </a:solidFill>
              </a:rPr>
              <a:t>GSICS Users Workshop 2016</a:t>
            </a:r>
          </a:p>
          <a:p>
            <a:pPr eaLnBrk="1" hangingPunct="1">
              <a:buFont typeface="Arial" pitchFamily="34" charset="0"/>
              <a:buNone/>
              <a:defRPr/>
            </a:pPr>
            <a:r>
              <a:rPr lang="en-US" sz="1600" dirty="0" smtClean="0">
                <a:solidFill>
                  <a:srgbClr val="002060"/>
                </a:solidFill>
              </a:rPr>
              <a:t>11 Aug 2016</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943" y="197708"/>
            <a:ext cx="8915400" cy="555665"/>
          </a:xfrm>
          <a:solidFill>
            <a:srgbClr val="0099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solidFill>
                  <a:schemeClr val="bg1"/>
                </a:solidFill>
              </a:rPr>
              <a:t>NOAA  Landing pages- Proposed Solution</a:t>
            </a:r>
            <a:endParaRPr lang="en-US" dirty="0">
              <a:solidFill>
                <a:schemeClr val="bg1"/>
              </a:solidFill>
            </a:endParaRPr>
          </a:p>
        </p:txBody>
      </p:sp>
      <p:sp>
        <p:nvSpPr>
          <p:cNvPr id="10" name="Rectangle 9"/>
          <p:cNvSpPr/>
          <p:nvPr/>
        </p:nvSpPr>
        <p:spPr>
          <a:xfrm>
            <a:off x="605482" y="826192"/>
            <a:ext cx="8798010" cy="5755422"/>
          </a:xfrm>
          <a:prstGeom prst="rect">
            <a:avLst/>
          </a:prstGeom>
        </p:spPr>
        <p:txBody>
          <a:bodyPr wrap="square">
            <a:spAutoFit/>
          </a:bodyPr>
          <a:lstStyle/>
          <a:p>
            <a:pPr algn="just">
              <a:buNone/>
            </a:pPr>
            <a:r>
              <a:rPr lang="en-US" sz="1600" u="sng" dirty="0" smtClean="0">
                <a:solidFill>
                  <a:srgbClr val="C00000"/>
                </a:solidFill>
                <a:latin typeface="Arial" pitchFamily="34" charset="0"/>
                <a:cs typeface="Arial" pitchFamily="34" charset="0"/>
              </a:rPr>
              <a:t>Instrument Specifications</a:t>
            </a:r>
            <a:r>
              <a:rPr lang="en-US" sz="1600" dirty="0" smtClean="0">
                <a:solidFill>
                  <a:schemeClr val="tx1"/>
                </a:solidFill>
                <a:latin typeface="Arial" pitchFamily="34" charset="0"/>
                <a:cs typeface="Arial" pitchFamily="34" charset="0"/>
              </a:rPr>
              <a:t> (static information describing instrument characteristics)</a:t>
            </a:r>
          </a:p>
          <a:p>
            <a:pPr algn="just">
              <a:buNone/>
            </a:pPr>
            <a:r>
              <a:rPr lang="en-US" sz="1600" dirty="0" smtClean="0">
                <a:solidFill>
                  <a:schemeClr val="tx1"/>
                </a:solidFill>
                <a:latin typeface="Arial" pitchFamily="34" charset="0"/>
                <a:cs typeface="Arial" pitchFamily="34" charset="0"/>
              </a:rPr>
              <a:t>Instrument specification present on the OSCAR</a:t>
            </a:r>
          </a:p>
          <a:p>
            <a:pPr algn="just">
              <a:buNone/>
            </a:pPr>
            <a:r>
              <a:rPr lang="en-US" sz="1600" dirty="0" smtClean="0">
                <a:solidFill>
                  <a:schemeClr val="tx1"/>
                </a:solidFill>
                <a:latin typeface="Arial" pitchFamily="34" charset="0"/>
                <a:cs typeface="Arial" pitchFamily="34" charset="0"/>
              </a:rPr>
              <a:t>                          Can be imported in the new version of OSCAR</a:t>
            </a:r>
          </a:p>
          <a:p>
            <a:pPr algn="just">
              <a:buNone/>
            </a:pPr>
            <a:r>
              <a:rPr lang="en-US" sz="1600" dirty="0" smtClean="0">
                <a:solidFill>
                  <a:schemeClr val="tx1"/>
                </a:solidFill>
                <a:latin typeface="Arial" pitchFamily="34" charset="0"/>
                <a:cs typeface="Arial" pitchFamily="34" charset="0"/>
              </a:rPr>
              <a:t>OSCAR Satellite Landing Page:  </a:t>
            </a:r>
            <a:r>
              <a:rPr lang="en-US" sz="1600" dirty="0" smtClean="0">
                <a:solidFill>
                  <a:schemeClr val="tx1"/>
                </a:solidFill>
                <a:latin typeface="Arial" pitchFamily="34" charset="0"/>
                <a:cs typeface="Arial" pitchFamily="34" charset="0"/>
                <a:hlinkClick r:id="rId2"/>
              </a:rPr>
              <a:t>http://www.wmo-sat.info/oscar/satellites/view/334</a:t>
            </a:r>
            <a:r>
              <a:rPr lang="en-US" sz="1600" dirty="0" smtClean="0">
                <a:solidFill>
                  <a:schemeClr val="tx1"/>
                </a:solidFill>
                <a:latin typeface="Arial" pitchFamily="34" charset="0"/>
                <a:cs typeface="Arial" pitchFamily="34" charset="0"/>
              </a:rPr>
              <a:t>  </a:t>
            </a:r>
          </a:p>
          <a:p>
            <a:pPr algn="just">
              <a:buNone/>
            </a:pPr>
            <a:r>
              <a:rPr lang="en-US" sz="1600" dirty="0" smtClean="0">
                <a:solidFill>
                  <a:schemeClr val="tx1"/>
                </a:solidFill>
                <a:latin typeface="Arial" pitchFamily="34" charset="0"/>
                <a:cs typeface="Arial" pitchFamily="34" charset="0"/>
              </a:rPr>
              <a:t>OSCAR Instrument Landing Page: </a:t>
            </a:r>
            <a:r>
              <a:rPr lang="en-US" sz="1600" dirty="0" smtClean="0">
                <a:solidFill>
                  <a:schemeClr val="tx1"/>
                </a:solidFill>
                <a:latin typeface="Arial" pitchFamily="34" charset="0"/>
                <a:cs typeface="Arial" pitchFamily="34" charset="0"/>
                <a:hlinkClick r:id="rId3"/>
              </a:rPr>
              <a:t>http://www.wmo-sat.info/oscar/instruments/view/61</a:t>
            </a:r>
            <a:endParaRPr lang="en-US" sz="1600" dirty="0" smtClean="0">
              <a:solidFill>
                <a:schemeClr val="tx1"/>
              </a:solidFill>
              <a:latin typeface="Arial" pitchFamily="34" charset="0"/>
              <a:cs typeface="Arial" pitchFamily="34" charset="0"/>
            </a:endParaRPr>
          </a:p>
          <a:p>
            <a:pPr algn="just">
              <a:buNone/>
            </a:pPr>
            <a:endParaRPr lang="en-US" sz="1600" u="sng" dirty="0" smtClean="0">
              <a:solidFill>
                <a:schemeClr val="tx1"/>
              </a:solidFill>
              <a:latin typeface="Arial" pitchFamily="34" charset="0"/>
              <a:cs typeface="Arial" pitchFamily="34" charset="0"/>
            </a:endParaRPr>
          </a:p>
          <a:p>
            <a:pPr algn="just">
              <a:buNone/>
            </a:pPr>
            <a:r>
              <a:rPr lang="en-US" sz="1600" u="sng" dirty="0" smtClean="0">
                <a:solidFill>
                  <a:srgbClr val="C00000"/>
                </a:solidFill>
                <a:latin typeface="Arial" pitchFamily="34" charset="0"/>
                <a:cs typeface="Arial" pitchFamily="34" charset="0"/>
              </a:rPr>
              <a:t>Calibration Events</a:t>
            </a:r>
            <a:r>
              <a:rPr lang="en-US" sz="1600" dirty="0" smtClean="0">
                <a:solidFill>
                  <a:schemeClr val="tx1"/>
                </a:solidFill>
                <a:latin typeface="Arial" pitchFamily="34" charset="0"/>
                <a:cs typeface="Arial" pitchFamily="34" charset="0"/>
              </a:rPr>
              <a:t> </a:t>
            </a:r>
          </a:p>
          <a:p>
            <a:pPr algn="just">
              <a:buNone/>
            </a:pPr>
            <a:r>
              <a:rPr lang="en-US" sz="1600" dirty="0" smtClean="0">
                <a:solidFill>
                  <a:schemeClr val="tx1"/>
                </a:solidFill>
                <a:latin typeface="Arial" pitchFamily="34" charset="0"/>
                <a:cs typeface="Arial" pitchFamily="34" charset="0"/>
              </a:rPr>
              <a:t>    Information on the most important geometric and radiometric calibration events                                     	Oct  2015, NOAA provided the links to the NOAA Satellite landing pages</a:t>
            </a:r>
          </a:p>
          <a:p>
            <a:pPr lvl="2" algn="just"/>
            <a:r>
              <a:rPr lang="en-US" sz="1600" dirty="0" smtClean="0">
                <a:solidFill>
                  <a:schemeClr val="tx1"/>
                </a:solidFill>
                <a:latin typeface="Arial" pitchFamily="34" charset="0"/>
                <a:cs typeface="Arial" pitchFamily="34" charset="0"/>
              </a:rPr>
              <a:t>Total -38 satellites . </a:t>
            </a:r>
          </a:p>
          <a:p>
            <a:pPr lvl="2" algn="just"/>
            <a:r>
              <a:rPr lang="en-US" sz="1600" dirty="0" smtClean="0">
                <a:solidFill>
                  <a:schemeClr val="tx1"/>
                </a:solidFill>
                <a:latin typeface="Arial" pitchFamily="34" charset="0"/>
                <a:cs typeface="Arial" pitchFamily="34" charset="0"/>
              </a:rPr>
              <a:t>NOAA 1- NOAA-10  Event log landing Pages not available anymore </a:t>
            </a:r>
          </a:p>
          <a:p>
            <a:pPr lvl="2" algn="just"/>
            <a:r>
              <a:rPr lang="en-US" sz="1600" dirty="0" smtClean="0">
                <a:solidFill>
                  <a:schemeClr val="tx1"/>
                </a:solidFill>
                <a:latin typeface="Arial" pitchFamily="34" charset="0"/>
                <a:cs typeface="Arial" pitchFamily="34" charset="0"/>
              </a:rPr>
              <a:t>NOAA 11- NOAA-19 + SUMI NPP  Landing Pages Available and </a:t>
            </a:r>
            <a:r>
              <a:rPr lang="en-US" sz="1600" dirty="0" smtClean="0">
                <a:solidFill>
                  <a:schemeClr val="tx1"/>
                </a:solidFill>
                <a:latin typeface="Arial" pitchFamily="34" charset="0"/>
                <a:cs typeface="Arial" pitchFamily="34" charset="0"/>
              </a:rPr>
              <a:t>provided</a:t>
            </a:r>
          </a:p>
          <a:p>
            <a:pPr lvl="2" algn="just"/>
            <a:endParaRPr lang="en-US" sz="1600" dirty="0" smtClean="0">
              <a:solidFill>
                <a:schemeClr val="tx1"/>
              </a:solidFill>
              <a:latin typeface="Arial" pitchFamily="34" charset="0"/>
              <a:cs typeface="Arial" pitchFamily="34" charset="0"/>
            </a:endParaRPr>
          </a:p>
          <a:p>
            <a:pPr algn="just">
              <a:buNone/>
            </a:pPr>
            <a:r>
              <a:rPr lang="en-US" sz="1600" u="sng" dirty="0" smtClean="0">
                <a:solidFill>
                  <a:srgbClr val="C00000"/>
                </a:solidFill>
                <a:latin typeface="Arial" pitchFamily="34" charset="0"/>
                <a:cs typeface="Arial" pitchFamily="34" charset="0"/>
              </a:rPr>
              <a:t>Data Outages</a:t>
            </a:r>
            <a:r>
              <a:rPr lang="en-US" sz="1600" dirty="0" smtClean="0">
                <a:solidFill>
                  <a:schemeClr val="tx1"/>
                </a:solidFill>
                <a:latin typeface="Arial" pitchFamily="34" charset="0"/>
                <a:cs typeface="Arial" pitchFamily="34" charset="0"/>
              </a:rPr>
              <a:t> (optional, can also be part of the calibration events database)</a:t>
            </a:r>
          </a:p>
          <a:p>
            <a:pPr algn="just">
              <a:buNone/>
            </a:pPr>
            <a:r>
              <a:rPr lang="en-US" sz="1600" dirty="0" smtClean="0">
                <a:solidFill>
                  <a:schemeClr val="tx1"/>
                </a:solidFill>
                <a:latin typeface="Arial" pitchFamily="34" charset="0"/>
                <a:cs typeface="Arial" pitchFamily="34" charset="0"/>
              </a:rPr>
              <a:t>                  </a:t>
            </a:r>
          </a:p>
          <a:p>
            <a:pPr algn="just">
              <a:buNone/>
            </a:pPr>
            <a:r>
              <a:rPr lang="en-US" sz="1600" u="sng" dirty="0" smtClean="0">
                <a:solidFill>
                  <a:srgbClr val="C00000"/>
                </a:solidFill>
                <a:latin typeface="Arial" pitchFamily="34" charset="0"/>
                <a:cs typeface="Arial" pitchFamily="34" charset="0"/>
              </a:rPr>
              <a:t>Instrument Monitoring</a:t>
            </a:r>
            <a:r>
              <a:rPr lang="en-US" sz="1600" dirty="0" smtClean="0">
                <a:solidFill>
                  <a:srgbClr val="C00000"/>
                </a:solidFill>
                <a:latin typeface="Arial" pitchFamily="34" charset="0"/>
                <a:cs typeface="Arial" pitchFamily="34" charset="0"/>
              </a:rPr>
              <a:t> </a:t>
            </a:r>
            <a:r>
              <a:rPr lang="en-US" sz="1600" dirty="0" smtClean="0">
                <a:solidFill>
                  <a:schemeClr val="tx1"/>
                </a:solidFill>
                <a:latin typeface="Arial" pitchFamily="34" charset="0"/>
                <a:cs typeface="Arial" pitchFamily="34" charset="0"/>
              </a:rPr>
              <a:t>(optional, for present missions this is done by some space agencies)</a:t>
            </a:r>
          </a:p>
          <a:p>
            <a:pPr algn="just">
              <a:buNone/>
            </a:pPr>
            <a:endParaRPr lang="en-US" sz="1600" dirty="0" smtClean="0">
              <a:solidFill>
                <a:schemeClr val="tx1"/>
              </a:solidFill>
              <a:latin typeface="Arial" pitchFamily="34" charset="0"/>
              <a:cs typeface="Arial" pitchFamily="34" charset="0"/>
            </a:endParaRPr>
          </a:p>
          <a:p>
            <a:pPr algn="just">
              <a:buNone/>
            </a:pPr>
            <a:r>
              <a:rPr lang="en-US" sz="1600" dirty="0" smtClean="0">
                <a:solidFill>
                  <a:schemeClr val="tx1"/>
                </a:solidFill>
                <a:latin typeface="Arial" pitchFamily="34" charset="0"/>
                <a:cs typeface="Arial" pitchFamily="34" charset="0"/>
              </a:rPr>
              <a:t>Integrated Calibration Validation System Long Term Monitoring:    </a:t>
            </a:r>
            <a:r>
              <a:rPr lang="en-US" sz="1600" dirty="0" smtClean="0">
                <a:solidFill>
                  <a:schemeClr val="tx1"/>
                </a:solidFill>
                <a:latin typeface="Arial" pitchFamily="34" charset="0"/>
                <a:cs typeface="Arial" pitchFamily="34" charset="0"/>
                <a:hlinkClick r:id="rId4"/>
              </a:rPr>
              <a:t>http://www.star.nesdis.noaa.gov/icvs/</a:t>
            </a:r>
            <a:endParaRPr lang="en-US" sz="1600" dirty="0" smtClean="0">
              <a:solidFill>
                <a:schemeClr val="tx1"/>
              </a:solidFill>
              <a:latin typeface="Arial" pitchFamily="34" charset="0"/>
              <a:cs typeface="Arial" pitchFamily="34" charset="0"/>
            </a:endParaRPr>
          </a:p>
          <a:p>
            <a:pPr algn="just">
              <a:buNone/>
            </a:pPr>
            <a:r>
              <a:rPr lang="en-US" sz="1600" dirty="0" smtClean="0">
                <a:solidFill>
                  <a:schemeClr val="tx1"/>
                </a:solidFill>
                <a:latin typeface="Arial" pitchFamily="34" charset="0"/>
                <a:cs typeface="Arial" pitchFamily="34" charset="0"/>
                <a:hlinkClick r:id="rId5"/>
              </a:rPr>
              <a:t> GSICS Product Research Center (GPRC)   </a:t>
            </a:r>
            <a:endParaRPr lang="en-US" sz="1600" dirty="0" smtClean="0">
              <a:solidFill>
                <a:schemeClr val="tx1"/>
              </a:solidFill>
              <a:latin typeface="Arial" pitchFamily="34" charset="0"/>
              <a:cs typeface="Arial" pitchFamily="34" charset="0"/>
            </a:endParaRPr>
          </a:p>
          <a:p>
            <a:pPr algn="just">
              <a:buNone/>
            </a:pPr>
            <a:r>
              <a:rPr lang="en-US" sz="1600" dirty="0" smtClean="0">
                <a:solidFill>
                  <a:schemeClr val="tx1"/>
                </a:solidFill>
                <a:latin typeface="Arial" pitchFamily="34" charset="0"/>
                <a:cs typeface="Arial" pitchFamily="34" charset="0"/>
              </a:rPr>
              <a:t>                        </a:t>
            </a:r>
          </a:p>
          <a:p>
            <a:pPr>
              <a:buNone/>
            </a:pPr>
            <a:r>
              <a:rPr lang="en-US" sz="1600" b="0" dirty="0" smtClean="0">
                <a:solidFill>
                  <a:schemeClr val="tx1"/>
                </a:solidFill>
                <a:latin typeface="Arial" pitchFamily="34" charset="0"/>
                <a:cs typeface="Arial" pitchFamily="34" charset="0"/>
              </a:rPr>
              <a:t> </a:t>
            </a:r>
          </a:p>
        </p:txBody>
      </p:sp>
      <p:sp>
        <p:nvSpPr>
          <p:cNvPr id="12" name="TextBox 11"/>
          <p:cNvSpPr txBox="1"/>
          <p:nvPr/>
        </p:nvSpPr>
        <p:spPr>
          <a:xfrm>
            <a:off x="4905633" y="5842565"/>
            <a:ext cx="3431059" cy="830997"/>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600" dirty="0" smtClean="0">
                <a:solidFill>
                  <a:schemeClr val="bg1"/>
                </a:solidFill>
                <a:latin typeface="+mn-lt"/>
              </a:rPr>
              <a:t>GSICS Coordination Center maintains a repository of Spectral Response Functions</a:t>
            </a:r>
            <a:r>
              <a:rPr lang="en-US" dirty="0" smtClean="0">
                <a:solidFill>
                  <a:schemeClr val="bg1"/>
                </a:solidFill>
              </a:rPr>
              <a:t>. </a:t>
            </a:r>
            <a:r>
              <a:rPr lang="en-US" sz="1600" dirty="0" smtClean="0">
                <a:solidFill>
                  <a:schemeClr val="bg1"/>
                </a:solidFill>
              </a:rPr>
              <a:t>(see </a:t>
            </a:r>
            <a:r>
              <a:rPr lang="en-US" sz="1600" dirty="0" smtClean="0">
                <a:solidFill>
                  <a:schemeClr val="bg1"/>
                </a:solidFill>
                <a:hlinkClick r:id="rId6"/>
              </a:rPr>
              <a:t>here</a:t>
            </a:r>
            <a:r>
              <a:rPr lang="en-US" sz="1600" dirty="0" smtClean="0">
                <a:solidFill>
                  <a:schemeClr val="bg1"/>
                </a:solidFill>
              </a:rPr>
              <a:t> )</a:t>
            </a:r>
            <a:r>
              <a:rPr lang="en-US" dirty="0" smtClean="0">
                <a:solidFill>
                  <a:schemeClr val="bg1"/>
                </a:solidFill>
              </a:rPr>
              <a: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8746" y="0"/>
            <a:ext cx="3150974" cy="555665"/>
          </a:xfrm>
          <a:solidFill>
            <a:srgbClr val="009900"/>
          </a:solidFill>
        </p:spPr>
        <p:style>
          <a:lnRef idx="1">
            <a:schemeClr val="accent3"/>
          </a:lnRef>
          <a:fillRef idx="3">
            <a:schemeClr val="accent3"/>
          </a:fillRef>
          <a:effectRef idx="2">
            <a:schemeClr val="accent3"/>
          </a:effectRef>
          <a:fontRef idx="minor">
            <a:schemeClr val="lt1"/>
          </a:fontRef>
        </p:style>
        <p:txBody>
          <a:bodyPr/>
          <a:lstStyle/>
          <a:p>
            <a:r>
              <a:rPr lang="en-US" dirty="0" smtClean="0"/>
              <a:t>Conclusions</a:t>
            </a:r>
            <a:endParaRPr lang="en-US" dirty="0"/>
          </a:p>
        </p:txBody>
      </p:sp>
      <p:sp>
        <p:nvSpPr>
          <p:cNvPr id="3" name="Content Placeholder 2"/>
          <p:cNvSpPr>
            <a:spLocks noGrp="1"/>
          </p:cNvSpPr>
          <p:nvPr>
            <p:ph idx="1"/>
          </p:nvPr>
        </p:nvSpPr>
        <p:spPr>
          <a:xfrm>
            <a:off x="756745" y="775259"/>
            <a:ext cx="8973890" cy="3907099"/>
          </a:xfrm>
        </p:spPr>
        <p:txBody>
          <a:bodyPr/>
          <a:lstStyle/>
          <a:p>
            <a:pPr>
              <a:lnSpc>
                <a:spcPct val="150000"/>
              </a:lnSpc>
              <a:spcBef>
                <a:spcPts val="0"/>
              </a:spcBef>
            </a:pPr>
            <a:r>
              <a:rPr lang="en-US" sz="2000" dirty="0" smtClean="0">
                <a:latin typeface="Arial" pitchFamily="34" charset="0"/>
                <a:cs typeface="Arial" pitchFamily="34" charset="0"/>
              </a:rPr>
              <a:t>Progress</a:t>
            </a:r>
          </a:p>
          <a:p>
            <a:pPr lvl="1">
              <a:lnSpc>
                <a:spcPct val="150000"/>
              </a:lnSpc>
              <a:spcBef>
                <a:spcPts val="0"/>
              </a:spcBef>
            </a:pPr>
            <a:r>
              <a:rPr lang="en-US" b="0" dirty="0" smtClean="0">
                <a:latin typeface="Arial" pitchFamily="34" charset="0"/>
                <a:cs typeface="Arial" pitchFamily="34" charset="0"/>
              </a:rPr>
              <a:t>GSICS has submitted a white paper to CGMS outlining </a:t>
            </a:r>
            <a:r>
              <a:rPr lang="en-US" b="0" dirty="0" smtClean="0">
                <a:latin typeface="Arial" pitchFamily="34" charset="0"/>
                <a:cs typeface="Arial" pitchFamily="34" charset="0"/>
              </a:rPr>
              <a:t>a set </a:t>
            </a:r>
            <a:r>
              <a:rPr lang="en-US" b="0" dirty="0" smtClean="0">
                <a:latin typeface="Arial" pitchFamily="34" charset="0"/>
                <a:cs typeface="Arial" pitchFamily="34" charset="0"/>
              </a:rPr>
              <a:t>of parameters, the nomenclature and the standards to be used for reporting on instrument calibration across space agencies</a:t>
            </a:r>
            <a:r>
              <a:rPr lang="en-US" b="0" dirty="0" smtClean="0">
                <a:latin typeface="Arial" pitchFamily="34" charset="0"/>
                <a:cs typeface="Arial" pitchFamily="34" charset="0"/>
              </a:rPr>
              <a:t>.</a:t>
            </a:r>
            <a:endParaRPr lang="en-US" b="0" dirty="0" smtClean="0">
              <a:latin typeface="Arial" pitchFamily="34" charset="0"/>
              <a:cs typeface="Arial" pitchFamily="34" charset="0"/>
            </a:endParaRPr>
          </a:p>
          <a:p>
            <a:pPr lvl="1">
              <a:lnSpc>
                <a:spcPct val="150000"/>
              </a:lnSpc>
              <a:spcBef>
                <a:spcPts val="0"/>
              </a:spcBef>
            </a:pPr>
            <a:r>
              <a:rPr lang="en-US" b="0" dirty="0" smtClean="0">
                <a:latin typeface="Arial" pitchFamily="34" charset="0"/>
                <a:cs typeface="Arial" pitchFamily="34" charset="0"/>
              </a:rPr>
              <a:t>The w</a:t>
            </a:r>
            <a:r>
              <a:rPr lang="en-US" b="0" dirty="0" smtClean="0">
                <a:latin typeface="Arial" pitchFamily="34" charset="0"/>
                <a:cs typeface="Arial" pitchFamily="34" charset="0"/>
              </a:rPr>
              <a:t>hite </a:t>
            </a:r>
            <a:r>
              <a:rPr lang="en-US" b="0" dirty="0" smtClean="0">
                <a:latin typeface="Arial" pitchFamily="34" charset="0"/>
                <a:cs typeface="Arial" pitchFamily="34" charset="0"/>
              </a:rPr>
              <a:t>paper </a:t>
            </a:r>
            <a:r>
              <a:rPr lang="en-US" b="0" dirty="0" smtClean="0">
                <a:latin typeface="Arial" pitchFamily="34" charset="0"/>
                <a:cs typeface="Arial" pitchFamily="34" charset="0"/>
              </a:rPr>
              <a:t>proposes </a:t>
            </a:r>
            <a:r>
              <a:rPr lang="en-US" b="0" dirty="0" smtClean="0">
                <a:latin typeface="Arial" pitchFamily="34" charset="0"/>
                <a:cs typeface="Arial" pitchFamily="34" charset="0"/>
              </a:rPr>
              <a:t>a simplified approach to complex event logs produced by instruments</a:t>
            </a:r>
            <a:r>
              <a:rPr lang="en-US" b="0" dirty="0" smtClean="0">
                <a:latin typeface="Arial" pitchFamily="34" charset="0"/>
                <a:cs typeface="Arial" pitchFamily="34" charset="0"/>
              </a:rPr>
              <a:t>.</a:t>
            </a:r>
            <a:endParaRPr lang="en-US" b="0" dirty="0" smtClean="0">
              <a:latin typeface="Arial" pitchFamily="34" charset="0"/>
              <a:cs typeface="Arial" pitchFamily="34" charset="0"/>
            </a:endParaRPr>
          </a:p>
          <a:p>
            <a:pPr>
              <a:lnSpc>
                <a:spcPct val="150000"/>
              </a:lnSpc>
              <a:spcBef>
                <a:spcPts val="0"/>
              </a:spcBef>
            </a:pPr>
            <a:r>
              <a:rPr lang="en-US" sz="2000" dirty="0" smtClean="0">
                <a:latin typeface="Arial" pitchFamily="34" charset="0"/>
                <a:cs typeface="Arial" pitchFamily="34" charset="0"/>
              </a:rPr>
              <a:t>However challenges remain</a:t>
            </a:r>
            <a:r>
              <a:rPr lang="en-US" sz="2000" b="0" dirty="0" smtClean="0">
                <a:latin typeface="Arial" pitchFamily="34" charset="0"/>
                <a:cs typeface="Arial" pitchFamily="34" charset="0"/>
              </a:rPr>
              <a:t>. </a:t>
            </a:r>
          </a:p>
          <a:p>
            <a:pPr lvl="1">
              <a:lnSpc>
                <a:spcPct val="150000"/>
              </a:lnSpc>
              <a:spcBef>
                <a:spcPts val="0"/>
              </a:spcBef>
            </a:pPr>
            <a:r>
              <a:rPr lang="en-US" b="0" dirty="0" smtClean="0">
                <a:latin typeface="Arial" pitchFamily="34" charset="0"/>
                <a:cs typeface="Arial" pitchFamily="34" charset="0"/>
              </a:rPr>
              <a:t>Getting  </a:t>
            </a:r>
            <a:r>
              <a:rPr lang="en-US" b="0" dirty="0" smtClean="0">
                <a:latin typeface="Arial" pitchFamily="34" charset="0"/>
                <a:cs typeface="Arial" pitchFamily="34" charset="0"/>
              </a:rPr>
              <a:t>a large array of satellite websites onto same format </a:t>
            </a:r>
            <a:r>
              <a:rPr lang="en-US" b="0" dirty="0" smtClean="0">
                <a:latin typeface="Arial" pitchFamily="34" charset="0"/>
                <a:cs typeface="Arial" pitchFamily="34" charset="0"/>
              </a:rPr>
              <a:t>is difficult</a:t>
            </a:r>
            <a:r>
              <a:rPr lang="en-US" b="0" dirty="0" smtClean="0">
                <a:latin typeface="Arial" pitchFamily="34" charset="0"/>
                <a:cs typeface="Arial" pitchFamily="34" charset="0"/>
              </a:rPr>
              <a:t>, however </a:t>
            </a:r>
            <a:r>
              <a:rPr lang="en-US" b="0" dirty="0" smtClean="0">
                <a:latin typeface="Arial" pitchFamily="34" charset="0"/>
                <a:cs typeface="Arial" pitchFamily="34" charset="0"/>
              </a:rPr>
              <a:t>it could be possible for a smaller </a:t>
            </a:r>
            <a:r>
              <a:rPr lang="en-US" b="0" dirty="0" smtClean="0">
                <a:latin typeface="Arial" pitchFamily="34" charset="0"/>
                <a:cs typeface="Arial" pitchFamily="34" charset="0"/>
              </a:rPr>
              <a:t>set of </a:t>
            </a:r>
            <a:r>
              <a:rPr lang="en-US" b="0" dirty="0" smtClean="0">
                <a:latin typeface="Arial" pitchFamily="34" charset="0"/>
                <a:cs typeface="Arial" pitchFamily="34" charset="0"/>
              </a:rPr>
              <a:t>satellites. Agencies need to allot resources </a:t>
            </a:r>
            <a:r>
              <a:rPr lang="en-US" b="0" dirty="0" smtClean="0">
                <a:latin typeface="Arial" pitchFamily="34" charset="0"/>
                <a:cs typeface="Arial" pitchFamily="34" charset="0"/>
              </a:rPr>
              <a:t>to span satellites.</a:t>
            </a:r>
          </a:p>
          <a:p>
            <a:pPr lvl="1">
              <a:lnSpc>
                <a:spcPct val="150000"/>
              </a:lnSpc>
              <a:spcBef>
                <a:spcPts val="0"/>
              </a:spcBef>
            </a:pPr>
            <a:r>
              <a:rPr lang="en-US" b="0" dirty="0" smtClean="0">
                <a:latin typeface="Arial" pitchFamily="34" charset="0"/>
                <a:cs typeface="Arial" pitchFamily="34" charset="0"/>
              </a:rPr>
              <a:t>Existing </a:t>
            </a:r>
            <a:r>
              <a:rPr lang="en-US" b="0" dirty="0" smtClean="0">
                <a:latin typeface="Arial" pitchFamily="34" charset="0"/>
                <a:cs typeface="Arial" pitchFamily="34" charset="0"/>
              </a:rPr>
              <a:t>pages such as </a:t>
            </a:r>
            <a:r>
              <a:rPr lang="en-US" b="0" dirty="0" smtClean="0">
                <a:latin typeface="Arial" pitchFamily="34" charset="0"/>
                <a:cs typeface="Arial" pitchFamily="34" charset="0"/>
              </a:rPr>
              <a:t>those at the ICVS and GPRCs may directly </a:t>
            </a:r>
            <a:r>
              <a:rPr lang="en-US" b="0" dirty="0" smtClean="0">
                <a:latin typeface="Arial" pitchFamily="34" charset="0"/>
                <a:cs typeface="Arial" pitchFamily="34" charset="0"/>
              </a:rPr>
              <a:t>fit into the </a:t>
            </a:r>
            <a:r>
              <a:rPr lang="en-US" b="0" dirty="0" smtClean="0">
                <a:latin typeface="Arial" pitchFamily="34" charset="0"/>
                <a:cs typeface="Arial" pitchFamily="34" charset="0"/>
              </a:rPr>
              <a:t>monitoring.</a:t>
            </a:r>
            <a:endParaRPr lang="en-US" b="0" dirty="0" smtClean="0">
              <a:latin typeface="Arial" pitchFamily="34" charset="0"/>
              <a:cs typeface="Arial" pitchFamily="34" charset="0"/>
            </a:endParaRPr>
          </a:p>
          <a:p>
            <a:pPr>
              <a:lnSpc>
                <a:spcPct val="150000"/>
              </a:lnSpc>
              <a:spcBef>
                <a:spcPts val="0"/>
              </a:spcBef>
              <a:buNone/>
            </a:pPr>
            <a:endParaRPr lang="en-US" sz="2000" b="0" dirty="0" smtClean="0">
              <a:latin typeface="Arial" pitchFamily="34" charset="0"/>
              <a:cs typeface="Arial" pitchFamily="34" charset="0"/>
            </a:endParaRPr>
          </a:p>
          <a:p>
            <a:pPr>
              <a:lnSpc>
                <a:spcPct val="150000"/>
              </a:lnSpc>
              <a:spcBef>
                <a:spcPts val="0"/>
              </a:spcBef>
            </a:pPr>
            <a:endParaRPr lang="en-US" sz="2000" b="0" dirty="0" smtClean="0">
              <a:latin typeface="Arial" pitchFamily="34" charset="0"/>
              <a:cs typeface="Arial" pitchFamily="34" charset="0"/>
            </a:endParaRPr>
          </a:p>
          <a:p>
            <a:pPr>
              <a:lnSpc>
                <a:spcPct val="150000"/>
              </a:lnSpc>
              <a:spcBef>
                <a:spcPts val="0"/>
              </a:spcBef>
              <a:buNone/>
            </a:pPr>
            <a:endParaRPr lang="en-US" sz="2000" b="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7470" y="2823526"/>
            <a:ext cx="2693773" cy="1278918"/>
          </a:xfrm>
        </p:spPr>
        <p:style>
          <a:lnRef idx="1">
            <a:schemeClr val="accent4"/>
          </a:lnRef>
          <a:fillRef idx="3">
            <a:schemeClr val="accent4"/>
          </a:fillRef>
          <a:effectRef idx="2">
            <a:schemeClr val="accent4"/>
          </a:effectRef>
          <a:fontRef idx="minor">
            <a:schemeClr val="lt1"/>
          </a:fontRef>
        </p:style>
        <p:txBody>
          <a:bodyPr/>
          <a:lstStyle/>
          <a:p>
            <a:pPr>
              <a:buNone/>
            </a:pPr>
            <a:endParaRPr lang="en-US" dirty="0" smtClean="0"/>
          </a:p>
          <a:p>
            <a:pPr algn="ctr">
              <a:buNone/>
            </a:pPr>
            <a:r>
              <a:rPr lang="en-US" dirty="0" smtClean="0"/>
              <a:t>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88730" y="2397752"/>
          <a:ext cx="8576442" cy="3291840"/>
        </p:xfrm>
        <a:graphic>
          <a:graphicData uri="http://schemas.openxmlformats.org/drawingml/2006/table">
            <a:tbl>
              <a:tblPr/>
              <a:tblGrid>
                <a:gridCol w="2456735"/>
                <a:gridCol w="4644190"/>
                <a:gridCol w="1475517"/>
              </a:tblGrid>
              <a:tr h="238125">
                <a:tc>
                  <a:txBody>
                    <a:bodyPr/>
                    <a:lstStyle/>
                    <a:p>
                      <a:pPr marL="0" marR="0">
                        <a:spcBef>
                          <a:spcPts val="0"/>
                        </a:spcBef>
                        <a:spcAft>
                          <a:spcPts val="600"/>
                        </a:spcAft>
                      </a:pPr>
                      <a:r>
                        <a:rPr lang="en-GB" sz="1800" i="1" dirty="0">
                          <a:latin typeface="Times New Roman"/>
                          <a:ea typeface="Times New Roman"/>
                        </a:rPr>
                        <a:t/>
                      </a:r>
                      <a:br>
                        <a:rPr lang="en-GB" sz="1800" i="1" dirty="0">
                          <a:latin typeface="Times New Roman"/>
                          <a:ea typeface="Times New Roman"/>
                        </a:rPr>
                      </a:br>
                      <a:r>
                        <a:rPr lang="en-GB" sz="1800" b="1" dirty="0">
                          <a:latin typeface="Times New Roman"/>
                          <a:ea typeface="Times New Roman"/>
                          <a:cs typeface="Times New Roman"/>
                        </a:rPr>
                        <a:t>Name</a:t>
                      </a:r>
                      <a:endParaRPr lang="en-US" sz="1800" dirty="0">
                        <a:latin typeface="Arial"/>
                        <a:ea typeface="Times New Roman"/>
                        <a:cs typeface="Times New Roman"/>
                      </a:endParaRPr>
                    </a:p>
                  </a:txBody>
                  <a:tcPr marL="73025" marR="73025" marT="0" marB="0" anchor="b">
                    <a:lnL>
                      <a:noFill/>
                    </a:lnL>
                    <a:lnR>
                      <a:noFill/>
                    </a:lnR>
                    <a:lnT>
                      <a:noFill/>
                    </a:lnT>
                    <a:lnB>
                      <a:noFill/>
                    </a:lnB>
                    <a:solidFill>
                      <a:srgbClr val="D9D9D9"/>
                    </a:solidFill>
                  </a:tcPr>
                </a:tc>
                <a:tc>
                  <a:txBody>
                    <a:bodyPr/>
                    <a:lstStyle/>
                    <a:p>
                      <a:pPr marL="0" marR="0">
                        <a:spcBef>
                          <a:spcPts val="0"/>
                        </a:spcBef>
                        <a:spcAft>
                          <a:spcPts val="600"/>
                        </a:spcAft>
                      </a:pPr>
                      <a:r>
                        <a:rPr lang="en-GB" sz="1800" b="1" dirty="0">
                          <a:latin typeface="Times New Roman"/>
                          <a:ea typeface="Times New Roman"/>
                          <a:cs typeface="Times New Roman"/>
                        </a:rPr>
                        <a:t>CGMS Satellite Operator</a:t>
                      </a:r>
                      <a:endParaRPr lang="en-US" sz="1800" dirty="0">
                        <a:latin typeface="Arial"/>
                        <a:ea typeface="Times New Roman"/>
                        <a:cs typeface="Times New Roman"/>
                      </a:endParaRPr>
                    </a:p>
                  </a:txBody>
                  <a:tcPr marL="73025" marR="73025" marT="0" marB="0" anchor="b">
                    <a:lnL>
                      <a:noFill/>
                    </a:lnL>
                    <a:lnR>
                      <a:noFill/>
                    </a:lnR>
                    <a:lnT>
                      <a:noFill/>
                    </a:lnT>
                    <a:lnB>
                      <a:noFill/>
                    </a:lnB>
                    <a:solidFill>
                      <a:srgbClr val="D9D9D9"/>
                    </a:solidFill>
                  </a:tcPr>
                </a:tc>
                <a:tc>
                  <a:txBody>
                    <a:bodyPr/>
                    <a:lstStyle/>
                    <a:p>
                      <a:pPr marL="0" marR="0">
                        <a:spcBef>
                          <a:spcPts val="0"/>
                        </a:spcBef>
                        <a:spcAft>
                          <a:spcPts val="600"/>
                        </a:spcAft>
                      </a:pPr>
                      <a:r>
                        <a:rPr lang="en-GB" sz="1800" b="1">
                          <a:latin typeface="Times New Roman"/>
                          <a:ea typeface="Times New Roman"/>
                          <a:cs typeface="Times New Roman"/>
                        </a:rPr>
                        <a:t>Country</a:t>
                      </a:r>
                      <a:endParaRPr lang="en-US" sz="1800">
                        <a:latin typeface="Arial"/>
                        <a:ea typeface="Times New Roman"/>
                        <a:cs typeface="Times New Roman"/>
                      </a:endParaRPr>
                    </a:p>
                  </a:txBody>
                  <a:tcPr marL="73025" marR="73025" marT="0" marB="0" anchor="b">
                    <a:lnL>
                      <a:noFill/>
                    </a:lnL>
                    <a:lnR>
                      <a:noFill/>
                    </a:lnR>
                    <a:lnT>
                      <a:noFill/>
                    </a:lnT>
                    <a:lnB>
                      <a:noFill/>
                    </a:lnB>
                    <a:solidFill>
                      <a:srgbClr val="D9D9D9"/>
                    </a:solidFill>
                  </a:tcPr>
                </a:tc>
              </a:tr>
              <a:tr h="190500">
                <a:tc>
                  <a:txBody>
                    <a:bodyPr/>
                    <a:lstStyle/>
                    <a:p>
                      <a:pPr marL="0" marR="0">
                        <a:spcBef>
                          <a:spcPts val="0"/>
                        </a:spcBef>
                        <a:spcAft>
                          <a:spcPts val="600"/>
                        </a:spcAft>
                      </a:pPr>
                      <a:r>
                        <a:rPr lang="en-GB" sz="1800">
                          <a:latin typeface="Times New Roman"/>
                          <a:ea typeface="Times New Roman"/>
                          <a:cs typeface="Times New Roman"/>
                        </a:rPr>
                        <a:t>Dr. Li, Yuan</a:t>
                      </a:r>
                      <a:endParaRPr lang="en-US" sz="1800">
                        <a:latin typeface="Arial"/>
                        <a:ea typeface="Times New Roman"/>
                        <a:cs typeface="Times New Roman"/>
                      </a:endParaRPr>
                    </a:p>
                  </a:txBody>
                  <a:tcPr marL="73025" marR="73025" marT="0" marB="0" anchor="ctr">
                    <a:lnL>
                      <a:noFill/>
                    </a:lnL>
                    <a:lnR>
                      <a:noFill/>
                    </a:lnR>
                    <a:lnT>
                      <a:noFill/>
                    </a:lnT>
                    <a:lnB>
                      <a:noFill/>
                    </a:lnB>
                  </a:tcPr>
                </a:tc>
                <a:tc>
                  <a:txBody>
                    <a:bodyPr/>
                    <a:lstStyle/>
                    <a:p>
                      <a:pPr marL="0" marR="0">
                        <a:spcBef>
                          <a:spcPts val="0"/>
                        </a:spcBef>
                        <a:spcAft>
                          <a:spcPts val="600"/>
                        </a:spcAft>
                      </a:pPr>
                      <a:r>
                        <a:rPr lang="en-GB" sz="1800">
                          <a:latin typeface="Times New Roman"/>
                          <a:ea typeface="Times New Roman"/>
                          <a:cs typeface="Times New Roman"/>
                        </a:rPr>
                        <a:t>CMA</a:t>
                      </a:r>
                      <a:endParaRPr lang="en-US" sz="1800">
                        <a:latin typeface="Arial"/>
                        <a:ea typeface="Times New Roman"/>
                        <a:cs typeface="Times New Roman"/>
                      </a:endParaRPr>
                    </a:p>
                  </a:txBody>
                  <a:tcPr marL="73025" marR="73025" marT="0" marB="0" anchor="ctr">
                    <a:lnL>
                      <a:noFill/>
                    </a:lnL>
                    <a:lnR>
                      <a:noFill/>
                    </a:lnR>
                    <a:lnT>
                      <a:noFill/>
                    </a:lnT>
                    <a:lnB>
                      <a:noFill/>
                    </a:lnB>
                  </a:tcPr>
                </a:tc>
                <a:tc>
                  <a:txBody>
                    <a:bodyPr/>
                    <a:lstStyle/>
                    <a:p>
                      <a:pPr marL="0" marR="0">
                        <a:spcBef>
                          <a:spcPts val="0"/>
                        </a:spcBef>
                        <a:spcAft>
                          <a:spcPts val="600"/>
                        </a:spcAft>
                      </a:pPr>
                      <a:r>
                        <a:rPr lang="en-GB" sz="1800">
                          <a:latin typeface="Times New Roman"/>
                          <a:ea typeface="Times New Roman"/>
                          <a:cs typeface="Times New Roman"/>
                        </a:rPr>
                        <a:t>China</a:t>
                      </a:r>
                      <a:endParaRPr lang="en-US" sz="1800">
                        <a:latin typeface="Arial"/>
                        <a:ea typeface="Times New Roman"/>
                        <a:cs typeface="Times New Roman"/>
                      </a:endParaRPr>
                    </a:p>
                  </a:txBody>
                  <a:tcPr marL="73025" marR="73025" marT="0" marB="0" anchor="ctr">
                    <a:lnL>
                      <a:noFill/>
                    </a:lnL>
                    <a:lnR>
                      <a:noFill/>
                    </a:lnR>
                    <a:lnT>
                      <a:noFill/>
                    </a:lnT>
                    <a:lnB>
                      <a:noFill/>
                    </a:lnB>
                  </a:tcPr>
                </a:tc>
              </a:tr>
              <a:tr h="190500">
                <a:tc>
                  <a:txBody>
                    <a:bodyPr/>
                    <a:lstStyle/>
                    <a:p>
                      <a:pPr marL="0" marR="0">
                        <a:spcBef>
                          <a:spcPts val="0"/>
                        </a:spcBef>
                        <a:spcAft>
                          <a:spcPts val="600"/>
                        </a:spcAft>
                      </a:pPr>
                      <a:r>
                        <a:rPr lang="en-GB" sz="1800">
                          <a:latin typeface="Times New Roman"/>
                          <a:ea typeface="Times New Roman"/>
                          <a:cs typeface="Times New Roman"/>
                        </a:rPr>
                        <a:t>Mr. Miu, Peter</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600"/>
                        </a:spcAft>
                      </a:pPr>
                      <a:r>
                        <a:rPr lang="en-GB" sz="1800" dirty="0">
                          <a:latin typeface="Times New Roman"/>
                          <a:ea typeface="Times New Roman"/>
                          <a:cs typeface="Times New Roman"/>
                        </a:rPr>
                        <a:t>EUMETSAT</a:t>
                      </a:r>
                      <a:endParaRPr lang="en-US" sz="1800" dirty="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600"/>
                        </a:spcAft>
                      </a:pPr>
                      <a:r>
                        <a:rPr lang="en-GB" sz="1800">
                          <a:latin typeface="Times New Roman"/>
                          <a:ea typeface="Times New Roman"/>
                          <a:cs typeface="Times New Roman"/>
                        </a:rPr>
                        <a:t>Germany</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r>
              <a:tr h="190500">
                <a:tc>
                  <a:txBody>
                    <a:bodyPr/>
                    <a:lstStyle/>
                    <a:p>
                      <a:pPr marL="0" marR="0">
                        <a:spcBef>
                          <a:spcPts val="0"/>
                        </a:spcBef>
                        <a:spcAft>
                          <a:spcPts val="600"/>
                        </a:spcAft>
                      </a:pPr>
                      <a:r>
                        <a:rPr lang="en-GB" sz="1800">
                          <a:latin typeface="Times New Roman"/>
                          <a:ea typeface="Times New Roman"/>
                          <a:cs typeface="Times New Roman"/>
                        </a:rPr>
                        <a:t>Dr. Bojkov, Bojan</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c>
                  <a:txBody>
                    <a:bodyPr/>
                    <a:lstStyle/>
                    <a:p>
                      <a:pPr marL="0" marR="0">
                        <a:spcBef>
                          <a:spcPts val="0"/>
                        </a:spcBef>
                        <a:spcAft>
                          <a:spcPts val="600"/>
                        </a:spcAft>
                      </a:pPr>
                      <a:r>
                        <a:rPr lang="en-GB" sz="1800">
                          <a:latin typeface="Times New Roman"/>
                          <a:ea typeface="Times New Roman"/>
                          <a:cs typeface="Times New Roman"/>
                        </a:rPr>
                        <a:t>ESA</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c>
                  <a:txBody>
                    <a:bodyPr/>
                    <a:lstStyle/>
                    <a:p>
                      <a:pPr marL="0" marR="0">
                        <a:spcBef>
                          <a:spcPts val="0"/>
                        </a:spcBef>
                        <a:spcAft>
                          <a:spcPts val="600"/>
                        </a:spcAft>
                      </a:pPr>
                      <a:r>
                        <a:rPr lang="en-GB" sz="1800">
                          <a:latin typeface="Times New Roman"/>
                          <a:ea typeface="Times New Roman"/>
                          <a:cs typeface="Times New Roman"/>
                        </a:rPr>
                        <a:t>Italy</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r>
              <a:tr h="190500">
                <a:tc>
                  <a:txBody>
                    <a:bodyPr/>
                    <a:lstStyle/>
                    <a:p>
                      <a:pPr marL="0" marR="0">
                        <a:spcBef>
                          <a:spcPts val="0"/>
                        </a:spcBef>
                        <a:spcAft>
                          <a:spcPts val="600"/>
                        </a:spcAft>
                      </a:pPr>
                      <a:r>
                        <a:rPr lang="en-GB" sz="1800" dirty="0">
                          <a:latin typeface="Times New Roman"/>
                          <a:ea typeface="Times New Roman"/>
                          <a:cs typeface="Times New Roman"/>
                        </a:rPr>
                        <a:t>Takahashi, Masaya</a:t>
                      </a:r>
                      <a:br>
                        <a:rPr lang="en-GB" sz="1800" dirty="0">
                          <a:latin typeface="Times New Roman"/>
                          <a:ea typeface="Times New Roman"/>
                          <a:cs typeface="Times New Roman"/>
                        </a:rPr>
                      </a:br>
                      <a:endParaRPr lang="en-US" sz="1800" dirty="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600"/>
                        </a:spcAft>
                      </a:pPr>
                      <a:r>
                        <a:rPr lang="en-GB" sz="1800" dirty="0">
                          <a:latin typeface="Times New Roman"/>
                          <a:ea typeface="Times New Roman"/>
                          <a:cs typeface="Times New Roman"/>
                        </a:rPr>
                        <a:t>Meteorological Satellite </a:t>
                      </a:r>
                      <a:r>
                        <a:rPr lang="en-GB" sz="1800" dirty="0" err="1">
                          <a:latin typeface="Times New Roman"/>
                          <a:ea typeface="Times New Roman"/>
                          <a:cs typeface="Times New Roman"/>
                        </a:rPr>
                        <a:t>Center</a:t>
                      </a:r>
                      <a:r>
                        <a:rPr lang="en-GB" sz="1800" dirty="0">
                          <a:latin typeface="Times New Roman"/>
                          <a:ea typeface="Times New Roman"/>
                          <a:cs typeface="Times New Roman"/>
                        </a:rPr>
                        <a:t> (MSC)</a:t>
                      </a:r>
                      <a:br>
                        <a:rPr lang="en-GB" sz="1800" dirty="0">
                          <a:latin typeface="Times New Roman"/>
                          <a:ea typeface="Times New Roman"/>
                          <a:cs typeface="Times New Roman"/>
                        </a:rPr>
                      </a:br>
                      <a:r>
                        <a:rPr lang="en-GB" sz="1800" dirty="0">
                          <a:latin typeface="Times New Roman"/>
                          <a:ea typeface="Times New Roman"/>
                          <a:cs typeface="Times New Roman"/>
                        </a:rPr>
                        <a:t>Japan Meteorological Agency (JMA)</a:t>
                      </a:r>
                      <a:endParaRPr lang="en-US" sz="1800" dirty="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600"/>
                        </a:spcAft>
                      </a:pPr>
                      <a:r>
                        <a:rPr lang="en-GB" sz="1800">
                          <a:latin typeface="Times New Roman"/>
                          <a:ea typeface="Times New Roman"/>
                          <a:cs typeface="Times New Roman"/>
                        </a:rPr>
                        <a:t>Japan</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r>
              <a:tr h="190500">
                <a:tc>
                  <a:txBody>
                    <a:bodyPr/>
                    <a:lstStyle/>
                    <a:p>
                      <a:pPr marL="0" marR="0">
                        <a:spcBef>
                          <a:spcPts val="0"/>
                        </a:spcBef>
                        <a:spcAft>
                          <a:spcPts val="600"/>
                        </a:spcAft>
                      </a:pPr>
                      <a:r>
                        <a:rPr lang="en-GB" sz="1800">
                          <a:latin typeface="Times New Roman"/>
                          <a:ea typeface="Times New Roman"/>
                          <a:cs typeface="Times New Roman"/>
                        </a:rPr>
                        <a:t>Dr. Lee, Byung-Il</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c>
                  <a:txBody>
                    <a:bodyPr/>
                    <a:lstStyle/>
                    <a:p>
                      <a:pPr marL="0" marR="0">
                        <a:spcBef>
                          <a:spcPts val="0"/>
                        </a:spcBef>
                        <a:spcAft>
                          <a:spcPts val="600"/>
                        </a:spcAft>
                      </a:pPr>
                      <a:r>
                        <a:rPr lang="en-GB" sz="1800">
                          <a:latin typeface="Times New Roman"/>
                          <a:ea typeface="Times New Roman"/>
                          <a:cs typeface="Times New Roman"/>
                        </a:rPr>
                        <a:t>National Meteorological Satellite Center (KMA)</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c>
                  <a:txBody>
                    <a:bodyPr/>
                    <a:lstStyle/>
                    <a:p>
                      <a:pPr marL="0" marR="0">
                        <a:spcBef>
                          <a:spcPts val="0"/>
                        </a:spcBef>
                        <a:spcAft>
                          <a:spcPts val="600"/>
                        </a:spcAft>
                      </a:pPr>
                      <a:r>
                        <a:rPr lang="en-GB" sz="1800">
                          <a:latin typeface="Times New Roman"/>
                          <a:ea typeface="Times New Roman"/>
                          <a:cs typeface="Times New Roman"/>
                        </a:rPr>
                        <a:t>Korea</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r>
              <a:tr h="190500">
                <a:tc>
                  <a:txBody>
                    <a:bodyPr/>
                    <a:lstStyle/>
                    <a:p>
                      <a:pPr marL="0" marR="0">
                        <a:spcBef>
                          <a:spcPts val="0"/>
                        </a:spcBef>
                        <a:spcAft>
                          <a:spcPts val="600"/>
                        </a:spcAft>
                      </a:pPr>
                      <a:r>
                        <a:rPr lang="en-GB" sz="1800">
                          <a:latin typeface="Times New Roman"/>
                          <a:ea typeface="Times New Roman"/>
                          <a:cs typeface="Times New Roman"/>
                        </a:rPr>
                        <a:t>Mrs Yuhas, Cheryl</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600"/>
                        </a:spcAft>
                      </a:pPr>
                      <a:r>
                        <a:rPr lang="en-GB" sz="1800">
                          <a:latin typeface="Times New Roman"/>
                          <a:ea typeface="Times New Roman"/>
                          <a:cs typeface="Times New Roman"/>
                        </a:rPr>
                        <a:t>NASA</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600"/>
                        </a:spcAft>
                      </a:pPr>
                      <a:r>
                        <a:rPr lang="en-GB" sz="1800">
                          <a:latin typeface="Times New Roman"/>
                          <a:ea typeface="Times New Roman"/>
                          <a:cs typeface="Times New Roman"/>
                        </a:rPr>
                        <a:t>USA</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r>
              <a:tr h="190500">
                <a:tc>
                  <a:txBody>
                    <a:bodyPr/>
                    <a:lstStyle/>
                    <a:p>
                      <a:pPr marL="0" marR="0">
                        <a:spcBef>
                          <a:spcPts val="0"/>
                        </a:spcBef>
                        <a:spcAft>
                          <a:spcPts val="600"/>
                        </a:spcAft>
                      </a:pPr>
                      <a:r>
                        <a:rPr lang="en-GB" sz="1800">
                          <a:latin typeface="Times New Roman"/>
                          <a:ea typeface="Times New Roman"/>
                          <a:cs typeface="Times New Roman"/>
                        </a:rPr>
                        <a:t>Mr. Bali, Manik</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c>
                  <a:txBody>
                    <a:bodyPr/>
                    <a:lstStyle/>
                    <a:p>
                      <a:pPr marL="0" marR="0">
                        <a:spcBef>
                          <a:spcPts val="0"/>
                        </a:spcBef>
                        <a:spcAft>
                          <a:spcPts val="600"/>
                        </a:spcAft>
                      </a:pPr>
                      <a:r>
                        <a:rPr lang="en-GB" sz="1800">
                          <a:latin typeface="Times New Roman"/>
                          <a:ea typeface="Times New Roman"/>
                          <a:cs typeface="Times New Roman"/>
                        </a:rPr>
                        <a:t>NOAA</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c>
                  <a:txBody>
                    <a:bodyPr/>
                    <a:lstStyle/>
                    <a:p>
                      <a:pPr marL="0" marR="0">
                        <a:spcBef>
                          <a:spcPts val="0"/>
                        </a:spcBef>
                        <a:spcAft>
                          <a:spcPts val="600"/>
                        </a:spcAft>
                      </a:pPr>
                      <a:r>
                        <a:rPr lang="en-GB" sz="1800">
                          <a:latin typeface="Times New Roman"/>
                          <a:ea typeface="Times New Roman"/>
                          <a:cs typeface="Times New Roman"/>
                        </a:rPr>
                        <a:t>USA</a:t>
                      </a:r>
                      <a:endParaRPr lang="en-US" sz="1800">
                        <a:latin typeface="Arial"/>
                        <a:ea typeface="Times New Roman"/>
                        <a:cs typeface="Times New Roman"/>
                      </a:endParaRPr>
                    </a:p>
                  </a:txBody>
                  <a:tcPr marL="73025" marR="73025" marT="0" marB="0" anchor="ctr">
                    <a:lnL>
                      <a:noFill/>
                    </a:lnL>
                    <a:lnR>
                      <a:noFill/>
                    </a:lnR>
                    <a:lnT>
                      <a:noFill/>
                    </a:lnT>
                    <a:lnB>
                      <a:noFill/>
                    </a:lnB>
                    <a:solidFill>
                      <a:srgbClr val="FFFFFF"/>
                    </a:solidFill>
                  </a:tcPr>
                </a:tc>
              </a:tr>
              <a:tr h="319405">
                <a:tc>
                  <a:txBody>
                    <a:bodyPr/>
                    <a:lstStyle/>
                    <a:p>
                      <a:pPr marL="0" marR="0">
                        <a:spcBef>
                          <a:spcPts val="0"/>
                        </a:spcBef>
                        <a:spcAft>
                          <a:spcPts val="0"/>
                        </a:spcAft>
                      </a:pPr>
                      <a:r>
                        <a:rPr lang="en-GB" sz="1800">
                          <a:latin typeface="Times New Roman"/>
                          <a:ea typeface="Times New Roman"/>
                          <a:cs typeface="Times New Roman"/>
                        </a:rPr>
                        <a:t>Dr. Lafeuille, Jerome</a:t>
                      </a:r>
                      <a:endParaRPr lang="en-US" sz="1800">
                        <a:latin typeface="Arial"/>
                        <a:ea typeface="Times New Roman"/>
                        <a:cs typeface="Times New Roman"/>
                      </a:endParaRPr>
                    </a:p>
                    <a:p>
                      <a:pPr marL="0" marR="0">
                        <a:spcBef>
                          <a:spcPts val="0"/>
                        </a:spcBef>
                        <a:spcAft>
                          <a:spcPts val="0"/>
                        </a:spcAft>
                      </a:pPr>
                      <a:r>
                        <a:rPr lang="en-GB" sz="1800">
                          <a:latin typeface="Times New Roman"/>
                          <a:ea typeface="Times New Roman"/>
                          <a:cs typeface="Times New Roman"/>
                        </a:rPr>
                        <a:t>Dr. Bojinski, Stephan</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0"/>
                        </a:spcAft>
                      </a:pPr>
                      <a:r>
                        <a:rPr lang="en-GB" sz="1800">
                          <a:latin typeface="Times New Roman"/>
                          <a:ea typeface="Times New Roman"/>
                          <a:cs typeface="Times New Roman"/>
                        </a:rPr>
                        <a:t>WMO</a:t>
                      </a:r>
                      <a:endParaRPr lang="en-US" sz="1800">
                        <a:latin typeface="Arial"/>
                        <a:ea typeface="Times New Roman"/>
                        <a:cs typeface="Times New Roman"/>
                      </a:endParaRPr>
                    </a:p>
                  </a:txBody>
                  <a:tcPr marL="73025" marR="73025" marT="0" marB="0" anchor="ctr">
                    <a:lnL>
                      <a:noFill/>
                    </a:lnL>
                    <a:lnR>
                      <a:noFill/>
                    </a:lnR>
                    <a:lnT>
                      <a:noFill/>
                    </a:lnT>
                    <a:lnB>
                      <a:noFill/>
                    </a:lnB>
                    <a:solidFill>
                      <a:srgbClr val="D9D9D9"/>
                    </a:solidFill>
                  </a:tcPr>
                </a:tc>
                <a:tc>
                  <a:txBody>
                    <a:bodyPr/>
                    <a:lstStyle/>
                    <a:p>
                      <a:pPr marL="0" marR="0">
                        <a:spcBef>
                          <a:spcPts val="0"/>
                        </a:spcBef>
                        <a:spcAft>
                          <a:spcPts val="0"/>
                        </a:spcAft>
                      </a:pPr>
                      <a:r>
                        <a:rPr lang="en-GB" sz="1800" dirty="0">
                          <a:latin typeface="Times New Roman"/>
                          <a:ea typeface="Times New Roman"/>
                          <a:cs typeface="Times New Roman"/>
                        </a:rPr>
                        <a:t>Switzerland</a:t>
                      </a:r>
                      <a:endParaRPr lang="en-US" sz="1800" dirty="0">
                        <a:latin typeface="Arial"/>
                        <a:ea typeface="Times New Roman"/>
                        <a:cs typeface="Times New Roman"/>
                      </a:endParaRPr>
                    </a:p>
                  </a:txBody>
                  <a:tcPr marL="73025" marR="73025" marT="0" marB="0" anchor="ctr">
                    <a:lnL>
                      <a:noFill/>
                    </a:lnL>
                    <a:lnR>
                      <a:noFill/>
                    </a:lnR>
                    <a:lnT>
                      <a:noFill/>
                    </a:lnT>
                    <a:lnB>
                      <a:noFill/>
                    </a:lnB>
                    <a:solidFill>
                      <a:srgbClr val="D9D9D9"/>
                    </a:solidFill>
                  </a:tcPr>
                </a:tc>
              </a:tr>
            </a:tbl>
          </a:graphicData>
        </a:graphic>
      </p:graphicFrame>
      <p:sp>
        <p:nvSpPr>
          <p:cNvPr id="5" name="TextBox 4"/>
          <p:cNvSpPr txBox="1"/>
          <p:nvPr/>
        </p:nvSpPr>
        <p:spPr>
          <a:xfrm>
            <a:off x="1087173" y="994118"/>
            <a:ext cx="7265095" cy="1015663"/>
          </a:xfrm>
          <a:prstGeom prst="rect">
            <a:avLst/>
          </a:prstGeom>
          <a:noFill/>
        </p:spPr>
        <p:txBody>
          <a:bodyPr wrap="square" rtlCol="0">
            <a:spAutoFit/>
          </a:bodyPr>
          <a:lstStyle/>
          <a:p>
            <a:r>
              <a:rPr lang="en-US" sz="2000" dirty="0" smtClean="0">
                <a:solidFill>
                  <a:schemeClr val="tx1"/>
                </a:solidFill>
                <a:latin typeface="Arial" pitchFamily="34" charset="0"/>
                <a:cs typeface="Arial" pitchFamily="34" charset="0"/>
              </a:rPr>
              <a:t>A GSICS task force was setup that proposed event logging in a harmonized way across agencies.</a:t>
            </a:r>
          </a:p>
          <a:p>
            <a:r>
              <a:rPr lang="en-US" sz="2000" dirty="0" smtClean="0">
                <a:solidFill>
                  <a:schemeClr val="tx1"/>
                </a:solidFill>
                <a:latin typeface="Arial" pitchFamily="34" charset="0"/>
                <a:cs typeface="Arial" pitchFamily="34" charset="0"/>
              </a:rPr>
              <a:t>This solution could be included in the new OSCAR.</a:t>
            </a:r>
          </a:p>
        </p:txBody>
      </p:sp>
      <p:sp>
        <p:nvSpPr>
          <p:cNvPr id="6" name="Title 1"/>
          <p:cNvSpPr txBox="1">
            <a:spLocks/>
          </p:cNvSpPr>
          <p:nvPr/>
        </p:nvSpPr>
        <p:spPr bwMode="auto">
          <a:xfrm>
            <a:off x="2903837" y="0"/>
            <a:ext cx="4737039" cy="568411"/>
          </a:xfrm>
          <a:prstGeom prst="rect">
            <a:avLst/>
          </a:prstGeom>
          <a:solidFill>
            <a:srgbClr val="009900"/>
          </a:solidFill>
          <a:ln w="9525" cap="flat" cmpd="sng" algn="ctr">
            <a:solidFill>
              <a:schemeClr val="accent3">
                <a:shade val="95000"/>
                <a:satMod val="105000"/>
              </a:schemeClr>
            </a:solidFill>
            <a:prstDash val="solid"/>
            <a:miter lim="800000"/>
            <a:headEnd/>
            <a:tailEnd/>
          </a:ln>
        </p:spPr>
        <p:style>
          <a:lnRef idx="1">
            <a:schemeClr val="accent3"/>
          </a:lnRef>
          <a:fillRef idx="3">
            <a:schemeClr val="accent3"/>
          </a:fillRef>
          <a:effectRef idx="2">
            <a:schemeClr val="accent3"/>
          </a:effectRef>
          <a:fontRef idx="minor">
            <a:schemeClr val="lt1"/>
          </a:fontRef>
        </p:style>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Introduction</a:t>
            </a:r>
            <a:r>
              <a:rPr kumimoji="0" lang="en-US" sz="2800" b="1" i="0" u="none" strike="noStrike" kern="1200" cap="none" spc="0" normalizeH="0" noProof="0" dirty="0" smtClean="0">
                <a:ln>
                  <a:noFill/>
                </a:ln>
                <a:solidFill>
                  <a:schemeClr val="lt1"/>
                </a:solidFill>
                <a:effectLst/>
                <a:uLnTx/>
                <a:uFillTx/>
                <a:latin typeface="Times New Roman" pitchFamily="18" charset="0"/>
                <a:ea typeface="+mn-ea"/>
                <a:cs typeface="Times New Roman" pitchFamily="18" charset="0"/>
              </a:rPr>
              <a:t> – </a:t>
            </a: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Task </a:t>
            </a: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Force</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Introd</a:t>
            </a:r>
            <a:endParaRPr lang="en-US" dirty="0"/>
          </a:p>
        </p:txBody>
      </p:sp>
      <p:sp>
        <p:nvSpPr>
          <p:cNvPr id="4" name="Title 1"/>
          <p:cNvSpPr txBox="1">
            <a:spLocks/>
          </p:cNvSpPr>
          <p:nvPr/>
        </p:nvSpPr>
        <p:spPr bwMode="auto">
          <a:xfrm>
            <a:off x="3138616" y="0"/>
            <a:ext cx="3435178" cy="594759"/>
          </a:xfrm>
          <a:prstGeom prst="rect">
            <a:avLst/>
          </a:prstGeom>
          <a:solidFill>
            <a:srgbClr val="009900"/>
          </a:solidFill>
          <a:ln w="9525">
            <a:noFill/>
            <a:miter lim="800000"/>
            <a:headEnd/>
            <a:tailEnd/>
          </a:ln>
        </p:spPr>
        <p:style>
          <a:lnRef idx="0">
            <a:schemeClr val="accent3"/>
          </a:lnRef>
          <a:fillRef idx="3">
            <a:schemeClr val="accent3"/>
          </a:fillRef>
          <a:effectRef idx="3">
            <a:schemeClr val="accent3"/>
          </a:effectRef>
          <a:fontRef idx="minor">
            <a:schemeClr val="lt1"/>
          </a:fontRef>
        </p:style>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smtClean="0">
                <a:ln>
                  <a:noFill/>
                </a:ln>
                <a:solidFill>
                  <a:schemeClr val="lt1"/>
                </a:solidFill>
                <a:effectLst/>
                <a:uLnTx/>
                <a:uFillTx/>
                <a:latin typeface="+mn-lt"/>
                <a:ea typeface="+mn-ea"/>
                <a:cs typeface="+mn-cs"/>
              </a:rPr>
              <a:t>Outline </a:t>
            </a: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
        <p:nvSpPr>
          <p:cNvPr id="7" name="TextBox 6"/>
          <p:cNvSpPr txBox="1"/>
          <p:nvPr/>
        </p:nvSpPr>
        <p:spPr>
          <a:xfrm>
            <a:off x="350728" y="765194"/>
            <a:ext cx="9555271" cy="5262979"/>
          </a:xfrm>
          <a:prstGeom prst="rect">
            <a:avLst/>
          </a:prstGeom>
          <a:noFill/>
        </p:spPr>
        <p:txBody>
          <a:bodyPr wrap="square" rtlCol="0">
            <a:spAutoFit/>
          </a:bodyPr>
          <a:lstStyle/>
          <a:p>
            <a:pPr>
              <a:lnSpc>
                <a:spcPct val="150000"/>
              </a:lnSpc>
            </a:pPr>
            <a:r>
              <a:rPr lang="en-US" sz="2800" dirty="0" smtClean="0">
                <a:solidFill>
                  <a:schemeClr val="tx1"/>
                </a:solidFill>
                <a:latin typeface="Times New Roman" pitchFamily="18" charset="0"/>
                <a:cs typeface="Times New Roman" pitchFamily="18" charset="0"/>
              </a:rPr>
              <a:t>Introduction</a:t>
            </a:r>
          </a:p>
          <a:p>
            <a:pPr>
              <a:lnSpc>
                <a:spcPct val="150000"/>
              </a:lnSpc>
            </a:pPr>
            <a:r>
              <a:rPr lang="en-US" sz="2800" dirty="0" smtClean="0">
                <a:solidFill>
                  <a:schemeClr val="tx1"/>
                </a:solidFill>
                <a:latin typeface="Times New Roman" pitchFamily="18" charset="0"/>
                <a:cs typeface="Times New Roman" pitchFamily="18" charset="0"/>
              </a:rPr>
              <a:t>WMO-OSCAR</a:t>
            </a:r>
          </a:p>
          <a:p>
            <a:pPr>
              <a:lnSpc>
                <a:spcPct val="150000"/>
              </a:lnSpc>
            </a:pPr>
            <a:r>
              <a:rPr lang="en-US" sz="2800" dirty="0" smtClean="0">
                <a:solidFill>
                  <a:schemeClr val="tx1"/>
                </a:solidFill>
                <a:latin typeface="Times New Roman" pitchFamily="18" charset="0"/>
                <a:cs typeface="Times New Roman" pitchFamily="18" charset="0"/>
              </a:rPr>
              <a:t>Steps towards harmonizing event logs</a:t>
            </a:r>
          </a:p>
          <a:p>
            <a:pPr>
              <a:lnSpc>
                <a:spcPct val="150000"/>
              </a:lnSpc>
            </a:pPr>
            <a:r>
              <a:rPr lang="en-US" sz="2800" dirty="0" smtClean="0">
                <a:solidFill>
                  <a:schemeClr val="tx1"/>
                </a:solidFill>
                <a:latin typeface="Times New Roman" pitchFamily="18" charset="0"/>
                <a:cs typeface="Times New Roman" pitchFamily="18" charset="0"/>
              </a:rPr>
              <a:t>Proposed nomenclature for event logs</a:t>
            </a:r>
          </a:p>
          <a:p>
            <a:pPr>
              <a:lnSpc>
                <a:spcPct val="150000"/>
              </a:lnSpc>
            </a:pPr>
            <a:r>
              <a:rPr lang="en-US" sz="2800" dirty="0" smtClean="0">
                <a:solidFill>
                  <a:schemeClr val="tx1"/>
                </a:solidFill>
                <a:latin typeface="Times New Roman" pitchFamily="18" charset="0"/>
                <a:cs typeface="Times New Roman" pitchFamily="18" charset="0"/>
              </a:rPr>
              <a:t>Harmonizing Satellite Pages within the Agency ---Challenges</a:t>
            </a:r>
          </a:p>
          <a:p>
            <a:pPr>
              <a:lnSpc>
                <a:spcPct val="150000"/>
              </a:lnSpc>
            </a:pPr>
            <a:r>
              <a:rPr lang="en-US" sz="2800" dirty="0" smtClean="0">
                <a:solidFill>
                  <a:schemeClr val="tx1"/>
                </a:solidFill>
                <a:latin typeface="Times New Roman" pitchFamily="18" charset="0"/>
                <a:cs typeface="Times New Roman" pitchFamily="18" charset="0"/>
              </a:rPr>
              <a:t>Harmonizing Satellite Pages within the Agency --- Proposed Solutions</a:t>
            </a:r>
          </a:p>
          <a:p>
            <a:pPr>
              <a:lnSpc>
                <a:spcPct val="150000"/>
              </a:lnSpc>
            </a:pPr>
            <a:r>
              <a:rPr lang="en-US" sz="2800" dirty="0" smtClean="0">
                <a:solidFill>
                  <a:schemeClr val="tx1"/>
                </a:solidFill>
                <a:latin typeface="Times New Roman" pitchFamily="18" charset="0"/>
                <a:cs typeface="Times New Roman" pitchFamily="18" charset="0"/>
              </a:rPr>
              <a:t>Conclusions</a:t>
            </a:r>
          </a:p>
        </p:txBody>
      </p:sp>
      <p:sp>
        <p:nvSpPr>
          <p:cNvPr id="5" name="TextBox 4"/>
          <p:cNvSpPr txBox="1"/>
          <p:nvPr/>
        </p:nvSpPr>
        <p:spPr>
          <a:xfrm>
            <a:off x="1929008" y="6187858"/>
            <a:ext cx="5937337" cy="230832"/>
          </a:xfrm>
          <a:prstGeom prst="rect">
            <a:avLst/>
          </a:prstGeom>
          <a:solidFill>
            <a:srgbClr val="00B050"/>
          </a:solidFill>
        </p:spPr>
        <p:txBody>
          <a:bodyPr wrap="square" rtlCol="0">
            <a:spAutoFit/>
          </a:bodyPr>
          <a:lstStyle/>
          <a:p>
            <a:r>
              <a:rPr lang="en-US" dirty="0" smtClean="0"/>
              <a:t>         Ref: GSICS White paper on Event Standards and nomenclature ( submitted to CGMS WG-II)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943499" y="0"/>
            <a:ext cx="3175686" cy="568411"/>
          </a:xfrm>
          <a:solidFill>
            <a:srgbClr val="009900"/>
          </a:solidFill>
        </p:spPr>
        <p:style>
          <a:lnRef idx="1">
            <a:schemeClr val="accent3"/>
          </a:lnRef>
          <a:fillRef idx="3">
            <a:schemeClr val="accent3"/>
          </a:fillRef>
          <a:effectRef idx="2">
            <a:schemeClr val="accent3"/>
          </a:effectRef>
          <a:fontRef idx="minor">
            <a:schemeClr val="lt1"/>
          </a:fontRef>
        </p:style>
        <p:txBody>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Introduction</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78372" y="2122815"/>
            <a:ext cx="9527628" cy="1705233"/>
          </a:xfrm>
        </p:spPr>
        <p:txBody>
          <a:bodyPr/>
          <a:lstStyle/>
          <a:p>
            <a:pPr algn="just">
              <a:lnSpc>
                <a:spcPct val="200000"/>
              </a:lnSpc>
              <a:buNone/>
            </a:pPr>
            <a:r>
              <a:rPr lang="en-US" sz="1600" b="0" u="sng" dirty="0" smtClean="0">
                <a:latin typeface="Arial" pitchFamily="34" charset="0"/>
                <a:cs typeface="Arial" pitchFamily="34" charset="0"/>
              </a:rPr>
              <a:t>Instrument Specifications</a:t>
            </a:r>
            <a:r>
              <a:rPr lang="en-US" sz="1600" b="0" dirty="0" smtClean="0">
                <a:latin typeface="Arial" pitchFamily="34" charset="0"/>
                <a:cs typeface="Arial" pitchFamily="34" charset="0"/>
              </a:rPr>
              <a:t> (static information describing instrument characteristics)</a:t>
            </a:r>
          </a:p>
          <a:p>
            <a:pPr algn="just">
              <a:lnSpc>
                <a:spcPct val="200000"/>
              </a:lnSpc>
              <a:buNone/>
            </a:pPr>
            <a:r>
              <a:rPr lang="en-US" sz="1600" b="0" u="sng" dirty="0" smtClean="0">
                <a:latin typeface="Arial" pitchFamily="34" charset="0"/>
                <a:cs typeface="Arial" pitchFamily="34" charset="0"/>
              </a:rPr>
              <a:t>Calibration Events</a:t>
            </a:r>
            <a:r>
              <a:rPr lang="en-US" sz="1600" b="0" dirty="0" smtClean="0">
                <a:latin typeface="Arial" pitchFamily="34" charset="0"/>
                <a:cs typeface="Arial" pitchFamily="34" charset="0"/>
              </a:rPr>
              <a:t> (information on the most important geometric and radiometric calibration events)</a:t>
            </a:r>
          </a:p>
          <a:p>
            <a:pPr algn="just">
              <a:lnSpc>
                <a:spcPct val="200000"/>
              </a:lnSpc>
              <a:buNone/>
            </a:pPr>
            <a:r>
              <a:rPr lang="en-US" sz="1600" b="0" u="sng" dirty="0" smtClean="0">
                <a:latin typeface="Arial" pitchFamily="34" charset="0"/>
                <a:cs typeface="Arial" pitchFamily="34" charset="0"/>
              </a:rPr>
              <a:t>Data Outages</a:t>
            </a:r>
            <a:r>
              <a:rPr lang="en-US" sz="1600" b="0" dirty="0" smtClean="0">
                <a:latin typeface="Arial" pitchFamily="34" charset="0"/>
                <a:cs typeface="Arial" pitchFamily="34" charset="0"/>
              </a:rPr>
              <a:t> (optional, can also be part of the calibration events database)</a:t>
            </a:r>
          </a:p>
          <a:p>
            <a:pPr algn="just">
              <a:lnSpc>
                <a:spcPct val="200000"/>
              </a:lnSpc>
              <a:buNone/>
            </a:pPr>
            <a:r>
              <a:rPr lang="en-US" sz="1600" b="0" u="sng" dirty="0" smtClean="0">
                <a:latin typeface="Arial" pitchFamily="34" charset="0"/>
                <a:cs typeface="Arial" pitchFamily="34" charset="0"/>
              </a:rPr>
              <a:t>Instrument Monitoring</a:t>
            </a:r>
            <a:r>
              <a:rPr lang="en-US" sz="1600" b="0" dirty="0" smtClean="0">
                <a:latin typeface="Arial" pitchFamily="34" charset="0"/>
                <a:cs typeface="Arial" pitchFamily="34" charset="0"/>
              </a:rPr>
              <a:t> (optional, for present missions this is done by some space agencies)</a:t>
            </a:r>
          </a:p>
          <a:p>
            <a:pPr>
              <a:lnSpc>
                <a:spcPct val="150000"/>
              </a:lnSpc>
            </a:pPr>
            <a:endParaRPr lang="en-US" sz="1400" dirty="0">
              <a:latin typeface="Arial" pitchFamily="34" charset="0"/>
              <a:cs typeface="Arial" pitchFamily="34" charset="0"/>
            </a:endParaRPr>
          </a:p>
        </p:txBody>
      </p:sp>
      <p:sp>
        <p:nvSpPr>
          <p:cNvPr id="4" name="Content Placeholder 2"/>
          <p:cNvSpPr txBox="1">
            <a:spLocks/>
          </p:cNvSpPr>
          <p:nvPr/>
        </p:nvSpPr>
        <p:spPr bwMode="auto">
          <a:xfrm>
            <a:off x="83507" y="1068754"/>
            <a:ext cx="9501927" cy="1028065"/>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kumimoji="0" lang="en-US" sz="1600" i="0" u="sng" strike="noStrike" kern="1200" cap="none" spc="0" normalizeH="0" baseline="0" noProof="0" dirty="0" smtClean="0">
                <a:ln>
                  <a:noFill/>
                </a:ln>
                <a:solidFill>
                  <a:schemeClr val="tx1"/>
                </a:solidFill>
                <a:effectLst/>
                <a:uLnTx/>
                <a:uFillTx/>
                <a:latin typeface="Arial" pitchFamily="34" charset="0"/>
                <a:cs typeface="Arial" pitchFamily="34" charset="0"/>
              </a:rPr>
              <a:t>WMO </a:t>
            </a:r>
            <a:r>
              <a:rPr kumimoji="0" lang="en-US" sz="1600" i="0" strike="noStrike" kern="1200" cap="none" spc="0" normalizeH="0" baseline="0" noProof="0" dirty="0" smtClean="0">
                <a:ln>
                  <a:noFill/>
                </a:ln>
                <a:solidFill>
                  <a:schemeClr val="tx1"/>
                </a:solidFill>
                <a:effectLst/>
                <a:uLnTx/>
                <a:uFillTx/>
                <a:latin typeface="Arial" pitchFamily="34" charset="0"/>
                <a:cs typeface="Arial" pitchFamily="34" charset="0"/>
              </a:rPr>
              <a:t>is</a:t>
            </a:r>
            <a:r>
              <a:rPr kumimoji="0" lang="en-US" sz="1600" i="0"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en-US" sz="1600" i="0" strike="noStrike" kern="1200" cap="none" spc="0" normalizeH="0" noProof="0" dirty="0" smtClean="0">
                <a:ln>
                  <a:noFill/>
                </a:ln>
                <a:solidFill>
                  <a:schemeClr val="tx1"/>
                </a:solidFill>
                <a:effectLst/>
                <a:uLnTx/>
                <a:uFillTx/>
                <a:latin typeface="Arial" pitchFamily="34" charset="0"/>
                <a:cs typeface="Arial" pitchFamily="34" charset="0"/>
              </a:rPr>
              <a:t>improving the</a:t>
            </a:r>
            <a:r>
              <a:rPr lang="en-US" sz="1600" dirty="0" smtClean="0">
                <a:solidFill>
                  <a:schemeClr val="tx1"/>
                </a:solidFill>
                <a:latin typeface="Arial" pitchFamily="34" charset="0"/>
                <a:cs typeface="Arial" pitchFamily="34" charset="0"/>
              </a:rPr>
              <a:t> OSCAR </a:t>
            </a:r>
            <a:r>
              <a:rPr lang="en-US" sz="1600" dirty="0" err="1" smtClean="0">
                <a:solidFill>
                  <a:schemeClr val="tx1"/>
                </a:solidFill>
                <a:latin typeface="Arial" pitchFamily="34" charset="0"/>
                <a:cs typeface="Arial" pitchFamily="34" charset="0"/>
              </a:rPr>
              <a:t>webpages</a:t>
            </a:r>
            <a:r>
              <a:rPr lang="en-US" sz="1600" dirty="0" smtClean="0">
                <a:solidFill>
                  <a:schemeClr val="tx1"/>
                </a:solidFill>
                <a:latin typeface="Arial" pitchFamily="34" charset="0"/>
                <a:cs typeface="Arial" pitchFamily="34" charset="0"/>
              </a:rPr>
              <a:t> </a:t>
            </a:r>
            <a:r>
              <a:rPr lang="en-US" sz="1600" dirty="0" smtClean="0">
                <a:solidFill>
                  <a:schemeClr val="tx1"/>
                </a:solidFill>
                <a:latin typeface="Arial" pitchFamily="34" charset="0"/>
                <a:cs typeface="Arial" pitchFamily="34" charset="0"/>
              </a:rPr>
              <a:t>– a repository of information on satellite instruments.</a:t>
            </a: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lang="en-US" sz="1600" b="0" dirty="0" smtClean="0">
              <a:solidFill>
                <a:schemeClr val="tx1"/>
              </a:solidFill>
              <a:latin typeface="Arial" pitchFamily="34" charset="0"/>
              <a:cs typeface="Arial"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lang="en-US" sz="1600" noProof="0" dirty="0" smtClean="0">
                <a:solidFill>
                  <a:schemeClr val="tx1"/>
                </a:solidFill>
                <a:latin typeface="Arial" pitchFamily="34" charset="0"/>
                <a:cs typeface="Arial" pitchFamily="34" charset="0"/>
              </a:rPr>
              <a:t>Request </a:t>
            </a:r>
            <a:r>
              <a:rPr lang="en-US" sz="1600" dirty="0" smtClean="0">
                <a:solidFill>
                  <a:schemeClr val="tx1"/>
                </a:solidFill>
                <a:latin typeface="Arial" pitchFamily="34" charset="0"/>
                <a:cs typeface="Arial" pitchFamily="34" charset="0"/>
              </a:rPr>
              <a:t>to</a:t>
            </a:r>
            <a:r>
              <a:rPr lang="en-US" sz="1600" noProof="0" dirty="0" smtClean="0">
                <a:solidFill>
                  <a:schemeClr val="tx1"/>
                </a:solidFill>
                <a:latin typeface="Arial" pitchFamily="34" charset="0"/>
                <a:cs typeface="Arial" pitchFamily="34" charset="0"/>
              </a:rPr>
              <a:t> member agencies to provide instrument landing pages containing…</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160751" y="4801564"/>
            <a:ext cx="9745249" cy="1354217"/>
          </a:xfrm>
          <a:prstGeom prst="rect">
            <a:avLst/>
          </a:prstGeom>
          <a:noFill/>
        </p:spPr>
        <p:txBody>
          <a:bodyPr wrap="square" rtlCol="0">
            <a:spAutoFit/>
          </a:bodyPr>
          <a:lstStyle/>
          <a:p>
            <a:r>
              <a:rPr lang="en-US" sz="1800" dirty="0" smtClean="0">
                <a:solidFill>
                  <a:schemeClr val="tx1"/>
                </a:solidFill>
                <a:latin typeface="Arial" pitchFamily="34" charset="0"/>
                <a:cs typeface="Arial" pitchFamily="34" charset="0"/>
              </a:rPr>
              <a:t>     The idea is to provide  information in a harmonized format on OSCAR website</a:t>
            </a:r>
          </a:p>
          <a:p>
            <a:endParaRPr lang="en-US" sz="1800" b="0" dirty="0" smtClean="0">
              <a:solidFill>
                <a:schemeClr val="tx1"/>
              </a:solidFill>
              <a:latin typeface="Arial" pitchFamily="34" charset="0"/>
              <a:cs typeface="Arial" pitchFamily="34" charset="0"/>
            </a:endParaRPr>
          </a:p>
          <a:p>
            <a:r>
              <a:rPr lang="en-US" sz="1800" b="0" i="1" dirty="0" smtClean="0">
                <a:solidFill>
                  <a:schemeClr val="tx1"/>
                </a:solidFill>
                <a:latin typeface="Arial" pitchFamily="34" charset="0"/>
                <a:cs typeface="Arial" pitchFamily="34" charset="0"/>
              </a:rPr>
              <a:t>For  GSICS,  harmonization can help in comparing instruments that can contribute to understanding root cause of biases that are monitored on routine basis in GSICS</a:t>
            </a:r>
            <a:r>
              <a:rPr lang="en-US" sz="2800" b="0" dirty="0" smtClean="0">
                <a:solidFill>
                  <a:schemeClr val="tx1"/>
                </a:solidFill>
                <a:latin typeface="Arial" pitchFamily="34" charset="0"/>
                <a:cs typeface="Arial" pitchFamily="34" charset="0"/>
              </a:rPr>
              <a:t>.</a:t>
            </a:r>
            <a:endParaRPr lang="en-US" sz="2800" b="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28674" name="Rectangle 2"/>
          <p:cNvSpPr>
            <a:spLocks noChangeArrowheads="1"/>
          </p:cNvSpPr>
          <p:nvPr/>
        </p:nvSpPr>
        <p:spPr bwMode="auto">
          <a:xfrm>
            <a:off x="0" y="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6027313" y="3348261"/>
            <a:ext cx="3642198" cy="1384995"/>
          </a:xfrm>
          <a:prstGeom prst="rect">
            <a:avLst/>
          </a:prstGeom>
          <a:solidFill>
            <a:srgbClr val="00B050"/>
          </a:solidFill>
        </p:spPr>
        <p:txBody>
          <a:bodyPr wrap="square" rtlCol="0">
            <a:spAutoFit/>
          </a:bodyPr>
          <a:lstStyle/>
          <a:p>
            <a:r>
              <a:rPr lang="en-GB" sz="1400" dirty="0" smtClean="0"/>
              <a:t>The aim is to use landing pages as a vehicle to open up calibration information available at the CGMS Satellite Operators websites to the database of satellite capabilities kept on the WMO-OSCAR web-portal</a:t>
            </a:r>
            <a:endParaRPr lang="en-US" sz="1400" dirty="0"/>
          </a:p>
        </p:txBody>
      </p:sp>
      <p:sp>
        <p:nvSpPr>
          <p:cNvPr id="8" name="Title 1"/>
          <p:cNvSpPr txBox="1">
            <a:spLocks/>
          </p:cNvSpPr>
          <p:nvPr/>
        </p:nvSpPr>
        <p:spPr bwMode="auto">
          <a:xfrm>
            <a:off x="2903838" y="0"/>
            <a:ext cx="3175686" cy="568411"/>
          </a:xfrm>
          <a:prstGeom prst="rect">
            <a:avLst/>
          </a:prstGeom>
          <a:solidFill>
            <a:srgbClr val="009900"/>
          </a:solidFill>
          <a:ln w="9525" cap="flat" cmpd="sng" algn="ctr">
            <a:solidFill>
              <a:schemeClr val="accent3">
                <a:shade val="95000"/>
                <a:satMod val="105000"/>
              </a:schemeClr>
            </a:solidFill>
            <a:prstDash val="solid"/>
            <a:miter lim="800000"/>
            <a:headEnd/>
            <a:tailEnd/>
          </a:ln>
        </p:spPr>
        <p:style>
          <a:lnRef idx="1">
            <a:schemeClr val="accent3"/>
          </a:lnRef>
          <a:fillRef idx="3">
            <a:schemeClr val="accent3"/>
          </a:fillRef>
          <a:effectRef idx="2">
            <a:schemeClr val="accent3"/>
          </a:effectRef>
          <a:fontRef idx="minor">
            <a:schemeClr val="lt1"/>
          </a:fontRef>
        </p:style>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WMO-OSCAR</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
        <p:nvSpPr>
          <p:cNvPr id="10" name="Content Placeholder 9"/>
          <p:cNvSpPr>
            <a:spLocks noGrp="1"/>
          </p:cNvSpPr>
          <p:nvPr>
            <p:ph idx="1"/>
          </p:nvPr>
        </p:nvSpPr>
        <p:spPr>
          <a:xfrm>
            <a:off x="426929" y="998958"/>
            <a:ext cx="8915400" cy="1994764"/>
          </a:xfrm>
        </p:spPr>
        <p:txBody>
          <a:bodyPr/>
          <a:lstStyle/>
          <a:p>
            <a:pPr>
              <a:buNone/>
            </a:pPr>
            <a:r>
              <a:rPr lang="en-GB" sz="2800" dirty="0" smtClean="0"/>
              <a:t>The Observing Systems Capability Analysis and Review Tool (OSCAR) webpage of the World Meteorological Organisation (WMO) provides information on the meteorological satellite of the CGMS Satellite Operators and of the capabilities of the instruments operated onboard of these satellites</a:t>
            </a:r>
            <a:endParaRPr lang="en-US" sz="2800" dirty="0"/>
          </a:p>
        </p:txBody>
      </p:sp>
      <p:sp>
        <p:nvSpPr>
          <p:cNvPr id="11" name="Content Placeholder 2"/>
          <p:cNvSpPr txBox="1">
            <a:spLocks/>
          </p:cNvSpPr>
          <p:nvPr/>
        </p:nvSpPr>
        <p:spPr bwMode="auto">
          <a:xfrm>
            <a:off x="0" y="4471792"/>
            <a:ext cx="8915400" cy="1997901"/>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rPr>
              <a:t>Current </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Oscar website</a:t>
            </a: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hlinkClick r:id="rId2"/>
              </a:rPr>
              <a:t>http://www.wmo-sat.info/oscar/spacecapabilities</a:t>
            </a: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rPr>
              <a:t>New version </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of </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Oscar under beta testing</a:t>
            </a:r>
            <a:endParaRPr kumimoji="0" lang="en-US" sz="2300" b="1" i="0" u="none" strike="noStrike" kern="1200" cap="none" spc="0" normalizeH="0" baseline="0" noProof="0" dirty="0" smtClean="0">
              <a:ln>
                <a:noFill/>
              </a:ln>
              <a:solidFill>
                <a:schemeClr val="tx1"/>
              </a:solidFill>
              <a:effectLst/>
              <a:uLnTx/>
              <a:uFillTx/>
              <a:latin typeface="+mn-lt"/>
              <a:ea typeface="+mn-ea"/>
              <a:cs typeface="+mn-cs"/>
              <a:hlinkClick r:id="rId3"/>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hlinkClick r:id="rId3"/>
              </a:rPr>
              <a:t>http://www.wmo-sat.info/oscar-staging/spacecapabilities</a:t>
            </a: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930" y="1112761"/>
            <a:ext cx="8915400" cy="3372627"/>
          </a:xfrm>
        </p:spPr>
        <p:txBody>
          <a:bodyPr/>
          <a:lstStyle/>
          <a:p>
            <a:pPr>
              <a:buNone/>
            </a:pPr>
            <a:r>
              <a:rPr lang="en-GB" sz="2000" dirty="0" smtClean="0"/>
              <a:t>As a first step towards making calibration information available though the WMO-OSCAR web-portal, the members of the CGMS Task Team on Calibration Events Logging are asked to create and maintain stable landing pages (a single landing page per instrument per satellite) where information (or links to information) is displayed for four categories:</a:t>
            </a:r>
            <a:endParaRPr lang="en-US" sz="2000" dirty="0" smtClean="0"/>
          </a:p>
          <a:p>
            <a:pPr lvl="2"/>
            <a:r>
              <a:rPr lang="en-GB" sz="2000" i="1" dirty="0" smtClean="0"/>
              <a:t>Instrument Specification</a:t>
            </a:r>
            <a:r>
              <a:rPr lang="en-GB" sz="2000" dirty="0" smtClean="0"/>
              <a:t> (documents on instruments baseline physical basis)</a:t>
            </a:r>
            <a:endParaRPr lang="en-US" sz="2000" dirty="0" smtClean="0"/>
          </a:p>
          <a:p>
            <a:pPr lvl="2"/>
            <a:r>
              <a:rPr lang="en-GB" sz="2000" i="1" dirty="0" smtClean="0"/>
              <a:t>Instrument Events</a:t>
            </a:r>
            <a:r>
              <a:rPr lang="en-GB" sz="2000" dirty="0" smtClean="0"/>
              <a:t> (database or documents of calibration related events)</a:t>
            </a:r>
            <a:endParaRPr lang="en-US" sz="2000" dirty="0" smtClean="0"/>
          </a:p>
          <a:p>
            <a:pPr lvl="2"/>
            <a:r>
              <a:rPr lang="en-GB" sz="2000" i="1" dirty="0" smtClean="0"/>
              <a:t>Instrument Monitoring</a:t>
            </a:r>
            <a:r>
              <a:rPr lang="en-GB" sz="2000" dirty="0" smtClean="0"/>
              <a:t> (database or documents following state of the instrument)</a:t>
            </a:r>
            <a:endParaRPr lang="en-US" sz="2000" dirty="0" smtClean="0"/>
          </a:p>
          <a:p>
            <a:pPr lvl="2"/>
            <a:r>
              <a:rPr lang="en-GB" sz="2000" i="1" dirty="0" smtClean="0"/>
              <a:t>Data Outages</a:t>
            </a:r>
            <a:r>
              <a:rPr lang="en-GB" sz="2000" dirty="0" smtClean="0"/>
              <a:t> (database or documents with instrument outage dates) </a:t>
            </a:r>
          </a:p>
          <a:p>
            <a:pPr>
              <a:buNone/>
            </a:pPr>
            <a:r>
              <a:rPr lang="en-GB" sz="2000" dirty="0" smtClean="0"/>
              <a:t>Once the landing pages have been created, the Task Team members can send their addresses to the WMO-OSCAR representative, and request publication on the WMO-OSCAR web-portal.</a:t>
            </a:r>
            <a:endParaRPr lang="en-US" sz="2000" dirty="0"/>
          </a:p>
        </p:txBody>
      </p:sp>
      <p:sp>
        <p:nvSpPr>
          <p:cNvPr id="4" name="Title 1"/>
          <p:cNvSpPr txBox="1">
            <a:spLocks/>
          </p:cNvSpPr>
          <p:nvPr/>
        </p:nvSpPr>
        <p:spPr bwMode="auto">
          <a:xfrm>
            <a:off x="2903838" y="0"/>
            <a:ext cx="3175686" cy="568411"/>
          </a:xfrm>
          <a:prstGeom prst="rect">
            <a:avLst/>
          </a:prstGeom>
          <a:solidFill>
            <a:srgbClr val="009900"/>
          </a:solidFill>
          <a:ln w="9525" cap="flat" cmpd="sng" algn="ctr">
            <a:solidFill>
              <a:schemeClr val="accent3">
                <a:shade val="95000"/>
                <a:satMod val="105000"/>
              </a:schemeClr>
            </a:solidFill>
            <a:prstDash val="solid"/>
            <a:miter lim="800000"/>
            <a:headEnd/>
            <a:tailEnd/>
          </a:ln>
        </p:spPr>
        <p:style>
          <a:lnRef idx="1">
            <a:schemeClr val="accent3"/>
          </a:lnRef>
          <a:fillRef idx="3">
            <a:schemeClr val="accent3"/>
          </a:fillRef>
          <a:effectRef idx="2">
            <a:schemeClr val="accent3"/>
          </a:effectRef>
          <a:fontRef idx="minor">
            <a:schemeClr val="lt1"/>
          </a:fontRef>
        </p:style>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WMO-OSCAR</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
        <p:nvSpPr>
          <p:cNvPr id="6" name="TextBox 5"/>
          <p:cNvSpPr txBox="1"/>
          <p:nvPr/>
        </p:nvSpPr>
        <p:spPr>
          <a:xfrm>
            <a:off x="5092262" y="6001031"/>
            <a:ext cx="2570283" cy="523220"/>
          </a:xfrm>
          <a:prstGeom prst="rect">
            <a:avLst/>
          </a:prstGeom>
          <a:solidFill>
            <a:srgbClr val="00B050"/>
          </a:solidFill>
        </p:spPr>
        <p:txBody>
          <a:bodyPr wrap="square" rtlCol="0">
            <a:spAutoFit/>
          </a:bodyPr>
          <a:lstStyle/>
          <a:p>
            <a:r>
              <a:rPr lang="en-US" sz="1400" dirty="0" smtClean="0"/>
              <a:t>Instrument specifications already exist on OSCAR</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6" y="3495028"/>
            <a:ext cx="8915400" cy="555665"/>
          </a:xfrm>
        </p:spPr>
        <p:txBody>
          <a:bodyPr/>
          <a:lstStyle/>
          <a:p>
            <a:r>
              <a:rPr lang="en-US" cap="all" dirty="0" smtClean="0"/>
              <a:t/>
            </a:r>
            <a:br>
              <a:rPr lang="en-US" cap="all" dirty="0" smtClean="0"/>
            </a:br>
            <a:endParaRPr lang="en-US" dirty="0"/>
          </a:p>
        </p:txBody>
      </p:sp>
      <p:graphicFrame>
        <p:nvGraphicFramePr>
          <p:cNvPr id="4" name="Table 3"/>
          <p:cNvGraphicFramePr>
            <a:graphicFrameLocks noGrp="1"/>
          </p:cNvGraphicFramePr>
          <p:nvPr/>
        </p:nvGraphicFramePr>
        <p:xfrm>
          <a:off x="295651" y="914655"/>
          <a:ext cx="9321259" cy="4876800"/>
        </p:xfrm>
        <a:graphic>
          <a:graphicData uri="http://schemas.openxmlformats.org/drawingml/2006/table">
            <a:tbl>
              <a:tblPr/>
              <a:tblGrid>
                <a:gridCol w="2416011"/>
                <a:gridCol w="6905248"/>
              </a:tblGrid>
              <a:tr h="0">
                <a:tc>
                  <a:txBody>
                    <a:bodyPr/>
                    <a:lstStyle/>
                    <a:p>
                      <a:pPr marL="0" marR="0">
                        <a:spcBef>
                          <a:spcPts val="0"/>
                        </a:spcBef>
                        <a:spcAft>
                          <a:spcPts val="600"/>
                        </a:spcAft>
                      </a:pPr>
                      <a:r>
                        <a:rPr lang="en-GB" sz="1600" b="1" dirty="0">
                          <a:latin typeface="Arial"/>
                          <a:ea typeface="Times New Roman"/>
                          <a:cs typeface="Times New Roman"/>
                        </a:rPr>
                        <a:t>Term</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GB" sz="1600" b="1">
                          <a:latin typeface="Arial"/>
                          <a:ea typeface="Times New Roman"/>
                          <a:cs typeface="Times New Roman"/>
                        </a:rPr>
                        <a:t>Definition</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600" i="1">
                          <a:solidFill>
                            <a:srgbClr val="0000FF"/>
                          </a:solidFill>
                          <a:latin typeface="Arial"/>
                          <a:ea typeface="Times New Roman"/>
                          <a:cs typeface="Times New Roman"/>
                        </a:rPr>
                        <a:t>Calibration Event</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600" dirty="0">
                          <a:latin typeface="Arial"/>
                          <a:ea typeface="Times New Roman"/>
                          <a:cs typeface="Times New Roman"/>
                        </a:rPr>
                        <a:t>Refers to events affecting the radiometric </a:t>
                      </a:r>
                      <a:r>
                        <a:rPr lang="en-GB" sz="1600" dirty="0" smtClean="0">
                          <a:latin typeface="Arial"/>
                          <a:ea typeface="Times New Roman"/>
                          <a:cs typeface="Times New Roman"/>
                        </a:rPr>
                        <a:t>and / or </a:t>
                      </a:r>
                      <a:r>
                        <a:rPr lang="en-GB" sz="1600" dirty="0">
                          <a:latin typeface="Arial"/>
                          <a:ea typeface="Times New Roman"/>
                          <a:cs typeface="Times New Roman"/>
                        </a:rPr>
                        <a:t>geometric calibration quality of the sensor. </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600" i="1">
                          <a:solidFill>
                            <a:srgbClr val="0000FF"/>
                          </a:solidFill>
                          <a:latin typeface="Arial"/>
                          <a:ea typeface="Times New Roman"/>
                          <a:cs typeface="Times New Roman"/>
                        </a:rPr>
                        <a:t>Mission Information</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600" dirty="0">
                          <a:latin typeface="Arial"/>
                          <a:ea typeface="Times New Roman"/>
                          <a:cs typeface="Times New Roman"/>
                        </a:rPr>
                        <a:t>Refers to general information on the platform and instruments operated in the mission that is relevant to all users of the satellite data. In addition it provides links to detailed information on both the platform and the instrument.</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600" i="1">
                          <a:solidFill>
                            <a:srgbClr val="0000FF"/>
                          </a:solidFill>
                          <a:latin typeface="Arial"/>
                          <a:ea typeface="Times New Roman"/>
                          <a:cs typeface="Times New Roman"/>
                        </a:rPr>
                        <a:t>Irregular Event</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600" dirty="0">
                          <a:latin typeface="Arial"/>
                          <a:ea typeface="Times New Roman"/>
                          <a:cs typeface="Times New Roman"/>
                        </a:rPr>
                        <a:t>Refers to events that </a:t>
                      </a:r>
                      <a:r>
                        <a:rPr lang="en-GB" sz="1600" dirty="0" smtClean="0">
                          <a:latin typeface="Arial"/>
                          <a:ea typeface="Times New Roman"/>
                          <a:cs typeface="Times New Roman"/>
                        </a:rPr>
                        <a:t>do </a:t>
                      </a:r>
                      <a:r>
                        <a:rPr lang="en-GB" sz="1600" dirty="0">
                          <a:latin typeface="Arial"/>
                          <a:ea typeface="Times New Roman"/>
                          <a:cs typeface="Times New Roman"/>
                        </a:rPr>
                        <a:t>not </a:t>
                      </a:r>
                      <a:r>
                        <a:rPr lang="en-GB" sz="1600" dirty="0" smtClean="0">
                          <a:latin typeface="Arial"/>
                          <a:ea typeface="Times New Roman"/>
                          <a:cs typeface="Times New Roman"/>
                        </a:rPr>
                        <a:t>occur</a:t>
                      </a:r>
                      <a:r>
                        <a:rPr lang="en-GB" sz="1600" baseline="0" dirty="0" smtClean="0">
                          <a:latin typeface="Arial"/>
                          <a:ea typeface="Times New Roman"/>
                          <a:cs typeface="Times New Roman"/>
                        </a:rPr>
                        <a:t> </a:t>
                      </a:r>
                      <a:r>
                        <a:rPr lang="en-GB" sz="1600" dirty="0" smtClean="0">
                          <a:latin typeface="Arial"/>
                          <a:ea typeface="Times New Roman"/>
                          <a:cs typeface="Times New Roman"/>
                        </a:rPr>
                        <a:t>systematically </a:t>
                      </a:r>
                      <a:r>
                        <a:rPr lang="en-GB" sz="1600" dirty="0">
                          <a:latin typeface="Arial"/>
                          <a:ea typeface="Times New Roman"/>
                          <a:cs typeface="Times New Roman"/>
                        </a:rPr>
                        <a:t>and that impact the radiometric or geometric quality of the observations due to instruments calibrations, manoeuvres, ground segment anomalies or miscellaneous. Such events can be either radiometric events (for instance ice decontamination) or geometric events (for instance platform manoeuvres).</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GB" sz="1600" i="1">
                          <a:solidFill>
                            <a:srgbClr val="0000FF"/>
                          </a:solidFill>
                          <a:latin typeface="Arial"/>
                          <a:ea typeface="Times New Roman"/>
                          <a:cs typeface="Times New Roman"/>
                        </a:rPr>
                        <a:t>Processing Events</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GB" sz="1600" dirty="0">
                          <a:latin typeface="Arial"/>
                          <a:ea typeface="Times New Roman"/>
                          <a:cs typeface="Times New Roman"/>
                        </a:rPr>
                        <a:t>Refers to events involving updates of the processing algorithms (either onboard or at the ground segment) or reprocessing (at the ground segment) events that affected the radiometric or geometric quality of the observations. Processing changes include software updates and reprocessing activities.</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600" i="1">
                          <a:solidFill>
                            <a:srgbClr val="0000FF"/>
                          </a:solidFill>
                          <a:latin typeface="Arial"/>
                          <a:ea typeface="Times New Roman"/>
                          <a:cs typeface="Times New Roman"/>
                        </a:rPr>
                        <a:t>Data Outages</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600" dirty="0">
                          <a:latin typeface="Arial"/>
                          <a:ea typeface="Times New Roman"/>
                          <a:cs typeface="Times New Roman"/>
                        </a:rPr>
                        <a:t>Refers to events that provide information on events that triggered the temporary or definitive end of the data collection. Reasons for missing data can be at Platform, Instrument and Processing level.</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204952" y="5851972"/>
            <a:ext cx="8090995" cy="1015663"/>
          </a:xfrm>
          <a:prstGeom prst="rect">
            <a:avLst/>
          </a:prstGeom>
          <a:noFill/>
        </p:spPr>
        <p:txBody>
          <a:bodyPr wrap="square" rtlCol="0">
            <a:spAutoFit/>
          </a:bodyPr>
          <a:lstStyle/>
          <a:p>
            <a:r>
              <a:rPr lang="en-GB" sz="1200" dirty="0" smtClean="0">
                <a:solidFill>
                  <a:schemeClr val="tx1"/>
                </a:solidFill>
              </a:rPr>
              <a:t>The Task Force Team drafted a list of events, related to the instrument calibration, that occur in the databases of the different Satellite Operators. The most frequently occurring events in the list served as baseline for proposing a common nomenclature. To limit the list in length, it is restricted to high-level standard event names only. The philosophy is that detailed, Satellite Operator and satellite instrument specific, information shall be provided in the event description.</a:t>
            </a:r>
            <a:endParaRPr lang="en-US" sz="1200" dirty="0">
              <a:solidFill>
                <a:schemeClr val="tx1"/>
              </a:solidFill>
            </a:endParaRPr>
          </a:p>
        </p:txBody>
      </p:sp>
      <p:sp>
        <p:nvSpPr>
          <p:cNvPr id="7" name="Title 1"/>
          <p:cNvSpPr txBox="1">
            <a:spLocks/>
          </p:cNvSpPr>
          <p:nvPr/>
        </p:nvSpPr>
        <p:spPr bwMode="auto">
          <a:xfrm>
            <a:off x="0" y="0"/>
            <a:ext cx="9906000" cy="800231"/>
          </a:xfrm>
          <a:prstGeom prst="rect">
            <a:avLst/>
          </a:prstGeom>
          <a:solidFill>
            <a:srgbClr val="009900"/>
          </a:solidFill>
          <a:ln w="9525" cap="flat" cmpd="sng" algn="ctr">
            <a:solidFill>
              <a:schemeClr val="accent3">
                <a:shade val="95000"/>
                <a:satMod val="105000"/>
              </a:schemeClr>
            </a:solidFill>
            <a:prstDash val="solid"/>
            <a:miter lim="800000"/>
            <a:headEnd/>
            <a:tailEnd/>
          </a:ln>
        </p:spPr>
        <p:style>
          <a:lnRef idx="1">
            <a:schemeClr val="accent3"/>
          </a:lnRef>
          <a:fillRef idx="3">
            <a:schemeClr val="accent3"/>
          </a:fillRef>
          <a:effectRef idx="2">
            <a:schemeClr val="accent3"/>
          </a:effectRef>
          <a:fontRef idx="minor">
            <a:schemeClr val="lt1"/>
          </a:fontRef>
        </p:style>
        <p:txBody>
          <a:bodyPr vert="horz" wrap="square" lIns="91366" tIns="45682" rIns="91366" bIns="45682" numCol="1" anchor="ctr" anchorCtr="0" compatLnSpc="1">
            <a:prstTxWarp prst="textNoShape">
              <a:avLst/>
            </a:prstTxWarp>
          </a:bodyPr>
          <a:lstStyle/>
          <a:p>
            <a:pPr lvl="0" algn="ctr" eaLnBrk="0" hangingPunct="0"/>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r>
              <a:rPr lang="en-GB" sz="2800" cap="all" dirty="0" smtClean="0"/>
              <a:t> </a:t>
            </a:r>
            <a:r>
              <a:rPr lang="en-GB" sz="2400" cap="all" dirty="0" smtClean="0"/>
              <a:t>NOMENCLATURE AND STANDARDS FOR INSTRUMENT EVENTS </a:t>
            </a:r>
            <a:r>
              <a:rPr lang="en-GB" sz="2400" cap="all" dirty="0" smtClean="0"/>
              <a:t>at </a:t>
            </a:r>
            <a:r>
              <a:rPr kumimoji="0" lang="en-US" sz="24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OSCAR</a:t>
            </a:r>
            <a: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
            </a:r>
            <a:br>
              <a:rPr kumimoji="0" lang="en-US" sz="2800" b="1"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br>
            <a:endParaRPr kumimoji="0" lang="en-US" sz="2800" b="1"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98" y="0"/>
            <a:ext cx="8229600" cy="555665"/>
          </a:xfrm>
          <a:solidFill>
            <a:srgbClr val="0099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en-US" sz="2000" dirty="0" smtClean="0">
                <a:latin typeface="Arial" pitchFamily="34" charset="0"/>
                <a:cs typeface="Arial" pitchFamily="34" charset="0"/>
              </a:rPr>
              <a:t>Harmonizing landing Pages within the </a:t>
            </a:r>
            <a:r>
              <a:rPr lang="en-US" sz="2000" dirty="0" smtClean="0">
                <a:latin typeface="Arial" pitchFamily="34" charset="0"/>
                <a:cs typeface="Arial" pitchFamily="34" charset="0"/>
              </a:rPr>
              <a:t>Agency – Challenges</a:t>
            </a:r>
            <a:endParaRPr lang="en-US" sz="2000" dirty="0">
              <a:latin typeface="Arial" pitchFamily="34" charset="0"/>
              <a:cs typeface="Arial" pitchFamily="34" charset="0"/>
            </a:endParaRPr>
          </a:p>
        </p:txBody>
      </p:sp>
      <p:sp>
        <p:nvSpPr>
          <p:cNvPr id="3" name="Content Placeholder 2"/>
          <p:cNvSpPr>
            <a:spLocks noGrp="1"/>
          </p:cNvSpPr>
          <p:nvPr>
            <p:ph idx="1"/>
          </p:nvPr>
        </p:nvSpPr>
        <p:spPr>
          <a:xfrm>
            <a:off x="433515" y="895871"/>
            <a:ext cx="9118257" cy="5517286"/>
          </a:xfrm>
        </p:spPr>
        <p:txBody>
          <a:bodyPr/>
          <a:lstStyle/>
          <a:p>
            <a:pPr>
              <a:lnSpc>
                <a:spcPct val="200000"/>
              </a:lnSpc>
            </a:pPr>
            <a:r>
              <a:rPr lang="en-US" sz="2000" b="0" dirty="0" smtClean="0">
                <a:latin typeface="Arial" pitchFamily="34" charset="0"/>
                <a:cs typeface="Arial" pitchFamily="34" charset="0"/>
              </a:rPr>
              <a:t>Agencies such as NOAA have a large array of satellite launched since the </a:t>
            </a:r>
            <a:r>
              <a:rPr lang="en-US" sz="2000" b="0" dirty="0" smtClean="0">
                <a:latin typeface="Arial" pitchFamily="34" charset="0"/>
                <a:cs typeface="Arial" pitchFamily="34" charset="0"/>
              </a:rPr>
              <a:t>1970’s</a:t>
            </a:r>
            <a:r>
              <a:rPr lang="en-US" sz="2000" b="0" dirty="0" smtClean="0">
                <a:latin typeface="Arial" pitchFamily="34" charset="0"/>
                <a:cs typeface="Arial" pitchFamily="34" charset="0"/>
              </a:rPr>
              <a:t>.   </a:t>
            </a:r>
          </a:p>
          <a:p>
            <a:pPr>
              <a:lnSpc>
                <a:spcPct val="200000"/>
              </a:lnSpc>
            </a:pPr>
            <a:r>
              <a:rPr lang="en-US" sz="2000" b="0" dirty="0" smtClean="0">
                <a:latin typeface="Arial" pitchFamily="34" charset="0"/>
                <a:cs typeface="Arial" pitchFamily="34" charset="0"/>
              </a:rPr>
              <a:t>Web-pages (Landing pages) maintained </a:t>
            </a:r>
            <a:r>
              <a:rPr lang="en-US" sz="2000" b="0" dirty="0" smtClean="0">
                <a:latin typeface="Arial" pitchFamily="34" charset="0"/>
                <a:cs typeface="Arial" pitchFamily="34" charset="0"/>
              </a:rPr>
              <a:t>by </a:t>
            </a:r>
            <a:r>
              <a:rPr lang="en-US" sz="2000" b="0" dirty="0" smtClean="0">
                <a:latin typeface="Arial" pitchFamily="34" charset="0"/>
                <a:cs typeface="Arial" pitchFamily="34" charset="0"/>
              </a:rPr>
              <a:t>departments </a:t>
            </a:r>
            <a:r>
              <a:rPr lang="en-US" sz="2000" b="0" dirty="0" smtClean="0">
                <a:latin typeface="Arial" pitchFamily="34" charset="0"/>
                <a:cs typeface="Arial" pitchFamily="34" charset="0"/>
              </a:rPr>
              <a:t>are in </a:t>
            </a:r>
            <a:r>
              <a:rPr lang="en-US" sz="2000" b="0" dirty="0" smtClean="0">
                <a:latin typeface="Arial" pitchFamily="34" charset="0"/>
                <a:cs typeface="Arial" pitchFamily="34" charset="0"/>
              </a:rPr>
              <a:t>varying  formats </a:t>
            </a:r>
            <a:r>
              <a:rPr lang="en-US" sz="2000" b="0" dirty="0" smtClean="0">
                <a:latin typeface="Arial" pitchFamily="34" charset="0"/>
                <a:cs typeface="Arial" pitchFamily="34" charset="0"/>
              </a:rPr>
              <a:t>(at </a:t>
            </a:r>
            <a:r>
              <a:rPr lang="en-US" sz="2000" b="0" dirty="0" smtClean="0">
                <a:latin typeface="Arial" pitchFamily="34" charset="0"/>
                <a:cs typeface="Arial" pitchFamily="34" charset="0"/>
              </a:rPr>
              <a:t>times within the same department but still </a:t>
            </a:r>
            <a:r>
              <a:rPr lang="en-US" sz="2000" b="0" dirty="0" smtClean="0">
                <a:latin typeface="Arial" pitchFamily="34" charset="0"/>
                <a:cs typeface="Arial" pitchFamily="34" charset="0"/>
              </a:rPr>
              <a:t>with differing </a:t>
            </a:r>
            <a:r>
              <a:rPr lang="en-US" sz="2000" b="0" dirty="0" smtClean="0">
                <a:latin typeface="Arial" pitchFamily="34" charset="0"/>
                <a:cs typeface="Arial" pitchFamily="34" charset="0"/>
              </a:rPr>
              <a:t>formats).</a:t>
            </a:r>
          </a:p>
          <a:p>
            <a:pPr>
              <a:lnSpc>
                <a:spcPct val="200000"/>
              </a:lnSpc>
            </a:pPr>
            <a:r>
              <a:rPr lang="en-US" sz="2000" b="0" dirty="0" smtClean="0">
                <a:latin typeface="Arial" pitchFamily="34" charset="0"/>
                <a:cs typeface="Arial" pitchFamily="34" charset="0"/>
              </a:rPr>
              <a:t> Many missions have ended, web-pages are barely maintained, difficult to request modification in format. </a:t>
            </a:r>
            <a:endParaRPr lang="en-US" sz="1800" b="0" dirty="0" smtClean="0">
              <a:latin typeface="Arial" pitchFamily="34" charset="0"/>
              <a:cs typeface="Arial" pitchFamily="34" charset="0"/>
            </a:endParaRPr>
          </a:p>
          <a:p>
            <a:pPr>
              <a:lnSpc>
                <a:spcPct val="150000"/>
              </a:lnSpc>
              <a:spcBef>
                <a:spcPts val="0"/>
              </a:spcBef>
              <a:buNone/>
            </a:pPr>
            <a:r>
              <a:rPr lang="en-US" sz="2800" b="0" dirty="0" smtClean="0">
                <a:solidFill>
                  <a:srgbClr val="FF0000"/>
                </a:solidFill>
                <a:latin typeface="Arial" pitchFamily="34" charset="0"/>
                <a:cs typeface="Arial" pitchFamily="34" charset="0"/>
              </a:rPr>
              <a:t>      </a:t>
            </a:r>
            <a:r>
              <a:rPr lang="en-US" sz="2800" dirty="0" smtClean="0">
                <a:solidFill>
                  <a:srgbClr val="FF0000"/>
                </a:solidFill>
                <a:latin typeface="Arial" pitchFamily="34" charset="0"/>
                <a:cs typeface="Arial" pitchFamily="34" charset="0"/>
              </a:rPr>
              <a:t>Challenge:</a:t>
            </a:r>
            <a:r>
              <a:rPr lang="en-US" sz="2800" b="0" dirty="0" smtClean="0">
                <a:solidFill>
                  <a:srgbClr val="FF0000"/>
                </a:solidFill>
                <a:latin typeface="Arial" pitchFamily="34" charset="0"/>
                <a:cs typeface="Arial" pitchFamily="34" charset="0"/>
              </a:rPr>
              <a:t> </a:t>
            </a:r>
            <a:r>
              <a:rPr lang="en-US" sz="2000" b="0" dirty="0" smtClean="0">
                <a:solidFill>
                  <a:srgbClr val="C00000"/>
                </a:solidFill>
                <a:latin typeface="Arial" pitchFamily="34" charset="0"/>
                <a:cs typeface="Arial" pitchFamily="34" charset="0"/>
              </a:rPr>
              <a:t>Can </a:t>
            </a:r>
            <a:r>
              <a:rPr lang="en-US" sz="2000" b="0" dirty="0" smtClean="0">
                <a:solidFill>
                  <a:srgbClr val="C00000"/>
                </a:solidFill>
                <a:latin typeface="Arial" pitchFamily="34" charset="0"/>
                <a:cs typeface="Arial" pitchFamily="34" charset="0"/>
              </a:rPr>
              <a:t>NOAA-GDWG </a:t>
            </a:r>
            <a:r>
              <a:rPr lang="en-US" sz="2000" b="0" dirty="0" smtClean="0">
                <a:solidFill>
                  <a:srgbClr val="C00000"/>
                </a:solidFill>
                <a:latin typeface="Arial" pitchFamily="34" charset="0"/>
                <a:cs typeface="Arial" pitchFamily="34" charset="0"/>
              </a:rPr>
              <a:t>member request changes in </a:t>
            </a:r>
            <a:r>
              <a:rPr lang="en-US" sz="2000" b="0" dirty="0" smtClean="0">
                <a:solidFill>
                  <a:srgbClr val="C00000"/>
                </a:solidFill>
                <a:latin typeface="Arial" pitchFamily="34" charset="0"/>
                <a:cs typeface="Arial" pitchFamily="34" charset="0"/>
              </a:rPr>
              <a:t>format of the NOAA pages?    </a:t>
            </a:r>
            <a:r>
              <a:rPr lang="en-US" sz="1800" b="0" dirty="0" smtClean="0">
                <a:solidFill>
                  <a:srgbClr val="C00000"/>
                </a:solidFill>
                <a:latin typeface="Arial" pitchFamily="34" charset="0"/>
                <a:cs typeface="Arial" pitchFamily="34" charset="0"/>
              </a:rPr>
              <a:t> </a:t>
            </a:r>
            <a:r>
              <a:rPr lang="en-US" sz="2000" b="0" dirty="0" smtClean="0">
                <a:solidFill>
                  <a:srgbClr val="C00000"/>
                </a:solidFill>
                <a:latin typeface="Arial" pitchFamily="34" charset="0"/>
                <a:cs typeface="Arial" pitchFamily="34" charset="0"/>
              </a:rPr>
              <a:t>Yes  </a:t>
            </a:r>
            <a:r>
              <a:rPr lang="en-US" sz="2000" b="0" dirty="0" smtClean="0">
                <a:latin typeface="Arial" pitchFamily="34" charset="0"/>
                <a:cs typeface="Arial" pitchFamily="34" charset="0"/>
              </a:rPr>
              <a:t>(but not all)</a:t>
            </a:r>
            <a:endParaRPr lang="en-US" sz="1800" b="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41" y="1223320"/>
            <a:ext cx="9063859" cy="4902850"/>
          </a:xfrm>
        </p:spPr>
        <p:txBody>
          <a:bodyPr/>
          <a:lstStyle/>
          <a:p>
            <a:pPr>
              <a:spcBef>
                <a:spcPts val="0"/>
              </a:spcBef>
            </a:pPr>
            <a:r>
              <a:rPr lang="en-US" sz="2400" dirty="0" smtClean="0">
                <a:latin typeface="Arial" pitchFamily="34" charset="0"/>
                <a:cs typeface="Arial" pitchFamily="34" charset="0"/>
              </a:rPr>
              <a:t>Evaluate the information already in OSCAR (identify  required areas).</a:t>
            </a:r>
          </a:p>
          <a:p>
            <a:pPr>
              <a:spcBef>
                <a:spcPts val="0"/>
              </a:spcBef>
            </a:pPr>
            <a:r>
              <a:rPr lang="en-US" sz="2400" dirty="0" smtClean="0">
                <a:latin typeface="Arial" pitchFamily="34" charset="0"/>
                <a:cs typeface="Arial" pitchFamily="34" charset="0"/>
              </a:rPr>
              <a:t>Satellite information / Instrument information already on OSCAR – Static does not change.</a:t>
            </a:r>
          </a:p>
          <a:p>
            <a:pPr>
              <a:spcBef>
                <a:spcPts val="0"/>
              </a:spcBef>
            </a:pPr>
            <a:r>
              <a:rPr lang="en-US" sz="2400" dirty="0" smtClean="0">
                <a:latin typeface="Arial" pitchFamily="34" charset="0"/>
                <a:cs typeface="Arial" pitchFamily="34" charset="0"/>
              </a:rPr>
              <a:t>Start with a smaller manageable set of  satellite / instruments  (for example,  instruments funded for GSICS activities).</a:t>
            </a:r>
          </a:p>
          <a:p>
            <a:pPr lvl="1">
              <a:spcBef>
                <a:spcPts val="0"/>
              </a:spcBef>
            </a:pPr>
            <a:r>
              <a:rPr lang="en-US" sz="2400" dirty="0" smtClean="0">
                <a:latin typeface="Arial" pitchFamily="34" charset="0"/>
                <a:cs typeface="Arial" pitchFamily="34" charset="0"/>
              </a:rPr>
              <a:t>then work towards  formatting information at WMO as well as at the agency level</a:t>
            </a:r>
          </a:p>
          <a:p>
            <a:pPr lvl="1">
              <a:spcBef>
                <a:spcPts val="0"/>
              </a:spcBef>
            </a:pPr>
            <a:r>
              <a:rPr lang="en-US" sz="2400" dirty="0" smtClean="0">
                <a:latin typeface="Arial" pitchFamily="34" charset="0"/>
                <a:cs typeface="Arial" pitchFamily="34" charset="0"/>
              </a:rPr>
              <a:t>One can then justify that GSICS objectives are being met by formatting activity.</a:t>
            </a:r>
          </a:p>
          <a:p>
            <a:pPr>
              <a:spcBef>
                <a:spcPts val="0"/>
              </a:spcBef>
            </a:pPr>
            <a:r>
              <a:rPr lang="en-US" sz="2400" dirty="0" smtClean="0">
                <a:latin typeface="Arial" pitchFamily="34" charset="0"/>
                <a:cs typeface="Arial" pitchFamily="34" charset="0"/>
              </a:rPr>
              <a:t>Integrate GPRC and ICVS content into the OSCAR system</a:t>
            </a:r>
          </a:p>
        </p:txBody>
      </p:sp>
      <p:sp>
        <p:nvSpPr>
          <p:cNvPr id="4" name="Title 1"/>
          <p:cNvSpPr txBox="1">
            <a:spLocks/>
          </p:cNvSpPr>
          <p:nvPr/>
        </p:nvSpPr>
        <p:spPr bwMode="auto">
          <a:xfrm>
            <a:off x="395415" y="234779"/>
            <a:ext cx="9325233" cy="679622"/>
          </a:xfrm>
          <a:prstGeom prst="rect">
            <a:avLst/>
          </a:prstGeom>
          <a:solidFill>
            <a:srgbClr val="0099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366" tIns="45682" rIns="91366" bIns="45682"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Harmonizing Satellite Pages within the </a:t>
            </a:r>
            <a:r>
              <a:rPr kumimoji="0" lang="en-US" sz="20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Agency</a:t>
            </a:r>
            <a:r>
              <a:rPr kumimoji="0" lang="en-US" sz="2000" b="1" i="0" u="none" strike="noStrike" kern="1200" cap="none" spc="0" normalizeH="0" noProof="0" dirty="0" smtClean="0">
                <a:ln>
                  <a:noFill/>
                </a:ln>
                <a:solidFill>
                  <a:schemeClr val="bg1"/>
                </a:solidFill>
                <a:effectLst/>
                <a:uLnTx/>
                <a:uFillTx/>
                <a:latin typeface="Arial" pitchFamily="34" charset="0"/>
                <a:ea typeface="+mj-ea"/>
                <a:cs typeface="Arial" pitchFamily="34" charset="0"/>
              </a:rPr>
              <a:t> –</a:t>
            </a:r>
            <a:r>
              <a:rPr kumimoji="0" lang="en-US" sz="20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 </a:t>
            </a:r>
            <a:r>
              <a:rPr lang="en-US" sz="2000" dirty="0" smtClean="0">
                <a:solidFill>
                  <a:schemeClr val="bg1"/>
                </a:solidFill>
                <a:latin typeface="Arial" pitchFamily="34" charset="0"/>
                <a:ea typeface="+mj-ea"/>
                <a:cs typeface="Arial" pitchFamily="34" charset="0"/>
              </a:rPr>
              <a:t>Projected </a:t>
            </a:r>
            <a:r>
              <a:rPr kumimoji="0" lang="en-US" sz="20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Solutions</a:t>
            </a:r>
            <a:endParaRPr kumimoji="0" lang="en-US" sz="20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171255</TotalTime>
  <Words>1048</Words>
  <Application>Microsoft Office PowerPoint</Application>
  <PresentationFormat>A4 Paper (210x297 mm)</PresentationFormat>
  <Paragraphs>132</Paragraphs>
  <Slides>12</Slides>
  <Notes>1</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Instrument Landing Pages Challenges and Proposals   </vt:lpstr>
      <vt:lpstr>Slide 2</vt:lpstr>
      <vt:lpstr>Introd</vt:lpstr>
      <vt:lpstr> Introduction </vt:lpstr>
      <vt:lpstr>Slide 5</vt:lpstr>
      <vt:lpstr>Slide 6</vt:lpstr>
      <vt:lpstr> </vt:lpstr>
      <vt:lpstr>Harmonizing landing Pages within the Agency – Challenges</vt:lpstr>
      <vt:lpstr>Slide 9</vt:lpstr>
      <vt:lpstr>NOAA  Landing pages- Proposed Solution</vt:lpstr>
      <vt:lpstr>Conclusions</vt:lpstr>
      <vt:lpstr>Slide 12</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lflynn</cp:lastModifiedBy>
  <cp:revision>5516</cp:revision>
  <cp:lastPrinted>2006-03-06T14:11:17Z</cp:lastPrinted>
  <dcterms:created xsi:type="dcterms:W3CDTF">2010-09-10T00:53:07Z</dcterms:created>
  <dcterms:modified xsi:type="dcterms:W3CDTF">2016-08-10T15:06:44Z</dcterms:modified>
</cp:coreProperties>
</file>