
<file path=[Content_Types].xml><?xml version="1.0" encoding="utf-8"?>
<Types xmlns="http://schemas.openxmlformats.org/package/2006/content-types">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diagrams/data2.xml" ContentType="application/vnd.openxmlformats-officedocument.drawingml.diagramData+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diagrams/colors1.xml" ContentType="application/vnd.openxmlformats-officedocument.drawingml.diagramColor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377.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notesSlides/notesSlide1.xml" ContentType="application/vnd.openxmlformats-officedocument.presentationml.notes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diagrams/data1.xml" ContentType="application/vnd.openxmlformats-officedocument.drawingml.diagramData+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Default Extension="gif" ContentType="image/gif"/>
  <Override PartName="/ppt/diagrams/layout2.xml" ContentType="application/vnd.openxmlformats-officedocument.drawingml.diagramLayou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slideMasters/slideMaster3.xml" ContentType="application/vnd.openxmlformats-officedocument.presentationml.slideMaster+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diagrams/layout1.xml" ContentType="application/vnd.openxmlformats-officedocument.drawingml.diagramLayout+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831" r:id="rId2"/>
    <p:sldMasterId id="2147483843" r:id="rId3"/>
  </p:sldMasterIdLst>
  <p:notesMasterIdLst>
    <p:notesMasterId r:id="rId44"/>
  </p:notesMasterIdLst>
  <p:handoutMasterIdLst>
    <p:handoutMasterId r:id="rId45"/>
  </p:handoutMasterIdLst>
  <p:sldIdLst>
    <p:sldId id="412" r:id="rId4"/>
    <p:sldId id="376" r:id="rId5"/>
    <p:sldId id="390" r:id="rId6"/>
    <p:sldId id="397" r:id="rId7"/>
    <p:sldId id="365" r:id="rId8"/>
    <p:sldId id="407" r:id="rId9"/>
    <p:sldId id="408" r:id="rId10"/>
    <p:sldId id="377" r:id="rId11"/>
    <p:sldId id="461" r:id="rId12"/>
    <p:sldId id="437" r:id="rId13"/>
    <p:sldId id="436" r:id="rId14"/>
    <p:sldId id="460" r:id="rId15"/>
    <p:sldId id="459" r:id="rId16"/>
    <p:sldId id="457" r:id="rId17"/>
    <p:sldId id="458" r:id="rId18"/>
    <p:sldId id="423" r:id="rId19"/>
    <p:sldId id="395" r:id="rId20"/>
    <p:sldId id="396" r:id="rId21"/>
    <p:sldId id="393" r:id="rId22"/>
    <p:sldId id="401" r:id="rId23"/>
    <p:sldId id="451" r:id="rId24"/>
    <p:sldId id="453" r:id="rId25"/>
    <p:sldId id="375" r:id="rId26"/>
    <p:sldId id="402" r:id="rId27"/>
    <p:sldId id="422" r:id="rId28"/>
    <p:sldId id="454" r:id="rId29"/>
    <p:sldId id="455" r:id="rId30"/>
    <p:sldId id="456" r:id="rId31"/>
    <p:sldId id="403" r:id="rId32"/>
    <p:sldId id="410" r:id="rId33"/>
    <p:sldId id="431" r:id="rId34"/>
    <p:sldId id="432" r:id="rId35"/>
    <p:sldId id="433" r:id="rId36"/>
    <p:sldId id="405" r:id="rId37"/>
    <p:sldId id="430" r:id="rId38"/>
    <p:sldId id="379" r:id="rId39"/>
    <p:sldId id="394" r:id="rId40"/>
    <p:sldId id="425" r:id="rId41"/>
    <p:sldId id="411" r:id="rId42"/>
    <p:sldId id="383"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000099"/>
    <a:srgbClr val="009900"/>
    <a:srgbClr val="008000"/>
    <a:srgbClr val="008080"/>
    <a:srgbClr val="339966"/>
    <a:srgbClr val="00CC00"/>
    <a:srgbClr val="006600"/>
    <a:srgbClr val="BBCEDB"/>
    <a:srgbClr val="C3EB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812" autoAdjust="0"/>
  </p:normalViewPr>
  <p:slideViewPr>
    <p:cSldViewPr>
      <p:cViewPr>
        <p:scale>
          <a:sx n="55" d="100"/>
          <a:sy n="55" d="100"/>
        </p:scale>
        <p:origin x="-1212" y="-294"/>
      </p:cViewPr>
      <p:guideLst>
        <p:guide orient="horz" pos="2160"/>
        <p:guide pos="2880"/>
      </p:guideLst>
    </p:cSldViewPr>
  </p:slideViewPr>
  <p:outlineViewPr>
    <p:cViewPr>
      <p:scale>
        <a:sx n="33" d="100"/>
        <a:sy n="33" d="100"/>
      </p:scale>
      <p:origin x="0" y="4068"/>
    </p:cViewPr>
  </p:outlineViewPr>
  <p:notesTextViewPr>
    <p:cViewPr>
      <p:scale>
        <a:sx n="1" d="1"/>
        <a:sy n="1" d="1"/>
      </p:scale>
      <p:origin x="0" y="0"/>
    </p:cViewPr>
  </p:notesTextViewPr>
  <p:sorterViewPr>
    <p:cViewPr>
      <p:scale>
        <a:sx n="100" d="100"/>
        <a:sy n="100" d="100"/>
      </p:scale>
      <p:origin x="0" y="44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4FBED-F0D5-4DCE-BB4B-2B0770205B52}" type="doc">
      <dgm:prSet loTypeId="urn:microsoft.com/office/officeart/2005/8/layout/hProcess9" loCatId="process" qsTypeId="urn:microsoft.com/office/officeart/2005/8/quickstyle/simple1" qsCatId="simple" csTypeId="urn:microsoft.com/office/officeart/2005/8/colors/accent1_2" csCatId="accent1" phldr="1"/>
      <dgm:spPr/>
    </dgm:pt>
    <dgm:pt modelId="{F594B7C2-4470-47F0-B623-C93789C7136A}">
      <dgm:prSet phldrT="[Text]" custT="1"/>
      <dgm:spPr/>
      <dgm:t>
        <a:bodyPr/>
        <a:lstStyle/>
        <a:p>
          <a:r>
            <a:rPr lang="en-US" sz="2400" noProof="0" dirty="0" smtClean="0"/>
            <a:t>Instrument</a:t>
          </a:r>
          <a:br>
            <a:rPr lang="en-US" sz="2400" noProof="0" dirty="0" smtClean="0"/>
          </a:br>
          <a:r>
            <a:rPr lang="en-GB" sz="2400" noProof="0" dirty="0" smtClean="0"/>
            <a:t>behaviour</a:t>
          </a:r>
          <a:r>
            <a:rPr lang="en-US" sz="2400" noProof="0" dirty="0" smtClean="0"/>
            <a:t/>
          </a:r>
          <a:br>
            <a:rPr lang="en-US" sz="2400" noProof="0" dirty="0" smtClean="0"/>
          </a:br>
          <a:r>
            <a:rPr lang="en-US" sz="2400" noProof="0" dirty="0" smtClean="0"/>
            <a:t>assessment </a:t>
          </a:r>
        </a:p>
      </dgm:t>
    </dgm:pt>
    <dgm:pt modelId="{97C3D7E3-8BAF-4EB3-8189-2325243A4923}" type="parTrans" cxnId="{04B27290-AEB2-4700-B7E5-3DD0C00DEAE4}">
      <dgm:prSet/>
      <dgm:spPr/>
      <dgm:t>
        <a:bodyPr/>
        <a:lstStyle/>
        <a:p>
          <a:endParaRPr lang="en-US"/>
        </a:p>
      </dgm:t>
    </dgm:pt>
    <dgm:pt modelId="{A670B2B1-B64B-4496-B01D-8D3D4F75E541}" type="sibTrans" cxnId="{04B27290-AEB2-4700-B7E5-3DD0C00DEAE4}">
      <dgm:prSet/>
      <dgm:spPr/>
      <dgm:t>
        <a:bodyPr/>
        <a:lstStyle/>
        <a:p>
          <a:endParaRPr lang="en-US"/>
        </a:p>
      </dgm:t>
    </dgm:pt>
    <dgm:pt modelId="{0728B772-B49B-4E2C-81B6-54DD6C7EF673}">
      <dgm:prSet phldrT="[Text]" custT="1"/>
      <dgm:spPr/>
      <dgm:t>
        <a:bodyPr/>
        <a:lstStyle/>
        <a:p>
          <a:r>
            <a:rPr lang="en-US" sz="2400" noProof="0" dirty="0" smtClean="0"/>
            <a:t>Instrument</a:t>
          </a:r>
          <a:br>
            <a:rPr lang="en-US" sz="2400" noProof="0" dirty="0" smtClean="0"/>
          </a:br>
          <a:r>
            <a:rPr lang="en-US" sz="2400" noProof="0" dirty="0" smtClean="0"/>
            <a:t> correction</a:t>
          </a:r>
          <a:br>
            <a:rPr lang="en-US" sz="2400" noProof="0" dirty="0" smtClean="0"/>
          </a:br>
          <a:r>
            <a:rPr lang="en-US" sz="2400" noProof="0" dirty="0" smtClean="0"/>
            <a:t>algorithms</a:t>
          </a:r>
        </a:p>
      </dgm:t>
    </dgm:pt>
    <dgm:pt modelId="{6D39D753-A435-42D2-BFB6-5BB510FB5EDD}" type="parTrans" cxnId="{0D47B38C-B1FE-47DA-8911-8D1115D75B5F}">
      <dgm:prSet/>
      <dgm:spPr/>
      <dgm:t>
        <a:bodyPr/>
        <a:lstStyle/>
        <a:p>
          <a:endParaRPr lang="en-US"/>
        </a:p>
      </dgm:t>
    </dgm:pt>
    <dgm:pt modelId="{BA078711-A030-46F1-8037-8B2A34E25579}" type="sibTrans" cxnId="{0D47B38C-B1FE-47DA-8911-8D1115D75B5F}">
      <dgm:prSet/>
      <dgm:spPr/>
      <dgm:t>
        <a:bodyPr/>
        <a:lstStyle/>
        <a:p>
          <a:endParaRPr lang="en-US"/>
        </a:p>
      </dgm:t>
    </dgm:pt>
    <dgm:pt modelId="{C349A419-4E6C-48BB-A5F3-560FDA59D057}" type="pres">
      <dgm:prSet presAssocID="{7764FBED-F0D5-4DCE-BB4B-2B0770205B52}" presName="CompostProcess" presStyleCnt="0">
        <dgm:presLayoutVars>
          <dgm:dir/>
          <dgm:resizeHandles val="exact"/>
        </dgm:presLayoutVars>
      </dgm:prSet>
      <dgm:spPr/>
    </dgm:pt>
    <dgm:pt modelId="{DA5BFB2E-587A-4EF4-9F45-222490CAB17A}" type="pres">
      <dgm:prSet presAssocID="{7764FBED-F0D5-4DCE-BB4B-2B0770205B52}" presName="arrow" presStyleLbl="bgShp" presStyleIdx="0" presStyleCnt="1" custScaleX="101086" custLinFactNeighborX="3782"/>
      <dgm:spPr>
        <a:ln>
          <a:solidFill>
            <a:schemeClr val="tx2">
              <a:lumMod val="50000"/>
            </a:schemeClr>
          </a:solidFill>
        </a:ln>
      </dgm:spPr>
    </dgm:pt>
    <dgm:pt modelId="{B5FDAB3F-E954-4E64-8C73-70FCA9E54023}" type="pres">
      <dgm:prSet presAssocID="{7764FBED-F0D5-4DCE-BB4B-2B0770205B52}" presName="linearProcess" presStyleCnt="0"/>
      <dgm:spPr/>
    </dgm:pt>
    <dgm:pt modelId="{6EF6EE4F-7D8A-477C-8D01-4BAF2120E682}" type="pres">
      <dgm:prSet presAssocID="{F594B7C2-4470-47F0-B623-C93789C7136A}" presName="textNode" presStyleLbl="node1" presStyleIdx="0" presStyleCnt="2" custScaleX="102255" custScaleY="106687" custLinFactNeighborX="-69151">
        <dgm:presLayoutVars>
          <dgm:bulletEnabled val="1"/>
        </dgm:presLayoutVars>
      </dgm:prSet>
      <dgm:spPr/>
      <dgm:t>
        <a:bodyPr/>
        <a:lstStyle/>
        <a:p>
          <a:endParaRPr lang="en-US"/>
        </a:p>
      </dgm:t>
    </dgm:pt>
    <dgm:pt modelId="{F9956064-A529-4B0B-9BB0-79F620ED8BAD}" type="pres">
      <dgm:prSet presAssocID="{A670B2B1-B64B-4496-B01D-8D3D4F75E541}" presName="sibTrans" presStyleCnt="0"/>
      <dgm:spPr/>
    </dgm:pt>
    <dgm:pt modelId="{88A755E8-FC2A-443D-8B8F-B4C33D8F9C88}" type="pres">
      <dgm:prSet presAssocID="{0728B772-B49B-4E2C-81B6-54DD6C7EF673}" presName="textNode" presStyleLbl="node1" presStyleIdx="1" presStyleCnt="2" custScaleX="132713" custLinFactX="-1613" custLinFactNeighborX="-100000">
        <dgm:presLayoutVars>
          <dgm:bulletEnabled val="1"/>
        </dgm:presLayoutVars>
      </dgm:prSet>
      <dgm:spPr/>
      <dgm:t>
        <a:bodyPr/>
        <a:lstStyle/>
        <a:p>
          <a:endParaRPr lang="en-US"/>
        </a:p>
      </dgm:t>
    </dgm:pt>
  </dgm:ptLst>
  <dgm:cxnLst>
    <dgm:cxn modelId="{A2BA6A67-4814-438F-A3A3-0EF66A21983A}" type="presOf" srcId="{0728B772-B49B-4E2C-81B6-54DD6C7EF673}" destId="{88A755E8-FC2A-443D-8B8F-B4C33D8F9C88}" srcOrd="0" destOrd="0" presId="urn:microsoft.com/office/officeart/2005/8/layout/hProcess9"/>
    <dgm:cxn modelId="{D5BF910F-78B8-4B02-9198-8276FD8BCCAC}" type="presOf" srcId="{F594B7C2-4470-47F0-B623-C93789C7136A}" destId="{6EF6EE4F-7D8A-477C-8D01-4BAF2120E682}" srcOrd="0" destOrd="0" presId="urn:microsoft.com/office/officeart/2005/8/layout/hProcess9"/>
    <dgm:cxn modelId="{04B27290-AEB2-4700-B7E5-3DD0C00DEAE4}" srcId="{7764FBED-F0D5-4DCE-BB4B-2B0770205B52}" destId="{F594B7C2-4470-47F0-B623-C93789C7136A}" srcOrd="0" destOrd="0" parTransId="{97C3D7E3-8BAF-4EB3-8189-2325243A4923}" sibTransId="{A670B2B1-B64B-4496-B01D-8D3D4F75E541}"/>
    <dgm:cxn modelId="{0D47B38C-B1FE-47DA-8911-8D1115D75B5F}" srcId="{7764FBED-F0D5-4DCE-BB4B-2B0770205B52}" destId="{0728B772-B49B-4E2C-81B6-54DD6C7EF673}" srcOrd="1" destOrd="0" parTransId="{6D39D753-A435-42D2-BFB6-5BB510FB5EDD}" sibTransId="{BA078711-A030-46F1-8037-8B2A34E25579}"/>
    <dgm:cxn modelId="{FD398B23-05FD-4299-AE21-DCDF8E7384BB}" type="presOf" srcId="{7764FBED-F0D5-4DCE-BB4B-2B0770205B52}" destId="{C349A419-4E6C-48BB-A5F3-560FDA59D057}" srcOrd="0" destOrd="0" presId="urn:microsoft.com/office/officeart/2005/8/layout/hProcess9"/>
    <dgm:cxn modelId="{D225F162-4B2B-464E-AF7F-A07E5ACD3F38}" type="presParOf" srcId="{C349A419-4E6C-48BB-A5F3-560FDA59D057}" destId="{DA5BFB2E-587A-4EF4-9F45-222490CAB17A}" srcOrd="0" destOrd="0" presId="urn:microsoft.com/office/officeart/2005/8/layout/hProcess9"/>
    <dgm:cxn modelId="{0D56BB0D-A9FD-440C-9C17-796413EF107B}" type="presParOf" srcId="{C349A419-4E6C-48BB-A5F3-560FDA59D057}" destId="{B5FDAB3F-E954-4E64-8C73-70FCA9E54023}" srcOrd="1" destOrd="0" presId="urn:microsoft.com/office/officeart/2005/8/layout/hProcess9"/>
    <dgm:cxn modelId="{1A1EAF6B-559C-4CD3-B43C-91D16EEFF218}" type="presParOf" srcId="{B5FDAB3F-E954-4E64-8C73-70FCA9E54023}" destId="{6EF6EE4F-7D8A-477C-8D01-4BAF2120E682}" srcOrd="0" destOrd="0" presId="urn:microsoft.com/office/officeart/2005/8/layout/hProcess9"/>
    <dgm:cxn modelId="{84390FA3-5243-423E-958E-238FD395E7F6}" type="presParOf" srcId="{B5FDAB3F-E954-4E64-8C73-70FCA9E54023}" destId="{F9956064-A529-4B0B-9BB0-79F620ED8BAD}" srcOrd="1" destOrd="0" presId="urn:microsoft.com/office/officeart/2005/8/layout/hProcess9"/>
    <dgm:cxn modelId="{C1AA2A09-325D-40A5-83A4-B7697B5DE130}" type="presParOf" srcId="{B5FDAB3F-E954-4E64-8C73-70FCA9E54023}" destId="{88A755E8-FC2A-443D-8B8F-B4C33D8F9C88}"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6C87E-637E-4259-9EF1-866A0AB02C8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EB346E6-20E4-45E6-964C-E70FB68E1512}">
      <dgm:prSet phldrT="[Text]" custT="1"/>
      <dgm:spPr/>
      <dgm:t>
        <a:bodyPr/>
        <a:lstStyle/>
        <a:p>
          <a:pPr rtl="0"/>
          <a:r>
            <a:rPr kumimoji="0" lang="en-US" sz="2000" b="1" i="0" u="none" strike="noStrike" cap="none" spc="0" normalizeH="0" baseline="0" noProof="0" dirty="0" smtClean="0">
              <a:ln>
                <a:noFill/>
              </a:ln>
              <a:solidFill>
                <a:prstClr val="white"/>
              </a:solidFill>
              <a:effectLst/>
              <a:uLnTx/>
              <a:uFillTx/>
              <a:latin typeface="Calibri"/>
              <a:ea typeface="+mn-ea"/>
              <a:cs typeface="+mn-cs"/>
            </a:rPr>
            <a:t>Submission  Phase</a:t>
          </a:r>
          <a:endParaRPr lang="en-US" sz="2000" dirty="0"/>
        </a:p>
      </dgm:t>
    </dgm:pt>
    <dgm:pt modelId="{D46AEABF-CC55-43DD-A47F-C632EC6657BA}" type="parTrans" cxnId="{478C2475-EEF7-4671-AE5E-5A1C6928083E}">
      <dgm:prSet/>
      <dgm:spPr/>
      <dgm:t>
        <a:bodyPr/>
        <a:lstStyle/>
        <a:p>
          <a:endParaRPr lang="en-US"/>
        </a:p>
      </dgm:t>
    </dgm:pt>
    <dgm:pt modelId="{04CBED8C-9BF1-46DF-AFB9-AE6003A47A7A}" type="sibTrans" cxnId="{478C2475-EEF7-4671-AE5E-5A1C6928083E}">
      <dgm:prSet/>
      <dgm:spPr/>
      <dgm:t>
        <a:bodyPr/>
        <a:lstStyle/>
        <a:p>
          <a:endParaRPr lang="en-US"/>
        </a:p>
      </dgm:t>
    </dgm:pt>
    <dgm:pt modelId="{09B00C21-4C19-4A6E-B2EF-1B5DCCE011DC}">
      <dgm:prSet phldrT="[Text]"/>
      <dgm:spPr/>
      <dgm:t>
        <a:bodyPr/>
        <a:lstStyle/>
        <a:p>
          <a:r>
            <a:rPr lang="fr-CH" dirty="0" smtClean="0"/>
            <a:t>ISRO (INSAT/IASI)</a:t>
          </a:r>
          <a:endParaRPr lang="en-US" dirty="0"/>
        </a:p>
      </dgm:t>
    </dgm:pt>
    <dgm:pt modelId="{EC637210-FD64-4B3E-9DF1-1D7FF4B37B02}" type="parTrans" cxnId="{695E73E2-8397-4813-9A4F-BCFFF0353089}">
      <dgm:prSet/>
      <dgm:spPr/>
      <dgm:t>
        <a:bodyPr/>
        <a:lstStyle/>
        <a:p>
          <a:endParaRPr lang="en-US"/>
        </a:p>
      </dgm:t>
    </dgm:pt>
    <dgm:pt modelId="{1C4519D7-2375-4D2A-9C8A-44CD72B72AF9}" type="sibTrans" cxnId="{695E73E2-8397-4813-9A4F-BCFFF0353089}">
      <dgm:prSet/>
      <dgm:spPr/>
      <dgm:t>
        <a:bodyPr/>
        <a:lstStyle/>
        <a:p>
          <a:endParaRPr lang="en-US"/>
        </a:p>
      </dgm:t>
    </dgm:pt>
    <dgm:pt modelId="{FC9E9920-FDB8-4C6E-A29A-B18E1F8F4CB2}">
      <dgm:prSet phldrT="[Text]" custT="1"/>
      <dgm:spPr/>
      <dgm:t>
        <a:bodyPr/>
        <a:lstStyle/>
        <a:p>
          <a:r>
            <a:rPr lang="fr-CH" sz="1800" dirty="0" smtClean="0"/>
            <a:t>EUM (DCC, Prime)</a:t>
          </a:r>
          <a:endParaRPr lang="en-US" sz="1800" dirty="0"/>
        </a:p>
      </dgm:t>
    </dgm:pt>
    <dgm:pt modelId="{62460BE0-51EA-4456-A5ED-1EFC5AED75F6}" type="parTrans" cxnId="{1F4D02DC-3A1F-4697-A251-649F92629BBE}">
      <dgm:prSet/>
      <dgm:spPr/>
      <dgm:t>
        <a:bodyPr/>
        <a:lstStyle/>
        <a:p>
          <a:endParaRPr lang="en-US"/>
        </a:p>
      </dgm:t>
    </dgm:pt>
    <dgm:pt modelId="{3894AB85-BB5A-411A-A667-740E32EDC961}" type="sibTrans" cxnId="{1F4D02DC-3A1F-4697-A251-649F92629BBE}">
      <dgm:prSet/>
      <dgm:spPr/>
      <dgm:t>
        <a:bodyPr/>
        <a:lstStyle/>
        <a:p>
          <a:endParaRPr lang="en-US"/>
        </a:p>
      </dgm:t>
    </dgm:pt>
    <dgm:pt modelId="{1330000E-F7D5-4484-B753-A18DA5F47988}">
      <dgm:prSet phldrT="[Text]" custT="1"/>
      <dgm:spPr/>
      <dgm:t>
        <a:bodyPr/>
        <a:lstStyle/>
        <a:p>
          <a:r>
            <a:rPr lang="fr-CH" sz="2000" dirty="0" smtClean="0"/>
            <a:t>4 EUMETSAT</a:t>
          </a:r>
          <a:endParaRPr lang="en-US" sz="2000" dirty="0"/>
        </a:p>
      </dgm:t>
    </dgm:pt>
    <dgm:pt modelId="{85E480B6-2515-41C4-863D-8851A4A314DF}" type="parTrans" cxnId="{9399C00A-61FB-4B27-B110-107FA44BEAD0}">
      <dgm:prSet/>
      <dgm:spPr/>
      <dgm:t>
        <a:bodyPr/>
        <a:lstStyle/>
        <a:p>
          <a:endParaRPr lang="en-US"/>
        </a:p>
      </dgm:t>
    </dgm:pt>
    <dgm:pt modelId="{20B9E17B-CEBF-4F0C-8DD2-ABB22E5CF97B}" type="sibTrans" cxnId="{9399C00A-61FB-4B27-B110-107FA44BEAD0}">
      <dgm:prSet/>
      <dgm:spPr/>
      <dgm:t>
        <a:bodyPr/>
        <a:lstStyle/>
        <a:p>
          <a:endParaRPr lang="en-US"/>
        </a:p>
      </dgm:t>
    </dgm:pt>
    <dgm:pt modelId="{D9F272BA-B81A-4FD7-BCEE-8ED1E3FE1687}">
      <dgm:prSet phldrT="[Text]" custT="1"/>
      <dgm:spPr/>
      <dgm:t>
        <a:bodyPr/>
        <a:lstStyle/>
        <a:p>
          <a:r>
            <a:rPr lang="fr-CH" sz="2000" dirty="0" smtClean="0"/>
            <a:t>17 NOAA</a:t>
          </a:r>
          <a:endParaRPr lang="en-US" sz="2000" dirty="0"/>
        </a:p>
      </dgm:t>
    </dgm:pt>
    <dgm:pt modelId="{EBEB9E8C-AD33-41F8-AE2A-A4894C5BC883}" type="parTrans" cxnId="{2497FCBA-E6F4-43C7-AF28-F3E3629EC047}">
      <dgm:prSet/>
      <dgm:spPr/>
      <dgm:t>
        <a:bodyPr/>
        <a:lstStyle/>
        <a:p>
          <a:endParaRPr lang="en-US"/>
        </a:p>
      </dgm:t>
    </dgm:pt>
    <dgm:pt modelId="{E3AC3DF7-F059-407F-92A5-3BB4B9AE387D}" type="sibTrans" cxnId="{2497FCBA-E6F4-43C7-AF28-F3E3629EC047}">
      <dgm:prSet/>
      <dgm:spPr/>
      <dgm:t>
        <a:bodyPr/>
        <a:lstStyle/>
        <a:p>
          <a:endParaRPr lang="en-US"/>
        </a:p>
      </dgm:t>
    </dgm:pt>
    <dgm:pt modelId="{2AEE6ECF-677C-4B95-9A14-7117951261DF}">
      <dgm:prSet phldrT="[Text]" custT="1"/>
      <dgm:spPr/>
      <dgm:t>
        <a:bodyPr/>
        <a:lstStyle/>
        <a:p>
          <a:r>
            <a:rPr lang="fr-CH" sz="2000" dirty="0" err="1" smtClean="0"/>
            <a:t>Pre-operational</a:t>
          </a:r>
          <a:r>
            <a:rPr lang="fr-CH" sz="2000" dirty="0" smtClean="0"/>
            <a:t> Phase</a:t>
          </a:r>
          <a:endParaRPr lang="en-US" sz="2000" dirty="0"/>
        </a:p>
      </dgm:t>
    </dgm:pt>
    <dgm:pt modelId="{C2A62379-6AAF-4CA0-8E7E-05ADE317885B}" type="parTrans" cxnId="{340F075D-3213-42A6-93DD-FFEABC35A0FB}">
      <dgm:prSet/>
      <dgm:spPr/>
      <dgm:t>
        <a:bodyPr/>
        <a:lstStyle/>
        <a:p>
          <a:endParaRPr lang="en-US"/>
        </a:p>
      </dgm:t>
    </dgm:pt>
    <dgm:pt modelId="{CFC1D007-29B7-47DD-9254-6175514B556D}" type="sibTrans" cxnId="{340F075D-3213-42A6-93DD-FFEABC35A0FB}">
      <dgm:prSet/>
      <dgm:spPr/>
      <dgm:t>
        <a:bodyPr/>
        <a:lstStyle/>
        <a:p>
          <a:endParaRPr lang="en-US"/>
        </a:p>
      </dgm:t>
    </dgm:pt>
    <dgm:pt modelId="{F8FD4226-303C-4C17-B4A7-718BED33794F}">
      <dgm:prSet phldrT="[Text]" custT="1"/>
      <dgm:spPr/>
      <dgm:t>
        <a:bodyPr/>
        <a:lstStyle/>
        <a:p>
          <a:r>
            <a:rPr lang="fr-CH" sz="2400" dirty="0" smtClean="0"/>
            <a:t>4 NOAA </a:t>
          </a:r>
          <a:r>
            <a:rPr lang="fr-CH" sz="2400" dirty="0" err="1" smtClean="0"/>
            <a:t>products</a:t>
          </a:r>
          <a:r>
            <a:rPr lang="fr-CH" sz="2400" dirty="0" smtClean="0"/>
            <a:t> (GOES-11,12,13,15 / IASI,AIRS)</a:t>
          </a:r>
          <a:endParaRPr lang="en-US" sz="2400" dirty="0"/>
        </a:p>
      </dgm:t>
    </dgm:pt>
    <dgm:pt modelId="{BDE62567-819C-4FCD-8F86-497C99953A47}" type="parTrans" cxnId="{B323D3FF-63D2-4B09-B868-444012ADA461}">
      <dgm:prSet/>
      <dgm:spPr/>
      <dgm:t>
        <a:bodyPr/>
        <a:lstStyle/>
        <a:p>
          <a:endParaRPr lang="en-US"/>
        </a:p>
      </dgm:t>
    </dgm:pt>
    <dgm:pt modelId="{87DB5CD4-89A2-4C62-8FEA-91E0C8469F20}" type="sibTrans" cxnId="{B323D3FF-63D2-4B09-B868-444012ADA461}">
      <dgm:prSet/>
      <dgm:spPr/>
      <dgm:t>
        <a:bodyPr/>
        <a:lstStyle/>
        <a:p>
          <a:endParaRPr lang="en-US"/>
        </a:p>
      </dgm:t>
    </dgm:pt>
    <dgm:pt modelId="{C0BA966A-7AB4-414E-B42F-977014EE4DEA}">
      <dgm:prSet phldrT="[Text]" custT="1"/>
      <dgm:spPr/>
      <dgm:t>
        <a:bodyPr/>
        <a:lstStyle/>
        <a:p>
          <a:r>
            <a:rPr lang="fr-CH" sz="2000" dirty="0" smtClean="0"/>
            <a:t>6 JMA</a:t>
          </a:r>
          <a:endParaRPr lang="en-US" sz="2000" dirty="0"/>
        </a:p>
      </dgm:t>
    </dgm:pt>
    <dgm:pt modelId="{C6DFCCE0-C140-4B74-8C4C-7021F6E4A171}" type="parTrans" cxnId="{4DB1B2D5-7E3A-49F8-A2E1-97CA910BBA4B}">
      <dgm:prSet/>
      <dgm:spPr/>
      <dgm:t>
        <a:bodyPr/>
        <a:lstStyle/>
        <a:p>
          <a:endParaRPr lang="en-US"/>
        </a:p>
      </dgm:t>
    </dgm:pt>
    <dgm:pt modelId="{DC8F2798-9630-4B16-A11F-3820F48153DC}" type="sibTrans" cxnId="{4DB1B2D5-7E3A-49F8-A2E1-97CA910BBA4B}">
      <dgm:prSet/>
      <dgm:spPr/>
      <dgm:t>
        <a:bodyPr/>
        <a:lstStyle/>
        <a:p>
          <a:endParaRPr lang="en-US"/>
        </a:p>
      </dgm:t>
    </dgm:pt>
    <dgm:pt modelId="{C9596D7C-38B8-498D-BBDE-4DF598257880}">
      <dgm:prSet phldrT="[Text]" custT="1"/>
      <dgm:spPr/>
      <dgm:t>
        <a:bodyPr/>
        <a:lstStyle/>
        <a:p>
          <a:r>
            <a:rPr lang="fr-CH" sz="2400" dirty="0" err="1" smtClean="0"/>
            <a:t>Operational</a:t>
          </a:r>
          <a:r>
            <a:rPr lang="fr-CH" sz="2400" dirty="0" smtClean="0"/>
            <a:t> Phase</a:t>
          </a:r>
          <a:endParaRPr lang="en-US" sz="2400" dirty="0"/>
        </a:p>
      </dgm:t>
    </dgm:pt>
    <dgm:pt modelId="{6EBF6692-E1E8-4665-B616-503F7222A028}" type="parTrans" cxnId="{994C5E32-C895-4AF5-9200-C9AF1183BB5C}">
      <dgm:prSet/>
      <dgm:spPr/>
      <dgm:t>
        <a:bodyPr/>
        <a:lstStyle/>
        <a:p>
          <a:endParaRPr lang="en-US"/>
        </a:p>
      </dgm:t>
    </dgm:pt>
    <dgm:pt modelId="{3731D9A2-5A30-4BAD-A884-C7514817E9B4}" type="sibTrans" cxnId="{994C5E32-C895-4AF5-9200-C9AF1183BB5C}">
      <dgm:prSet/>
      <dgm:spPr/>
      <dgm:t>
        <a:bodyPr/>
        <a:lstStyle/>
        <a:p>
          <a:endParaRPr lang="en-US"/>
        </a:p>
      </dgm:t>
    </dgm:pt>
    <dgm:pt modelId="{5EF7E920-B9F6-4D73-915C-2606BB19C710}">
      <dgm:prSet phldrT="[Text]" custT="1"/>
      <dgm:spPr/>
      <dgm:t>
        <a:bodyPr/>
        <a:lstStyle/>
        <a:p>
          <a:r>
            <a:rPr lang="fr-CH" sz="2400" dirty="0" smtClean="0"/>
            <a:t>4 EUMETSAT </a:t>
          </a:r>
          <a:r>
            <a:rPr lang="fr-CH" sz="2400" dirty="0" err="1" smtClean="0"/>
            <a:t>products</a:t>
          </a:r>
          <a:r>
            <a:rPr lang="fr-CH" sz="2400" dirty="0" smtClean="0"/>
            <a:t> (</a:t>
          </a:r>
          <a:r>
            <a:rPr lang="fr-CH" sz="2400" dirty="0" err="1" smtClean="0"/>
            <a:t>Meteosat</a:t>
          </a:r>
          <a:r>
            <a:rPr lang="fr-CH" sz="2400" dirty="0" smtClean="0"/>
            <a:t> 9-10/IASI)</a:t>
          </a:r>
          <a:endParaRPr lang="en-US" sz="2400" dirty="0"/>
        </a:p>
      </dgm:t>
    </dgm:pt>
    <dgm:pt modelId="{24044B67-89FF-4079-BB97-7D10915E1518}" type="parTrans" cxnId="{68DD2809-2C95-4230-83E5-9A81F51C3D27}">
      <dgm:prSet/>
      <dgm:spPr/>
      <dgm:t>
        <a:bodyPr/>
        <a:lstStyle/>
        <a:p>
          <a:endParaRPr lang="en-US"/>
        </a:p>
      </dgm:t>
    </dgm:pt>
    <dgm:pt modelId="{6E543F39-6875-4368-94E0-16B25776A49B}" type="sibTrans" cxnId="{68DD2809-2C95-4230-83E5-9A81F51C3D27}">
      <dgm:prSet/>
      <dgm:spPr/>
      <dgm:t>
        <a:bodyPr/>
        <a:lstStyle/>
        <a:p>
          <a:endParaRPr lang="en-US"/>
        </a:p>
      </dgm:t>
    </dgm:pt>
    <dgm:pt modelId="{046A0EF2-C1CF-44D2-93E1-205906B4FD85}">
      <dgm:prSet phldrT="[Text]" custT="1"/>
      <dgm:spPr/>
      <dgm:t>
        <a:bodyPr/>
        <a:lstStyle/>
        <a:p>
          <a:pPr rtl="0"/>
          <a:r>
            <a:rPr kumimoji="0" lang="en-US" sz="2000" b="1" i="0" u="none" strike="noStrike" cap="none" spc="0" normalizeH="0" baseline="0" noProof="0" dirty="0" smtClean="0">
              <a:ln>
                <a:noFill/>
              </a:ln>
              <a:solidFill>
                <a:prstClr val="white"/>
              </a:solidFill>
              <a:effectLst/>
              <a:uLnTx/>
              <a:uFillTx/>
              <a:latin typeface="Calibri"/>
              <a:ea typeface="+mn-ea"/>
              <a:cs typeface="+mn-cs"/>
            </a:rPr>
            <a:t>Demonstration Phase</a:t>
          </a:r>
          <a:endParaRPr lang="en-US" sz="2000" dirty="0"/>
        </a:p>
      </dgm:t>
    </dgm:pt>
    <dgm:pt modelId="{5FB286B4-F8AF-4D57-8465-FF355E88C10E}" type="sibTrans" cxnId="{07126672-CEC0-465F-963D-1716CD56C7B0}">
      <dgm:prSet/>
      <dgm:spPr/>
      <dgm:t>
        <a:bodyPr/>
        <a:lstStyle/>
        <a:p>
          <a:endParaRPr lang="en-US"/>
        </a:p>
      </dgm:t>
    </dgm:pt>
    <dgm:pt modelId="{C94374DA-F6FD-4143-89D2-87DDC739E020}" type="parTrans" cxnId="{07126672-CEC0-465F-963D-1716CD56C7B0}">
      <dgm:prSet/>
      <dgm:spPr/>
      <dgm:t>
        <a:bodyPr/>
        <a:lstStyle/>
        <a:p>
          <a:endParaRPr lang="en-US"/>
        </a:p>
      </dgm:t>
    </dgm:pt>
    <dgm:pt modelId="{A5948F64-B9AA-4A2B-9747-8E42D7873AB3}">
      <dgm:prSet phldrT="[Text]"/>
      <dgm:spPr/>
      <dgm:t>
        <a:bodyPr/>
        <a:lstStyle/>
        <a:p>
          <a:r>
            <a:rPr lang="fr-CH" dirty="0" smtClean="0"/>
            <a:t>KMA (COMS/IASI)</a:t>
          </a:r>
          <a:endParaRPr lang="en-US" dirty="0"/>
        </a:p>
      </dgm:t>
    </dgm:pt>
    <dgm:pt modelId="{3AFFE97A-BFBA-4972-B7FB-8EBF9BAEE65B}" type="parTrans" cxnId="{4B037B9F-8846-43DB-BD6F-6713743E1FFC}">
      <dgm:prSet/>
      <dgm:spPr/>
      <dgm:t>
        <a:bodyPr/>
        <a:lstStyle/>
        <a:p>
          <a:endParaRPr lang="en-US"/>
        </a:p>
      </dgm:t>
    </dgm:pt>
    <dgm:pt modelId="{5A11868A-5B08-4564-B497-AD9061A1C881}" type="sibTrans" cxnId="{4B037B9F-8846-43DB-BD6F-6713743E1FFC}">
      <dgm:prSet/>
      <dgm:spPr/>
      <dgm:t>
        <a:bodyPr/>
        <a:lstStyle/>
        <a:p>
          <a:endParaRPr lang="en-US"/>
        </a:p>
      </dgm:t>
    </dgm:pt>
    <dgm:pt modelId="{1B643009-AF4F-4D62-9F82-95C0DB8CDA48}">
      <dgm:prSet phldrT="[Text]" custT="1"/>
      <dgm:spPr/>
      <dgm:t>
        <a:bodyPr/>
        <a:lstStyle/>
        <a:p>
          <a:r>
            <a:rPr lang="fr-CH" sz="1800" dirty="0" smtClean="0"/>
            <a:t>CMA (FY-2/</a:t>
          </a:r>
          <a:r>
            <a:rPr lang="fr-CH" sz="2000" dirty="0" smtClean="0"/>
            <a:t>IASI)</a:t>
          </a:r>
          <a:endParaRPr lang="en-US" sz="1800" dirty="0"/>
        </a:p>
      </dgm:t>
    </dgm:pt>
    <dgm:pt modelId="{73196CDA-6150-45E2-AF84-472013AEDCDD}" type="parTrans" cxnId="{237C91B4-1348-47AD-A0C5-0058E4AFADC5}">
      <dgm:prSet/>
      <dgm:spPr/>
      <dgm:t>
        <a:bodyPr/>
        <a:lstStyle/>
        <a:p>
          <a:endParaRPr lang="en-US"/>
        </a:p>
      </dgm:t>
    </dgm:pt>
    <dgm:pt modelId="{0228B722-BDEE-4E64-AFB3-C31D774E026A}" type="sibTrans" cxnId="{237C91B4-1348-47AD-A0C5-0058E4AFADC5}">
      <dgm:prSet/>
      <dgm:spPr/>
      <dgm:t>
        <a:bodyPr/>
        <a:lstStyle/>
        <a:p>
          <a:endParaRPr lang="en-US"/>
        </a:p>
      </dgm:t>
    </dgm:pt>
    <dgm:pt modelId="{7D47C2B2-C983-4F72-9631-5D1D7B10D6BC}" type="pres">
      <dgm:prSet presAssocID="{4416C87E-637E-4259-9EF1-866A0AB02C82}" presName="Name0" presStyleCnt="0">
        <dgm:presLayoutVars>
          <dgm:dir/>
          <dgm:animLvl val="lvl"/>
          <dgm:resizeHandles val="exact"/>
        </dgm:presLayoutVars>
      </dgm:prSet>
      <dgm:spPr/>
      <dgm:t>
        <a:bodyPr/>
        <a:lstStyle/>
        <a:p>
          <a:endParaRPr lang="en-GB"/>
        </a:p>
      </dgm:t>
    </dgm:pt>
    <dgm:pt modelId="{80C6573B-5F0E-4653-A6EA-E7B9679D3BDA}" type="pres">
      <dgm:prSet presAssocID="{C9596D7C-38B8-498D-BBDE-4DF598257880}" presName="boxAndChildren" presStyleCnt="0"/>
      <dgm:spPr/>
    </dgm:pt>
    <dgm:pt modelId="{D1C838FC-C99C-49BF-8B8A-FB81C3A2A5F3}" type="pres">
      <dgm:prSet presAssocID="{C9596D7C-38B8-498D-BBDE-4DF598257880}" presName="parentTextBox" presStyleLbl="node1" presStyleIdx="0" presStyleCnt="4" custScaleY="57199"/>
      <dgm:spPr/>
      <dgm:t>
        <a:bodyPr/>
        <a:lstStyle/>
        <a:p>
          <a:endParaRPr lang="en-US"/>
        </a:p>
      </dgm:t>
    </dgm:pt>
    <dgm:pt modelId="{159E0334-C3A6-4EA3-85F5-BC1B3A0D66A6}" type="pres">
      <dgm:prSet presAssocID="{C9596D7C-38B8-498D-BBDE-4DF598257880}" presName="entireBox" presStyleLbl="node1" presStyleIdx="0" presStyleCnt="4"/>
      <dgm:spPr/>
      <dgm:t>
        <a:bodyPr/>
        <a:lstStyle/>
        <a:p>
          <a:endParaRPr lang="en-US"/>
        </a:p>
      </dgm:t>
    </dgm:pt>
    <dgm:pt modelId="{BFCD1A99-0A18-4A7A-877D-02E9DFCD1A28}" type="pres">
      <dgm:prSet presAssocID="{C9596D7C-38B8-498D-BBDE-4DF598257880}" presName="descendantBox" presStyleCnt="0"/>
      <dgm:spPr/>
    </dgm:pt>
    <dgm:pt modelId="{413D48C9-AB97-4757-A6C4-1823C3363725}" type="pres">
      <dgm:prSet presAssocID="{5EF7E920-B9F6-4D73-915C-2606BB19C710}" presName="childTextBox" presStyleLbl="fgAccFollowNode1" presStyleIdx="0" presStyleCnt="9">
        <dgm:presLayoutVars>
          <dgm:bulletEnabled val="1"/>
        </dgm:presLayoutVars>
      </dgm:prSet>
      <dgm:spPr/>
      <dgm:t>
        <a:bodyPr/>
        <a:lstStyle/>
        <a:p>
          <a:endParaRPr lang="en-US"/>
        </a:p>
      </dgm:t>
    </dgm:pt>
    <dgm:pt modelId="{EE1F92AF-E36E-4728-970D-5BCD836AC97A}" type="pres">
      <dgm:prSet presAssocID="{CFC1D007-29B7-47DD-9254-6175514B556D}" presName="sp" presStyleCnt="0"/>
      <dgm:spPr/>
    </dgm:pt>
    <dgm:pt modelId="{E8BC1668-321E-4BA2-ABD8-B485E9D77EB9}" type="pres">
      <dgm:prSet presAssocID="{2AEE6ECF-677C-4B95-9A14-7117951261DF}" presName="arrowAndChildren" presStyleCnt="0"/>
      <dgm:spPr/>
    </dgm:pt>
    <dgm:pt modelId="{75B78626-8A05-44FC-B712-22BB4034AA60}" type="pres">
      <dgm:prSet presAssocID="{2AEE6ECF-677C-4B95-9A14-7117951261DF}" presName="parentTextArrow" presStyleLbl="node1" presStyleIdx="0" presStyleCnt="4"/>
      <dgm:spPr/>
      <dgm:t>
        <a:bodyPr/>
        <a:lstStyle/>
        <a:p>
          <a:endParaRPr lang="en-GB"/>
        </a:p>
      </dgm:t>
    </dgm:pt>
    <dgm:pt modelId="{BBE3F89B-4B89-41EB-9442-D741ED8ED2C6}" type="pres">
      <dgm:prSet presAssocID="{2AEE6ECF-677C-4B95-9A14-7117951261DF}" presName="arrow" presStyleLbl="node1" presStyleIdx="1" presStyleCnt="4"/>
      <dgm:spPr/>
      <dgm:t>
        <a:bodyPr/>
        <a:lstStyle/>
        <a:p>
          <a:endParaRPr lang="en-GB"/>
        </a:p>
      </dgm:t>
    </dgm:pt>
    <dgm:pt modelId="{3592B574-FB12-45BD-9C2B-CE11CE7D6805}" type="pres">
      <dgm:prSet presAssocID="{2AEE6ECF-677C-4B95-9A14-7117951261DF}" presName="descendantArrow" presStyleCnt="0"/>
      <dgm:spPr/>
    </dgm:pt>
    <dgm:pt modelId="{7B51F674-0477-4ECA-95B3-C106670ACA4B}" type="pres">
      <dgm:prSet presAssocID="{F8FD4226-303C-4C17-B4A7-718BED33794F}" presName="childTextArrow" presStyleLbl="fgAccFollowNode1" presStyleIdx="1" presStyleCnt="9">
        <dgm:presLayoutVars>
          <dgm:bulletEnabled val="1"/>
        </dgm:presLayoutVars>
      </dgm:prSet>
      <dgm:spPr/>
      <dgm:t>
        <a:bodyPr/>
        <a:lstStyle/>
        <a:p>
          <a:endParaRPr lang="en-GB"/>
        </a:p>
      </dgm:t>
    </dgm:pt>
    <dgm:pt modelId="{507065C8-76D0-4D4C-99BD-3EE7A75FF50D}" type="pres">
      <dgm:prSet presAssocID="{5FB286B4-F8AF-4D57-8465-FF355E88C10E}" presName="sp" presStyleCnt="0"/>
      <dgm:spPr/>
    </dgm:pt>
    <dgm:pt modelId="{380CC9F1-47ED-4F50-889C-392FAD0BAE89}" type="pres">
      <dgm:prSet presAssocID="{046A0EF2-C1CF-44D2-93E1-205906B4FD85}" presName="arrowAndChildren" presStyleCnt="0"/>
      <dgm:spPr/>
    </dgm:pt>
    <dgm:pt modelId="{CD59430F-C58D-4436-8D38-4BD11EAE954F}" type="pres">
      <dgm:prSet presAssocID="{046A0EF2-C1CF-44D2-93E1-205906B4FD85}" presName="parentTextArrow" presStyleLbl="node1" presStyleIdx="1" presStyleCnt="4"/>
      <dgm:spPr/>
      <dgm:t>
        <a:bodyPr/>
        <a:lstStyle/>
        <a:p>
          <a:endParaRPr lang="en-US"/>
        </a:p>
      </dgm:t>
    </dgm:pt>
    <dgm:pt modelId="{BF3A6AD0-67FD-409A-BBB2-07077DF0A58F}" type="pres">
      <dgm:prSet presAssocID="{046A0EF2-C1CF-44D2-93E1-205906B4FD85}" presName="arrow" presStyleLbl="node1" presStyleIdx="2" presStyleCnt="4" custLinFactNeighborX="926" custLinFactNeighborY="203"/>
      <dgm:spPr/>
      <dgm:t>
        <a:bodyPr/>
        <a:lstStyle/>
        <a:p>
          <a:endParaRPr lang="en-US"/>
        </a:p>
      </dgm:t>
    </dgm:pt>
    <dgm:pt modelId="{036270B7-B4AA-4585-8C02-CE2B41C59C74}" type="pres">
      <dgm:prSet presAssocID="{046A0EF2-C1CF-44D2-93E1-205906B4FD85}" presName="descendantArrow" presStyleCnt="0"/>
      <dgm:spPr/>
    </dgm:pt>
    <dgm:pt modelId="{00C69F31-A8FB-40EA-9F38-8F153DDD7747}" type="pres">
      <dgm:prSet presAssocID="{1330000E-F7D5-4484-B753-A18DA5F47988}" presName="childTextArrow" presStyleLbl="fgAccFollowNode1" presStyleIdx="2" presStyleCnt="9" custLinFactNeighborX="-147" custLinFactNeighborY="564">
        <dgm:presLayoutVars>
          <dgm:bulletEnabled val="1"/>
        </dgm:presLayoutVars>
      </dgm:prSet>
      <dgm:spPr/>
      <dgm:t>
        <a:bodyPr/>
        <a:lstStyle/>
        <a:p>
          <a:endParaRPr lang="en-US"/>
        </a:p>
      </dgm:t>
    </dgm:pt>
    <dgm:pt modelId="{272D69A3-6982-4C4A-AF0A-7F72043C98EB}" type="pres">
      <dgm:prSet presAssocID="{D9F272BA-B81A-4FD7-BCEE-8ED1E3FE1687}" presName="childTextArrow" presStyleLbl="fgAccFollowNode1" presStyleIdx="3" presStyleCnt="9">
        <dgm:presLayoutVars>
          <dgm:bulletEnabled val="1"/>
        </dgm:presLayoutVars>
      </dgm:prSet>
      <dgm:spPr/>
      <dgm:t>
        <a:bodyPr/>
        <a:lstStyle/>
        <a:p>
          <a:endParaRPr lang="en-US"/>
        </a:p>
      </dgm:t>
    </dgm:pt>
    <dgm:pt modelId="{D19B4A02-6C81-480D-9FC2-466A2A6C24D1}" type="pres">
      <dgm:prSet presAssocID="{C0BA966A-7AB4-414E-B42F-977014EE4DEA}" presName="childTextArrow" presStyleLbl="fgAccFollowNode1" presStyleIdx="4" presStyleCnt="9">
        <dgm:presLayoutVars>
          <dgm:bulletEnabled val="1"/>
        </dgm:presLayoutVars>
      </dgm:prSet>
      <dgm:spPr/>
      <dgm:t>
        <a:bodyPr/>
        <a:lstStyle/>
        <a:p>
          <a:endParaRPr lang="en-GB"/>
        </a:p>
      </dgm:t>
    </dgm:pt>
    <dgm:pt modelId="{116639DF-4222-4B46-9859-ABAD39A87E5F}" type="pres">
      <dgm:prSet presAssocID="{04CBED8C-9BF1-46DF-AFB9-AE6003A47A7A}" presName="sp" presStyleCnt="0"/>
      <dgm:spPr/>
    </dgm:pt>
    <dgm:pt modelId="{964249F2-6222-4ACD-BD14-EB628692D8B6}" type="pres">
      <dgm:prSet presAssocID="{8EB346E6-20E4-45E6-964C-E70FB68E1512}" presName="arrowAndChildren" presStyleCnt="0"/>
      <dgm:spPr/>
    </dgm:pt>
    <dgm:pt modelId="{035D381D-9D62-4F3C-805E-F34B75155B1E}" type="pres">
      <dgm:prSet presAssocID="{8EB346E6-20E4-45E6-964C-E70FB68E1512}" presName="parentTextArrow" presStyleLbl="node1" presStyleIdx="2" presStyleCnt="4"/>
      <dgm:spPr/>
      <dgm:t>
        <a:bodyPr/>
        <a:lstStyle/>
        <a:p>
          <a:endParaRPr lang="en-US"/>
        </a:p>
      </dgm:t>
    </dgm:pt>
    <dgm:pt modelId="{FAF8D13E-5C90-4075-88FA-6AB7E83BC103}" type="pres">
      <dgm:prSet presAssocID="{8EB346E6-20E4-45E6-964C-E70FB68E1512}" presName="arrow" presStyleLbl="node1" presStyleIdx="3" presStyleCnt="4" custLinFactNeighborY="-123"/>
      <dgm:spPr/>
      <dgm:t>
        <a:bodyPr/>
        <a:lstStyle/>
        <a:p>
          <a:endParaRPr lang="en-US"/>
        </a:p>
      </dgm:t>
    </dgm:pt>
    <dgm:pt modelId="{B85F4006-B242-43B7-B94C-3A16B5571B7F}" type="pres">
      <dgm:prSet presAssocID="{8EB346E6-20E4-45E6-964C-E70FB68E1512}" presName="descendantArrow" presStyleCnt="0"/>
      <dgm:spPr/>
    </dgm:pt>
    <dgm:pt modelId="{FC3187CB-6E81-45FF-AA1C-F9C498752C7A}" type="pres">
      <dgm:prSet presAssocID="{09B00C21-4C19-4A6E-B2EF-1B5DCCE011DC}" presName="childTextArrow" presStyleLbl="fgAccFollowNode1" presStyleIdx="5" presStyleCnt="9">
        <dgm:presLayoutVars>
          <dgm:bulletEnabled val="1"/>
        </dgm:presLayoutVars>
      </dgm:prSet>
      <dgm:spPr/>
      <dgm:t>
        <a:bodyPr/>
        <a:lstStyle/>
        <a:p>
          <a:endParaRPr lang="en-GB"/>
        </a:p>
      </dgm:t>
    </dgm:pt>
    <dgm:pt modelId="{87B63DEB-6011-4515-8349-49D16E6EE017}" type="pres">
      <dgm:prSet presAssocID="{A5948F64-B9AA-4A2B-9747-8E42D7873AB3}" presName="childTextArrow" presStyleLbl="fgAccFollowNode1" presStyleIdx="6" presStyleCnt="9">
        <dgm:presLayoutVars>
          <dgm:bulletEnabled val="1"/>
        </dgm:presLayoutVars>
      </dgm:prSet>
      <dgm:spPr/>
      <dgm:t>
        <a:bodyPr/>
        <a:lstStyle/>
        <a:p>
          <a:endParaRPr lang="en-US"/>
        </a:p>
      </dgm:t>
    </dgm:pt>
    <dgm:pt modelId="{BB69F10E-3DF6-47EE-8132-B16631F6B5AF}" type="pres">
      <dgm:prSet presAssocID="{FC9E9920-FDB8-4C6E-A29A-B18E1F8F4CB2}" presName="childTextArrow" presStyleLbl="fgAccFollowNode1" presStyleIdx="7" presStyleCnt="9" custScaleX="117886" custLinFactNeighborX="5610" custLinFactNeighborY="-528">
        <dgm:presLayoutVars>
          <dgm:bulletEnabled val="1"/>
        </dgm:presLayoutVars>
      </dgm:prSet>
      <dgm:spPr/>
      <dgm:t>
        <a:bodyPr/>
        <a:lstStyle/>
        <a:p>
          <a:endParaRPr lang="en-GB"/>
        </a:p>
      </dgm:t>
    </dgm:pt>
    <dgm:pt modelId="{93972885-8074-4753-9CB9-6733594D788E}" type="pres">
      <dgm:prSet presAssocID="{1B643009-AF4F-4D62-9F82-95C0DB8CDA48}" presName="childTextArrow" presStyleLbl="fgAccFollowNode1" presStyleIdx="8" presStyleCnt="9">
        <dgm:presLayoutVars>
          <dgm:bulletEnabled val="1"/>
        </dgm:presLayoutVars>
      </dgm:prSet>
      <dgm:spPr/>
      <dgm:t>
        <a:bodyPr/>
        <a:lstStyle/>
        <a:p>
          <a:endParaRPr lang="en-US"/>
        </a:p>
      </dgm:t>
    </dgm:pt>
  </dgm:ptLst>
  <dgm:cxnLst>
    <dgm:cxn modelId="{9216A5FE-FE87-4AA7-B07A-ED9C6E5477D7}" type="presOf" srcId="{5EF7E920-B9F6-4D73-915C-2606BB19C710}" destId="{413D48C9-AB97-4757-A6C4-1823C3363725}" srcOrd="0" destOrd="0" presId="urn:microsoft.com/office/officeart/2005/8/layout/process4"/>
    <dgm:cxn modelId="{BC2AFB62-A26C-48DC-8ACD-0F5B9CCD859D}" type="presOf" srcId="{C9596D7C-38B8-498D-BBDE-4DF598257880}" destId="{159E0334-C3A6-4EA3-85F5-BC1B3A0D66A6}" srcOrd="1" destOrd="0" presId="urn:microsoft.com/office/officeart/2005/8/layout/process4"/>
    <dgm:cxn modelId="{1EFAAE15-DC32-4ED3-B5CA-97200CB60B15}" type="presOf" srcId="{F8FD4226-303C-4C17-B4A7-718BED33794F}" destId="{7B51F674-0477-4ECA-95B3-C106670ACA4B}" srcOrd="0" destOrd="0" presId="urn:microsoft.com/office/officeart/2005/8/layout/process4"/>
    <dgm:cxn modelId="{4B037B9F-8846-43DB-BD6F-6713743E1FFC}" srcId="{8EB346E6-20E4-45E6-964C-E70FB68E1512}" destId="{A5948F64-B9AA-4A2B-9747-8E42D7873AB3}" srcOrd="1" destOrd="0" parTransId="{3AFFE97A-BFBA-4972-B7FB-8EBF9BAEE65B}" sibTransId="{5A11868A-5B08-4564-B497-AD9061A1C881}"/>
    <dgm:cxn modelId="{84DAC41E-3B5A-41F6-BC3D-834D8A924987}" type="presOf" srcId="{8EB346E6-20E4-45E6-964C-E70FB68E1512}" destId="{035D381D-9D62-4F3C-805E-F34B75155B1E}" srcOrd="0" destOrd="0" presId="urn:microsoft.com/office/officeart/2005/8/layout/process4"/>
    <dgm:cxn modelId="{E8F28021-161C-4E93-B1BD-D4C9B2A9691D}" type="presOf" srcId="{046A0EF2-C1CF-44D2-93E1-205906B4FD85}" destId="{CD59430F-C58D-4436-8D38-4BD11EAE954F}" srcOrd="0" destOrd="0" presId="urn:microsoft.com/office/officeart/2005/8/layout/process4"/>
    <dgm:cxn modelId="{799DF18E-5995-4FC2-A723-F6EE3242746E}" type="presOf" srcId="{FC9E9920-FDB8-4C6E-A29A-B18E1F8F4CB2}" destId="{BB69F10E-3DF6-47EE-8132-B16631F6B5AF}" srcOrd="0" destOrd="0" presId="urn:microsoft.com/office/officeart/2005/8/layout/process4"/>
    <dgm:cxn modelId="{9375B944-102C-4142-87F1-835761077185}" type="presOf" srcId="{2AEE6ECF-677C-4B95-9A14-7117951261DF}" destId="{75B78626-8A05-44FC-B712-22BB4034AA60}" srcOrd="0" destOrd="0" presId="urn:microsoft.com/office/officeart/2005/8/layout/process4"/>
    <dgm:cxn modelId="{B323D3FF-63D2-4B09-B868-444012ADA461}" srcId="{2AEE6ECF-677C-4B95-9A14-7117951261DF}" destId="{F8FD4226-303C-4C17-B4A7-718BED33794F}" srcOrd="0" destOrd="0" parTransId="{BDE62567-819C-4FCD-8F86-497C99953A47}" sibTransId="{87DB5CD4-89A2-4C62-8FEA-91E0C8469F20}"/>
    <dgm:cxn modelId="{C5DC4D6D-C58C-4BCD-B263-304CB8423E97}" type="presOf" srcId="{09B00C21-4C19-4A6E-B2EF-1B5DCCE011DC}" destId="{FC3187CB-6E81-45FF-AA1C-F9C498752C7A}" srcOrd="0" destOrd="0" presId="urn:microsoft.com/office/officeart/2005/8/layout/process4"/>
    <dgm:cxn modelId="{695E73E2-8397-4813-9A4F-BCFFF0353089}" srcId="{8EB346E6-20E4-45E6-964C-E70FB68E1512}" destId="{09B00C21-4C19-4A6E-B2EF-1B5DCCE011DC}" srcOrd="0" destOrd="0" parTransId="{EC637210-FD64-4B3E-9DF1-1D7FF4B37B02}" sibTransId="{1C4519D7-2375-4D2A-9C8A-44CD72B72AF9}"/>
    <dgm:cxn modelId="{9A38B4C9-790E-46B3-93C3-FBDE39E008DB}" type="presOf" srcId="{046A0EF2-C1CF-44D2-93E1-205906B4FD85}" destId="{BF3A6AD0-67FD-409A-BBB2-07077DF0A58F}" srcOrd="1" destOrd="0" presId="urn:microsoft.com/office/officeart/2005/8/layout/process4"/>
    <dgm:cxn modelId="{478C2475-EEF7-4671-AE5E-5A1C6928083E}" srcId="{4416C87E-637E-4259-9EF1-866A0AB02C82}" destId="{8EB346E6-20E4-45E6-964C-E70FB68E1512}" srcOrd="0" destOrd="0" parTransId="{D46AEABF-CC55-43DD-A47F-C632EC6657BA}" sibTransId="{04CBED8C-9BF1-46DF-AFB9-AE6003A47A7A}"/>
    <dgm:cxn modelId="{340F075D-3213-42A6-93DD-FFEABC35A0FB}" srcId="{4416C87E-637E-4259-9EF1-866A0AB02C82}" destId="{2AEE6ECF-677C-4B95-9A14-7117951261DF}" srcOrd="2" destOrd="0" parTransId="{C2A62379-6AAF-4CA0-8E7E-05ADE317885B}" sibTransId="{CFC1D007-29B7-47DD-9254-6175514B556D}"/>
    <dgm:cxn modelId="{5B8D42FD-6F5E-4764-BB14-5F8AB632F2C9}" type="presOf" srcId="{1330000E-F7D5-4484-B753-A18DA5F47988}" destId="{00C69F31-A8FB-40EA-9F38-8F153DDD7747}" srcOrd="0" destOrd="0" presId="urn:microsoft.com/office/officeart/2005/8/layout/process4"/>
    <dgm:cxn modelId="{4DB1B2D5-7E3A-49F8-A2E1-97CA910BBA4B}" srcId="{046A0EF2-C1CF-44D2-93E1-205906B4FD85}" destId="{C0BA966A-7AB4-414E-B42F-977014EE4DEA}" srcOrd="2" destOrd="0" parTransId="{C6DFCCE0-C140-4B74-8C4C-7021F6E4A171}" sibTransId="{DC8F2798-9630-4B16-A11F-3820F48153DC}"/>
    <dgm:cxn modelId="{237C91B4-1348-47AD-A0C5-0058E4AFADC5}" srcId="{8EB346E6-20E4-45E6-964C-E70FB68E1512}" destId="{1B643009-AF4F-4D62-9F82-95C0DB8CDA48}" srcOrd="3" destOrd="0" parTransId="{73196CDA-6150-45E2-AF84-472013AEDCDD}" sibTransId="{0228B722-BDEE-4E64-AFB3-C31D774E026A}"/>
    <dgm:cxn modelId="{2497FCBA-E6F4-43C7-AF28-F3E3629EC047}" srcId="{046A0EF2-C1CF-44D2-93E1-205906B4FD85}" destId="{D9F272BA-B81A-4FD7-BCEE-8ED1E3FE1687}" srcOrd="1" destOrd="0" parTransId="{EBEB9E8C-AD33-41F8-AE2A-A4894C5BC883}" sibTransId="{E3AC3DF7-F059-407F-92A5-3BB4B9AE387D}"/>
    <dgm:cxn modelId="{07126672-CEC0-465F-963D-1716CD56C7B0}" srcId="{4416C87E-637E-4259-9EF1-866A0AB02C82}" destId="{046A0EF2-C1CF-44D2-93E1-205906B4FD85}" srcOrd="1" destOrd="0" parTransId="{C94374DA-F6FD-4143-89D2-87DDC739E020}" sibTransId="{5FB286B4-F8AF-4D57-8465-FF355E88C10E}"/>
    <dgm:cxn modelId="{68DD2809-2C95-4230-83E5-9A81F51C3D27}" srcId="{C9596D7C-38B8-498D-BBDE-4DF598257880}" destId="{5EF7E920-B9F6-4D73-915C-2606BB19C710}" srcOrd="0" destOrd="0" parTransId="{24044B67-89FF-4079-BB97-7D10915E1518}" sibTransId="{6E543F39-6875-4368-94E0-16B25776A49B}"/>
    <dgm:cxn modelId="{D4D27470-57C8-41E1-9C16-1F66F8C98C8E}" type="presOf" srcId="{A5948F64-B9AA-4A2B-9747-8E42D7873AB3}" destId="{87B63DEB-6011-4515-8349-49D16E6EE017}" srcOrd="0" destOrd="0" presId="urn:microsoft.com/office/officeart/2005/8/layout/process4"/>
    <dgm:cxn modelId="{994C5E32-C895-4AF5-9200-C9AF1183BB5C}" srcId="{4416C87E-637E-4259-9EF1-866A0AB02C82}" destId="{C9596D7C-38B8-498D-BBDE-4DF598257880}" srcOrd="3" destOrd="0" parTransId="{6EBF6692-E1E8-4665-B616-503F7222A028}" sibTransId="{3731D9A2-5A30-4BAD-A884-C7514817E9B4}"/>
    <dgm:cxn modelId="{396198DF-51E1-444B-BDDE-ECC262ED5853}" type="presOf" srcId="{C9596D7C-38B8-498D-BBDE-4DF598257880}" destId="{D1C838FC-C99C-49BF-8B8A-FB81C3A2A5F3}" srcOrd="0" destOrd="0" presId="urn:microsoft.com/office/officeart/2005/8/layout/process4"/>
    <dgm:cxn modelId="{9399C00A-61FB-4B27-B110-107FA44BEAD0}" srcId="{046A0EF2-C1CF-44D2-93E1-205906B4FD85}" destId="{1330000E-F7D5-4484-B753-A18DA5F47988}" srcOrd="0" destOrd="0" parTransId="{85E480B6-2515-41C4-863D-8851A4A314DF}" sibTransId="{20B9E17B-CEBF-4F0C-8DD2-ABB22E5CF97B}"/>
    <dgm:cxn modelId="{8AF51AEF-FF39-464D-A6F5-CBB69B527302}" type="presOf" srcId="{2AEE6ECF-677C-4B95-9A14-7117951261DF}" destId="{BBE3F89B-4B89-41EB-9442-D741ED8ED2C6}" srcOrd="1" destOrd="0" presId="urn:microsoft.com/office/officeart/2005/8/layout/process4"/>
    <dgm:cxn modelId="{E2062C41-F39A-4416-B57A-2508C01C1699}" type="presOf" srcId="{C0BA966A-7AB4-414E-B42F-977014EE4DEA}" destId="{D19B4A02-6C81-480D-9FC2-466A2A6C24D1}" srcOrd="0" destOrd="0" presId="urn:microsoft.com/office/officeart/2005/8/layout/process4"/>
    <dgm:cxn modelId="{7394E222-50EC-474D-9A29-7E1CEE31E3EE}" type="presOf" srcId="{8EB346E6-20E4-45E6-964C-E70FB68E1512}" destId="{FAF8D13E-5C90-4075-88FA-6AB7E83BC103}" srcOrd="1" destOrd="0" presId="urn:microsoft.com/office/officeart/2005/8/layout/process4"/>
    <dgm:cxn modelId="{1F4D02DC-3A1F-4697-A251-649F92629BBE}" srcId="{8EB346E6-20E4-45E6-964C-E70FB68E1512}" destId="{FC9E9920-FDB8-4C6E-A29A-B18E1F8F4CB2}" srcOrd="2" destOrd="0" parTransId="{62460BE0-51EA-4456-A5ED-1EFC5AED75F6}" sibTransId="{3894AB85-BB5A-411A-A667-740E32EDC961}"/>
    <dgm:cxn modelId="{9804E786-6033-4CAB-87C9-89B0C29C4660}" type="presOf" srcId="{4416C87E-637E-4259-9EF1-866A0AB02C82}" destId="{7D47C2B2-C983-4F72-9631-5D1D7B10D6BC}" srcOrd="0" destOrd="0" presId="urn:microsoft.com/office/officeart/2005/8/layout/process4"/>
    <dgm:cxn modelId="{4ED71C96-021E-47E8-9E59-51EDA68006B6}" type="presOf" srcId="{1B643009-AF4F-4D62-9F82-95C0DB8CDA48}" destId="{93972885-8074-4753-9CB9-6733594D788E}" srcOrd="0" destOrd="0" presId="urn:microsoft.com/office/officeart/2005/8/layout/process4"/>
    <dgm:cxn modelId="{8059CEA6-623C-4276-85A3-E31CFDE96C6A}" type="presOf" srcId="{D9F272BA-B81A-4FD7-BCEE-8ED1E3FE1687}" destId="{272D69A3-6982-4C4A-AF0A-7F72043C98EB}" srcOrd="0" destOrd="0" presId="urn:microsoft.com/office/officeart/2005/8/layout/process4"/>
    <dgm:cxn modelId="{76DE9FA6-6DD5-4D80-A136-3BD28B69B2D4}" type="presParOf" srcId="{7D47C2B2-C983-4F72-9631-5D1D7B10D6BC}" destId="{80C6573B-5F0E-4653-A6EA-E7B9679D3BDA}" srcOrd="0" destOrd="0" presId="urn:microsoft.com/office/officeart/2005/8/layout/process4"/>
    <dgm:cxn modelId="{1305BB3A-70F6-4A22-8B0E-6313C0C4E30E}" type="presParOf" srcId="{80C6573B-5F0E-4653-A6EA-E7B9679D3BDA}" destId="{D1C838FC-C99C-49BF-8B8A-FB81C3A2A5F3}" srcOrd="0" destOrd="0" presId="urn:microsoft.com/office/officeart/2005/8/layout/process4"/>
    <dgm:cxn modelId="{D5CD6780-FA7C-4F6F-B474-97AB9070CDD2}" type="presParOf" srcId="{80C6573B-5F0E-4653-A6EA-E7B9679D3BDA}" destId="{159E0334-C3A6-4EA3-85F5-BC1B3A0D66A6}" srcOrd="1" destOrd="0" presId="urn:microsoft.com/office/officeart/2005/8/layout/process4"/>
    <dgm:cxn modelId="{71F17F13-2F30-468A-B6A0-52B2E29F5B06}" type="presParOf" srcId="{80C6573B-5F0E-4653-A6EA-E7B9679D3BDA}" destId="{BFCD1A99-0A18-4A7A-877D-02E9DFCD1A28}" srcOrd="2" destOrd="0" presId="urn:microsoft.com/office/officeart/2005/8/layout/process4"/>
    <dgm:cxn modelId="{4E796B71-3CE2-44D5-A38C-8A9268FA01BE}" type="presParOf" srcId="{BFCD1A99-0A18-4A7A-877D-02E9DFCD1A28}" destId="{413D48C9-AB97-4757-A6C4-1823C3363725}" srcOrd="0" destOrd="0" presId="urn:microsoft.com/office/officeart/2005/8/layout/process4"/>
    <dgm:cxn modelId="{0D32C6E7-8C36-4F24-A9E1-30BAAD40188E}" type="presParOf" srcId="{7D47C2B2-C983-4F72-9631-5D1D7B10D6BC}" destId="{EE1F92AF-E36E-4728-970D-5BCD836AC97A}" srcOrd="1" destOrd="0" presId="urn:microsoft.com/office/officeart/2005/8/layout/process4"/>
    <dgm:cxn modelId="{8A8F53F4-302F-41A5-89F6-B5381CB8B921}" type="presParOf" srcId="{7D47C2B2-C983-4F72-9631-5D1D7B10D6BC}" destId="{E8BC1668-321E-4BA2-ABD8-B485E9D77EB9}" srcOrd="2" destOrd="0" presId="urn:microsoft.com/office/officeart/2005/8/layout/process4"/>
    <dgm:cxn modelId="{8FDB0316-237B-42EF-8234-A06EFBE8A93A}" type="presParOf" srcId="{E8BC1668-321E-4BA2-ABD8-B485E9D77EB9}" destId="{75B78626-8A05-44FC-B712-22BB4034AA60}" srcOrd="0" destOrd="0" presId="urn:microsoft.com/office/officeart/2005/8/layout/process4"/>
    <dgm:cxn modelId="{52FCF071-3A1A-4B39-8707-11DBABA4CE59}" type="presParOf" srcId="{E8BC1668-321E-4BA2-ABD8-B485E9D77EB9}" destId="{BBE3F89B-4B89-41EB-9442-D741ED8ED2C6}" srcOrd="1" destOrd="0" presId="urn:microsoft.com/office/officeart/2005/8/layout/process4"/>
    <dgm:cxn modelId="{10CC38A0-7B5D-432D-AB04-AE95E29B5068}" type="presParOf" srcId="{E8BC1668-321E-4BA2-ABD8-B485E9D77EB9}" destId="{3592B574-FB12-45BD-9C2B-CE11CE7D6805}" srcOrd="2" destOrd="0" presId="urn:microsoft.com/office/officeart/2005/8/layout/process4"/>
    <dgm:cxn modelId="{F516ACCB-CC7D-4BDC-9841-1864BB624C3C}" type="presParOf" srcId="{3592B574-FB12-45BD-9C2B-CE11CE7D6805}" destId="{7B51F674-0477-4ECA-95B3-C106670ACA4B}" srcOrd="0" destOrd="0" presId="urn:microsoft.com/office/officeart/2005/8/layout/process4"/>
    <dgm:cxn modelId="{B0AD0A41-576B-4DD0-A7D3-9057B796EA89}" type="presParOf" srcId="{7D47C2B2-C983-4F72-9631-5D1D7B10D6BC}" destId="{507065C8-76D0-4D4C-99BD-3EE7A75FF50D}" srcOrd="3" destOrd="0" presId="urn:microsoft.com/office/officeart/2005/8/layout/process4"/>
    <dgm:cxn modelId="{F4594A4A-D005-400D-B946-2ACF2E288CB4}" type="presParOf" srcId="{7D47C2B2-C983-4F72-9631-5D1D7B10D6BC}" destId="{380CC9F1-47ED-4F50-889C-392FAD0BAE89}" srcOrd="4" destOrd="0" presId="urn:microsoft.com/office/officeart/2005/8/layout/process4"/>
    <dgm:cxn modelId="{B0183796-58B1-4FB4-8EE3-A78E0AAB0974}" type="presParOf" srcId="{380CC9F1-47ED-4F50-889C-392FAD0BAE89}" destId="{CD59430F-C58D-4436-8D38-4BD11EAE954F}" srcOrd="0" destOrd="0" presId="urn:microsoft.com/office/officeart/2005/8/layout/process4"/>
    <dgm:cxn modelId="{799DBCF4-D42D-4E1A-905D-E95B54015B6C}" type="presParOf" srcId="{380CC9F1-47ED-4F50-889C-392FAD0BAE89}" destId="{BF3A6AD0-67FD-409A-BBB2-07077DF0A58F}" srcOrd="1" destOrd="0" presId="urn:microsoft.com/office/officeart/2005/8/layout/process4"/>
    <dgm:cxn modelId="{27A29028-4369-4519-8BE5-561F2F320CE4}" type="presParOf" srcId="{380CC9F1-47ED-4F50-889C-392FAD0BAE89}" destId="{036270B7-B4AA-4585-8C02-CE2B41C59C74}" srcOrd="2" destOrd="0" presId="urn:microsoft.com/office/officeart/2005/8/layout/process4"/>
    <dgm:cxn modelId="{692D29FF-C137-41BC-81EC-37F93352EAE1}" type="presParOf" srcId="{036270B7-B4AA-4585-8C02-CE2B41C59C74}" destId="{00C69F31-A8FB-40EA-9F38-8F153DDD7747}" srcOrd="0" destOrd="0" presId="urn:microsoft.com/office/officeart/2005/8/layout/process4"/>
    <dgm:cxn modelId="{DD1B402C-5E26-4874-B324-70387BB93CA6}" type="presParOf" srcId="{036270B7-B4AA-4585-8C02-CE2B41C59C74}" destId="{272D69A3-6982-4C4A-AF0A-7F72043C98EB}" srcOrd="1" destOrd="0" presId="urn:microsoft.com/office/officeart/2005/8/layout/process4"/>
    <dgm:cxn modelId="{99A0501D-EFE2-43E9-959D-002C8B3D1C1A}" type="presParOf" srcId="{036270B7-B4AA-4585-8C02-CE2B41C59C74}" destId="{D19B4A02-6C81-480D-9FC2-466A2A6C24D1}" srcOrd="2" destOrd="0" presId="urn:microsoft.com/office/officeart/2005/8/layout/process4"/>
    <dgm:cxn modelId="{6D1FC2A9-7B68-4EA8-8794-543F87823DCF}" type="presParOf" srcId="{7D47C2B2-C983-4F72-9631-5D1D7B10D6BC}" destId="{116639DF-4222-4B46-9859-ABAD39A87E5F}" srcOrd="5" destOrd="0" presId="urn:microsoft.com/office/officeart/2005/8/layout/process4"/>
    <dgm:cxn modelId="{66357700-FC3D-4297-96A1-BD5250FD46FD}" type="presParOf" srcId="{7D47C2B2-C983-4F72-9631-5D1D7B10D6BC}" destId="{964249F2-6222-4ACD-BD14-EB628692D8B6}" srcOrd="6" destOrd="0" presId="urn:microsoft.com/office/officeart/2005/8/layout/process4"/>
    <dgm:cxn modelId="{CB5CBA57-332B-405A-8B76-AC635B00181B}" type="presParOf" srcId="{964249F2-6222-4ACD-BD14-EB628692D8B6}" destId="{035D381D-9D62-4F3C-805E-F34B75155B1E}" srcOrd="0" destOrd="0" presId="urn:microsoft.com/office/officeart/2005/8/layout/process4"/>
    <dgm:cxn modelId="{95E7400A-AB6E-45DE-9B10-980D8C289F4F}" type="presParOf" srcId="{964249F2-6222-4ACD-BD14-EB628692D8B6}" destId="{FAF8D13E-5C90-4075-88FA-6AB7E83BC103}" srcOrd="1" destOrd="0" presId="urn:microsoft.com/office/officeart/2005/8/layout/process4"/>
    <dgm:cxn modelId="{A83478FE-6E99-41D5-B680-09401E1E1B6E}" type="presParOf" srcId="{964249F2-6222-4ACD-BD14-EB628692D8B6}" destId="{B85F4006-B242-43B7-B94C-3A16B5571B7F}" srcOrd="2" destOrd="0" presId="urn:microsoft.com/office/officeart/2005/8/layout/process4"/>
    <dgm:cxn modelId="{65AE7A49-9545-4266-80B0-A1426EE7556A}" type="presParOf" srcId="{B85F4006-B242-43B7-B94C-3A16B5571B7F}" destId="{FC3187CB-6E81-45FF-AA1C-F9C498752C7A}" srcOrd="0" destOrd="0" presId="urn:microsoft.com/office/officeart/2005/8/layout/process4"/>
    <dgm:cxn modelId="{FE9D481D-B15D-473D-8EA2-5B25259298A6}" type="presParOf" srcId="{B85F4006-B242-43B7-B94C-3A16B5571B7F}" destId="{87B63DEB-6011-4515-8349-49D16E6EE017}" srcOrd="1" destOrd="0" presId="urn:microsoft.com/office/officeart/2005/8/layout/process4"/>
    <dgm:cxn modelId="{2292514E-43AB-4F0D-A4FB-BE045C73E377}" type="presParOf" srcId="{B85F4006-B242-43B7-B94C-3A16B5571B7F}" destId="{BB69F10E-3DF6-47EE-8132-B16631F6B5AF}" srcOrd="2" destOrd="0" presId="urn:microsoft.com/office/officeart/2005/8/layout/process4"/>
    <dgm:cxn modelId="{C353D5ED-2A82-4BA6-A77E-56C86CA11458}" type="presParOf" srcId="{B85F4006-B242-43B7-B94C-3A16B5571B7F}" destId="{93972885-8074-4753-9CB9-6733594D788E}" srcOrd="3"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5BFB2E-587A-4EF4-9F45-222490CAB17A}">
      <dsp:nvSpPr>
        <dsp:cNvPr id="0" name=""/>
        <dsp:cNvSpPr/>
      </dsp:nvSpPr>
      <dsp:spPr>
        <a:xfrm>
          <a:off x="593780" y="0"/>
          <a:ext cx="4975978" cy="2590800"/>
        </a:xfrm>
        <a:prstGeom prst="rightArrow">
          <a:avLst/>
        </a:prstGeom>
        <a:solidFill>
          <a:schemeClr val="accent1">
            <a:tint val="40000"/>
            <a:hueOff val="0"/>
            <a:satOff val="0"/>
            <a:lumOff val="0"/>
            <a:alphaOff val="0"/>
          </a:schemeClr>
        </a:solidFill>
        <a:ln>
          <a:solidFill>
            <a:schemeClr val="tx2">
              <a:lumMod val="50000"/>
            </a:schemeClr>
          </a:solidFill>
        </a:ln>
        <a:effectLst/>
      </dsp:spPr>
      <dsp:style>
        <a:lnRef idx="0">
          <a:scrgbClr r="0" g="0" b="0"/>
        </a:lnRef>
        <a:fillRef idx="1">
          <a:scrgbClr r="0" g="0" b="0"/>
        </a:fillRef>
        <a:effectRef idx="0">
          <a:scrgbClr r="0" g="0" b="0"/>
        </a:effectRef>
        <a:fontRef idx="minor"/>
      </dsp:style>
    </dsp:sp>
    <dsp:sp modelId="{6EF6EE4F-7D8A-477C-8D01-4BAF2120E682}">
      <dsp:nvSpPr>
        <dsp:cNvPr id="0" name=""/>
        <dsp:cNvSpPr/>
      </dsp:nvSpPr>
      <dsp:spPr>
        <a:xfrm>
          <a:off x="509466" y="742590"/>
          <a:ext cx="1776537" cy="11056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noProof="0" dirty="0" smtClean="0"/>
            <a:t>Instrument</a:t>
          </a:r>
          <a:br>
            <a:rPr lang="en-US" sz="2400" kern="1200" noProof="0" dirty="0" smtClean="0"/>
          </a:br>
          <a:r>
            <a:rPr lang="en-GB" sz="2400" kern="1200" noProof="0" dirty="0" smtClean="0"/>
            <a:t>behaviour</a:t>
          </a:r>
          <a:r>
            <a:rPr lang="en-US" sz="2400" kern="1200" noProof="0" dirty="0" smtClean="0"/>
            <a:t/>
          </a:r>
          <a:br>
            <a:rPr lang="en-US" sz="2400" kern="1200" noProof="0" dirty="0" smtClean="0"/>
          </a:br>
          <a:r>
            <a:rPr lang="en-US" sz="2400" kern="1200" noProof="0" dirty="0" smtClean="0"/>
            <a:t>assessment </a:t>
          </a:r>
        </a:p>
      </dsp:txBody>
      <dsp:txXfrm>
        <a:off x="509466" y="742590"/>
        <a:ext cx="1776537" cy="1105618"/>
      </dsp:txXfrm>
    </dsp:sp>
    <dsp:sp modelId="{88A755E8-FC2A-443D-8B8F-B4C33D8F9C88}">
      <dsp:nvSpPr>
        <dsp:cNvPr id="0" name=""/>
        <dsp:cNvSpPr/>
      </dsp:nvSpPr>
      <dsp:spPr>
        <a:xfrm>
          <a:off x="2458213" y="777240"/>
          <a:ext cx="2305702" cy="1036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noProof="0" dirty="0" smtClean="0"/>
            <a:t>Instrument</a:t>
          </a:r>
          <a:br>
            <a:rPr lang="en-US" sz="2400" kern="1200" noProof="0" dirty="0" smtClean="0"/>
          </a:br>
          <a:r>
            <a:rPr lang="en-US" sz="2400" kern="1200" noProof="0" dirty="0" smtClean="0"/>
            <a:t> correction</a:t>
          </a:r>
          <a:br>
            <a:rPr lang="en-US" sz="2400" kern="1200" noProof="0" dirty="0" smtClean="0"/>
          </a:br>
          <a:r>
            <a:rPr lang="en-US" sz="2400" kern="1200" noProof="0" dirty="0" smtClean="0"/>
            <a:t>algorithms</a:t>
          </a:r>
        </a:p>
      </dsp:txBody>
      <dsp:txXfrm>
        <a:off x="2458213" y="777240"/>
        <a:ext cx="2305702" cy="1036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9E0334-C3A6-4EA3-85F5-BC1B3A0D66A6}">
      <dsp:nvSpPr>
        <dsp:cNvPr id="0" name=""/>
        <dsp:cNvSpPr/>
      </dsp:nvSpPr>
      <dsp:spPr>
        <a:xfrm>
          <a:off x="0" y="3875030"/>
          <a:ext cx="8229600" cy="847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CH" sz="2400" kern="1200" dirty="0" err="1" smtClean="0"/>
            <a:t>Operational</a:t>
          </a:r>
          <a:r>
            <a:rPr lang="fr-CH" sz="2400" kern="1200" dirty="0" smtClean="0"/>
            <a:t> Phase</a:t>
          </a:r>
          <a:endParaRPr lang="en-US" sz="2400" kern="1200" dirty="0"/>
        </a:p>
      </dsp:txBody>
      <dsp:txXfrm>
        <a:off x="0" y="3875030"/>
        <a:ext cx="8229600" cy="457791"/>
      </dsp:txXfrm>
    </dsp:sp>
    <dsp:sp modelId="{413D48C9-AB97-4757-A6C4-1823C3363725}">
      <dsp:nvSpPr>
        <dsp:cNvPr id="0" name=""/>
        <dsp:cNvSpPr/>
      </dsp:nvSpPr>
      <dsp:spPr>
        <a:xfrm>
          <a:off x="0" y="4315867"/>
          <a:ext cx="8229600" cy="3899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CH" sz="2400" kern="1200" dirty="0" smtClean="0"/>
            <a:t>4 EUMETSAT </a:t>
          </a:r>
          <a:r>
            <a:rPr lang="fr-CH" sz="2400" kern="1200" dirty="0" err="1" smtClean="0"/>
            <a:t>products</a:t>
          </a:r>
          <a:r>
            <a:rPr lang="fr-CH" sz="2400" kern="1200" dirty="0" smtClean="0"/>
            <a:t> (</a:t>
          </a:r>
          <a:r>
            <a:rPr lang="fr-CH" sz="2400" kern="1200" dirty="0" err="1" smtClean="0"/>
            <a:t>Meteosat</a:t>
          </a:r>
          <a:r>
            <a:rPr lang="fr-CH" sz="2400" kern="1200" dirty="0" smtClean="0"/>
            <a:t> 9-10/IASI)</a:t>
          </a:r>
          <a:endParaRPr lang="en-US" sz="2400" kern="1200" dirty="0"/>
        </a:p>
      </dsp:txBody>
      <dsp:txXfrm>
        <a:off x="0" y="4315867"/>
        <a:ext cx="8229600" cy="389970"/>
      </dsp:txXfrm>
    </dsp:sp>
    <dsp:sp modelId="{BBE3F89B-4B89-41EB-9442-D741ED8ED2C6}">
      <dsp:nvSpPr>
        <dsp:cNvPr id="0" name=""/>
        <dsp:cNvSpPr/>
      </dsp:nvSpPr>
      <dsp:spPr>
        <a:xfrm rot="10800000">
          <a:off x="0" y="2583889"/>
          <a:ext cx="8229600" cy="13038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CH" sz="2000" kern="1200" dirty="0" err="1" smtClean="0"/>
            <a:t>Pre-operational</a:t>
          </a:r>
          <a:r>
            <a:rPr lang="fr-CH" sz="2000" kern="1200" dirty="0" smtClean="0"/>
            <a:t> Phase</a:t>
          </a:r>
          <a:endParaRPr lang="en-US" sz="2000" kern="1200" dirty="0"/>
        </a:p>
      </dsp:txBody>
      <dsp:txXfrm>
        <a:off x="0" y="2583889"/>
        <a:ext cx="8229600" cy="457654"/>
      </dsp:txXfrm>
    </dsp:sp>
    <dsp:sp modelId="{7B51F674-0477-4ECA-95B3-C106670ACA4B}">
      <dsp:nvSpPr>
        <dsp:cNvPr id="0" name=""/>
        <dsp:cNvSpPr/>
      </dsp:nvSpPr>
      <dsp:spPr>
        <a:xfrm>
          <a:off x="0" y="3041543"/>
          <a:ext cx="8229600" cy="3898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CH" sz="2400" kern="1200" dirty="0" smtClean="0"/>
            <a:t>4 NOAA </a:t>
          </a:r>
          <a:r>
            <a:rPr lang="fr-CH" sz="2400" kern="1200" dirty="0" err="1" smtClean="0"/>
            <a:t>products</a:t>
          </a:r>
          <a:r>
            <a:rPr lang="fr-CH" sz="2400" kern="1200" dirty="0" smtClean="0"/>
            <a:t> (GOES-11,12,13,15 / IASI,AIRS)</a:t>
          </a:r>
          <a:endParaRPr lang="en-US" sz="2400" kern="1200" dirty="0"/>
        </a:p>
      </dsp:txBody>
      <dsp:txXfrm>
        <a:off x="0" y="3041543"/>
        <a:ext cx="8229600" cy="389853"/>
      </dsp:txXfrm>
    </dsp:sp>
    <dsp:sp modelId="{BF3A6AD0-67FD-409A-BBB2-07077DF0A58F}">
      <dsp:nvSpPr>
        <dsp:cNvPr id="0" name=""/>
        <dsp:cNvSpPr/>
      </dsp:nvSpPr>
      <dsp:spPr>
        <a:xfrm rot="10800000">
          <a:off x="0" y="1295394"/>
          <a:ext cx="8229600" cy="13038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kumimoji="0" lang="en-US" sz="2000" b="1" i="0" u="none" strike="noStrike" kern="1200" cap="none" spc="0" normalizeH="0" baseline="0" noProof="0" dirty="0" smtClean="0">
              <a:ln>
                <a:noFill/>
              </a:ln>
              <a:solidFill>
                <a:prstClr val="white"/>
              </a:solidFill>
              <a:effectLst/>
              <a:uLnTx/>
              <a:uFillTx/>
              <a:latin typeface="Calibri"/>
              <a:ea typeface="+mn-ea"/>
              <a:cs typeface="+mn-cs"/>
            </a:rPr>
            <a:t>Demonstration Phase</a:t>
          </a:r>
          <a:endParaRPr lang="en-US" sz="2000" kern="1200" dirty="0"/>
        </a:p>
      </dsp:txBody>
      <dsp:txXfrm>
        <a:off x="0" y="1295394"/>
        <a:ext cx="8229600" cy="457654"/>
      </dsp:txXfrm>
    </dsp:sp>
    <dsp:sp modelId="{00C69F31-A8FB-40EA-9F38-8F153DDD7747}">
      <dsp:nvSpPr>
        <dsp:cNvPr id="0" name=""/>
        <dsp:cNvSpPr/>
      </dsp:nvSpPr>
      <dsp:spPr>
        <a:xfrm>
          <a:off x="0" y="1752600"/>
          <a:ext cx="2740521" cy="3898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fr-CH" sz="2000" kern="1200" dirty="0" smtClean="0"/>
            <a:t>4 EUMETSAT</a:t>
          </a:r>
          <a:endParaRPr lang="en-US" sz="2000" kern="1200" dirty="0"/>
        </a:p>
      </dsp:txBody>
      <dsp:txXfrm>
        <a:off x="0" y="1752600"/>
        <a:ext cx="2740521" cy="389853"/>
      </dsp:txXfrm>
    </dsp:sp>
    <dsp:sp modelId="{272D69A3-6982-4C4A-AF0A-7F72043C98EB}">
      <dsp:nvSpPr>
        <dsp:cNvPr id="0" name=""/>
        <dsp:cNvSpPr/>
      </dsp:nvSpPr>
      <dsp:spPr>
        <a:xfrm>
          <a:off x="2744539" y="1750401"/>
          <a:ext cx="2740521" cy="3898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fr-CH" sz="2000" kern="1200" dirty="0" smtClean="0"/>
            <a:t>17 NOAA</a:t>
          </a:r>
          <a:endParaRPr lang="en-US" sz="2000" kern="1200" dirty="0"/>
        </a:p>
      </dsp:txBody>
      <dsp:txXfrm>
        <a:off x="2744539" y="1750401"/>
        <a:ext cx="2740521" cy="389853"/>
      </dsp:txXfrm>
    </dsp:sp>
    <dsp:sp modelId="{D19B4A02-6C81-480D-9FC2-466A2A6C24D1}">
      <dsp:nvSpPr>
        <dsp:cNvPr id="0" name=""/>
        <dsp:cNvSpPr/>
      </dsp:nvSpPr>
      <dsp:spPr>
        <a:xfrm>
          <a:off x="5485060" y="1750401"/>
          <a:ext cx="2740521" cy="3898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fr-CH" sz="2000" kern="1200" dirty="0" smtClean="0"/>
            <a:t>6 JMA</a:t>
          </a:r>
          <a:endParaRPr lang="en-US" sz="2000" kern="1200" dirty="0"/>
        </a:p>
      </dsp:txBody>
      <dsp:txXfrm>
        <a:off x="5485060" y="1750401"/>
        <a:ext cx="2740521" cy="389853"/>
      </dsp:txXfrm>
    </dsp:sp>
    <dsp:sp modelId="{FAF8D13E-5C90-4075-88FA-6AB7E83BC103}">
      <dsp:nvSpPr>
        <dsp:cNvPr id="0" name=""/>
        <dsp:cNvSpPr/>
      </dsp:nvSpPr>
      <dsp:spPr>
        <a:xfrm rot="10800000">
          <a:off x="0" y="2"/>
          <a:ext cx="8229600" cy="13038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kumimoji="0" lang="en-US" sz="2000" b="1" i="0" u="none" strike="noStrike" kern="1200" cap="none" spc="0" normalizeH="0" baseline="0" noProof="0" dirty="0" smtClean="0">
              <a:ln>
                <a:noFill/>
              </a:ln>
              <a:solidFill>
                <a:prstClr val="white"/>
              </a:solidFill>
              <a:effectLst/>
              <a:uLnTx/>
              <a:uFillTx/>
              <a:latin typeface="Calibri"/>
              <a:ea typeface="+mn-ea"/>
              <a:cs typeface="+mn-cs"/>
            </a:rPr>
            <a:t>Submission  Phase</a:t>
          </a:r>
          <a:endParaRPr lang="en-US" sz="2000" kern="1200" dirty="0"/>
        </a:p>
      </dsp:txBody>
      <dsp:txXfrm>
        <a:off x="0" y="2"/>
        <a:ext cx="8229600" cy="457654"/>
      </dsp:txXfrm>
    </dsp:sp>
    <dsp:sp modelId="{FC3187CB-6E81-45FF-AA1C-F9C498752C7A}">
      <dsp:nvSpPr>
        <dsp:cNvPr id="0" name=""/>
        <dsp:cNvSpPr/>
      </dsp:nvSpPr>
      <dsp:spPr>
        <a:xfrm>
          <a:off x="720" y="459260"/>
          <a:ext cx="1968996" cy="3898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CH" sz="1800" kern="1200" dirty="0" smtClean="0"/>
            <a:t>ISRO (INSAT/IASI)</a:t>
          </a:r>
          <a:endParaRPr lang="en-US" sz="1800" kern="1200" dirty="0"/>
        </a:p>
      </dsp:txBody>
      <dsp:txXfrm>
        <a:off x="720" y="459260"/>
        <a:ext cx="1968996" cy="389853"/>
      </dsp:txXfrm>
    </dsp:sp>
    <dsp:sp modelId="{87B63DEB-6011-4515-8349-49D16E6EE017}">
      <dsp:nvSpPr>
        <dsp:cNvPr id="0" name=""/>
        <dsp:cNvSpPr/>
      </dsp:nvSpPr>
      <dsp:spPr>
        <a:xfrm>
          <a:off x="1969716" y="459260"/>
          <a:ext cx="1968996" cy="3898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CH" sz="1800" kern="1200" dirty="0" smtClean="0"/>
            <a:t>KMA (COMS/IASI)</a:t>
          </a:r>
          <a:endParaRPr lang="en-US" sz="1800" kern="1200" dirty="0"/>
        </a:p>
      </dsp:txBody>
      <dsp:txXfrm>
        <a:off x="1969716" y="459260"/>
        <a:ext cx="1968996" cy="389853"/>
      </dsp:txXfrm>
    </dsp:sp>
    <dsp:sp modelId="{BB69F10E-3DF6-47EE-8132-B16631F6B5AF}">
      <dsp:nvSpPr>
        <dsp:cNvPr id="0" name=""/>
        <dsp:cNvSpPr/>
      </dsp:nvSpPr>
      <dsp:spPr>
        <a:xfrm>
          <a:off x="4049173" y="457201"/>
          <a:ext cx="2321170" cy="3898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CH" sz="1800" kern="1200" dirty="0" smtClean="0"/>
            <a:t>EUM (DCC, Prime)</a:t>
          </a:r>
          <a:endParaRPr lang="en-US" sz="1800" kern="1200" dirty="0"/>
        </a:p>
      </dsp:txBody>
      <dsp:txXfrm>
        <a:off x="4049173" y="457201"/>
        <a:ext cx="2321170" cy="389853"/>
      </dsp:txXfrm>
    </dsp:sp>
    <dsp:sp modelId="{93972885-8074-4753-9CB9-6733594D788E}">
      <dsp:nvSpPr>
        <dsp:cNvPr id="0" name=""/>
        <dsp:cNvSpPr/>
      </dsp:nvSpPr>
      <dsp:spPr>
        <a:xfrm>
          <a:off x="6259883" y="459260"/>
          <a:ext cx="1968996" cy="3898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CH" sz="1800" kern="1200" dirty="0" smtClean="0"/>
            <a:t>CMA (FY-2/</a:t>
          </a:r>
          <a:r>
            <a:rPr lang="fr-CH" sz="2000" kern="1200" dirty="0" smtClean="0"/>
            <a:t>IASI)</a:t>
          </a:r>
          <a:endParaRPr lang="en-US" sz="1800" kern="1200" dirty="0"/>
        </a:p>
      </dsp:txBody>
      <dsp:txXfrm>
        <a:off x="6259883" y="459260"/>
        <a:ext cx="1968996" cy="3898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ABAFA95-70F6-40C4-BB3F-47E7D87EA212}" type="datetimeFigureOut">
              <a:rPr lang="en-US" smtClean="0"/>
              <a:pPr/>
              <a:t>8/11/2016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0DA6F54-7005-4AD3-BF13-D4E2AF4733E9}" type="slidenum">
              <a:rPr lang="en-US" smtClean="0"/>
              <a:pPr/>
              <a:t>‹#›</a:t>
            </a:fld>
            <a:endParaRPr lang="en-US"/>
          </a:p>
        </p:txBody>
      </p:sp>
    </p:spTree>
    <p:extLst>
      <p:ext uri="{BB962C8B-B14F-4D97-AF65-F5344CB8AC3E}">
        <p14:creationId xmlns="" xmlns:p14="http://schemas.microsoft.com/office/powerpoint/2010/main" val="81766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F94F6F-2BC9-4879-8497-8D58B67C435C}" type="datetimeFigureOut">
              <a:rPr lang="en-US" smtClean="0"/>
              <a:pPr/>
              <a:t>8/11/2016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E3AA88-98BF-4FC1-BE7D-F98D799AAF82}" type="slidenum">
              <a:rPr lang="en-US" smtClean="0"/>
              <a:pPr/>
              <a:t>‹#›</a:t>
            </a:fld>
            <a:endParaRPr lang="en-US"/>
          </a:p>
        </p:txBody>
      </p:sp>
    </p:spTree>
    <p:extLst>
      <p:ext uri="{BB962C8B-B14F-4D97-AF65-F5344CB8AC3E}">
        <p14:creationId xmlns="" xmlns:p14="http://schemas.microsoft.com/office/powerpoint/2010/main" val="242012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2688"/>
          </a:xfrm>
        </p:spPr>
      </p:sp>
      <p:sp>
        <p:nvSpPr>
          <p:cNvPr id="3" name="Notes Placeholder 2"/>
          <p:cNvSpPr>
            <a:spLocks noGrp="1"/>
          </p:cNvSpPr>
          <p:nvPr>
            <p:ph type="body" idx="1"/>
          </p:nvPr>
        </p:nvSpPr>
        <p:spPr/>
        <p:txBody>
          <a:bodyPr>
            <a:normAutofit/>
          </a:bodyPr>
          <a:lstStyle/>
          <a:p>
            <a:endParaRPr lang="en-US" dirty="0">
              <a:latin typeface="Times New Roman" pitchFamily="18" charset="0"/>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11 August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2688"/>
          </a:xfrm>
        </p:spPr>
      </p:sp>
      <p:sp>
        <p:nvSpPr>
          <p:cNvPr id="3" name="Notes Placeholder 2"/>
          <p:cNvSpPr>
            <a:spLocks noGrp="1"/>
          </p:cNvSpPr>
          <p:nvPr>
            <p:ph type="body" idx="1"/>
          </p:nvPr>
        </p:nvSpPr>
        <p:spPr/>
        <p:txBody>
          <a:bodyPr>
            <a:normAutofit/>
          </a:bodyPr>
          <a:lstStyle/>
          <a:p>
            <a:endParaRPr lang="en-US" dirty="0">
              <a:latin typeface="Times New Roman" pitchFamily="18" charset="0"/>
            </a:endParaRPr>
          </a:p>
        </p:txBody>
      </p:sp>
      <p:sp>
        <p:nvSpPr>
          <p:cNvPr id="4" name="Date Placeholder 3"/>
          <p:cNvSpPr>
            <a:spLocks noGrp="1"/>
          </p:cNvSpPr>
          <p:nvPr>
            <p:ph type="dt" idx="10"/>
          </p:nvPr>
        </p:nvSpPr>
        <p:spPr/>
        <p:txBody>
          <a:bodyPr/>
          <a:lstStyle/>
          <a:p>
            <a:pPr>
              <a:defRPr/>
            </a:pPr>
            <a:fld id="{AF3C147A-0D2F-4A49-8F4F-33980B94F1F7}" type="datetime4">
              <a:rPr lang="en-GB" smtClean="0">
                <a:solidFill>
                  <a:prstClr val="black"/>
                </a:solidFill>
              </a:rPr>
              <a:pPr>
                <a:defRPr/>
              </a:pPr>
              <a:t>11 August 2016</a:t>
            </a:fld>
            <a:endParaRPr lang="de-DE">
              <a:solidFill>
                <a:prstClr val="black"/>
              </a:solidFill>
            </a:endParaRPr>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solidFill>
                  <a:prstClr val="black"/>
                </a:solidFill>
              </a:rPr>
              <a:pPr>
                <a:defRPr/>
              </a:pPr>
              <a:t>14</a:t>
            </a:fld>
            <a:endParaRPr lang="de-D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normAutofit/>
          </a:bodyPr>
          <a:lstStyle>
            <a:lvl1pPr>
              <a:defRPr sz="4800" b="1" baseline="30000"/>
            </a:lvl1pPr>
          </a:lstStyle>
          <a:p>
            <a:endParaRPr lang="en-US" dirty="0"/>
          </a:p>
        </p:txBody>
      </p:sp>
      <p:sp>
        <p:nvSpPr>
          <p:cNvPr id="3" name="Subtitle 2"/>
          <p:cNvSpPr>
            <a:spLocks noGrp="1"/>
          </p:cNvSpPr>
          <p:nvPr>
            <p:ph type="subTitle" idx="1" hasCustomPrompt="1"/>
          </p:nvPr>
        </p:nvSpPr>
        <p:spPr>
          <a:xfrm>
            <a:off x="1371600" y="3886200"/>
            <a:ext cx="6400800" cy="1219200"/>
          </a:xfrm>
        </p:spPr>
        <p:txBody>
          <a:bodyPr>
            <a:normAutofit/>
          </a:bodyPr>
          <a:lstStyle>
            <a:lvl1pPr marL="0" indent="0" algn="ctr">
              <a:buNone/>
              <a:defRPr sz="4000" baseline="30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16th GSICS Executive Panel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fr-CH" smtClean="0"/>
              <a:t>CGMS-44  GSICS Report</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pic>
        <p:nvPicPr>
          <p:cNvPr id="7" name="Picture 6" descr="H:\MY DOCUMENTS\GSICS\logo\GSICS500px.png"/>
          <p:cNvPicPr/>
          <p:nvPr userDrawn="1"/>
        </p:nvPicPr>
        <p:blipFill>
          <a:blip r:embed="rId2" cstate="print"/>
          <a:srcRect/>
          <a:stretch>
            <a:fillRect/>
          </a:stretch>
        </p:blipFill>
        <p:spPr bwMode="auto">
          <a:xfrm>
            <a:off x="6553205" y="228612"/>
            <a:ext cx="2085975" cy="846455"/>
          </a:xfrm>
          <a:prstGeom prst="rect">
            <a:avLst/>
          </a:prstGeom>
          <a:noFill/>
        </p:spPr>
      </p:pic>
    </p:spTree>
    <p:extLst>
      <p:ext uri="{BB962C8B-B14F-4D97-AF65-F5344CB8AC3E}">
        <p14:creationId xmlns="" xmlns:p14="http://schemas.microsoft.com/office/powerpoint/2010/main" val="39743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a:defRPr/>
            </a:pPr>
            <a:fld id="{DA970196-F613-46A9-B4DD-0BAFE3755C2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245828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a:defRPr/>
            </a:pPr>
            <a:fld id="{0AD9305D-B669-4E67-B7E8-D948A875DD9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395998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8515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66029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7518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4821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2938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05365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29142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5310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5" y="274638"/>
            <a:ext cx="7678479" cy="1020762"/>
          </a:xfrm>
        </p:spPr>
        <p:txBody>
          <a:bodyPr>
            <a:normAutofit/>
          </a:bodyPr>
          <a:lstStyle>
            <a:lvl1pPr>
              <a:defRPr sz="3600" b="1">
                <a:solidFill>
                  <a:schemeClr val="accent1">
                    <a:lumMod val="75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a:defRPr/>
            </a:pPr>
            <a:fld id="{5912A9D5-BB68-4CBF-AC39-42D45F52C8D7}" type="slidenum">
              <a:rPr lang="en-US" altLang="en-US" smtClean="0">
                <a:solidFill>
                  <a:srgbClr val="000000"/>
                </a:solidFill>
              </a:rPr>
              <a:pPr>
                <a:defRPr/>
              </a:pPr>
              <a:t>‹#›</a:t>
            </a:fld>
            <a:endParaRPr lang="en-US" altLang="en-US">
              <a:solidFill>
                <a:srgbClr val="000000"/>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274445" y="76200"/>
            <a:ext cx="1793359" cy="72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38270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68395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62222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CGMS-44  GSICS Report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738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46504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65996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16511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04764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76014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31556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8020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a:defRPr/>
            </a:pPr>
            <a:fld id="{7D5E4783-BD83-4BEF-8FB0-79BD46365AF5}"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3201930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0526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3806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17730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5332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944562"/>
          </a:xfrm>
        </p:spPr>
        <p:txBody>
          <a:bodyPr>
            <a:normAutofit/>
          </a:bodyPr>
          <a:lstStyle>
            <a:lvl1pPr>
              <a:defRPr sz="3200" b="1">
                <a:solidFill>
                  <a:schemeClr val="accent1">
                    <a:lumMod val="75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a:defRPr/>
            </a:pPr>
            <a:fld id="{1702B71D-E2F9-4584-A370-DE6217F54917}" type="slidenum">
              <a:rPr lang="en-US" altLang="en-US" smtClean="0">
                <a:solidFill>
                  <a:srgbClr val="000000"/>
                </a:solidFill>
              </a:rPr>
              <a:pPr>
                <a:defRPr/>
              </a:pPr>
              <a:t>‹#›</a:t>
            </a:fld>
            <a:endParaRPr lang="en-US" altLang="en-US">
              <a:solidFill>
                <a:srgbClr val="000000"/>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162800" y="3953"/>
            <a:ext cx="1981200" cy="7997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360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a:defRPr/>
            </a:pPr>
            <a:fld id="{EA5A7ED1-5977-4ABD-A821-DB0A35CB325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340325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944562"/>
          </a:xfrm>
        </p:spPr>
        <p:txBody>
          <a:bodyPr>
            <a:normAutofit/>
          </a:bodyPr>
          <a:lstStyle>
            <a:lvl1pPr>
              <a:defRPr sz="3600" b="1">
                <a:solidFill>
                  <a:schemeClr val="accent1">
                    <a:lumMod val="75000"/>
                  </a:schemeClr>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E66F67B0-CE83-4784-8955-7A0362C282B0}" type="slidenum">
              <a:rPr lang="en-US" altLang="en-US" smtClean="0">
                <a:solidFill>
                  <a:srgbClr val="000000"/>
                </a:solidFill>
              </a:rPr>
              <a:pPr>
                <a:defRPr/>
              </a:pPr>
              <a:t>‹#›</a:t>
            </a:fld>
            <a:endParaRPr lang="en-US" altLang="en-US">
              <a:solidFill>
                <a:srgbClr val="000000"/>
              </a:solidFill>
            </a:endParaRPr>
          </a:p>
        </p:txBody>
      </p:sp>
      <p:pic>
        <p:nvPicPr>
          <p:cNvPr id="307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391400" y="76200"/>
            <a:ext cx="1698972"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6344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a:defRPr/>
            </a:pPr>
            <a:fld id="{E20D01CA-FB6E-4E82-BD7D-9CEBC0A01D0D}"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120615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a:defRPr/>
            </a:pPr>
            <a:fld id="{DA0E5B05-0151-462C-B5A2-851639A20A0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306554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a:defRPr/>
            </a:pPr>
            <a:fld id="{C6353C61-3313-4904-B39E-EEE146B3C885}"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 xmlns:p14="http://schemas.microsoft.com/office/powerpoint/2010/main" val="281513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smtClean="0">
                <a:solidFill>
                  <a:srgbClr val="000000"/>
                </a:solidFill>
              </a:rPr>
              <a:t>CGMS-44  GSICS Report</a:t>
            </a:r>
            <a:endParaRPr lang="en-US" altLang="en-US">
              <a:solidFill>
                <a:srgbClr val="000000"/>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4DEC690-8E2B-4D18-8137-45DE636712C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 xmlns:p14="http://schemas.microsoft.com/office/powerpoint/2010/main" val="7087565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CGMS-44  GSICS Report</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F1C23-A77D-4977-B919-7E6B1A11FB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1464780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2238A-D060-436C-8FAB-F670C2694F8F}" type="datetimeFigureOut">
              <a:rPr lang="en-US" smtClean="0">
                <a:solidFill>
                  <a:prstClr val="black">
                    <a:tint val="75000"/>
                  </a:prstClr>
                </a:solidFill>
              </a:rPr>
              <a:pPr/>
              <a:t>8/11/2016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66A1F-16A1-49E8-8448-BBACBB79E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7906172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image" Target="../media/image6.jpeg"/><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p:cNvPicPr>
            <a:picLocks noChangeAspect="1" noChangeArrowheads="1"/>
          </p:cNvPicPr>
          <p:nvPr/>
        </p:nvPicPr>
        <p:blipFill>
          <a:blip r:embed="rId2" cstate="print"/>
          <a:srcRect/>
          <a:stretch>
            <a:fillRect/>
          </a:stretch>
        </p:blipFill>
        <p:spPr bwMode="auto">
          <a:xfrm>
            <a:off x="35497" y="404664"/>
            <a:ext cx="3600399" cy="3096344"/>
          </a:xfrm>
          <a:prstGeom prst="rect">
            <a:avLst/>
          </a:prstGeom>
          <a:noFill/>
        </p:spPr>
      </p:pic>
      <p:sp>
        <p:nvSpPr>
          <p:cNvPr id="2" name="Title 1"/>
          <p:cNvSpPr>
            <a:spLocks noGrp="1"/>
          </p:cNvSpPr>
          <p:nvPr>
            <p:ph type="ctrTitle"/>
          </p:nvPr>
        </p:nvSpPr>
        <p:spPr>
          <a:xfrm>
            <a:off x="1763688" y="2348880"/>
            <a:ext cx="7380312" cy="3312368"/>
          </a:xfrm>
        </p:spPr>
        <p:txBody>
          <a:bodyPr>
            <a:normAutofit/>
          </a:bodyPr>
          <a:lstStyle/>
          <a:p>
            <a:r>
              <a:rPr lang="en-GB" sz="4400" baseline="0" dirty="0" smtClean="0">
                <a:solidFill>
                  <a:schemeClr val="accent1">
                    <a:lumMod val="75000"/>
                  </a:schemeClr>
                </a:solidFill>
              </a:rPr>
              <a:t>Highlights </a:t>
            </a:r>
            <a:r>
              <a:rPr lang="en-GB" sz="4400" baseline="0" dirty="0" smtClean="0">
                <a:solidFill>
                  <a:schemeClr val="accent1">
                    <a:lumMod val="75000"/>
                  </a:schemeClr>
                </a:solidFill>
              </a:rPr>
              <a:t>from the</a:t>
            </a:r>
            <a:br>
              <a:rPr lang="en-GB" sz="4400" baseline="0" dirty="0" smtClean="0">
                <a:solidFill>
                  <a:schemeClr val="accent1">
                    <a:lumMod val="75000"/>
                  </a:schemeClr>
                </a:solidFill>
              </a:rPr>
            </a:br>
            <a:r>
              <a:rPr lang="en-GB" sz="4400" baseline="0" dirty="0" smtClean="0">
                <a:solidFill>
                  <a:schemeClr val="accent1">
                    <a:lumMod val="75000"/>
                  </a:schemeClr>
                </a:solidFill>
              </a:rPr>
              <a:t>17th Executive Panel Meeting</a:t>
            </a:r>
            <a:r>
              <a:rPr lang="en-GB" sz="4400" dirty="0" smtClean="0">
                <a:solidFill>
                  <a:schemeClr val="accent1">
                    <a:lumMod val="75000"/>
                  </a:schemeClr>
                </a:solidFill>
              </a:rPr>
              <a:t/>
            </a:r>
            <a:br>
              <a:rPr lang="en-GB" sz="4400" dirty="0" smtClean="0">
                <a:solidFill>
                  <a:schemeClr val="accent1">
                    <a:lumMod val="75000"/>
                  </a:schemeClr>
                </a:solidFill>
              </a:rPr>
            </a:br>
            <a:r>
              <a:rPr lang="en-GB" b="1" dirty="0" smtClean="0">
                <a:solidFill>
                  <a:schemeClr val="accent1">
                    <a:lumMod val="75000"/>
                  </a:schemeClr>
                </a:solidFill>
                <a:latin typeface="Arial" pitchFamily="34" charset="0"/>
                <a:cs typeface="Arial" pitchFamily="34" charset="0"/>
              </a:rPr>
              <a:t/>
            </a:r>
            <a:br>
              <a:rPr lang="en-GB" b="1" dirty="0" smtClean="0">
                <a:solidFill>
                  <a:schemeClr val="accent1">
                    <a:lumMod val="75000"/>
                  </a:schemeClr>
                </a:solidFill>
                <a:latin typeface="Arial" pitchFamily="34" charset="0"/>
                <a:cs typeface="Arial" pitchFamily="34" charset="0"/>
              </a:rPr>
            </a:br>
            <a:r>
              <a:rPr lang="en-GB" sz="2000" b="1" dirty="0" smtClean="0">
                <a:solidFill>
                  <a:schemeClr val="accent1">
                    <a:lumMod val="75000"/>
                  </a:schemeClr>
                </a:solidFill>
                <a:latin typeface="Arial" pitchFamily="34" charset="0"/>
                <a:cs typeface="Arial" pitchFamily="34" charset="0"/>
              </a:rPr>
              <a:t/>
            </a:r>
            <a:br>
              <a:rPr lang="en-GB" sz="2000" b="1" dirty="0" smtClean="0">
                <a:solidFill>
                  <a:schemeClr val="accent1">
                    <a:lumMod val="75000"/>
                  </a:schemeClr>
                </a:solidFill>
                <a:latin typeface="Arial" pitchFamily="34" charset="0"/>
                <a:cs typeface="Arial" pitchFamily="34" charset="0"/>
              </a:rPr>
            </a:br>
            <a:r>
              <a:rPr lang="fr-CH" altLang="en-US" sz="3600" i="1" dirty="0" smtClean="0">
                <a:solidFill>
                  <a:schemeClr val="accent1">
                    <a:lumMod val="75000"/>
                  </a:schemeClr>
                </a:solidFill>
                <a:latin typeface="Arial" pitchFamily="34" charset="0"/>
              </a:rPr>
              <a:t>Kenneth HOLMLUND (GSICS-EP Vice-Chair)</a:t>
            </a:r>
            <a:r>
              <a:rPr lang="fr-CH" altLang="en-US" sz="2000" i="1" dirty="0" smtClean="0">
                <a:solidFill>
                  <a:schemeClr val="accent1">
                    <a:lumMod val="75000"/>
                  </a:schemeClr>
                </a:solidFill>
                <a:latin typeface="Arial" pitchFamily="34" charset="0"/>
              </a:rPr>
              <a:t/>
            </a:r>
            <a:br>
              <a:rPr lang="fr-CH" altLang="en-US" sz="2000" i="1" dirty="0" smtClean="0">
                <a:solidFill>
                  <a:schemeClr val="accent1">
                    <a:lumMod val="75000"/>
                  </a:schemeClr>
                </a:solidFill>
                <a:latin typeface="Arial" pitchFamily="34" charset="0"/>
              </a:rPr>
            </a:br>
            <a:r>
              <a:rPr lang="fr-CH" altLang="en-US" sz="2000" i="1" dirty="0" smtClean="0">
                <a:latin typeface="Arial" pitchFamily="34" charset="0"/>
              </a:rPr>
              <a:t/>
            </a:r>
            <a:br>
              <a:rPr lang="fr-CH" altLang="en-US" sz="2000" i="1" dirty="0" smtClean="0">
                <a:latin typeface="Arial" pitchFamily="34" charset="0"/>
              </a:rPr>
            </a:br>
            <a:endParaRPr lang="en-GB" sz="2000" b="1" dirty="0">
              <a:solidFill>
                <a:schemeClr val="tx2"/>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89439"/>
            <a:ext cx="8229600" cy="424912"/>
          </a:xfrm>
        </p:spPr>
        <p:txBody>
          <a:bodyPr>
            <a:normAutofit fontScale="90000"/>
          </a:bodyPr>
          <a:lstStyle/>
          <a:p>
            <a:pPr algn="l"/>
            <a:r>
              <a:rPr lang="en-GB" altLang="ko-KR" sz="2400" b="1" dirty="0" smtClean="0">
                <a:solidFill>
                  <a:schemeClr val="accent2">
                    <a:lumMod val="50000"/>
                  </a:schemeClr>
                </a:solidFill>
                <a:latin typeface="Arial" pitchFamily="34" charset="0"/>
                <a:ea typeface="Arial Unicode MS" pitchFamily="50" charset="-127"/>
                <a:cs typeface="Arial" pitchFamily="34" charset="0"/>
              </a:rPr>
              <a:t>GSICS </a:t>
            </a:r>
            <a:r>
              <a:rPr lang="en-GB" altLang="ko-KR" sz="2400" b="1" dirty="0">
                <a:solidFill>
                  <a:schemeClr val="accent2">
                    <a:lumMod val="50000"/>
                  </a:schemeClr>
                </a:solidFill>
                <a:latin typeface="Arial" pitchFamily="34" charset="0"/>
                <a:ea typeface="Arial Unicode MS" pitchFamily="50" charset="-127"/>
                <a:cs typeface="Arial" pitchFamily="34" charset="0"/>
              </a:rPr>
              <a:t>GEO-LEO IR Product Status </a:t>
            </a:r>
            <a:r>
              <a:rPr lang="en-GB" altLang="ko-KR" sz="2400" b="1" dirty="0" smtClean="0">
                <a:solidFill>
                  <a:schemeClr val="accent2">
                    <a:lumMod val="50000"/>
                  </a:schemeClr>
                </a:solidFill>
                <a:latin typeface="Arial" pitchFamily="34" charset="0"/>
                <a:ea typeface="Arial Unicode MS" pitchFamily="50" charset="-127"/>
                <a:cs typeface="Arial" pitchFamily="34" charset="0"/>
              </a:rPr>
              <a:t>2016-02 (IR)</a:t>
            </a:r>
            <a:endParaRPr lang="ko-KR" altLang="en-US" sz="2400" b="1" dirty="0">
              <a:solidFill>
                <a:schemeClr val="accent2">
                  <a:lumMod val="50000"/>
                </a:schemeClr>
              </a:solidFill>
              <a:latin typeface="Arial" pitchFamily="34" charset="0"/>
              <a:ea typeface="Arial Unicode MS" pitchFamily="50" charset="-127"/>
              <a:cs typeface="Arial" pitchFamily="34" charset="0"/>
            </a:endParaRPr>
          </a:p>
        </p:txBody>
      </p:sp>
      <p:graphicFrame>
        <p:nvGraphicFramePr>
          <p:cNvPr id="3" name="Group 1"/>
          <p:cNvGraphicFramePr>
            <a:graphicFrameLocks noGrp="1"/>
          </p:cNvGraphicFramePr>
          <p:nvPr>
            <p:extLst>
              <p:ext uri="{D42A27DB-BD31-4B8C-83A1-F6EECF244321}">
                <p14:modId xmlns:p14="http://schemas.microsoft.com/office/powerpoint/2010/main" xmlns="" val="210238685"/>
              </p:ext>
            </p:extLst>
          </p:nvPr>
        </p:nvGraphicFramePr>
        <p:xfrm>
          <a:off x="467544" y="694401"/>
          <a:ext cx="8150337" cy="5595067"/>
        </p:xfrm>
        <a:graphic>
          <a:graphicData uri="http://schemas.openxmlformats.org/drawingml/2006/table">
            <a:tbl>
              <a:tblPr>
                <a:tableStyleId>{3C2FFA5D-87B4-456A-9821-1D502468CF0F}</a:tableStyleId>
              </a:tblPr>
              <a:tblGrid>
                <a:gridCol w="1165561"/>
                <a:gridCol w="1584176"/>
                <a:gridCol w="1296144"/>
                <a:gridCol w="1296144"/>
                <a:gridCol w="1296144"/>
                <a:gridCol w="1512168"/>
              </a:tblGrid>
              <a:tr h="82706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GPRC</a:t>
                      </a:r>
                      <a:endParaRPr kumimoji="0" lang="en-GB" sz="1400" b="0" i="0" u="none" strike="noStrike" cap="none" normalizeH="0" baseline="0" dirty="0" smtClean="0">
                        <a:ln>
                          <a:noFill/>
                        </a:ln>
                        <a:solidFill>
                          <a:srgbClr val="FFFFFF"/>
                        </a:solidFill>
                        <a:effectLst/>
                        <a:latin typeface="Arial Unicode MS" pitchFamily="50" charset="-127"/>
                        <a:ea typeface="Arial Unicode MS" pitchFamily="50" charset="-127"/>
                        <a:cs typeface="Arial Unicode MS" pitchFamily="50" charset="-127"/>
                      </a:endParaRPr>
                    </a:p>
                  </a:txBody>
                  <a:tcPr marL="89986" marR="89986"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Monitored Instrument</a:t>
                      </a:r>
                      <a:endParaRPr kumimoji="0" lang="en-GB" sz="1400" b="0" i="0" u="none" strike="noStrike" cap="none" normalizeH="0" baseline="0" dirty="0" smtClean="0">
                        <a:ln>
                          <a:noFill/>
                        </a:ln>
                        <a:solidFill>
                          <a:srgbClr val="FFFFFF"/>
                        </a:solidFill>
                        <a:effectLst/>
                        <a:latin typeface="Arial Unicode MS" pitchFamily="50" charset="-127"/>
                        <a:ea typeface="Arial Unicode MS" pitchFamily="50" charset="-127"/>
                        <a:cs typeface="Arial Unicode MS" pitchFamily="50" charset="-127"/>
                      </a:endParaRPr>
                    </a:p>
                  </a:txBody>
                  <a:tcPr marL="89986" marR="89986"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Reference Instrument</a:t>
                      </a:r>
                      <a:endParaRPr kumimoji="0" lang="en-GB" sz="1400" b="0" i="0" u="none" strike="noStrike" cap="none" normalizeH="0" baseline="0" dirty="0" smtClean="0">
                        <a:ln>
                          <a:noFill/>
                        </a:ln>
                        <a:solidFill>
                          <a:srgbClr val="FFFFFF"/>
                        </a:solidFill>
                        <a:effectLst/>
                        <a:latin typeface="Arial Unicode MS" pitchFamily="50" charset="-127"/>
                        <a:ea typeface="Arial Unicode MS" pitchFamily="50" charset="-127"/>
                        <a:cs typeface="Arial Unicode MS" pitchFamily="50" charset="-127"/>
                      </a:endParaRPr>
                    </a:p>
                  </a:txBody>
                  <a:tcPr marL="89986" marR="89986"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GSICS NRT Correction</a:t>
                      </a:r>
                      <a:endParaRPr kumimoji="0" lang="en-GB" sz="1400" b="0" i="0" u="none" strike="noStrike" cap="none" normalizeH="0" baseline="0" smtClean="0">
                        <a:ln>
                          <a:noFill/>
                        </a:ln>
                        <a:solidFill>
                          <a:srgbClr val="FFFFFF"/>
                        </a:solidFill>
                        <a:effectLst/>
                        <a:latin typeface="Arial Unicode MS" pitchFamily="50" charset="-127"/>
                        <a:ea typeface="Arial Unicode MS" pitchFamily="50" charset="-127"/>
                        <a:cs typeface="Arial Unicode MS" pitchFamily="50" charset="-127"/>
                      </a:endParaRPr>
                    </a:p>
                  </a:txBody>
                  <a:tcPr marL="89986" marR="89986"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GSICS Re-Analysis Correction</a:t>
                      </a:r>
                      <a:endParaRPr kumimoji="0" lang="en-GB" sz="1400" b="0" i="0" u="none" strike="noStrike" cap="none" normalizeH="0" baseline="0" smtClean="0">
                        <a:ln>
                          <a:noFill/>
                        </a:ln>
                        <a:solidFill>
                          <a:srgbClr val="FFFFFF"/>
                        </a:solidFill>
                        <a:effectLst/>
                        <a:latin typeface="Arial Unicode MS" pitchFamily="50" charset="-127"/>
                        <a:ea typeface="Arial Unicode MS" pitchFamily="50" charset="-127"/>
                        <a:cs typeface="Arial Unicode MS" pitchFamily="50" charset="-127"/>
                      </a:endParaRPr>
                    </a:p>
                  </a:txBody>
                  <a:tcPr marL="89986" marR="89986"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GSICS Bias Monitoring</a:t>
                      </a:r>
                      <a:endParaRPr kumimoji="0" lang="en-GB" sz="1400" b="0" i="0" u="none" strike="noStrike" cap="none" normalizeH="0" baseline="0" dirty="0" smtClean="0">
                        <a:ln>
                          <a:noFill/>
                        </a:ln>
                        <a:solidFill>
                          <a:srgbClr val="FFFFFF"/>
                        </a:solidFill>
                        <a:effectLst/>
                        <a:latin typeface="Arial Unicode MS" pitchFamily="50" charset="-127"/>
                        <a:ea typeface="Arial Unicode MS" pitchFamily="50" charset="-127"/>
                        <a:cs typeface="Arial Unicode MS" pitchFamily="50" charset="-127"/>
                      </a:endParaRPr>
                    </a:p>
                  </a:txBody>
                  <a:tcPr marL="89986" marR="89986" marT="46800" marB="46800" horzOverflow="overflow">
                    <a:solidFill>
                      <a:schemeClr val="accent1"/>
                    </a:solidFill>
                  </a:tcPr>
                </a:tc>
              </a:tr>
              <a:tr h="82706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EUMETSAT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Meteosat-9, -10*</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Meteosat-7  </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Metop-A/IASI</a:t>
                      </a:r>
                      <a:r>
                        <a:rPr kumimoji="0" lang="en-GB" sz="1400" u="none" strike="noStrike" cap="none" normalizeH="0" baseline="30000" dirty="0" smtClean="0">
                          <a:ln>
                            <a:noFill/>
                          </a:ln>
                          <a:effectLst/>
                          <a:latin typeface="Arial Unicode MS" pitchFamily="50" charset="-127"/>
                          <a:ea typeface="Arial Unicode MS" pitchFamily="50" charset="-127"/>
                          <a:cs typeface="Arial Unicode MS" pitchFamily="50" charset="-127"/>
                        </a:rPr>
                        <a:t>*</a:t>
                      </a:r>
                      <a:endParaRPr kumimoji="0" lang="en-GB" sz="1400" b="1" i="0" u="none" strike="noStrike" cap="none" normalizeH="0" baseline="3000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u="none" strike="noStrike" cap="none" normalizeH="0" baseline="0" dirty="0" smtClean="0">
                          <a:ln>
                            <a:noFill/>
                          </a:ln>
                          <a:solidFill>
                            <a:srgbClr val="66FF66"/>
                          </a:solidFill>
                          <a:effectLst/>
                          <a:latin typeface="Arial Unicode MS" pitchFamily="50" charset="-127"/>
                          <a:ea typeface="Arial Unicode MS" pitchFamily="50" charset="-127"/>
                          <a:cs typeface="Arial Unicode MS" pitchFamily="50" charset="-127"/>
                        </a:rPr>
                        <a:t>Operational</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rPr>
                        <a:t>Demo</a:t>
                      </a:r>
                      <a:endParaRPr kumimoji="0" lang="en-GB" sz="14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1" u="none" strike="noStrike" cap="none" normalizeH="0" baseline="0" dirty="0" smtClean="0">
                          <a:ln>
                            <a:noFill/>
                          </a:ln>
                          <a:solidFill>
                            <a:srgbClr val="66FF66"/>
                          </a:solidFill>
                          <a:effectLst/>
                          <a:latin typeface="Arial Unicode MS" pitchFamily="50" charset="-127"/>
                          <a:ea typeface="Arial Unicode MS" pitchFamily="50" charset="-127"/>
                          <a:cs typeface="Arial Unicode MS" pitchFamily="50" charset="-127"/>
                        </a:rPr>
                        <a:t>Operational</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rPr>
                        <a:t>Demo</a:t>
                      </a:r>
                      <a:endParaRPr kumimoji="0" lang="en-GB" sz="14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Plots RAC</a:t>
                      </a:r>
                      <a:r>
                        <a:rPr kumimoji="0" lang="de-DE" sz="1400" u="none" strike="noStrike" cap="none" normalizeH="0" baseline="0" dirty="0" smtClean="0">
                          <a:ln>
                            <a:noFill/>
                          </a:ln>
                          <a:effectLst/>
                          <a:latin typeface="Arial Unicode MS" pitchFamily="50" charset="-127"/>
                          <a:ea typeface="Arial Unicode MS" pitchFamily="50" charset="-127"/>
                          <a:cs typeface="Arial Unicode MS" pitchFamily="50" charset="-127"/>
                        </a:rPr>
                        <a: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r>
              <a:tr h="58210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JMA</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MTSAT-1R }</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MTSAT-2   }</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IASI (+ AIRS)</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Demo</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Demo</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Plots RAC</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r>
              <a:tr h="1072019">
                <a:tc rowSpan="2">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NOAA</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GOES-13 &amp; -15 Imager</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GOES-11 &amp; -12 Imager</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IASI (+ AIRS)</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Pre-op</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Pre-op</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Demo</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Prototype</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r>
              <a:tr h="582100">
                <a:tc vMerge="1">
                  <a:txBody>
                    <a:bodyPr/>
                    <a:lstStyle/>
                    <a:p>
                      <a:endParaRPr lang="en-GB"/>
                    </a:p>
                  </a:txBody>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GOES Sounder</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IASI (+ AIRS)</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Development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Development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In development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r>
              <a:tr h="591959">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CMA</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FY2C – E</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IASI (+ AIRS)</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Development</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Development</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r>
              <a:tr h="591959">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KMA</a:t>
                      </a:r>
                      <a:endPar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COMS-1</a:t>
                      </a: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IASI</a:t>
                      </a: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r>
              <a:tr h="52081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ISRO</a:t>
                      </a:r>
                      <a:endPar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INSAT-3D</a:t>
                      </a: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IASI</a:t>
                      </a: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p>
                  </a:txBody>
                  <a:tcPr marL="89986" marR="89986"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89986" marR="89986" marT="46800" marB="46800" anchor="ctr" horzOverflow="overflow"/>
                </a:tc>
              </a:tr>
            </a:tbl>
          </a:graphicData>
        </a:graphic>
      </p:graphicFrame>
      <p:sp>
        <p:nvSpPr>
          <p:cNvPr id="4" name="Rectangle 3"/>
          <p:cNvSpPr/>
          <p:nvPr/>
        </p:nvSpPr>
        <p:spPr>
          <a:xfrm>
            <a:off x="685800" y="6472465"/>
            <a:ext cx="7622927" cy="307777"/>
          </a:xfrm>
          <a:prstGeom prst="rect">
            <a:avLst/>
          </a:prstGeom>
        </p:spPr>
        <p:txBody>
          <a:bodyPr wrap="square">
            <a:spAutoFit/>
          </a:bodyPr>
          <a:lstStyle/>
          <a:p>
            <a:r>
              <a:rPr lang="en-GB" sz="1400" dirty="0" smtClean="0">
                <a:solidFill>
                  <a:schemeClr val="tx1"/>
                </a:solidFill>
                <a:latin typeface="Arial" pitchFamily="34" charset="0"/>
                <a:cs typeface="Arial" pitchFamily="34" charset="0"/>
              </a:rPr>
              <a:t>For the first time we will be able to inter-calibrate the geostationary ring to the same reference!</a:t>
            </a:r>
          </a:p>
        </p:txBody>
      </p:sp>
    </p:spTree>
    <p:extLst>
      <p:ext uri="{BB962C8B-B14F-4D97-AF65-F5344CB8AC3E}">
        <p14:creationId xmlns:p14="http://schemas.microsoft.com/office/powerpoint/2010/main" xmlns="" val="1234345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04800"/>
            <a:ext cx="6335944" cy="663513"/>
          </a:xfrm>
        </p:spPr>
        <p:txBody>
          <a:bodyPr/>
          <a:lstStyle/>
          <a:p>
            <a:pPr eaLnBrk="1" hangingPunct="1"/>
            <a:r>
              <a:rPr lang="en-US" sz="3200" dirty="0" smtClean="0">
                <a:ea typeface="ＭＳ Ｐゴシック" pitchFamily="-108" charset="-128"/>
              </a:rPr>
              <a:t>Near-term GCC Goals for 2016-2017</a:t>
            </a:r>
            <a:endParaRPr lang="en-GB" sz="3200" dirty="0" smtClean="0"/>
          </a:p>
        </p:txBody>
      </p:sp>
      <p:sp>
        <p:nvSpPr>
          <p:cNvPr id="6" name="Rectangle 3"/>
          <p:cNvSpPr>
            <a:spLocks noChangeArrowheads="1"/>
          </p:cNvSpPr>
          <p:nvPr/>
        </p:nvSpPr>
        <p:spPr bwMode="auto">
          <a:xfrm>
            <a:off x="382466" y="1140078"/>
            <a:ext cx="8585750" cy="5250825"/>
          </a:xfrm>
          <a:prstGeom prst="rect">
            <a:avLst/>
          </a:prstGeom>
          <a:noFill/>
          <a:ln w="9525">
            <a:noFill/>
            <a:miter lim="800000"/>
            <a:headEnd/>
            <a:tailEnd/>
          </a:ln>
        </p:spPr>
        <p:txBody>
          <a:bodyPr/>
          <a:lstStyle/>
          <a:p>
            <a:pPr marL="228600" indent="-228600">
              <a:buSzPct val="80000"/>
              <a:buFont typeface="Arial" pitchFamily="34" charset="0"/>
              <a:buChar char="•"/>
            </a:pPr>
            <a:r>
              <a:rPr lang="en-US" sz="2400" dirty="0" smtClean="0">
                <a:solidFill>
                  <a:schemeClr val="tx1"/>
                </a:solidFill>
                <a:latin typeface="+mn-lt"/>
              </a:rPr>
              <a:t>Evolution of the GSICS Procedure for Product Acceptance </a:t>
            </a:r>
          </a:p>
          <a:p>
            <a:pPr marL="685800" lvl="1" indent="-228600">
              <a:buSzPct val="80000"/>
              <a:buFont typeface="Arial" pitchFamily="34" charset="0"/>
              <a:buChar char="•"/>
            </a:pPr>
            <a:r>
              <a:rPr lang="en-US" sz="2000" i="1" dirty="0" smtClean="0">
                <a:solidFill>
                  <a:schemeClr val="accent1">
                    <a:lumMod val="75000"/>
                  </a:schemeClr>
                </a:solidFill>
                <a:latin typeface="+mn-lt"/>
              </a:rPr>
              <a:t>Support inclusion of New Products </a:t>
            </a:r>
            <a:endParaRPr lang="en-US" sz="2000" b="1" i="1" dirty="0" smtClean="0">
              <a:solidFill>
                <a:schemeClr val="accent1">
                  <a:lumMod val="75000"/>
                </a:schemeClr>
              </a:solidFill>
              <a:latin typeface="+mn-lt"/>
            </a:endParaRPr>
          </a:p>
          <a:p>
            <a:pPr marL="228600" indent="-228600" eaLnBrk="1" hangingPunct="1">
              <a:buSzPct val="80000"/>
              <a:buFont typeface="Arial" pitchFamily="34" charset="0"/>
              <a:buChar char="•"/>
            </a:pPr>
            <a:r>
              <a:rPr lang="en-US" sz="2400" dirty="0" smtClean="0">
                <a:solidFill>
                  <a:schemeClr val="tx1"/>
                </a:solidFill>
                <a:latin typeface="+mn-lt"/>
              </a:rPr>
              <a:t>Coordination</a:t>
            </a:r>
            <a:endParaRPr lang="en-US" sz="2400" dirty="0">
              <a:solidFill>
                <a:schemeClr val="tx1"/>
              </a:solidFill>
              <a:latin typeface="+mn-lt"/>
            </a:endParaRPr>
          </a:p>
          <a:p>
            <a:pPr marL="685800" lvl="1" indent="-228600" eaLnBrk="1" hangingPunct="1">
              <a:spcBef>
                <a:spcPct val="20000"/>
              </a:spcBef>
              <a:buSzPct val="80000"/>
              <a:buFont typeface="Courier New" pitchFamily="49" charset="0"/>
              <a:buChar char="o"/>
            </a:pPr>
            <a:r>
              <a:rPr lang="en-US" sz="2000" i="1" dirty="0">
                <a:solidFill>
                  <a:schemeClr val="accent1">
                    <a:lumMod val="75000"/>
                  </a:schemeClr>
                </a:solidFill>
                <a:latin typeface="+mn-lt"/>
              </a:rPr>
              <a:t>Continue to coordinate efforts to establish the GSICS baseline </a:t>
            </a:r>
            <a:r>
              <a:rPr lang="en-US" sz="2000" i="1" dirty="0" smtClean="0">
                <a:solidFill>
                  <a:schemeClr val="accent1">
                    <a:lumMod val="75000"/>
                  </a:schemeClr>
                </a:solidFill>
                <a:latin typeface="+mn-lt"/>
              </a:rPr>
              <a:t>algorithms, especially those for the GEO solar reflective channels,</a:t>
            </a:r>
          </a:p>
          <a:p>
            <a:pPr marL="685800" lvl="1" indent="-228600" eaLnBrk="1" hangingPunct="1">
              <a:spcBef>
                <a:spcPct val="20000"/>
              </a:spcBef>
              <a:buSzPct val="80000"/>
              <a:buFont typeface="Courier New" pitchFamily="49" charset="0"/>
              <a:buChar char="o"/>
            </a:pPr>
            <a:r>
              <a:rPr lang="en-US" sz="2000" i="1" dirty="0" smtClean="0">
                <a:solidFill>
                  <a:schemeClr val="accent1">
                    <a:lumMod val="75000"/>
                  </a:schemeClr>
                </a:solidFill>
                <a:latin typeface="+mn-lt"/>
              </a:rPr>
              <a:t>Continue to provide communication between the developing group and users</a:t>
            </a:r>
          </a:p>
          <a:p>
            <a:pPr marL="228600" indent="-228600" eaLnBrk="1" hangingPunct="1">
              <a:buSzPct val="80000"/>
              <a:buFont typeface="Arial" pitchFamily="34" charset="0"/>
              <a:buChar char="•"/>
            </a:pPr>
            <a:r>
              <a:rPr lang="en-US" sz="2400" dirty="0" smtClean="0">
                <a:solidFill>
                  <a:schemeClr val="tx1"/>
                </a:solidFill>
                <a:latin typeface="+mn-lt"/>
              </a:rPr>
              <a:t>Publish the GSICS Quarterly Newsletter</a:t>
            </a:r>
          </a:p>
          <a:p>
            <a:pPr marL="685800" lvl="1" indent="-228600" eaLnBrk="1" hangingPunct="1">
              <a:spcBef>
                <a:spcPct val="20000"/>
              </a:spcBef>
              <a:buSzPct val="80000"/>
              <a:buFont typeface="Courier New" pitchFamily="49" charset="0"/>
              <a:buChar char="o"/>
            </a:pPr>
            <a:r>
              <a:rPr lang="en-US" sz="2000" dirty="0" smtClean="0">
                <a:solidFill>
                  <a:schemeClr val="accent1">
                    <a:lumMod val="75000"/>
                  </a:schemeClr>
                </a:solidFill>
                <a:latin typeface="+mn-lt"/>
              </a:rPr>
              <a:t>Continue to create and distribute this important link to the GSICS community.</a:t>
            </a:r>
          </a:p>
          <a:p>
            <a:pPr marL="228600" indent="-228600" eaLnBrk="1" hangingPunct="1">
              <a:buSzPct val="80000"/>
              <a:buFont typeface="Arial" pitchFamily="34" charset="0"/>
              <a:buChar char="•"/>
            </a:pPr>
            <a:r>
              <a:rPr lang="en-US" sz="2400" dirty="0" smtClean="0">
                <a:solidFill>
                  <a:schemeClr val="tx1"/>
                </a:solidFill>
                <a:latin typeface="+mn-lt"/>
              </a:rPr>
              <a:t>Support Reviews of GSICS Products, Deliverables and Resources </a:t>
            </a:r>
          </a:p>
          <a:p>
            <a:pPr marL="228600" indent="-228600" eaLnBrk="1" hangingPunct="1">
              <a:buSzPct val="80000"/>
              <a:buFont typeface="Arial" pitchFamily="34" charset="0"/>
              <a:buChar char="•"/>
            </a:pPr>
            <a:r>
              <a:rPr lang="en-US" sz="2400" dirty="0" smtClean="0">
                <a:solidFill>
                  <a:schemeClr val="tx1"/>
                </a:solidFill>
                <a:latin typeface="+mn-lt"/>
              </a:rPr>
              <a:t>Meeting Support</a:t>
            </a:r>
          </a:p>
          <a:p>
            <a:pPr marL="685800" lvl="1" indent="-228600" eaLnBrk="1" hangingPunct="1">
              <a:spcBef>
                <a:spcPct val="20000"/>
              </a:spcBef>
              <a:buSzPct val="80000"/>
              <a:buFont typeface="Courier New" pitchFamily="49" charset="0"/>
              <a:buChar char="o"/>
            </a:pPr>
            <a:r>
              <a:rPr lang="en-US" sz="2000" i="1" dirty="0" smtClean="0">
                <a:solidFill>
                  <a:schemeClr val="accent1">
                    <a:lumMod val="75000"/>
                  </a:schemeClr>
                </a:solidFill>
                <a:latin typeface="+mn-lt"/>
              </a:rPr>
              <a:t>Joint Meeting, GSICS Web Meetings and QA4EO </a:t>
            </a:r>
            <a:r>
              <a:rPr lang="en-US" sz="2000" i="1" dirty="0" err="1" smtClean="0">
                <a:solidFill>
                  <a:schemeClr val="accent1">
                    <a:lumMod val="75000"/>
                  </a:schemeClr>
                </a:solidFill>
                <a:latin typeface="+mn-lt"/>
              </a:rPr>
              <a:t>telcons</a:t>
            </a:r>
            <a:r>
              <a:rPr lang="en-US" sz="2000" i="1" dirty="0" smtClean="0">
                <a:solidFill>
                  <a:schemeClr val="accent1">
                    <a:lumMod val="75000"/>
                  </a:schemeClr>
                </a:solidFill>
                <a:latin typeface="+mn-lt"/>
              </a:rPr>
              <a:t>.</a:t>
            </a:r>
          </a:p>
          <a:p>
            <a:pPr marL="685800" lvl="1" indent="-228600" eaLnBrk="1" hangingPunct="1">
              <a:spcBef>
                <a:spcPct val="20000"/>
              </a:spcBef>
              <a:buSzPct val="80000"/>
              <a:buFont typeface="Courier New" pitchFamily="49" charset="0"/>
              <a:buChar char="o"/>
            </a:pPr>
            <a:r>
              <a:rPr lang="en-US" sz="2000" i="1" dirty="0" smtClean="0">
                <a:solidFill>
                  <a:schemeClr val="accent1">
                    <a:lumMod val="75000"/>
                  </a:schemeClr>
                </a:solidFill>
                <a:latin typeface="+mn-lt"/>
              </a:rPr>
              <a:t>Organization of GSICS 7</a:t>
            </a:r>
            <a:r>
              <a:rPr lang="en-US" sz="2000" i="1" baseline="30000" dirty="0" smtClean="0">
                <a:solidFill>
                  <a:schemeClr val="accent1">
                    <a:lumMod val="75000"/>
                  </a:schemeClr>
                </a:solidFill>
                <a:latin typeface="+mn-lt"/>
              </a:rPr>
              <a:t>th</a:t>
            </a:r>
            <a:r>
              <a:rPr lang="en-US" sz="2000" i="1" dirty="0" smtClean="0">
                <a:solidFill>
                  <a:schemeClr val="accent1">
                    <a:lumMod val="75000"/>
                  </a:schemeClr>
                </a:solidFill>
                <a:latin typeface="+mn-lt"/>
              </a:rPr>
              <a:t> Users Workshop at NCWCP, USA</a:t>
            </a:r>
            <a:endParaRPr lang="en-US" sz="2000" dirty="0" smtClean="0">
              <a:solidFill>
                <a:schemeClr val="tx1"/>
              </a:solidFill>
              <a:latin typeface="+mn-lt"/>
            </a:endParaRPr>
          </a:p>
          <a:p>
            <a:pPr marL="228600" indent="-228600" eaLnBrk="1" hangingPunct="1">
              <a:buSzPct val="80000"/>
              <a:buFont typeface="Arial" pitchFamily="34" charset="0"/>
              <a:buChar char="•"/>
            </a:pPr>
            <a:r>
              <a:rPr lang="en-US" sz="2400" dirty="0" smtClean="0">
                <a:solidFill>
                  <a:schemeClr val="tx1"/>
                </a:solidFill>
                <a:latin typeface="+mn-lt"/>
              </a:rPr>
              <a:t>Gather more user requirements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a:t>
            </a:r>
            <a:endParaRPr lang="en-GB" dirty="0"/>
          </a:p>
        </p:txBody>
      </p:sp>
      <p:sp>
        <p:nvSpPr>
          <p:cNvPr id="3" name="Content Placeholder 2"/>
          <p:cNvSpPr>
            <a:spLocks noGrp="1"/>
          </p:cNvSpPr>
          <p:nvPr>
            <p:ph idx="1"/>
          </p:nvPr>
        </p:nvSpPr>
        <p:spPr/>
        <p:txBody>
          <a:bodyPr/>
          <a:lstStyle/>
          <a:p>
            <a:r>
              <a:rPr lang="en-US" dirty="0" smtClean="0"/>
              <a:t>A user survey was performed with in order to improve services:-&gt; To be followed-up by the WGs</a:t>
            </a:r>
          </a:p>
          <a:p>
            <a:r>
              <a:rPr lang="en-US" dirty="0" smtClean="0"/>
              <a:t>CEOS WGCV plenary 5-7.9. Tokyo</a:t>
            </a:r>
          </a:p>
          <a:p>
            <a:r>
              <a:rPr lang="en-US" dirty="0" smtClean="0"/>
              <a:t>GSICSWiki.net</a:t>
            </a:r>
          </a:p>
          <a:p>
            <a:r>
              <a:rPr lang="en-US" dirty="0" smtClean="0"/>
              <a:t>GHRSST using IASI </a:t>
            </a:r>
            <a:r>
              <a:rPr lang="en-US" dirty="0" err="1" smtClean="0"/>
              <a:t>CrIS</a:t>
            </a:r>
            <a:r>
              <a:rPr lang="en-US" dirty="0" smtClean="0"/>
              <a:t> and AHI!!</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50000"/>
                  </a:schemeClr>
                </a:solidFill>
              </a:rPr>
              <a:t>Engaging with users</a:t>
            </a:r>
            <a:endParaRPr lang="en-GB" dirty="0">
              <a:solidFill>
                <a:schemeClr val="tx2">
                  <a:lumMod val="50000"/>
                </a:schemeClr>
              </a:solidFill>
            </a:endParaRPr>
          </a:p>
        </p:txBody>
      </p:sp>
      <p:sp>
        <p:nvSpPr>
          <p:cNvPr id="4" name="Content Placeholder 3"/>
          <p:cNvSpPr>
            <a:spLocks noGrp="1"/>
          </p:cNvSpPr>
          <p:nvPr>
            <p:ph idx="1"/>
          </p:nvPr>
        </p:nvSpPr>
        <p:spPr/>
        <p:txBody>
          <a:bodyPr/>
          <a:lstStyle/>
          <a:p>
            <a:r>
              <a:rPr lang="en-GB" dirty="0" smtClean="0"/>
              <a:t>Invitation to GHRSST to evaluate the impact of GSICS corrections on AHI data for SST retrieval</a:t>
            </a:r>
            <a:endParaRPr lang="en-GB" dirty="0"/>
          </a:p>
        </p:txBody>
      </p:sp>
      <p:sp>
        <p:nvSpPr>
          <p:cNvPr id="3" name="Footer Placeholder 2"/>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pic>
        <p:nvPicPr>
          <p:cNvPr id="5" name="Picture 4" descr="Screen Shot 2016-06-03 at 6.30.04 A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374" y="2819400"/>
            <a:ext cx="9170958" cy="2908300"/>
          </a:xfrm>
          <a:prstGeom prst="rect">
            <a:avLst/>
          </a:prstGeom>
        </p:spPr>
      </p:pic>
    </p:spTree>
    <p:extLst>
      <p:ext uri="{BB962C8B-B14F-4D97-AF65-F5344CB8AC3E}">
        <p14:creationId xmlns="" xmlns:p14="http://schemas.microsoft.com/office/powerpoint/2010/main" val="1504185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50888"/>
            <a:ext cx="7315200" cy="663513"/>
          </a:xfrm>
        </p:spPr>
        <p:txBody>
          <a:bodyPr>
            <a:normAutofit fontScale="90000"/>
          </a:bodyPr>
          <a:lstStyle/>
          <a:p>
            <a:pPr eaLnBrk="1" hangingPunct="1"/>
            <a:r>
              <a:rPr lang="en-US" sz="3200" b="1" dirty="0" smtClean="0">
                <a:solidFill>
                  <a:schemeClr val="tx2">
                    <a:lumMod val="50000"/>
                  </a:schemeClr>
                </a:solidFill>
                <a:ea typeface="ＭＳ Ｐゴシック" pitchFamily="-108" charset="-128"/>
              </a:rPr>
              <a:t>Overall GSICS Coordination Issues</a:t>
            </a:r>
            <a:br>
              <a:rPr lang="en-US" sz="3200" b="1" dirty="0" smtClean="0">
                <a:solidFill>
                  <a:schemeClr val="tx2">
                    <a:lumMod val="50000"/>
                  </a:schemeClr>
                </a:solidFill>
                <a:ea typeface="ＭＳ Ｐゴシック" pitchFamily="-108" charset="-128"/>
              </a:rPr>
            </a:br>
            <a:r>
              <a:rPr lang="en-US" sz="3200" b="1" dirty="0" smtClean="0">
                <a:solidFill>
                  <a:schemeClr val="tx2">
                    <a:lumMod val="50000"/>
                  </a:schemeClr>
                </a:solidFill>
                <a:ea typeface="ＭＳ Ｐゴシック" pitchFamily="-108" charset="-128"/>
              </a:rPr>
              <a:t>Near-term goals for GSICS Coordination Center</a:t>
            </a:r>
            <a:endParaRPr lang="en-GB" sz="3200" b="1" dirty="0" smtClean="0">
              <a:solidFill>
                <a:schemeClr val="tx2">
                  <a:lumMod val="50000"/>
                </a:schemeClr>
              </a:solidFill>
            </a:endParaRPr>
          </a:p>
        </p:txBody>
      </p:sp>
      <p:sp>
        <p:nvSpPr>
          <p:cNvPr id="6" name="Rectangle 3"/>
          <p:cNvSpPr>
            <a:spLocks noChangeArrowheads="1"/>
          </p:cNvSpPr>
          <p:nvPr/>
        </p:nvSpPr>
        <p:spPr bwMode="auto">
          <a:xfrm>
            <a:off x="382466" y="1302375"/>
            <a:ext cx="8585750" cy="5250825"/>
          </a:xfrm>
          <a:prstGeom prst="rect">
            <a:avLst/>
          </a:prstGeom>
          <a:noFill/>
          <a:ln w="9525">
            <a:noFill/>
            <a:miter lim="800000"/>
            <a:headEnd/>
            <a:tailEnd/>
          </a:ln>
        </p:spPr>
        <p:txBody>
          <a:bodyPr/>
          <a:lstStyle/>
          <a:p>
            <a:pPr marL="228600" indent="-228600">
              <a:buSzPct val="80000"/>
              <a:buFont typeface="Arial" pitchFamily="34" charset="0"/>
              <a:buChar char="•"/>
            </a:pPr>
            <a:r>
              <a:rPr lang="en-GB" sz="2400" b="1" dirty="0" smtClean="0">
                <a:solidFill>
                  <a:prstClr val="black"/>
                </a:solidFill>
              </a:rPr>
              <a:t>Keep coordinating the product acceptance process</a:t>
            </a:r>
          </a:p>
          <a:p>
            <a:pPr marL="685800" lvl="1" indent="-228600">
              <a:buSzPct val="80000"/>
              <a:buFont typeface="Arial" pitchFamily="34" charset="0"/>
              <a:buChar char="•"/>
            </a:pPr>
            <a:r>
              <a:rPr lang="en-GB" sz="2400" dirty="0" smtClean="0">
                <a:solidFill>
                  <a:prstClr val="black"/>
                </a:solidFill>
              </a:rPr>
              <a:t>Bring more products to pre-ops and operational stage</a:t>
            </a:r>
          </a:p>
          <a:p>
            <a:pPr marL="685800" lvl="1" indent="-228600">
              <a:buSzPct val="80000"/>
              <a:buFont typeface="Arial" pitchFamily="34" charset="0"/>
              <a:buChar char="•"/>
            </a:pPr>
            <a:r>
              <a:rPr lang="en-GB" sz="2400" dirty="0" smtClean="0">
                <a:solidFill>
                  <a:prstClr val="black"/>
                </a:solidFill>
              </a:rPr>
              <a:t>Streamline communication with EP to speed up the procedure</a:t>
            </a:r>
          </a:p>
          <a:p>
            <a:pPr marL="228600" indent="-228600">
              <a:buSzPct val="80000"/>
              <a:buFont typeface="Arial" pitchFamily="34" charset="0"/>
              <a:buChar char="•"/>
            </a:pPr>
            <a:r>
              <a:rPr lang="en-GB" sz="2400" b="1" dirty="0" smtClean="0">
                <a:solidFill>
                  <a:prstClr val="black"/>
                </a:solidFill>
              </a:rPr>
              <a:t>Complete Review of GSICS Deliverables</a:t>
            </a:r>
          </a:p>
          <a:p>
            <a:pPr marL="685800" lvl="1" indent="-228600">
              <a:buSzPct val="80000"/>
              <a:buFont typeface="Arial" pitchFamily="34" charset="0"/>
              <a:buChar char="•"/>
            </a:pPr>
            <a:r>
              <a:rPr lang="en-GB" sz="2400" dirty="0" smtClean="0">
                <a:solidFill>
                  <a:prstClr val="black"/>
                </a:solidFill>
              </a:rPr>
              <a:t>Define relevant acceptance procedure for new deliverables</a:t>
            </a:r>
          </a:p>
          <a:p>
            <a:pPr marL="685800" lvl="1" indent="-228600">
              <a:buSzPct val="80000"/>
              <a:buFont typeface="Arial" pitchFamily="34" charset="0"/>
              <a:buChar char="•"/>
            </a:pPr>
            <a:r>
              <a:rPr lang="en-GB" sz="2400" dirty="0" smtClean="0">
                <a:solidFill>
                  <a:prstClr val="black"/>
                </a:solidFill>
              </a:rPr>
              <a:t>Expand catalogue (or equivalent ) for new deliverables</a:t>
            </a:r>
          </a:p>
          <a:p>
            <a:pPr marL="685800" lvl="1" indent="-228600">
              <a:buSzPct val="80000"/>
              <a:buFont typeface="Arial" pitchFamily="34" charset="0"/>
              <a:buChar char="•"/>
            </a:pPr>
            <a:r>
              <a:rPr lang="en-GB" sz="2400" dirty="0" smtClean="0">
                <a:solidFill>
                  <a:prstClr val="black"/>
                </a:solidFill>
              </a:rPr>
              <a:t>Complete draft Guide to GSICS Products and Services</a:t>
            </a:r>
          </a:p>
          <a:p>
            <a:pPr marL="228600" indent="-228600">
              <a:buSzPct val="80000"/>
              <a:buFont typeface="Arial" pitchFamily="34" charset="0"/>
              <a:buChar char="•"/>
            </a:pPr>
            <a:r>
              <a:rPr lang="en-GB" sz="2400" b="1" dirty="0" smtClean="0">
                <a:solidFill>
                  <a:prstClr val="black"/>
                </a:solidFill>
              </a:rPr>
              <a:t>Gather more, and more detailed, user requirements</a:t>
            </a:r>
          </a:p>
          <a:p>
            <a:pPr marL="685800" lvl="1" indent="-228600">
              <a:buSzPct val="80000"/>
              <a:buFont typeface="Arial" pitchFamily="34" charset="0"/>
              <a:buChar char="•"/>
            </a:pPr>
            <a:r>
              <a:rPr lang="en-GB" sz="2400" dirty="0" smtClean="0">
                <a:solidFill>
                  <a:prstClr val="black"/>
                </a:solidFill>
              </a:rPr>
              <a:t>Including from climate community</a:t>
            </a:r>
          </a:p>
          <a:p>
            <a:pPr marL="228600" indent="-228600">
              <a:buSzPct val="80000"/>
              <a:buFont typeface="Arial" pitchFamily="34" charset="0"/>
              <a:buChar char="•"/>
            </a:pPr>
            <a:r>
              <a:rPr lang="en-GB" sz="2400" b="1" dirty="0" smtClean="0">
                <a:solidFill>
                  <a:prstClr val="black"/>
                </a:solidFill>
              </a:rPr>
              <a:t>Support communication with users and developers</a:t>
            </a:r>
            <a:endParaRPr lang="en-GB" sz="2000" b="1" i="1" dirty="0" smtClean="0">
              <a:solidFill>
                <a:srgbClr val="4F81BD">
                  <a:lumMod val="75000"/>
                </a:srgbClr>
              </a:solidFill>
            </a:endParaRPr>
          </a:p>
          <a:p>
            <a:pPr marL="685800" lvl="1" indent="-228600">
              <a:buSzPct val="80000"/>
              <a:buFont typeface="Arial" pitchFamily="34" charset="0"/>
              <a:buChar char="•"/>
            </a:pPr>
            <a:r>
              <a:rPr lang="en-GB" sz="2400" dirty="0" smtClean="0">
                <a:solidFill>
                  <a:prstClr val="black"/>
                </a:solidFill>
              </a:rPr>
              <a:t>Continue publishing the GSICS Quarterly Newsletter</a:t>
            </a:r>
          </a:p>
          <a:p>
            <a:pPr marL="685800" lvl="1" indent="-228600">
              <a:buSzPct val="80000"/>
              <a:buFont typeface="Arial" pitchFamily="34" charset="0"/>
              <a:buChar char="•"/>
            </a:pPr>
            <a:r>
              <a:rPr lang="en-GB" sz="2400" dirty="0" smtClean="0">
                <a:solidFill>
                  <a:prstClr val="black"/>
                </a:solidFill>
              </a:rPr>
              <a:t>Support Joint meeting, web meetings, </a:t>
            </a:r>
          </a:p>
          <a:p>
            <a:pPr marL="685800" lvl="1" indent="-228600">
              <a:buSzPct val="80000"/>
              <a:buFont typeface="Arial" pitchFamily="34" charset="0"/>
              <a:buChar char="•"/>
            </a:pPr>
            <a:r>
              <a:rPr lang="en-GB" sz="2400" dirty="0" smtClean="0">
                <a:solidFill>
                  <a:prstClr val="black"/>
                </a:solidFill>
              </a:rPr>
              <a:t>Prepare7</a:t>
            </a:r>
            <a:r>
              <a:rPr lang="en-GB" sz="2400" baseline="30000" dirty="0" smtClean="0">
                <a:solidFill>
                  <a:prstClr val="black"/>
                </a:solidFill>
              </a:rPr>
              <a:t>th</a:t>
            </a:r>
            <a:r>
              <a:rPr lang="en-GB" sz="2400" dirty="0" smtClean="0">
                <a:solidFill>
                  <a:prstClr val="black"/>
                </a:solidFill>
              </a:rPr>
              <a:t> Users workshop</a:t>
            </a:r>
          </a:p>
        </p:txBody>
      </p:sp>
      <p:sp>
        <p:nvSpPr>
          <p:cNvPr id="2" name="Footer Placeholder 1"/>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40746845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76200"/>
            <a:ext cx="7983284" cy="1020762"/>
          </a:xfrm>
        </p:spPr>
        <p:txBody>
          <a:bodyPr>
            <a:normAutofit/>
          </a:bodyPr>
          <a:lstStyle/>
          <a:p>
            <a:r>
              <a:rPr lang="fr-CH" dirty="0" smtClean="0">
                <a:solidFill>
                  <a:schemeClr val="tx2">
                    <a:lumMod val="75000"/>
                  </a:schemeClr>
                </a:solidFill>
              </a:rPr>
              <a:t>GSICS Reference Documents</a:t>
            </a:r>
            <a:endParaRPr lang="en-US" dirty="0">
              <a:solidFill>
                <a:schemeClr val="tx2">
                  <a:lumMod val="75000"/>
                </a:schemeClr>
              </a:solidFill>
            </a:endParaRPr>
          </a:p>
        </p:txBody>
      </p:sp>
      <p:sp>
        <p:nvSpPr>
          <p:cNvPr id="3" name="Content Placeholder 2"/>
          <p:cNvSpPr>
            <a:spLocks noGrp="1"/>
          </p:cNvSpPr>
          <p:nvPr>
            <p:ph idx="1"/>
          </p:nvPr>
        </p:nvSpPr>
        <p:spPr>
          <a:xfrm>
            <a:off x="381000" y="1112837"/>
            <a:ext cx="8382000" cy="4754563"/>
          </a:xfrm>
        </p:spPr>
        <p:txBody>
          <a:bodyPr>
            <a:normAutofit/>
          </a:bodyPr>
          <a:lstStyle/>
          <a:p>
            <a:r>
              <a:rPr lang="en-GB" sz="2400" b="1" dirty="0" smtClean="0"/>
              <a:t>Introduction to GSICS  (Draft under review)</a:t>
            </a:r>
          </a:p>
          <a:p>
            <a:r>
              <a:rPr lang="en-GB" sz="2400" b="1" dirty="0" smtClean="0"/>
              <a:t>Vision of GSICS (published)</a:t>
            </a:r>
          </a:p>
          <a:p>
            <a:r>
              <a:rPr lang="en-GB" sz="2400" b="1" dirty="0" smtClean="0"/>
              <a:t>Terms of Reference (Published)</a:t>
            </a:r>
          </a:p>
          <a:p>
            <a:r>
              <a:rPr lang="en-GB" sz="2400" b="1" dirty="0" smtClean="0"/>
              <a:t>Guide to GSICS Products and Services (draft in progress)</a:t>
            </a:r>
          </a:p>
          <a:p>
            <a:endParaRPr lang="en-GB" sz="2400" b="1" dirty="0" smtClean="0"/>
          </a:p>
          <a:p>
            <a:r>
              <a:rPr lang="en-GB" sz="2400" dirty="0" smtClean="0"/>
              <a:t>To promote shared vision among GSICS members</a:t>
            </a:r>
          </a:p>
          <a:p>
            <a:r>
              <a:rPr lang="en-GB" sz="2400" dirty="0" smtClean="0"/>
              <a:t>For more visibility, and external recognition of GSICS,</a:t>
            </a:r>
            <a:br>
              <a:rPr lang="en-GB" sz="2400" dirty="0" smtClean="0"/>
            </a:br>
            <a:r>
              <a:rPr lang="en-GB" sz="2400" dirty="0" smtClean="0"/>
              <a:t>e.g.  within WIGOS and within </a:t>
            </a:r>
            <a:br>
              <a:rPr lang="en-GB" sz="2400" dirty="0" smtClean="0"/>
            </a:br>
            <a:r>
              <a:rPr lang="en-GB" sz="2400" dirty="0" smtClean="0"/>
              <a:t>the Architecture for Climate</a:t>
            </a:r>
            <a:br>
              <a:rPr lang="en-GB" sz="2400" dirty="0" smtClean="0"/>
            </a:br>
            <a:r>
              <a:rPr lang="en-GB" sz="2400" dirty="0" smtClean="0"/>
              <a:t>Monitoring from Space</a:t>
            </a:r>
            <a:endParaRPr lang="en-GB" sz="2400" dirty="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grpSp>
        <p:nvGrpSpPr>
          <p:cNvPr id="5" name="Group 5"/>
          <p:cNvGrpSpPr/>
          <p:nvPr/>
        </p:nvGrpSpPr>
        <p:grpSpPr>
          <a:xfrm>
            <a:off x="4953000" y="4264807"/>
            <a:ext cx="4114800" cy="2440793"/>
            <a:chOff x="2057400" y="2286003"/>
            <a:chExt cx="6172200" cy="3567453"/>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949377">
              <a:off x="2057400" y="2514607"/>
              <a:ext cx="2363529" cy="30591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32099">
              <a:off x="3611865" y="2665756"/>
              <a:ext cx="2405197" cy="31877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79108" y="2286003"/>
              <a:ext cx="2650492" cy="34274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1845705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Endorsement Process</a:t>
            </a:r>
            <a:endParaRPr lang="en-GB" dirty="0"/>
          </a:p>
        </p:txBody>
      </p:sp>
      <p:sp>
        <p:nvSpPr>
          <p:cNvPr id="3" name="Content Placeholder 2"/>
          <p:cNvSpPr>
            <a:spLocks noGrp="1"/>
          </p:cNvSpPr>
          <p:nvPr>
            <p:ph idx="1"/>
          </p:nvPr>
        </p:nvSpPr>
        <p:spPr/>
        <p:txBody>
          <a:bodyPr/>
          <a:lstStyle/>
          <a:p>
            <a:r>
              <a:rPr lang="en-US" dirty="0" smtClean="0"/>
              <a:t>Process including required documentation  agreed</a:t>
            </a:r>
          </a:p>
          <a:p>
            <a:r>
              <a:rPr lang="en-US" dirty="0" smtClean="0"/>
              <a:t>Approach for Families of instruments agreed</a:t>
            </a:r>
          </a:p>
          <a:p>
            <a:r>
              <a:rPr lang="en-US" dirty="0" smtClean="0"/>
              <a:t>Reference instrument discussion</a:t>
            </a:r>
          </a:p>
          <a:p>
            <a:pPr lvl="1"/>
            <a:r>
              <a:rPr lang="en-US" dirty="0" smtClean="0"/>
              <a:t>Set of reference instruments exist and the agencies are hence encouraged to implement operational produ</a:t>
            </a:r>
            <a:r>
              <a:rPr lang="en-US" dirty="0"/>
              <a:t>c</a:t>
            </a:r>
            <a:r>
              <a:rPr lang="en-US" dirty="0" smtClean="0"/>
              <a:t>t for all references</a:t>
            </a:r>
          </a:p>
          <a:p>
            <a:endParaRPr lang="en-US"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solidFill>
                  <a:schemeClr val="tx2">
                    <a:lumMod val="75000"/>
                  </a:schemeClr>
                </a:solidFill>
              </a:rPr>
              <a:t>Responding</a:t>
            </a:r>
            <a:r>
              <a:rPr lang="fr-CH" dirty="0" smtClean="0">
                <a:solidFill>
                  <a:schemeClr val="tx2">
                    <a:lumMod val="75000"/>
                  </a:schemeClr>
                </a:solidFill>
              </a:rPr>
              <a:t> to </a:t>
            </a:r>
            <a:r>
              <a:rPr lang="fr-CH" dirty="0" smtClean="0">
                <a:solidFill>
                  <a:schemeClr val="tx2">
                    <a:lumMod val="75000"/>
                  </a:schemeClr>
                </a:solidFill>
              </a:rPr>
              <a:t>CGMS HLPP </a:t>
            </a:r>
            <a:r>
              <a:rPr lang="fr-CH" dirty="0" err="1" smtClean="0">
                <a:solidFill>
                  <a:schemeClr val="tx2">
                    <a:lumMod val="75000"/>
                  </a:schemeClr>
                </a:solidFill>
              </a:rPr>
              <a:t>Targets</a:t>
            </a:r>
            <a:endParaRPr lang="en-US" dirty="0">
              <a:solidFill>
                <a:schemeClr val="tx2">
                  <a:lumMod val="75000"/>
                </a:schemeClr>
              </a:solidFill>
            </a:endParaRPr>
          </a:p>
        </p:txBody>
      </p:sp>
      <p:sp>
        <p:nvSpPr>
          <p:cNvPr id="3" name="Content Placeholder 2"/>
          <p:cNvSpPr>
            <a:spLocks noGrp="1"/>
          </p:cNvSpPr>
          <p:nvPr>
            <p:ph idx="1"/>
          </p:nvPr>
        </p:nvSpPr>
        <p:spPr>
          <a:xfrm>
            <a:off x="533400" y="1447800"/>
            <a:ext cx="8229600" cy="4525963"/>
          </a:xfrm>
        </p:spPr>
        <p:txBody>
          <a:bodyPr>
            <a:normAutofit lnSpcReduction="10000"/>
          </a:bodyPr>
          <a:lstStyle/>
          <a:p>
            <a:pPr marL="0" indent="0">
              <a:buNone/>
            </a:pPr>
            <a:r>
              <a:rPr lang="en-GB" sz="2400" b="1" dirty="0" smtClean="0"/>
              <a:t>3.1  Establish a fully consistent calibration of relevant satellite instruments across CGMS agencies, recognizing the importance of collaboration between operational and research CGMS agencies; </a:t>
            </a:r>
            <a:endParaRPr lang="en-GB" sz="2400" dirty="0" smtClean="0"/>
          </a:p>
          <a:p>
            <a:r>
              <a:rPr lang="en-GB" sz="2400" dirty="0" smtClean="0"/>
              <a:t>Establish within GSICS a consistent inter-calibration for </a:t>
            </a:r>
            <a:r>
              <a:rPr lang="en-GB" sz="2400" b="1" dirty="0" smtClean="0"/>
              <a:t>thermal IR channels using hyper-spectral sounders as reference</a:t>
            </a:r>
            <a:r>
              <a:rPr lang="en-GB" sz="2400" dirty="0" smtClean="0"/>
              <a:t>. The implementation will be done successively by the individual satellite operators. </a:t>
            </a:r>
          </a:p>
          <a:p>
            <a:r>
              <a:rPr lang="en-GB" sz="2400" dirty="0" smtClean="0"/>
              <a:t>Establish within GSICS a consistent inter-calibration for </a:t>
            </a:r>
            <a:r>
              <a:rPr lang="en-GB" sz="2400" b="1" dirty="0" smtClean="0"/>
              <a:t>solar channels using instruments with adequate in-orbit calibration and vicarious methods as reference</a:t>
            </a:r>
            <a:r>
              <a:rPr lang="en-GB" sz="2400" dirty="0" smtClean="0"/>
              <a:t>. The implementation will be done successively by the individual satellite operators.</a:t>
            </a:r>
            <a:endParaRPr lang="en-GB" sz="2400" dirty="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3604517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Status</a:t>
            </a:r>
            <a:r>
              <a:rPr lang="fr-CH" dirty="0" smtClean="0"/>
              <a:t> of </a:t>
            </a:r>
            <a:r>
              <a:rPr lang="fr-CH" dirty="0" smtClean="0"/>
              <a:t>CGMS HLPP </a:t>
            </a:r>
            <a:r>
              <a:rPr lang="fr-CH" dirty="0" err="1" smtClean="0"/>
              <a:t>Targets</a:t>
            </a:r>
            <a:endParaRPr lang="en-US" dirty="0"/>
          </a:p>
        </p:txBody>
      </p:sp>
      <p:sp>
        <p:nvSpPr>
          <p:cNvPr id="3" name="Content Placeholder 2"/>
          <p:cNvSpPr>
            <a:spLocks noGrp="1"/>
          </p:cNvSpPr>
          <p:nvPr>
            <p:ph idx="1"/>
          </p:nvPr>
        </p:nvSpPr>
        <p:spPr>
          <a:xfrm>
            <a:off x="762000" y="1447800"/>
            <a:ext cx="8001000" cy="4525963"/>
          </a:xfrm>
        </p:spPr>
        <p:txBody>
          <a:bodyPr>
            <a:normAutofit lnSpcReduction="10000"/>
          </a:bodyPr>
          <a:lstStyle/>
          <a:p>
            <a:r>
              <a:rPr lang="en-GB" sz="2400" dirty="0" smtClean="0"/>
              <a:t>IR is currently being performed by most agencies operating geostationary imagers – albeit at different levels of maturity. </a:t>
            </a:r>
            <a:br>
              <a:rPr lang="en-GB" sz="2400" dirty="0" smtClean="0"/>
            </a:br>
            <a:r>
              <a:rPr lang="en-GB" sz="2400" dirty="0" smtClean="0"/>
              <a:t>Operational for 2 satellites (+4 in pre-ops stage).The algorithm is also being rolled out to LEO platforms by some agencies. So not yet “fully achieved” – however roughly 90% achieved</a:t>
            </a:r>
          </a:p>
          <a:p>
            <a:r>
              <a:rPr lang="en-GB" sz="2400" dirty="0" smtClean="0"/>
              <a:t>VIS/NIR is still in development, with the first demonstration GSICS products for the VIS channel of geostationary imagers, based on Deep Convective Clouds, and referenced to MODIS to start in 2016. Counterpart products for other satellites will follow. The algorithm will then be extended to include the Moon as a calibration transfer, which is also applicable to channels in the NIR. Roughly 50% achieved</a:t>
            </a:r>
            <a:endParaRPr lang="en-GB" sz="2400" dirty="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3604517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50000"/>
                  </a:schemeClr>
                </a:solidFill>
              </a:rPr>
              <a:t>Operational coordination:</a:t>
            </a:r>
            <a:br>
              <a:rPr lang="en-US" dirty="0" smtClean="0">
                <a:solidFill>
                  <a:schemeClr val="tx2">
                    <a:lumMod val="50000"/>
                  </a:schemeClr>
                </a:solidFill>
              </a:rPr>
            </a:br>
            <a:r>
              <a:rPr lang="en-US" dirty="0" smtClean="0">
                <a:solidFill>
                  <a:schemeClr val="tx2">
                    <a:lumMod val="50000"/>
                  </a:schemeClr>
                </a:solidFill>
              </a:rPr>
              <a:t>GSICS Procedure for Product Acceptance</a:t>
            </a:r>
            <a:endParaRPr lang="en-US" dirty="0">
              <a:solidFill>
                <a:schemeClr val="tx2">
                  <a:lumMod val="50000"/>
                </a:schemeClr>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432092174"/>
              </p:ext>
            </p:extLst>
          </p:nvPr>
        </p:nvGraphicFramePr>
        <p:xfrm>
          <a:off x="457200" y="1600200"/>
          <a:ext cx="8229600"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414265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274638"/>
            <a:ext cx="7678479" cy="868362"/>
          </a:xfrm>
        </p:spPr>
        <p:txBody>
          <a:bodyPr>
            <a:normAutofit/>
          </a:bodyPr>
          <a:lstStyle/>
          <a:p>
            <a:r>
              <a:rPr lang="fr-CH" sz="3200" b="1" dirty="0" smtClean="0">
                <a:solidFill>
                  <a:schemeClr val="accent1">
                    <a:lumMod val="50000"/>
                  </a:schemeClr>
                </a:solidFill>
                <a:latin typeface="Arial Narrow" panose="020B0606020202030204" pitchFamily="34" charset="0"/>
              </a:rPr>
              <a:t>Outline</a:t>
            </a:r>
            <a:endParaRPr lang="en-US" sz="3200" b="1" dirty="0">
              <a:solidFill>
                <a:schemeClr val="accent1">
                  <a:lumMod val="50000"/>
                </a:schemeClr>
              </a:solidFill>
              <a:latin typeface="Arial Narrow" panose="020B0606020202030204" pitchFamily="34" charset="0"/>
            </a:endParaRPr>
          </a:p>
        </p:txBody>
      </p:sp>
      <p:sp>
        <p:nvSpPr>
          <p:cNvPr id="3" name="Content Placeholder 2"/>
          <p:cNvSpPr>
            <a:spLocks noGrp="1"/>
          </p:cNvSpPr>
          <p:nvPr>
            <p:ph idx="1"/>
          </p:nvPr>
        </p:nvSpPr>
        <p:spPr>
          <a:xfrm>
            <a:off x="609600" y="1646237"/>
            <a:ext cx="8229600" cy="4525963"/>
          </a:xfrm>
        </p:spPr>
        <p:txBody>
          <a:bodyPr>
            <a:noAutofit/>
          </a:bodyPr>
          <a:lstStyle/>
          <a:p>
            <a:pPr marL="514350" indent="-514350">
              <a:buFont typeface="+mj-lt"/>
              <a:buAutoNum type="arabicPeriod"/>
            </a:pPr>
            <a:r>
              <a:rPr lang="en-US" sz="3200" dirty="0" smtClean="0"/>
              <a:t>GSICS purpose and organization</a:t>
            </a:r>
          </a:p>
          <a:p>
            <a:pPr marL="514350" indent="-514350">
              <a:buFont typeface="+mj-lt"/>
              <a:buAutoNum type="arabicPeriod"/>
            </a:pPr>
            <a:r>
              <a:rPr lang="en-US" sz="3200" dirty="0" smtClean="0"/>
              <a:t>Highlights of recent activities</a:t>
            </a:r>
          </a:p>
          <a:p>
            <a:pPr marL="514350" indent="-514350">
              <a:buFont typeface="+mj-lt"/>
              <a:buAutoNum type="arabicPeriod"/>
            </a:pPr>
            <a:r>
              <a:rPr lang="en-US" sz="3200" dirty="0" smtClean="0"/>
              <a:t>Recommendations</a:t>
            </a:r>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4002347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www.eumetsat.int/website/wcm/idc/idcplg?IdcService=GET_FILE&amp;dDocName=GSICS_SATOVERVIEW&amp;RevisionSelectionMethod=LatestReleased&amp;Rendition=Web"/>
          <p:cNvPicPr>
            <a:picLocks noChangeAspect="1" noChangeArrowheads="1"/>
          </p:cNvPicPr>
          <p:nvPr/>
        </p:nvPicPr>
        <p:blipFill>
          <a:blip r:embed="rId2" cstate="print"/>
          <a:srcRect/>
          <a:stretch>
            <a:fillRect/>
          </a:stretch>
        </p:blipFill>
        <p:spPr bwMode="auto">
          <a:xfrm>
            <a:off x="1169858" y="1"/>
            <a:ext cx="6437543" cy="4498234"/>
          </a:xfrm>
          <a:prstGeom prst="rect">
            <a:avLst/>
          </a:prstGeom>
          <a:noFill/>
        </p:spPr>
      </p:pic>
      <p:cxnSp>
        <p:nvCxnSpPr>
          <p:cNvPr id="27" name="Straight Arrow Connector 5"/>
          <p:cNvCxnSpPr/>
          <p:nvPr/>
        </p:nvCxnSpPr>
        <p:spPr>
          <a:xfrm flipH="1" flipV="1">
            <a:off x="3727238" y="1289714"/>
            <a:ext cx="1083422" cy="3551830"/>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6"/>
          <p:cNvCxnSpPr/>
          <p:nvPr/>
        </p:nvCxnSpPr>
        <p:spPr>
          <a:xfrm flipH="1" flipV="1">
            <a:off x="3714640" y="1289715"/>
            <a:ext cx="3552618" cy="2456597"/>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9"/>
          <p:cNvCxnSpPr/>
          <p:nvPr/>
        </p:nvCxnSpPr>
        <p:spPr>
          <a:xfrm flipH="1" flipV="1">
            <a:off x="3714640" y="1289715"/>
            <a:ext cx="3892762" cy="183221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12"/>
          <p:cNvCxnSpPr/>
          <p:nvPr/>
        </p:nvCxnSpPr>
        <p:spPr>
          <a:xfrm flipH="1" flipV="1">
            <a:off x="3702041" y="1279479"/>
            <a:ext cx="3917958" cy="573206"/>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15"/>
          <p:cNvCxnSpPr/>
          <p:nvPr/>
        </p:nvCxnSpPr>
        <p:spPr>
          <a:xfrm flipH="1">
            <a:off x="3727238" y="1023582"/>
            <a:ext cx="3351050" cy="26613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18"/>
          <p:cNvCxnSpPr/>
          <p:nvPr/>
        </p:nvCxnSpPr>
        <p:spPr>
          <a:xfrm flipH="1">
            <a:off x="3739836" y="542500"/>
            <a:ext cx="2708555" cy="747215"/>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21"/>
          <p:cNvCxnSpPr/>
          <p:nvPr/>
        </p:nvCxnSpPr>
        <p:spPr>
          <a:xfrm>
            <a:off x="2757198" y="788159"/>
            <a:ext cx="970041" cy="51179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24"/>
          <p:cNvCxnSpPr/>
          <p:nvPr/>
        </p:nvCxnSpPr>
        <p:spPr>
          <a:xfrm flipV="1">
            <a:off x="2013920" y="1289713"/>
            <a:ext cx="1713319" cy="58344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27"/>
          <p:cNvCxnSpPr/>
          <p:nvPr/>
        </p:nvCxnSpPr>
        <p:spPr>
          <a:xfrm flipV="1">
            <a:off x="2328868" y="1289715"/>
            <a:ext cx="1398371" cy="237471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0"/>
          <p:cNvCxnSpPr/>
          <p:nvPr/>
        </p:nvCxnSpPr>
        <p:spPr>
          <a:xfrm flipV="1">
            <a:off x="2026517" y="1289715"/>
            <a:ext cx="1713318" cy="1781033"/>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14"/>
          <p:cNvCxnSpPr/>
          <p:nvPr/>
        </p:nvCxnSpPr>
        <p:spPr>
          <a:xfrm flipV="1">
            <a:off x="4810661" y="3746312"/>
            <a:ext cx="2431400" cy="109523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6"/>
          <p:cNvCxnSpPr/>
          <p:nvPr/>
        </p:nvCxnSpPr>
        <p:spPr>
          <a:xfrm flipH="1">
            <a:off x="7267256" y="3121925"/>
            <a:ext cx="340145" cy="61415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17"/>
          <p:cNvCxnSpPr/>
          <p:nvPr/>
        </p:nvCxnSpPr>
        <p:spPr>
          <a:xfrm flipV="1">
            <a:off x="7607401" y="1852684"/>
            <a:ext cx="12598" cy="124877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9"/>
          <p:cNvCxnSpPr/>
          <p:nvPr/>
        </p:nvCxnSpPr>
        <p:spPr>
          <a:xfrm>
            <a:off x="7090887" y="1013346"/>
            <a:ext cx="529113" cy="818866"/>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20"/>
          <p:cNvCxnSpPr/>
          <p:nvPr/>
        </p:nvCxnSpPr>
        <p:spPr>
          <a:xfrm>
            <a:off x="6473588" y="532264"/>
            <a:ext cx="617299" cy="48108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22"/>
          <p:cNvCxnSpPr/>
          <p:nvPr/>
        </p:nvCxnSpPr>
        <p:spPr>
          <a:xfrm flipH="1">
            <a:off x="2782394" y="532264"/>
            <a:ext cx="3678597" cy="266131"/>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23"/>
          <p:cNvCxnSpPr/>
          <p:nvPr/>
        </p:nvCxnSpPr>
        <p:spPr>
          <a:xfrm flipV="1">
            <a:off x="2013919" y="829102"/>
            <a:ext cx="743278" cy="105429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5"/>
          <p:cNvCxnSpPr/>
          <p:nvPr/>
        </p:nvCxnSpPr>
        <p:spPr>
          <a:xfrm flipV="1">
            <a:off x="2013919" y="1862921"/>
            <a:ext cx="0" cy="1207827"/>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26"/>
          <p:cNvCxnSpPr/>
          <p:nvPr/>
        </p:nvCxnSpPr>
        <p:spPr>
          <a:xfrm flipH="1" flipV="1">
            <a:off x="2013919" y="3060510"/>
            <a:ext cx="302350" cy="583442"/>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28"/>
          <p:cNvCxnSpPr/>
          <p:nvPr/>
        </p:nvCxnSpPr>
        <p:spPr>
          <a:xfrm flipH="1" flipV="1">
            <a:off x="2291075" y="3643952"/>
            <a:ext cx="2519587" cy="1187355"/>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bwMode="auto">
          <a:xfrm>
            <a:off x="376364" y="5181600"/>
            <a:ext cx="8229600" cy="1488661"/>
          </a:xfrm>
          <a:prstGeom prst="rect">
            <a:avLst/>
          </a:prstGeom>
          <a:noFill/>
          <a:ln w="9525">
            <a:noFill/>
            <a:miter lim="800000"/>
            <a:headEnd/>
            <a:tailEnd/>
          </a:ln>
        </p:spPr>
        <p:txBody>
          <a:bodyPr vert="horz" wrap="square" lIns="77916" tIns="38958" rIns="77916" bIns="38958" numCol="1" anchor="t" anchorCtr="0" compatLnSpc="1">
            <a:prstTxWarp prst="textNoShape">
              <a:avLst/>
            </a:prstTxWarp>
          </a:bodyPr>
          <a:lstStyle/>
          <a:p>
            <a:pPr marL="292186" indent="-292186" defTabSz="779163" eaLnBrk="0" hangingPunct="0">
              <a:spcBef>
                <a:spcPct val="20000"/>
              </a:spcBef>
              <a:defRPr/>
            </a:pPr>
            <a:r>
              <a:rPr lang="en-GB" sz="2000" b="1" dirty="0" smtClean="0">
                <a:solidFill>
                  <a:schemeClr val="tx1"/>
                </a:solidFill>
                <a:latin typeface="Arial Unicode MS" pitchFamily="50" charset="-127"/>
                <a:ea typeface="Arial Unicode MS" pitchFamily="50" charset="-127"/>
                <a:cs typeface="Arial Unicode MS" pitchFamily="50" charset="-127"/>
              </a:rPr>
              <a:t>IR Inter-calibration available through the whole GEO ring</a:t>
            </a:r>
          </a:p>
          <a:p>
            <a:pPr marL="292186" indent="-292186" defTabSz="779163" eaLnBrk="0" hangingPunct="0">
              <a:spcBef>
                <a:spcPct val="20000"/>
              </a:spcBef>
              <a:defRPr/>
            </a:pPr>
            <a:r>
              <a:rPr lang="en-GB" sz="2000" dirty="0" smtClean="0">
                <a:solidFill>
                  <a:schemeClr val="tx1"/>
                </a:solidFill>
                <a:latin typeface="Arial Unicode MS" pitchFamily="50" charset="-127"/>
                <a:ea typeface="Arial Unicode MS" pitchFamily="50" charset="-127"/>
                <a:cs typeface="Arial Unicode MS" pitchFamily="50" charset="-127"/>
              </a:rPr>
              <a:t>Comparing GEO-LEO  and GEO-GEO Differences</a:t>
            </a:r>
          </a:p>
          <a:p>
            <a:pPr marL="292186" indent="-292186" eaLnBrk="0" hangingPunct="0">
              <a:spcBef>
                <a:spcPct val="20000"/>
              </a:spcBef>
              <a:buFont typeface="Arial" charset="0"/>
              <a:buChar char="•"/>
            </a:pPr>
            <a:r>
              <a:rPr lang="en-GB" sz="2000" dirty="0">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To validate uncertainty estimates and ensure L1 data consistency</a:t>
            </a:r>
          </a:p>
          <a:p>
            <a:pPr marL="292186" indent="-292186" eaLnBrk="0" hangingPunct="0">
              <a:spcBef>
                <a:spcPct val="20000"/>
              </a:spcBef>
              <a:buFont typeface="Arial" charset="0"/>
              <a:buChar char="•"/>
            </a:pPr>
            <a:r>
              <a:rPr lang="en-GB" sz="2000" dirty="0">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To generate globally consistent L2 products</a:t>
            </a:r>
          </a:p>
        </p:txBody>
      </p:sp>
      <p:sp>
        <p:nvSpPr>
          <p:cNvPr id="3" name="TextBox 2"/>
          <p:cNvSpPr txBox="1"/>
          <p:nvPr/>
        </p:nvSpPr>
        <p:spPr>
          <a:xfrm>
            <a:off x="76200" y="188893"/>
            <a:ext cx="2209800" cy="954107"/>
          </a:xfrm>
          <a:prstGeom prst="rect">
            <a:avLst/>
          </a:prstGeom>
          <a:solidFill>
            <a:schemeClr val="accent4">
              <a:lumMod val="20000"/>
              <a:lumOff val="80000"/>
            </a:schemeClr>
          </a:solidFill>
        </p:spPr>
        <p:txBody>
          <a:bodyPr wrap="square" rtlCol="0">
            <a:spAutoFit/>
          </a:bodyPr>
          <a:lstStyle/>
          <a:p>
            <a:r>
              <a:rPr lang="fr-CH" sz="2800" b="1" dirty="0" err="1" smtClean="0">
                <a:solidFill>
                  <a:schemeClr val="tx2">
                    <a:lumMod val="75000"/>
                  </a:schemeClr>
                </a:solidFill>
              </a:rPr>
              <a:t>DevelopmentHighlights</a:t>
            </a:r>
            <a:r>
              <a:rPr lang="fr-CH" sz="2800" b="1" dirty="0" smtClean="0">
                <a:solidFill>
                  <a:schemeClr val="tx2">
                    <a:lumMod val="75000"/>
                  </a:schemeClr>
                </a:solidFill>
              </a:rPr>
              <a:t> (1)</a:t>
            </a:r>
            <a:endParaRPr lang="en-US" sz="2800" b="1" dirty="0">
              <a:solidFill>
                <a:schemeClr val="tx2">
                  <a:lumMod val="75000"/>
                </a:schemeClr>
              </a:solidFill>
            </a:endParaRPr>
          </a:p>
        </p:txBody>
      </p:sp>
    </p:spTree>
    <p:extLst>
      <p:ext uri="{BB962C8B-B14F-4D97-AF65-F5344CB8AC3E}">
        <p14:creationId xmlns="" xmlns:p14="http://schemas.microsoft.com/office/powerpoint/2010/main" val="3723946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60648"/>
            <a:ext cx="6983288" cy="369332"/>
          </a:xfrm>
          <a:prstGeom prst="rect">
            <a:avLst/>
          </a:prstGeom>
          <a:solidFill>
            <a:srgbClr val="00508D"/>
          </a:solidFill>
        </p:spPr>
        <p:txBody>
          <a:bodyPr wrap="square" rtlCol="0">
            <a:spAutoFit/>
          </a:bodyPr>
          <a:lstStyle/>
          <a:p>
            <a:r>
              <a:rPr lang="en-GB" altLang="ko-KR" b="1" dirty="0" smtClean="0">
                <a:solidFill>
                  <a:schemeClr val="bg1"/>
                </a:solidFill>
                <a:latin typeface="Arial" pitchFamily="34" charset="0"/>
                <a:cs typeface="Arial" pitchFamily="34" charset="0"/>
              </a:rPr>
              <a:t>Highlight of KMA</a:t>
            </a:r>
            <a:endParaRPr lang="en-GB" altLang="ko-KR" b="1" dirty="0">
              <a:solidFill>
                <a:schemeClr val="bg1"/>
              </a:solidFill>
              <a:latin typeface="Arial" pitchFamily="34" charset="0"/>
              <a:cs typeface="Arial" pitchFamily="34" charset="0"/>
            </a:endParaRPr>
          </a:p>
        </p:txBody>
      </p:sp>
      <p:pic>
        <p:nvPicPr>
          <p:cNvPr id="7" name="그림 6"/>
          <p:cNvPicPr>
            <a:picLocks noChangeAspect="1"/>
          </p:cNvPicPr>
          <p:nvPr/>
        </p:nvPicPr>
        <p:blipFill rotWithShape="1">
          <a:blip r:embed="rId2" cstate="print">
            <a:extLst>
              <a:ext uri="{28A0092B-C50C-407E-A947-70E740481C1C}">
                <a14:useLocalDpi xmlns:a14="http://schemas.microsoft.com/office/drawing/2010/main" xmlns="" val="0"/>
              </a:ext>
            </a:extLst>
          </a:blip>
          <a:srcRect l="116" b="5620"/>
          <a:stretch/>
        </p:blipFill>
        <p:spPr>
          <a:xfrm>
            <a:off x="6559228" y="1052736"/>
            <a:ext cx="2646683" cy="5197594"/>
          </a:xfrm>
          <a:prstGeom prst="rect">
            <a:avLst/>
          </a:prstGeom>
        </p:spPr>
      </p:pic>
      <p:pic>
        <p:nvPicPr>
          <p:cNvPr id="10" name="그림 9"/>
          <p:cNvPicPr>
            <a:picLocks noChangeAspect="1"/>
          </p:cNvPicPr>
          <p:nvPr/>
        </p:nvPicPr>
        <p:blipFill rotWithShape="1">
          <a:blip r:embed="rId3" cstate="print">
            <a:extLst>
              <a:ext uri="{28A0092B-C50C-407E-A947-70E740481C1C}">
                <a14:useLocalDpi xmlns:a14="http://schemas.microsoft.com/office/drawing/2010/main" xmlns="" val="0"/>
              </a:ext>
            </a:extLst>
          </a:blip>
          <a:srcRect t="8000" b="6167"/>
          <a:stretch/>
        </p:blipFill>
        <p:spPr>
          <a:xfrm>
            <a:off x="4139952" y="1514063"/>
            <a:ext cx="2722986" cy="4810451"/>
          </a:xfrm>
          <a:prstGeom prst="rect">
            <a:avLst/>
          </a:prstGeom>
        </p:spPr>
      </p:pic>
      <p:sp>
        <p:nvSpPr>
          <p:cNvPr id="11" name="TextBox 10"/>
          <p:cNvSpPr txBox="1"/>
          <p:nvPr/>
        </p:nvSpPr>
        <p:spPr>
          <a:xfrm>
            <a:off x="4149088" y="3263149"/>
            <a:ext cx="2439136" cy="415498"/>
          </a:xfrm>
          <a:prstGeom prst="rect">
            <a:avLst/>
          </a:prstGeom>
          <a:noFill/>
        </p:spPr>
        <p:txBody>
          <a:bodyPr wrap="square" rtlCol="0">
            <a:spAutoFit/>
          </a:bodyPr>
          <a:lstStyle/>
          <a:p>
            <a:pPr algn="r"/>
            <a:r>
              <a:rPr lang="en-US" altLang="ko-KR" sz="1050" b="1" dirty="0" smtClean="0">
                <a:latin typeface="Arial" pitchFamily="34" charset="0"/>
                <a:cs typeface="Arial" pitchFamily="34" charset="0"/>
              </a:rPr>
              <a:t>Bias=0.5377</a:t>
            </a:r>
          </a:p>
          <a:p>
            <a:pPr algn="r"/>
            <a:r>
              <a:rPr lang="en-US" altLang="ko-KR" sz="1050" b="1" dirty="0" smtClean="0">
                <a:solidFill>
                  <a:srgbClr val="0000FF"/>
                </a:solidFill>
                <a:latin typeface="Arial" pitchFamily="34" charset="0"/>
                <a:cs typeface="Arial" pitchFamily="34" charset="0"/>
              </a:rPr>
              <a:t>Before Correction</a:t>
            </a:r>
            <a:endParaRPr lang="ko-KR" altLang="en-US" sz="1050" b="1" dirty="0">
              <a:solidFill>
                <a:srgbClr val="0000FF"/>
              </a:solidFill>
              <a:latin typeface="Arial" pitchFamily="34" charset="0"/>
              <a:cs typeface="Arial" pitchFamily="34" charset="0"/>
            </a:endParaRPr>
          </a:p>
        </p:txBody>
      </p:sp>
      <p:sp>
        <p:nvSpPr>
          <p:cNvPr id="12" name="TextBox 11"/>
          <p:cNvSpPr txBox="1"/>
          <p:nvPr/>
        </p:nvSpPr>
        <p:spPr>
          <a:xfrm>
            <a:off x="4355976" y="5711421"/>
            <a:ext cx="2253219" cy="415498"/>
          </a:xfrm>
          <a:prstGeom prst="rect">
            <a:avLst/>
          </a:prstGeom>
          <a:noFill/>
        </p:spPr>
        <p:txBody>
          <a:bodyPr wrap="square" rtlCol="0">
            <a:spAutoFit/>
          </a:bodyPr>
          <a:lstStyle/>
          <a:p>
            <a:pPr algn="r"/>
            <a:r>
              <a:rPr lang="en-US" altLang="ko-KR" sz="1050" b="1" dirty="0" smtClean="0">
                <a:latin typeface="Arial" pitchFamily="34" charset="0"/>
                <a:cs typeface="Arial" pitchFamily="34" charset="0"/>
              </a:rPr>
              <a:t>Bias=0.0627</a:t>
            </a:r>
          </a:p>
          <a:p>
            <a:pPr algn="r"/>
            <a:r>
              <a:rPr lang="en-US" altLang="ko-KR" sz="1050" b="1" dirty="0" smtClean="0">
                <a:solidFill>
                  <a:srgbClr val="0000FF"/>
                </a:solidFill>
                <a:latin typeface="Arial" pitchFamily="34" charset="0"/>
                <a:cs typeface="Arial" pitchFamily="34" charset="0"/>
              </a:rPr>
              <a:t>After Correction</a:t>
            </a:r>
            <a:endParaRPr lang="ko-KR" altLang="en-US" sz="1050" b="1" dirty="0">
              <a:solidFill>
                <a:srgbClr val="0000FF"/>
              </a:solidFill>
              <a:latin typeface="Arial" pitchFamily="34" charset="0"/>
              <a:cs typeface="Arial" pitchFamily="34" charset="0"/>
            </a:endParaRPr>
          </a:p>
        </p:txBody>
      </p:sp>
      <p:sp>
        <p:nvSpPr>
          <p:cNvPr id="14" name="TextBox 13"/>
          <p:cNvSpPr txBox="1"/>
          <p:nvPr/>
        </p:nvSpPr>
        <p:spPr>
          <a:xfrm>
            <a:off x="6525352" y="3191141"/>
            <a:ext cx="2439136" cy="415498"/>
          </a:xfrm>
          <a:prstGeom prst="rect">
            <a:avLst/>
          </a:prstGeom>
          <a:noFill/>
        </p:spPr>
        <p:txBody>
          <a:bodyPr wrap="square" rtlCol="0">
            <a:spAutoFit/>
          </a:bodyPr>
          <a:lstStyle/>
          <a:p>
            <a:pPr algn="r"/>
            <a:r>
              <a:rPr lang="en-US" altLang="ko-KR" sz="1050" b="1" dirty="0" smtClean="0">
                <a:latin typeface="Arial" pitchFamily="34" charset="0"/>
                <a:cs typeface="Arial" pitchFamily="34" charset="0"/>
              </a:rPr>
              <a:t>Bias=0.0928</a:t>
            </a:r>
          </a:p>
          <a:p>
            <a:pPr algn="r"/>
            <a:r>
              <a:rPr lang="en-US" altLang="ko-KR" sz="1050" b="1" dirty="0" smtClean="0">
                <a:solidFill>
                  <a:srgbClr val="0000FF"/>
                </a:solidFill>
                <a:latin typeface="Arial" pitchFamily="34" charset="0"/>
                <a:cs typeface="Arial" pitchFamily="34" charset="0"/>
              </a:rPr>
              <a:t>Before Correction</a:t>
            </a:r>
            <a:endParaRPr lang="ko-KR" altLang="en-US" sz="1050" b="1" dirty="0">
              <a:solidFill>
                <a:srgbClr val="0000FF"/>
              </a:solidFill>
              <a:latin typeface="Arial" pitchFamily="34" charset="0"/>
              <a:cs typeface="Arial" pitchFamily="34" charset="0"/>
            </a:endParaRPr>
          </a:p>
        </p:txBody>
      </p:sp>
      <p:sp>
        <p:nvSpPr>
          <p:cNvPr id="15" name="TextBox 14"/>
          <p:cNvSpPr txBox="1"/>
          <p:nvPr/>
        </p:nvSpPr>
        <p:spPr>
          <a:xfrm>
            <a:off x="6660232" y="5639413"/>
            <a:ext cx="2253219" cy="415498"/>
          </a:xfrm>
          <a:prstGeom prst="rect">
            <a:avLst/>
          </a:prstGeom>
          <a:noFill/>
        </p:spPr>
        <p:txBody>
          <a:bodyPr wrap="square" rtlCol="0">
            <a:spAutoFit/>
          </a:bodyPr>
          <a:lstStyle/>
          <a:p>
            <a:pPr algn="r"/>
            <a:r>
              <a:rPr lang="en-US" altLang="ko-KR" sz="1050" b="1" dirty="0" smtClean="0">
                <a:latin typeface="Arial" pitchFamily="34" charset="0"/>
                <a:cs typeface="Arial" pitchFamily="34" charset="0"/>
              </a:rPr>
              <a:t>Bias=0.0208</a:t>
            </a:r>
          </a:p>
          <a:p>
            <a:pPr algn="r"/>
            <a:r>
              <a:rPr lang="en-US" altLang="ko-KR" sz="1050" b="1" dirty="0" smtClean="0">
                <a:solidFill>
                  <a:srgbClr val="0000FF"/>
                </a:solidFill>
                <a:latin typeface="Arial" pitchFamily="34" charset="0"/>
                <a:cs typeface="Arial" pitchFamily="34" charset="0"/>
              </a:rPr>
              <a:t>After Correction</a:t>
            </a:r>
            <a:endParaRPr lang="ko-KR" altLang="en-US" sz="1050" b="1" dirty="0">
              <a:solidFill>
                <a:srgbClr val="0000FF"/>
              </a:solidFill>
              <a:latin typeface="Arial" pitchFamily="34" charset="0"/>
              <a:cs typeface="Arial" pitchFamily="34" charset="0"/>
            </a:endParaRPr>
          </a:p>
        </p:txBody>
      </p:sp>
      <p:sp>
        <p:nvSpPr>
          <p:cNvPr id="8" name="내용 개체 틀 2"/>
          <p:cNvSpPr txBox="1">
            <a:spLocks/>
          </p:cNvSpPr>
          <p:nvPr/>
        </p:nvSpPr>
        <p:spPr>
          <a:xfrm>
            <a:off x="6926153" y="1281847"/>
            <a:ext cx="1966327" cy="256346"/>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Clr>
                <a:schemeClr val="accent1"/>
              </a:buClr>
              <a:buSzPct val="90000"/>
              <a:buFont typeface="Wingdings 3" pitchFamily="18" charset="2"/>
              <a:buChar char=""/>
              <a:defRPr sz="2400" kern="1200">
                <a:solidFill>
                  <a:schemeClr val="tx1"/>
                </a:solidFill>
                <a:latin typeface="함초롬바탕" pitchFamily="18" charset="-127"/>
                <a:ea typeface="함초롬바탕" pitchFamily="18" charset="-127"/>
                <a:cs typeface="함초롬바탕" pitchFamily="18" charset="-127"/>
              </a:defRPr>
            </a:lvl1pPr>
            <a:lvl2pPr marL="742950" indent="-285750" algn="l" defTabSz="914400" rtl="0" eaLnBrk="1" latinLnBrk="1" hangingPunct="1">
              <a:spcBef>
                <a:spcPct val="20000"/>
              </a:spcBef>
              <a:buClr>
                <a:schemeClr val="accent2"/>
              </a:buClr>
              <a:buSzPct val="90000"/>
              <a:buFont typeface="Wingdings 3" pitchFamily="18" charset="2"/>
              <a:buChar char=""/>
              <a:defRPr sz="2000" kern="1200">
                <a:solidFill>
                  <a:schemeClr val="tx1"/>
                </a:solidFill>
                <a:latin typeface="함초롬바탕" pitchFamily="18" charset="-127"/>
                <a:ea typeface="함초롬바탕" pitchFamily="18" charset="-127"/>
                <a:cs typeface="함초롬바탕" pitchFamily="18" charset="-127"/>
              </a:defRPr>
            </a:lvl2pPr>
            <a:lvl3pPr marL="1143000" indent="-228600" algn="l" defTabSz="914400" rtl="0" eaLnBrk="1" latinLnBrk="1" hangingPunct="1">
              <a:spcBef>
                <a:spcPct val="20000"/>
              </a:spcBef>
              <a:buClr>
                <a:schemeClr val="accent3"/>
              </a:buClr>
              <a:buSzPct val="90000"/>
              <a:buFont typeface="Wingdings 3" pitchFamily="18" charset="2"/>
              <a:buChar char=""/>
              <a:defRPr sz="1800" kern="1200">
                <a:solidFill>
                  <a:schemeClr val="tx1"/>
                </a:solidFill>
                <a:latin typeface="함초롬바탕" pitchFamily="18" charset="-127"/>
                <a:ea typeface="함초롬바탕" pitchFamily="18" charset="-127"/>
                <a:cs typeface="함초롬바탕" pitchFamily="18" charset="-127"/>
              </a:defRPr>
            </a:lvl3pPr>
            <a:lvl4pPr marL="1600200" indent="-228600" algn="l" defTabSz="914400" rtl="0" eaLnBrk="1" latinLnBrk="1" hangingPunct="1">
              <a:spcBef>
                <a:spcPct val="20000"/>
              </a:spcBef>
              <a:buClr>
                <a:schemeClr val="accent4"/>
              </a:buClr>
              <a:buSzPct val="90000"/>
              <a:buFont typeface="Wingdings 3" pitchFamily="18" charset="2"/>
              <a:buChar char=""/>
              <a:defRPr sz="1600" kern="1200">
                <a:solidFill>
                  <a:schemeClr val="tx1"/>
                </a:solidFill>
                <a:latin typeface="함초롬바탕" pitchFamily="18" charset="-127"/>
                <a:ea typeface="함초롬바탕" pitchFamily="18" charset="-127"/>
                <a:cs typeface="함초롬바탕" pitchFamily="18" charset="-127"/>
              </a:defRPr>
            </a:lvl4pPr>
            <a:lvl5pPr marL="2057400" indent="-228600" algn="l" defTabSz="914400" rtl="0" eaLnBrk="1" latinLnBrk="1" hangingPunct="1">
              <a:spcBef>
                <a:spcPct val="20000"/>
              </a:spcBef>
              <a:buClr>
                <a:schemeClr val="accent5"/>
              </a:buClr>
              <a:buSzPct val="90000"/>
              <a:buFont typeface="Wingdings 3" pitchFamily="18" charset="2"/>
              <a:buChar char=""/>
              <a:defRPr sz="1600" kern="1200">
                <a:solidFill>
                  <a:schemeClr val="tx1"/>
                </a:solidFill>
                <a:latin typeface="함초롬바탕" pitchFamily="18" charset="-127"/>
                <a:ea typeface="함초롬바탕" pitchFamily="18" charset="-127"/>
                <a:cs typeface="함초롬바탕" pitchFamily="18" charset="-127"/>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4F81BD"/>
              </a:buClr>
              <a:buNone/>
            </a:pPr>
            <a:r>
              <a:rPr lang="en-US" altLang="ko-KR" sz="1100" b="1" dirty="0" smtClean="0">
                <a:ln w="12700">
                  <a:noFill/>
                  <a:prstDash val="solid"/>
                </a:ln>
                <a:solidFill>
                  <a:srgbClr val="0000FF"/>
                </a:solidFill>
                <a:latin typeface="Arial" pitchFamily="34" charset="0"/>
                <a:ea typeface="맑은 고딕" pitchFamily="50" charset="-127"/>
                <a:cs typeface="Arial" pitchFamily="34" charset="0"/>
              </a:rPr>
              <a:t>Nighttime</a:t>
            </a:r>
            <a:r>
              <a:rPr lang="en-US" altLang="ko-KR" sz="1600" b="1" dirty="0" smtClean="0">
                <a:ln w="12700">
                  <a:noFill/>
                  <a:prstDash val="solid"/>
                </a:ln>
                <a:solidFill>
                  <a:srgbClr val="0000FF"/>
                </a:solidFill>
                <a:latin typeface="Arial" pitchFamily="34" charset="0"/>
                <a:ea typeface="맑은 고딕" pitchFamily="50" charset="-127"/>
                <a:cs typeface="Arial" pitchFamily="34" charset="0"/>
              </a:rPr>
              <a:t> </a:t>
            </a:r>
            <a:r>
              <a:rPr lang="en-US" altLang="ko-KR" sz="1100" b="1" dirty="0" smtClean="0">
                <a:ln w="12700">
                  <a:noFill/>
                  <a:prstDash val="solid"/>
                </a:ln>
                <a:solidFill>
                  <a:srgbClr val="002060"/>
                </a:solidFill>
                <a:latin typeface="Arial" pitchFamily="34" charset="0"/>
                <a:ea typeface="맑은 고딕" pitchFamily="50" charset="-127"/>
                <a:cs typeface="Arial" pitchFamily="34" charset="0"/>
              </a:rPr>
              <a:t>SST</a:t>
            </a:r>
            <a:endParaRPr lang="ko-KR" altLang="en-US" sz="1100" b="1" dirty="0">
              <a:ln w="12700">
                <a:noFill/>
                <a:prstDash val="solid"/>
              </a:ln>
              <a:solidFill>
                <a:srgbClr val="002060"/>
              </a:solidFill>
              <a:latin typeface="Arial" pitchFamily="34" charset="0"/>
              <a:ea typeface="맑은 고딕" pitchFamily="50" charset="-127"/>
              <a:cs typeface="Arial" pitchFamily="34" charset="0"/>
            </a:endParaRPr>
          </a:p>
        </p:txBody>
      </p:sp>
      <p:sp>
        <p:nvSpPr>
          <p:cNvPr id="9" name="내용 개체 틀 2"/>
          <p:cNvSpPr txBox="1">
            <a:spLocks/>
          </p:cNvSpPr>
          <p:nvPr/>
        </p:nvSpPr>
        <p:spPr>
          <a:xfrm>
            <a:off x="4738749" y="1340768"/>
            <a:ext cx="1849475" cy="227891"/>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Clr>
                <a:schemeClr val="accent1"/>
              </a:buClr>
              <a:buSzPct val="90000"/>
              <a:buFont typeface="Wingdings 3" pitchFamily="18" charset="2"/>
              <a:buChar char=""/>
              <a:defRPr sz="2400" kern="1200">
                <a:solidFill>
                  <a:schemeClr val="tx1"/>
                </a:solidFill>
                <a:latin typeface="함초롬바탕" pitchFamily="18" charset="-127"/>
                <a:ea typeface="함초롬바탕" pitchFamily="18" charset="-127"/>
                <a:cs typeface="함초롬바탕" pitchFamily="18" charset="-127"/>
              </a:defRPr>
            </a:lvl1pPr>
            <a:lvl2pPr marL="742950" indent="-285750" algn="l" defTabSz="914400" rtl="0" eaLnBrk="1" latinLnBrk="1" hangingPunct="1">
              <a:spcBef>
                <a:spcPct val="20000"/>
              </a:spcBef>
              <a:buClr>
                <a:schemeClr val="accent2"/>
              </a:buClr>
              <a:buSzPct val="90000"/>
              <a:buFont typeface="Wingdings 3" pitchFamily="18" charset="2"/>
              <a:buChar char=""/>
              <a:defRPr sz="2000" kern="1200">
                <a:solidFill>
                  <a:schemeClr val="tx1"/>
                </a:solidFill>
                <a:latin typeface="함초롬바탕" pitchFamily="18" charset="-127"/>
                <a:ea typeface="함초롬바탕" pitchFamily="18" charset="-127"/>
                <a:cs typeface="함초롬바탕" pitchFamily="18" charset="-127"/>
              </a:defRPr>
            </a:lvl2pPr>
            <a:lvl3pPr marL="1143000" indent="-228600" algn="l" defTabSz="914400" rtl="0" eaLnBrk="1" latinLnBrk="1" hangingPunct="1">
              <a:spcBef>
                <a:spcPct val="20000"/>
              </a:spcBef>
              <a:buClr>
                <a:schemeClr val="accent3"/>
              </a:buClr>
              <a:buSzPct val="90000"/>
              <a:buFont typeface="Wingdings 3" pitchFamily="18" charset="2"/>
              <a:buChar char=""/>
              <a:defRPr sz="1800" kern="1200">
                <a:solidFill>
                  <a:schemeClr val="tx1"/>
                </a:solidFill>
                <a:latin typeface="함초롬바탕" pitchFamily="18" charset="-127"/>
                <a:ea typeface="함초롬바탕" pitchFamily="18" charset="-127"/>
                <a:cs typeface="함초롬바탕" pitchFamily="18" charset="-127"/>
              </a:defRPr>
            </a:lvl3pPr>
            <a:lvl4pPr marL="1600200" indent="-228600" algn="l" defTabSz="914400" rtl="0" eaLnBrk="1" latinLnBrk="1" hangingPunct="1">
              <a:spcBef>
                <a:spcPct val="20000"/>
              </a:spcBef>
              <a:buClr>
                <a:schemeClr val="accent4"/>
              </a:buClr>
              <a:buSzPct val="90000"/>
              <a:buFont typeface="Wingdings 3" pitchFamily="18" charset="2"/>
              <a:buChar char=""/>
              <a:defRPr sz="1600" kern="1200">
                <a:solidFill>
                  <a:schemeClr val="tx1"/>
                </a:solidFill>
                <a:latin typeface="함초롬바탕" pitchFamily="18" charset="-127"/>
                <a:ea typeface="함초롬바탕" pitchFamily="18" charset="-127"/>
                <a:cs typeface="함초롬바탕" pitchFamily="18" charset="-127"/>
              </a:defRPr>
            </a:lvl4pPr>
            <a:lvl5pPr marL="2057400" indent="-228600" algn="l" defTabSz="914400" rtl="0" eaLnBrk="1" latinLnBrk="1" hangingPunct="1">
              <a:spcBef>
                <a:spcPct val="20000"/>
              </a:spcBef>
              <a:buClr>
                <a:schemeClr val="accent5"/>
              </a:buClr>
              <a:buSzPct val="90000"/>
              <a:buFont typeface="Wingdings 3" pitchFamily="18" charset="2"/>
              <a:buChar char=""/>
              <a:defRPr sz="1600" kern="1200">
                <a:solidFill>
                  <a:schemeClr val="tx1"/>
                </a:solidFill>
                <a:latin typeface="함초롬바탕" pitchFamily="18" charset="-127"/>
                <a:ea typeface="함초롬바탕" pitchFamily="18" charset="-127"/>
                <a:cs typeface="함초롬바탕" pitchFamily="18" charset="-127"/>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4F81BD"/>
              </a:buClr>
              <a:buNone/>
            </a:pPr>
            <a:r>
              <a:rPr lang="en-US" altLang="ko-KR" sz="1100" b="1" dirty="0" smtClean="0">
                <a:ln w="12700">
                  <a:noFill/>
                  <a:prstDash val="solid"/>
                </a:ln>
                <a:solidFill>
                  <a:srgbClr val="0000FF"/>
                </a:solidFill>
                <a:latin typeface="Arial" pitchFamily="34" charset="0"/>
                <a:ea typeface="맑은 고딕" pitchFamily="50" charset="-127"/>
                <a:cs typeface="Arial" pitchFamily="34" charset="0"/>
              </a:rPr>
              <a:t>Daytime </a:t>
            </a:r>
            <a:r>
              <a:rPr lang="en-US" altLang="ko-KR" sz="1100" b="1" dirty="0" smtClean="0">
                <a:ln w="12700">
                  <a:noFill/>
                  <a:prstDash val="solid"/>
                </a:ln>
                <a:solidFill>
                  <a:srgbClr val="002060"/>
                </a:solidFill>
                <a:latin typeface="Arial" pitchFamily="34" charset="0"/>
                <a:ea typeface="맑은 고딕" pitchFamily="50" charset="-127"/>
                <a:cs typeface="Arial" pitchFamily="34" charset="0"/>
              </a:rPr>
              <a:t>SST</a:t>
            </a:r>
            <a:endParaRPr lang="ko-KR" altLang="en-US" sz="1100" b="1" dirty="0">
              <a:ln w="12700">
                <a:noFill/>
                <a:prstDash val="solid"/>
              </a:ln>
              <a:solidFill>
                <a:srgbClr val="002060"/>
              </a:solidFill>
              <a:latin typeface="Arial" pitchFamily="34" charset="0"/>
              <a:ea typeface="맑은 고딕" pitchFamily="50" charset="-127"/>
              <a:cs typeface="Arial" pitchFamily="34" charset="0"/>
            </a:endParaRPr>
          </a:p>
        </p:txBody>
      </p:sp>
      <p:sp>
        <p:nvSpPr>
          <p:cNvPr id="16" name="TextBox 15"/>
          <p:cNvSpPr txBox="1"/>
          <p:nvPr/>
        </p:nvSpPr>
        <p:spPr>
          <a:xfrm>
            <a:off x="755577" y="764704"/>
            <a:ext cx="7776863" cy="369332"/>
          </a:xfrm>
          <a:prstGeom prst="rect">
            <a:avLst/>
          </a:prstGeom>
          <a:noFill/>
        </p:spPr>
        <p:txBody>
          <a:bodyPr wrap="square" rtlCol="0">
            <a:spAutoFit/>
          </a:bodyPr>
          <a:lstStyle/>
          <a:p>
            <a:pPr algn="ctr"/>
            <a:r>
              <a:rPr lang="en-US" altLang="ko-KR" b="1" dirty="0" smtClean="0">
                <a:latin typeface="Arial" panose="020B0604020202020204" pitchFamily="34" charset="0"/>
                <a:cs typeface="Arial" panose="020B0604020202020204" pitchFamily="34" charset="0"/>
              </a:rPr>
              <a:t>Application of GSICS correction to SST (Sea Surface Temperature)</a:t>
            </a:r>
            <a:endParaRPr lang="ko-KR" altLang="en-US" b="1" dirty="0">
              <a:latin typeface="Arial" panose="020B0604020202020204" pitchFamily="34" charset="0"/>
              <a:cs typeface="Arial" panose="020B0604020202020204" pitchFamily="34" charset="0"/>
            </a:endParaRPr>
          </a:p>
        </p:txBody>
      </p:sp>
      <p:pic>
        <p:nvPicPr>
          <p:cNvPr id="17" name="Picture 10" descr="C:\Users\sjpark\Desktop\그림7.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34680"/>
          <a:stretch/>
        </p:blipFill>
        <p:spPr bwMode="auto">
          <a:xfrm>
            <a:off x="107504" y="1661317"/>
            <a:ext cx="3816424" cy="234374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0" descr="C:\Users\sjpark\Desktop\그림7.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6581" t="14593" b="39995"/>
          <a:stretch/>
        </p:blipFill>
        <p:spPr bwMode="auto">
          <a:xfrm>
            <a:off x="755577" y="4500844"/>
            <a:ext cx="2759489" cy="141832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꺾인 연결선 18"/>
          <p:cNvCxnSpPr>
            <a:stCxn id="17" idx="3"/>
          </p:cNvCxnSpPr>
          <p:nvPr/>
        </p:nvCxnSpPr>
        <p:spPr>
          <a:xfrm flipH="1">
            <a:off x="395536" y="2833191"/>
            <a:ext cx="3528392" cy="1531912"/>
          </a:xfrm>
          <a:prstGeom prst="bentConnector3">
            <a:avLst>
              <a:gd name="adj1" fmla="val -6479"/>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3923928" y="2564904"/>
            <a:ext cx="0" cy="10866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꺾인 연결선 23"/>
          <p:cNvCxnSpPr>
            <a:endCxn id="18" idx="1"/>
          </p:cNvCxnSpPr>
          <p:nvPr/>
        </p:nvCxnSpPr>
        <p:spPr>
          <a:xfrm rot="16200000" flipH="1">
            <a:off x="153105" y="4607534"/>
            <a:ext cx="844903" cy="360041"/>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3593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ormAutofit fontScale="90000"/>
          </a:bodyPr>
          <a:lstStyle/>
          <a:p>
            <a:r>
              <a:rPr kumimoji="1" lang="en-US" altLang="ja-JP" sz="3200" b="1" dirty="0" smtClean="0">
                <a:latin typeface="Arial" panose="020B0604020202020204" pitchFamily="34" charset="0"/>
                <a:cs typeface="Arial" panose="020B0604020202020204" pitchFamily="34" charset="0"/>
              </a:rPr>
              <a:t>AHI Lunar Observation for GIRO</a:t>
            </a:r>
            <a:br>
              <a:rPr kumimoji="1" lang="en-US" altLang="ja-JP" sz="3200" b="1" dirty="0" smtClean="0">
                <a:latin typeface="Arial" panose="020B0604020202020204" pitchFamily="34" charset="0"/>
                <a:cs typeface="Arial" panose="020B0604020202020204" pitchFamily="34" charset="0"/>
              </a:rPr>
            </a:br>
            <a:r>
              <a:rPr kumimoji="1" lang="en-US" altLang="ja-JP" sz="3200" b="1" dirty="0" smtClean="0">
                <a:latin typeface="Arial" panose="020B0604020202020204" pitchFamily="34" charset="0"/>
                <a:cs typeface="Arial" panose="020B0604020202020204" pitchFamily="34" charset="0"/>
              </a:rPr>
              <a:t>Slide from JMA </a:t>
            </a:r>
            <a:endParaRPr kumimoji="1" lang="ja-JP" altLang="en-US" sz="3200" b="1" dirty="0">
              <a:latin typeface="Arial" panose="020B0604020202020204" pitchFamily="34" charset="0"/>
              <a:cs typeface="Arial" panose="020B0604020202020204" pitchFamily="34" charset="0"/>
            </a:endParaRPr>
          </a:p>
        </p:txBody>
      </p:sp>
      <p:pic>
        <p:nvPicPr>
          <p:cNvPr id="332803" name="Picture 3" descr="D:\Work\GeoLeoVNIR\Lunar\GIRO\fig\HIMAWARI8+AHI_Band01_phase_ang.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47" t="10357" r="10775" b="3808"/>
          <a:stretch/>
        </p:blipFill>
        <p:spPr bwMode="auto">
          <a:xfrm>
            <a:off x="246186" y="3695824"/>
            <a:ext cx="4675215" cy="230425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noChangeArrowheads="1"/>
          </p:cNvPicPr>
          <p:nvPr/>
        </p:nvPicPr>
        <p:blipFill>
          <a:blip r:embed="rId3" cstate="print"/>
          <a:srcRect/>
          <a:stretch>
            <a:fillRect/>
          </a:stretch>
        </p:blipFill>
        <p:spPr bwMode="auto">
          <a:xfrm>
            <a:off x="493128" y="3833294"/>
            <a:ext cx="1413586" cy="654618"/>
          </a:xfrm>
          <a:prstGeom prst="rect">
            <a:avLst/>
          </a:prstGeom>
          <a:noFill/>
          <a:ln w="9525">
            <a:noFill/>
            <a:miter lim="800000"/>
            <a:headEnd/>
            <a:tailEnd/>
          </a:ln>
          <a:effectLst/>
        </p:spPr>
      </p:pic>
      <p:sp>
        <p:nvSpPr>
          <p:cNvPr id="7" name="TextBox 4"/>
          <p:cNvSpPr txBox="1"/>
          <p:nvPr/>
        </p:nvSpPr>
        <p:spPr>
          <a:xfrm>
            <a:off x="246187" y="1647850"/>
            <a:ext cx="4541838" cy="1902059"/>
          </a:xfrm>
          <a:prstGeom prst="rect">
            <a:avLst/>
          </a:prstGeom>
          <a:noFill/>
        </p:spPr>
        <p:txBody>
          <a:bodyPr wrap="square" rtlCol="0">
            <a:spAutoFit/>
          </a:bodyPr>
          <a:lstStyle/>
          <a:p>
            <a:pPr marL="285750" indent="-285750">
              <a:lnSpc>
                <a:spcPct val="120000"/>
              </a:lnSpc>
              <a:buFont typeface="Wingdings" panose="05000000000000000000" pitchFamily="2" charset="2"/>
              <a:buChar char="q"/>
            </a:pPr>
            <a:r>
              <a:rPr lang="en-GB" b="1" dirty="0" smtClean="0">
                <a:latin typeface="Arial" panose="020B0604020202020204" pitchFamily="34" charset="0"/>
                <a:cs typeface="Arial" panose="020B0604020202020204" pitchFamily="34" charset="0"/>
              </a:rPr>
              <a:t>2979</a:t>
            </a:r>
            <a:r>
              <a:rPr lang="en-GB"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useful lunar observations for the GIRO </a:t>
            </a:r>
            <a:r>
              <a:rPr lang="en-GB" altLang="ja-JP" sz="1600" dirty="0">
                <a:latin typeface="Arial" panose="020B0604020202020204" pitchFamily="34" charset="0"/>
                <a:cs typeface="Arial" panose="020B0604020202020204" pitchFamily="34" charset="0"/>
              </a:rPr>
              <a:t>within the applicable phase angle</a:t>
            </a:r>
            <a:r>
              <a:rPr lang="en-GB" altLang="ja-JP" sz="1600" dirty="0" smtClean="0">
                <a:latin typeface="Arial" panose="020B0604020202020204" pitchFamily="34" charset="0"/>
                <a:cs typeface="Arial" panose="020B0604020202020204" pitchFamily="34" charset="0"/>
              </a:rPr>
              <a:t>:</a:t>
            </a:r>
          </a:p>
          <a:p>
            <a:pPr marL="447675" indent="-85725">
              <a:lnSpc>
                <a:spcPct val="120000"/>
              </a:lnSpc>
            </a:pPr>
            <a:r>
              <a:rPr lang="en-GB" altLang="ja-JP" sz="1600" dirty="0" smtClean="0">
                <a:latin typeface="Arial" panose="020B0604020202020204" pitchFamily="34" charset="0"/>
                <a:cs typeface="Arial" panose="020B0604020202020204" pitchFamily="34" charset="0"/>
              </a:rPr>
              <a:t> </a:t>
            </a:r>
            <a:r>
              <a:rPr lang="en-GB" altLang="ja-JP" sz="1600" b="1" u="sng" dirty="0" smtClean="0">
                <a:solidFill>
                  <a:srgbClr val="0070C0"/>
                </a:solidFill>
                <a:latin typeface="Arial" panose="020B0604020202020204" pitchFamily="34" charset="0"/>
                <a:cs typeface="Arial" panose="020B0604020202020204" pitchFamily="34" charset="0"/>
              </a:rPr>
              <a:t>2</a:t>
            </a:r>
            <a:r>
              <a:rPr lang="en-GB" altLang="ja-JP" sz="1600" u="sng" dirty="0" smtClean="0">
                <a:latin typeface="Arial" panose="020B0604020202020204" pitchFamily="34" charset="0"/>
                <a:cs typeface="Arial" panose="020B0604020202020204" pitchFamily="34" charset="0"/>
              </a:rPr>
              <a:t> </a:t>
            </a:r>
            <a:r>
              <a:rPr lang="en-GB" altLang="ja-JP" sz="1600" u="sng" dirty="0" err="1">
                <a:latin typeface="Arial" panose="020B0604020202020204" pitchFamily="34" charset="0"/>
                <a:cs typeface="Arial" panose="020B0604020202020204" pitchFamily="34" charset="0"/>
              </a:rPr>
              <a:t>deg</a:t>
            </a:r>
            <a:r>
              <a:rPr lang="en-GB" altLang="ja-JP" sz="1600" u="sng" dirty="0">
                <a:latin typeface="Arial" panose="020B0604020202020204" pitchFamily="34" charset="0"/>
                <a:cs typeface="Arial" panose="020B0604020202020204" pitchFamily="34" charset="0"/>
              </a:rPr>
              <a:t> &lt;= |phase angle| &lt;=</a:t>
            </a:r>
            <a:r>
              <a:rPr lang="en-GB" altLang="ja-JP" sz="1600" b="1" u="sng" dirty="0">
                <a:solidFill>
                  <a:schemeClr val="tx2"/>
                </a:solidFill>
                <a:latin typeface="Arial" panose="020B0604020202020204" pitchFamily="34" charset="0"/>
                <a:cs typeface="Arial" panose="020B0604020202020204" pitchFamily="34" charset="0"/>
              </a:rPr>
              <a:t> </a:t>
            </a:r>
            <a:r>
              <a:rPr lang="en-GB" altLang="ja-JP" sz="1600" b="1" u="sng" dirty="0">
                <a:solidFill>
                  <a:srgbClr val="0070C0"/>
                </a:solidFill>
                <a:latin typeface="Arial" panose="020B0604020202020204" pitchFamily="34" charset="0"/>
                <a:cs typeface="Arial" panose="020B0604020202020204" pitchFamily="34" charset="0"/>
              </a:rPr>
              <a:t>92</a:t>
            </a:r>
            <a:r>
              <a:rPr lang="en-GB" altLang="ja-JP" sz="1600" b="1" u="sng" dirty="0">
                <a:solidFill>
                  <a:schemeClr val="tx2"/>
                </a:solidFill>
                <a:latin typeface="Arial" panose="020B0604020202020204" pitchFamily="34" charset="0"/>
                <a:cs typeface="Arial" panose="020B0604020202020204" pitchFamily="34" charset="0"/>
              </a:rPr>
              <a:t> </a:t>
            </a:r>
            <a:r>
              <a:rPr lang="en-GB" altLang="ja-JP" sz="1600" u="sng" dirty="0" err="1" smtClean="0">
                <a:latin typeface="Arial" panose="020B0604020202020204" pitchFamily="34" charset="0"/>
                <a:cs typeface="Arial" panose="020B0604020202020204" pitchFamily="34" charset="0"/>
              </a:rPr>
              <a:t>deg</a:t>
            </a:r>
            <a:endParaRPr lang="en-GB" sz="1600" dirty="0" smtClean="0">
              <a:latin typeface="Arial" panose="020B0604020202020204" pitchFamily="34" charset="0"/>
              <a:cs typeface="Arial" panose="020B0604020202020204" pitchFamily="34" charset="0"/>
            </a:endParaRPr>
          </a:p>
          <a:p>
            <a:pPr marL="285750" indent="-285750">
              <a:lnSpc>
                <a:spcPct val="120000"/>
              </a:lnSpc>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47 days data</a:t>
            </a:r>
          </a:p>
          <a:p>
            <a:pPr marL="533400" indent="-266700">
              <a:lnSpc>
                <a:spcPct val="120000"/>
              </a:lnSpc>
            </a:pPr>
            <a:r>
              <a:rPr lang="en-GB" sz="160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sym typeface="Wingdings" panose="05000000000000000000" pitchFamily="2" charset="2"/>
              </a:rPr>
              <a:t></a:t>
            </a:r>
            <a:r>
              <a:rPr lang="en-GB" sz="1600" dirty="0" smtClean="0">
                <a:latin typeface="Arial" panose="020B0604020202020204" pitchFamily="34" charset="0"/>
                <a:cs typeface="Arial" panose="020B0604020202020204" pitchFamily="34" charset="0"/>
              </a:rPr>
              <a:t> 60-70 lunar observation / day on average </a:t>
            </a:r>
          </a:p>
          <a:p>
            <a:pPr marL="285750" indent="-285750">
              <a:lnSpc>
                <a:spcPct val="120000"/>
              </a:lnSpc>
              <a:buFont typeface="Wingdings" panose="05000000000000000000" pitchFamily="2" charset="2"/>
              <a:buChar char="p"/>
            </a:pPr>
            <a:endParaRPr lang="en-GB" sz="1600" u="sng" dirty="0">
              <a:latin typeface="Arial" panose="020B0604020202020204" pitchFamily="34" charset="0"/>
              <a:cs typeface="Arial" panose="020B0604020202020204" pitchFamily="34" charset="0"/>
            </a:endParaRPr>
          </a:p>
        </p:txBody>
      </p:sp>
      <p:pic>
        <p:nvPicPr>
          <p:cNvPr id="332808" name="Picture 8" descr="D:\2015-MSC\高橋行端\Meetings\EUMETSAT気象衛星会議\2015\Presentation\fig\RDAT_H08_20150801_B04_MO_P019Q507_EB04_V2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4664" y="2368150"/>
            <a:ext cx="1897542" cy="1098432"/>
          </a:xfrm>
          <a:prstGeom prst="rect">
            <a:avLst/>
          </a:prstGeom>
          <a:noFill/>
          <a:extLst>
            <a:ext uri="{909E8E84-426E-40DD-AFC4-6F175D3DCCD1}">
              <a14:hiddenFill xmlns:a14="http://schemas.microsoft.com/office/drawing/2010/main" xmlns="">
                <a:solidFill>
                  <a:srgbClr val="FFFFFF"/>
                </a:solidFill>
              </a14:hiddenFill>
            </a:ext>
          </a:extLst>
        </p:spPr>
      </p:pic>
      <p:pic>
        <p:nvPicPr>
          <p:cNvPr id="332809" name="Picture 9" descr="D:\2015-MSC\高橋行端\Meetings\EUMETSAT気象衛星会議\2015\Presentation\fig\RDAT_H08_20150801_B05_MO_P019Q507_EB04_V2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1528" y="3504681"/>
            <a:ext cx="1898708" cy="1089646"/>
          </a:xfrm>
          <a:prstGeom prst="rect">
            <a:avLst/>
          </a:prstGeom>
          <a:noFill/>
          <a:extLst>
            <a:ext uri="{909E8E84-426E-40DD-AFC4-6F175D3DCCD1}">
              <a14:hiddenFill xmlns:a14="http://schemas.microsoft.com/office/drawing/2010/main" xmlns="">
                <a:solidFill>
                  <a:srgbClr val="FFFFFF"/>
                </a:solidFill>
              </a14:hiddenFill>
            </a:ext>
          </a:extLst>
        </p:spPr>
      </p:pic>
      <p:pic>
        <p:nvPicPr>
          <p:cNvPr id="332810" name="Picture 10" descr="D:\2015-MSC\高橋行端\Meetings\EUMETSAT気象衛星会議\2015\Presentation\fig\RDAT_H08_20150801_B06_MO_P019Q507_EB04_V25.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35483" y="4613377"/>
            <a:ext cx="1904155" cy="1089645"/>
          </a:xfrm>
          <a:prstGeom prst="rect">
            <a:avLst/>
          </a:prstGeom>
          <a:noFill/>
          <a:extLst>
            <a:ext uri="{909E8E84-426E-40DD-AFC4-6F175D3DCCD1}">
              <a14:hiddenFill xmlns:a14="http://schemas.microsoft.com/office/drawing/2010/main" xmlns="">
                <a:solidFill>
                  <a:srgbClr val="FFFFFF"/>
                </a:solidFill>
              </a14:hiddenFill>
            </a:ext>
          </a:extLst>
        </p:spPr>
      </p:pic>
      <p:pic>
        <p:nvPicPr>
          <p:cNvPr id="332811" name="Picture 11" descr="D:\2015-MSC\高橋行端\Meetings\EUMETSAT気象衛星会議\2015\Presentation\fig\RDAT_H08_20150801_B01_MO_P019Q507_EB04_V25.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13573" y="2356986"/>
            <a:ext cx="1883810" cy="1098432"/>
          </a:xfrm>
          <a:prstGeom prst="rect">
            <a:avLst/>
          </a:prstGeom>
          <a:noFill/>
          <a:extLst>
            <a:ext uri="{909E8E84-426E-40DD-AFC4-6F175D3DCCD1}">
              <a14:hiddenFill xmlns:a14="http://schemas.microsoft.com/office/drawing/2010/main" xmlns="">
                <a:solidFill>
                  <a:srgbClr val="FFFFFF"/>
                </a:solidFill>
              </a14:hiddenFill>
            </a:ext>
          </a:extLst>
        </p:spPr>
      </p:pic>
      <p:pic>
        <p:nvPicPr>
          <p:cNvPr id="332812" name="Picture 12" descr="D:\2015-MSC\高橋行端\Meetings\EUMETSAT気象衛星会議\2015\Presentation\fig\RDAT_H08_20150801_B02_MO_P019Q507_EB04_V25.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19997" y="3484730"/>
            <a:ext cx="1883810" cy="1098432"/>
          </a:xfrm>
          <a:prstGeom prst="rect">
            <a:avLst/>
          </a:prstGeom>
          <a:noFill/>
          <a:extLst>
            <a:ext uri="{909E8E84-426E-40DD-AFC4-6F175D3DCCD1}">
              <a14:hiddenFill xmlns:a14="http://schemas.microsoft.com/office/drawing/2010/main" xmlns="">
                <a:solidFill>
                  <a:srgbClr val="FFFFFF"/>
                </a:solidFill>
              </a14:hiddenFill>
            </a:ext>
          </a:extLst>
        </p:spPr>
      </p:pic>
      <p:pic>
        <p:nvPicPr>
          <p:cNvPr id="332813" name="Picture 13" descr="D:\2015-MSC\高橋行端\Meetings\EUMETSAT気象衛星会議\2015\Presentation\fig\RDAT_H08_20150801_B03_MO_P019Q507_EB04_V25.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18891" y="4608283"/>
            <a:ext cx="1897542" cy="10984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テキスト ボックス 4"/>
          <p:cNvSpPr txBox="1"/>
          <p:nvPr/>
        </p:nvSpPr>
        <p:spPr>
          <a:xfrm>
            <a:off x="986118" y="3407792"/>
            <a:ext cx="3560077" cy="307777"/>
          </a:xfrm>
          <a:prstGeom prst="rect">
            <a:avLst/>
          </a:prstGeom>
          <a:noFill/>
        </p:spPr>
        <p:txBody>
          <a:bodyPr wrap="none" rtlCol="0">
            <a:spAutoFit/>
          </a:bodyPr>
          <a:lstStyle/>
          <a:p>
            <a:r>
              <a:rPr kumimoji="1" lang="en-US" altLang="ja-JP" sz="1400" dirty="0" smtClean="0">
                <a:latin typeface="Arial" panose="020B0604020202020204" pitchFamily="34" charset="0"/>
                <a:cs typeface="Arial" panose="020B0604020202020204" pitchFamily="34" charset="0"/>
              </a:rPr>
              <a:t>Time series of AHI lunar phase </a:t>
            </a:r>
            <a:r>
              <a:rPr kumimoji="1" lang="en-US" altLang="ja-JP" sz="1400" dirty="0">
                <a:latin typeface="Arial" panose="020B0604020202020204" pitchFamily="34" charset="0"/>
                <a:cs typeface="Arial" panose="020B0604020202020204" pitchFamily="34" charset="0"/>
              </a:rPr>
              <a:t>angle [</a:t>
            </a:r>
            <a:r>
              <a:rPr kumimoji="1" lang="en-US" altLang="ja-JP" sz="1400" dirty="0" err="1">
                <a:latin typeface="Arial" panose="020B0604020202020204" pitchFamily="34" charset="0"/>
                <a:cs typeface="Arial" panose="020B0604020202020204" pitchFamily="34" charset="0"/>
              </a:rPr>
              <a:t>deg</a:t>
            </a:r>
            <a:r>
              <a:rPr kumimoji="1" lang="en-US" altLang="ja-JP" sz="1400" dirty="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p:sp>
        <p:nvSpPr>
          <p:cNvPr id="8" name="テキスト ボックス 7"/>
          <p:cNvSpPr txBox="1"/>
          <p:nvPr/>
        </p:nvSpPr>
        <p:spPr>
          <a:xfrm>
            <a:off x="4971329" y="2331864"/>
            <a:ext cx="1175322" cy="307777"/>
          </a:xfrm>
          <a:prstGeom prst="rect">
            <a:avLst/>
          </a:prstGeom>
          <a:noFill/>
        </p:spPr>
        <p:txBody>
          <a:bodyPr wrap="none" rtlCol="0">
            <a:spAutoFit/>
          </a:bodyPr>
          <a:lstStyle/>
          <a:p>
            <a:r>
              <a:rPr kumimoji="1" lang="en-US" altLang="ja-JP" sz="1400" dirty="0" smtClean="0">
                <a:solidFill>
                  <a:schemeClr val="bg1"/>
                </a:solidFill>
              </a:rPr>
              <a:t>B01 (0.47</a:t>
            </a:r>
            <a:r>
              <a:rPr kumimoji="1" lang="el-GR" altLang="ja-JP" sz="1400" dirty="0" smtClean="0">
                <a:solidFill>
                  <a:schemeClr val="bg1"/>
                </a:solidFill>
              </a:rPr>
              <a:t>μ</a:t>
            </a:r>
            <a:r>
              <a:rPr kumimoji="1" lang="en-US" altLang="ja-JP" sz="1400" dirty="0" smtClean="0">
                <a:solidFill>
                  <a:schemeClr val="bg1"/>
                </a:solidFill>
              </a:rPr>
              <a:t>m)</a:t>
            </a:r>
            <a:endParaRPr kumimoji="1" lang="ja-JP" altLang="en-US" sz="1400" dirty="0">
              <a:solidFill>
                <a:schemeClr val="bg1"/>
              </a:solidFill>
            </a:endParaRPr>
          </a:p>
        </p:txBody>
      </p:sp>
      <p:sp>
        <p:nvSpPr>
          <p:cNvPr id="19" name="テキスト ボックス 18"/>
          <p:cNvSpPr txBox="1"/>
          <p:nvPr/>
        </p:nvSpPr>
        <p:spPr>
          <a:xfrm>
            <a:off x="4979665" y="3464247"/>
            <a:ext cx="1175322" cy="307777"/>
          </a:xfrm>
          <a:prstGeom prst="rect">
            <a:avLst/>
          </a:prstGeom>
          <a:noFill/>
        </p:spPr>
        <p:txBody>
          <a:bodyPr wrap="none" rtlCol="0">
            <a:spAutoFit/>
          </a:bodyPr>
          <a:lstStyle/>
          <a:p>
            <a:r>
              <a:rPr kumimoji="1" lang="en-US" altLang="ja-JP" sz="1400" dirty="0" smtClean="0">
                <a:solidFill>
                  <a:schemeClr val="bg1"/>
                </a:solidFill>
              </a:rPr>
              <a:t>B02 (0.51</a:t>
            </a:r>
            <a:r>
              <a:rPr kumimoji="1" lang="el-GR" altLang="ja-JP" sz="1400" dirty="0" smtClean="0">
                <a:solidFill>
                  <a:schemeClr val="bg1"/>
                </a:solidFill>
              </a:rPr>
              <a:t>μ</a:t>
            </a:r>
            <a:r>
              <a:rPr kumimoji="1" lang="en-US" altLang="ja-JP" sz="1400" dirty="0" smtClean="0">
                <a:solidFill>
                  <a:schemeClr val="bg1"/>
                </a:solidFill>
              </a:rPr>
              <a:t>m)</a:t>
            </a:r>
            <a:endParaRPr kumimoji="1" lang="ja-JP" altLang="en-US" sz="1400" dirty="0">
              <a:solidFill>
                <a:schemeClr val="bg1"/>
              </a:solidFill>
            </a:endParaRPr>
          </a:p>
        </p:txBody>
      </p:sp>
      <p:sp>
        <p:nvSpPr>
          <p:cNvPr id="20" name="テキスト ボックス 19"/>
          <p:cNvSpPr txBox="1"/>
          <p:nvPr/>
        </p:nvSpPr>
        <p:spPr>
          <a:xfrm>
            <a:off x="4975473" y="4587800"/>
            <a:ext cx="1175322" cy="307777"/>
          </a:xfrm>
          <a:prstGeom prst="rect">
            <a:avLst/>
          </a:prstGeom>
          <a:noFill/>
        </p:spPr>
        <p:txBody>
          <a:bodyPr wrap="none" rtlCol="0">
            <a:spAutoFit/>
          </a:bodyPr>
          <a:lstStyle/>
          <a:p>
            <a:r>
              <a:rPr kumimoji="1" lang="en-US" altLang="ja-JP" sz="1400" dirty="0" smtClean="0">
                <a:solidFill>
                  <a:schemeClr val="bg1"/>
                </a:solidFill>
              </a:rPr>
              <a:t>B03 (0.64</a:t>
            </a:r>
            <a:r>
              <a:rPr kumimoji="1" lang="el-GR" altLang="ja-JP" sz="1400" dirty="0" smtClean="0">
                <a:solidFill>
                  <a:schemeClr val="bg1"/>
                </a:solidFill>
              </a:rPr>
              <a:t>μ</a:t>
            </a:r>
            <a:r>
              <a:rPr kumimoji="1" lang="en-US" altLang="ja-JP" sz="1400" dirty="0" smtClean="0">
                <a:solidFill>
                  <a:schemeClr val="bg1"/>
                </a:solidFill>
              </a:rPr>
              <a:t>m)</a:t>
            </a:r>
            <a:endParaRPr kumimoji="1" lang="ja-JP" altLang="en-US" sz="1400" dirty="0">
              <a:solidFill>
                <a:schemeClr val="bg1"/>
              </a:solidFill>
            </a:endParaRPr>
          </a:p>
        </p:txBody>
      </p:sp>
      <p:sp>
        <p:nvSpPr>
          <p:cNvPr id="21" name="テキスト ボックス 20"/>
          <p:cNvSpPr txBox="1"/>
          <p:nvPr/>
        </p:nvSpPr>
        <p:spPr>
          <a:xfrm>
            <a:off x="6891114" y="2331864"/>
            <a:ext cx="1175322" cy="307777"/>
          </a:xfrm>
          <a:prstGeom prst="rect">
            <a:avLst/>
          </a:prstGeom>
          <a:noFill/>
        </p:spPr>
        <p:txBody>
          <a:bodyPr wrap="none" rtlCol="0">
            <a:spAutoFit/>
          </a:bodyPr>
          <a:lstStyle/>
          <a:p>
            <a:r>
              <a:rPr kumimoji="1" lang="en-US" altLang="ja-JP" sz="1400" dirty="0" smtClean="0">
                <a:solidFill>
                  <a:schemeClr val="bg1"/>
                </a:solidFill>
              </a:rPr>
              <a:t>B04 (0.86</a:t>
            </a:r>
            <a:r>
              <a:rPr kumimoji="1" lang="el-GR" altLang="ja-JP" sz="1400" dirty="0" smtClean="0">
                <a:solidFill>
                  <a:schemeClr val="bg1"/>
                </a:solidFill>
              </a:rPr>
              <a:t>μ</a:t>
            </a:r>
            <a:r>
              <a:rPr kumimoji="1" lang="en-US" altLang="ja-JP" sz="1400" dirty="0" smtClean="0">
                <a:solidFill>
                  <a:schemeClr val="bg1"/>
                </a:solidFill>
              </a:rPr>
              <a:t>m)</a:t>
            </a:r>
            <a:endParaRPr kumimoji="1" lang="ja-JP" altLang="en-US" sz="1400" dirty="0">
              <a:solidFill>
                <a:schemeClr val="bg1"/>
              </a:solidFill>
            </a:endParaRPr>
          </a:p>
        </p:txBody>
      </p:sp>
      <p:sp>
        <p:nvSpPr>
          <p:cNvPr id="22" name="テキスト ボックス 21"/>
          <p:cNvSpPr txBox="1"/>
          <p:nvPr/>
        </p:nvSpPr>
        <p:spPr>
          <a:xfrm>
            <a:off x="6885781" y="3474467"/>
            <a:ext cx="1083951" cy="307777"/>
          </a:xfrm>
          <a:prstGeom prst="rect">
            <a:avLst/>
          </a:prstGeom>
          <a:noFill/>
        </p:spPr>
        <p:txBody>
          <a:bodyPr wrap="none" rtlCol="0">
            <a:spAutoFit/>
          </a:bodyPr>
          <a:lstStyle/>
          <a:p>
            <a:r>
              <a:rPr kumimoji="1" lang="en-US" altLang="ja-JP" sz="1400" dirty="0" smtClean="0">
                <a:solidFill>
                  <a:schemeClr val="bg1"/>
                </a:solidFill>
              </a:rPr>
              <a:t>B05 (1.6</a:t>
            </a:r>
            <a:r>
              <a:rPr kumimoji="1" lang="el-GR" altLang="ja-JP" sz="1400" dirty="0" smtClean="0">
                <a:solidFill>
                  <a:schemeClr val="bg1"/>
                </a:solidFill>
              </a:rPr>
              <a:t>μ</a:t>
            </a:r>
            <a:r>
              <a:rPr kumimoji="1" lang="en-US" altLang="ja-JP" sz="1400" dirty="0" smtClean="0">
                <a:solidFill>
                  <a:schemeClr val="bg1"/>
                </a:solidFill>
              </a:rPr>
              <a:t>m)</a:t>
            </a:r>
            <a:endParaRPr kumimoji="1" lang="ja-JP" altLang="en-US" sz="1400" dirty="0">
              <a:solidFill>
                <a:schemeClr val="bg1"/>
              </a:solidFill>
            </a:endParaRPr>
          </a:p>
        </p:txBody>
      </p:sp>
      <p:sp>
        <p:nvSpPr>
          <p:cNvPr id="23" name="テキスト ボックス 22"/>
          <p:cNvSpPr txBox="1"/>
          <p:nvPr/>
        </p:nvSpPr>
        <p:spPr>
          <a:xfrm>
            <a:off x="6870923" y="4572942"/>
            <a:ext cx="1083951" cy="307777"/>
          </a:xfrm>
          <a:prstGeom prst="rect">
            <a:avLst/>
          </a:prstGeom>
          <a:noFill/>
        </p:spPr>
        <p:txBody>
          <a:bodyPr wrap="none" rtlCol="0">
            <a:spAutoFit/>
          </a:bodyPr>
          <a:lstStyle/>
          <a:p>
            <a:r>
              <a:rPr kumimoji="1" lang="en-US" altLang="ja-JP" sz="1400" dirty="0" smtClean="0">
                <a:solidFill>
                  <a:schemeClr val="bg1"/>
                </a:solidFill>
              </a:rPr>
              <a:t>B06 (2.3</a:t>
            </a:r>
            <a:r>
              <a:rPr kumimoji="1" lang="el-GR" altLang="ja-JP" sz="1400" dirty="0" smtClean="0">
                <a:solidFill>
                  <a:schemeClr val="bg1"/>
                </a:solidFill>
              </a:rPr>
              <a:t>μ</a:t>
            </a:r>
            <a:r>
              <a:rPr kumimoji="1" lang="en-US" altLang="ja-JP" sz="1400" dirty="0" smtClean="0">
                <a:solidFill>
                  <a:schemeClr val="bg1"/>
                </a:solidFill>
              </a:rPr>
              <a:t>m)</a:t>
            </a:r>
            <a:endParaRPr kumimoji="1" lang="ja-JP" altLang="en-US" sz="1400" dirty="0">
              <a:solidFill>
                <a:schemeClr val="bg1"/>
              </a:solidFill>
            </a:endParaRPr>
          </a:p>
        </p:txBody>
      </p:sp>
      <p:sp>
        <p:nvSpPr>
          <p:cNvPr id="9" name="正方形/長方形 8"/>
          <p:cNvSpPr/>
          <p:nvPr/>
        </p:nvSpPr>
        <p:spPr>
          <a:xfrm>
            <a:off x="5025256" y="2022748"/>
            <a:ext cx="4177747" cy="338554"/>
          </a:xfrm>
          <a:prstGeom prst="rect">
            <a:avLst/>
          </a:prstGeom>
        </p:spPr>
        <p:txBody>
          <a:bodyPr wrap="none">
            <a:spAutoFit/>
          </a:bodyPr>
          <a:lstStyle/>
          <a:p>
            <a:r>
              <a:rPr lang="en-US" altLang="ja-JP" sz="1600" dirty="0" smtClean="0">
                <a:latin typeface="Arial" panose="020B0604020202020204" pitchFamily="34" charset="0"/>
                <a:cs typeface="Arial" panose="020B0604020202020204" pitchFamily="34" charset="0"/>
              </a:rPr>
              <a:t>2015-08-01T03:03:26Z </a:t>
            </a:r>
            <a:r>
              <a:rPr lang="en-US" altLang="ja-JP" sz="1400" dirty="0" smtClean="0">
                <a:latin typeface="Arial" panose="020B0604020202020204" pitchFamily="34" charset="0"/>
                <a:cs typeface="Arial" panose="020B0604020202020204" pitchFamily="34" charset="0"/>
              </a:rPr>
              <a:t>(phase angle: 10.5deg)</a:t>
            </a:r>
            <a:endParaRPr lang="ja-JP" altLang="en-US" sz="1400" dirty="0">
              <a:latin typeface="Arial" panose="020B0604020202020204" pitchFamily="34" charset="0"/>
              <a:cs typeface="Arial" panose="020B0604020202020204" pitchFamily="34" charset="0"/>
            </a:endParaRPr>
          </a:p>
        </p:txBody>
      </p:sp>
      <p:sp>
        <p:nvSpPr>
          <p:cNvPr id="4" name="正方形/長方形 3"/>
          <p:cNvSpPr/>
          <p:nvPr/>
        </p:nvSpPr>
        <p:spPr>
          <a:xfrm rot="16200000">
            <a:off x="38926" y="3672319"/>
            <a:ext cx="542136" cy="276999"/>
          </a:xfrm>
          <a:prstGeom prst="rect">
            <a:avLst/>
          </a:prstGeom>
        </p:spPr>
        <p:txBody>
          <a:bodyPr wrap="none">
            <a:spAutoFit/>
          </a:bodyPr>
          <a:lstStyle/>
          <a:p>
            <a:r>
              <a:rPr kumimoji="1" lang="en-US" altLang="ja-JP" sz="1200" dirty="0" smtClean="0"/>
              <a:t> </a:t>
            </a:r>
            <a:r>
              <a:rPr kumimoji="1" lang="en-US" altLang="ja-JP" sz="1200" dirty="0"/>
              <a:t>[</a:t>
            </a:r>
            <a:r>
              <a:rPr kumimoji="1" lang="en-US" altLang="ja-JP" sz="1200" dirty="0" err="1"/>
              <a:t>deg</a:t>
            </a:r>
            <a:r>
              <a:rPr kumimoji="1" lang="en-US" altLang="ja-JP" sz="1200" dirty="0"/>
              <a:t>]</a:t>
            </a:r>
            <a:endParaRPr kumimoji="1" lang="ja-JP" altLang="en-US" sz="1200" dirty="0"/>
          </a:p>
        </p:txBody>
      </p:sp>
      <p:sp>
        <p:nvSpPr>
          <p:cNvPr id="11" name="スライド番号プレースホルダー 10"/>
          <p:cNvSpPr>
            <a:spLocks noGrp="1"/>
          </p:cNvSpPr>
          <p:nvPr>
            <p:ph type="sldNum" sz="quarter" idx="4294967295"/>
          </p:nvPr>
        </p:nvSpPr>
        <p:spPr>
          <a:xfrm>
            <a:off x="8316416" y="6448251"/>
            <a:ext cx="720080" cy="365125"/>
          </a:xfrm>
          <a:prstGeom prst="rect">
            <a:avLst/>
          </a:prstGeom>
        </p:spPr>
        <p:txBody>
          <a:bodyPr/>
          <a:lstStyle/>
          <a:p>
            <a:fld id="{0BB208F0-6506-4A53-8573-371B9A226856}" type="slidenum">
              <a:rPr lang="en-GB" smtClean="0"/>
              <a:pPr/>
              <a:t>22</a:t>
            </a:fld>
            <a:endParaRPr lang="en-GB"/>
          </a:p>
        </p:txBody>
      </p:sp>
    </p:spTree>
    <p:extLst>
      <p:ext uri="{BB962C8B-B14F-4D97-AF65-F5344CB8AC3E}">
        <p14:creationId xmlns:p14="http://schemas.microsoft.com/office/powerpoint/2010/main" xmlns="" val="914418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H:\My Documents\Work\Calibration\Moon\Figures\EUMConf\MSG2_VIS06.png"/>
          <p:cNvPicPr>
            <a:picLocks noChangeArrowheads="1"/>
          </p:cNvPicPr>
          <p:nvPr/>
        </p:nvPicPr>
        <p:blipFill>
          <a:blip r:embed="rId2" cstate="print"/>
          <a:srcRect/>
          <a:stretch>
            <a:fillRect/>
          </a:stretch>
        </p:blipFill>
        <p:spPr bwMode="auto">
          <a:xfrm>
            <a:off x="5867405" y="3645413"/>
            <a:ext cx="3242733" cy="2145797"/>
          </a:xfrm>
          <a:prstGeom prst="rect">
            <a:avLst/>
          </a:prstGeom>
          <a:noFill/>
        </p:spPr>
      </p:pic>
      <p:sp>
        <p:nvSpPr>
          <p:cNvPr id="2" name="Title 1"/>
          <p:cNvSpPr>
            <a:spLocks noGrp="1"/>
          </p:cNvSpPr>
          <p:nvPr>
            <p:ph type="title"/>
          </p:nvPr>
        </p:nvSpPr>
        <p:spPr>
          <a:xfrm>
            <a:off x="684691" y="198438"/>
            <a:ext cx="7391400" cy="944562"/>
          </a:xfrm>
        </p:spPr>
        <p:txBody>
          <a:bodyPr/>
          <a:lstStyle/>
          <a:p>
            <a:r>
              <a:rPr lang="en-GB" dirty="0" smtClean="0"/>
              <a:t>GEO-LEO VIS/NIR</a:t>
            </a:r>
            <a:endParaRPr lang="en-GB" dirty="0"/>
          </a:p>
        </p:txBody>
      </p:sp>
      <p:sp>
        <p:nvSpPr>
          <p:cNvPr id="3" name="Content Placeholder 2"/>
          <p:cNvSpPr>
            <a:spLocks noGrp="1"/>
          </p:cNvSpPr>
          <p:nvPr>
            <p:ph sz="half" idx="1"/>
          </p:nvPr>
        </p:nvSpPr>
        <p:spPr/>
        <p:txBody>
          <a:bodyPr/>
          <a:lstStyle/>
          <a:p>
            <a:endParaRPr lang="en-GB" dirty="0" smtClean="0"/>
          </a:p>
          <a:p>
            <a:endParaRPr lang="en-GB" dirty="0"/>
          </a:p>
        </p:txBody>
      </p:sp>
      <p:sp>
        <p:nvSpPr>
          <p:cNvPr id="28" name="Content Placeholder 2"/>
          <p:cNvSpPr>
            <a:spLocks noGrp="1"/>
          </p:cNvSpPr>
          <p:nvPr>
            <p:ph sz="half" idx="1"/>
          </p:nvPr>
        </p:nvSpPr>
        <p:spPr>
          <a:xfrm>
            <a:off x="251520" y="1247780"/>
            <a:ext cx="4381500" cy="5349577"/>
          </a:xfrm>
        </p:spPr>
        <p:txBody>
          <a:bodyPr/>
          <a:lstStyle/>
          <a:p>
            <a:r>
              <a:rPr lang="en-IE" sz="2100" dirty="0" smtClean="0"/>
              <a:t>Currently two main activities on-going:</a:t>
            </a:r>
          </a:p>
          <a:p>
            <a:pPr lvl="1"/>
            <a:r>
              <a:rPr lang="en-IE" sz="1800" dirty="0" smtClean="0"/>
              <a:t>Inter-calibration of GEO imagers with MODIS using Deep Convective Clouds as transfer target</a:t>
            </a:r>
          </a:p>
          <a:p>
            <a:pPr lvl="1"/>
            <a:r>
              <a:rPr lang="en-IE" sz="1800" dirty="0" smtClean="0"/>
              <a:t>Lunar calibration : and using the Moon for inter-calibration.</a:t>
            </a:r>
            <a:br>
              <a:rPr lang="en-IE" sz="1800" dirty="0" smtClean="0"/>
            </a:br>
            <a:endParaRPr lang="en-IE" sz="1800" dirty="0" smtClean="0"/>
          </a:p>
        </p:txBody>
      </p:sp>
      <p:grpSp>
        <p:nvGrpSpPr>
          <p:cNvPr id="6" name="Group 5"/>
          <p:cNvGrpSpPr/>
          <p:nvPr/>
        </p:nvGrpSpPr>
        <p:grpSpPr>
          <a:xfrm>
            <a:off x="2641749" y="4348404"/>
            <a:ext cx="3126118" cy="1899958"/>
            <a:chOff x="2641749" y="4348404"/>
            <a:chExt cx="3126118" cy="1899958"/>
          </a:xfrm>
        </p:grpSpPr>
        <p:sp>
          <p:nvSpPr>
            <p:cNvPr id="15" name="TextBox 13"/>
            <p:cNvSpPr txBox="1">
              <a:spLocks noChangeArrowheads="1"/>
            </p:cNvSpPr>
            <p:nvPr/>
          </p:nvSpPr>
          <p:spPr bwMode="auto">
            <a:xfrm>
              <a:off x="2979029" y="4348404"/>
              <a:ext cx="2426655" cy="354555"/>
            </a:xfrm>
            <a:prstGeom prst="rect">
              <a:avLst/>
            </a:prstGeom>
            <a:solidFill>
              <a:schemeClr val="bg1"/>
            </a:solidFill>
            <a:ln w="9525">
              <a:noFill/>
              <a:miter lim="800000"/>
              <a:headEnd/>
              <a:tailEnd/>
            </a:ln>
          </p:spPr>
          <p:txBody>
            <a:bodyPr wrap="square" lIns="107287" tIns="53643" rIns="107287" bIns="53643">
              <a:spAutoFit/>
            </a:bodyPr>
            <a:lstStyle/>
            <a:p>
              <a:pPr algn="ctr"/>
              <a:r>
                <a:rPr lang="en-GB" sz="1600" dirty="0">
                  <a:solidFill>
                    <a:schemeClr val="tx1"/>
                  </a:solidFill>
                  <a:latin typeface="Calibri" pitchFamily="34" charset="0"/>
                  <a:cs typeface="Calibri" pitchFamily="34" charset="0"/>
                </a:rPr>
                <a:t>SEVIRI </a:t>
              </a:r>
              <a:r>
                <a:rPr lang="en-GB" sz="1600" dirty="0" smtClean="0">
                  <a:solidFill>
                    <a:schemeClr val="tx1"/>
                  </a:solidFill>
                  <a:latin typeface="Calibri" pitchFamily="34" charset="0"/>
                  <a:cs typeface="Calibri" pitchFamily="34" charset="0"/>
                </a:rPr>
                <a:t>L1.0 </a:t>
              </a:r>
              <a:r>
                <a:rPr lang="en-GB" sz="1600" dirty="0">
                  <a:solidFill>
                    <a:schemeClr val="tx1"/>
                  </a:solidFill>
                  <a:latin typeface="Calibri" pitchFamily="34" charset="0"/>
                  <a:cs typeface="Calibri" pitchFamily="34" charset="0"/>
                </a:rPr>
                <a:t>image</a:t>
              </a:r>
            </a:p>
          </p:txBody>
        </p:sp>
        <p:grpSp>
          <p:nvGrpSpPr>
            <p:cNvPr id="5" name="Group 4"/>
            <p:cNvGrpSpPr/>
            <p:nvPr/>
          </p:nvGrpSpPr>
          <p:grpSpPr>
            <a:xfrm>
              <a:off x="2641749" y="4789298"/>
              <a:ext cx="3126118" cy="1459064"/>
              <a:chOff x="4889198" y="1524000"/>
              <a:chExt cx="3797602" cy="1942287"/>
            </a:xfrm>
          </p:grpSpPr>
          <p:pic>
            <p:nvPicPr>
              <p:cNvPr id="19" name="Picture 2" descr="H:\MY DOCUMENTS\Work\Missions\MSG\Calibration\Figures\SEVIRI_20060214140010_level1.0.png"/>
              <p:cNvPicPr>
                <a:picLocks noChangeAspect="1" noChangeArrowheads="1"/>
              </p:cNvPicPr>
              <p:nvPr/>
            </p:nvPicPr>
            <p:blipFill>
              <a:blip r:embed="rId3" cstate="print">
                <a:lum bright="-10000" contrast="20000"/>
              </a:blip>
              <a:srcRect/>
              <a:stretch>
                <a:fillRect/>
              </a:stretch>
            </p:blipFill>
            <p:spPr bwMode="auto">
              <a:xfrm>
                <a:off x="4889198" y="1533524"/>
                <a:ext cx="1666875" cy="1932763"/>
              </a:xfrm>
              <a:prstGeom prst="rect">
                <a:avLst/>
              </a:prstGeom>
              <a:noFill/>
              <a:ln w="9525">
                <a:noFill/>
                <a:miter lim="800000"/>
                <a:headEnd/>
                <a:tailEnd/>
              </a:ln>
            </p:spPr>
          </p:pic>
          <p:pic>
            <p:nvPicPr>
              <p:cNvPr id="20" name="Picture 3" descr="H:\MY DOCUMENTS\Work\Missions\MSG\Calibration\Figures\ZOOM_MOON_SEVIRI_20060214140010_level1.0.png"/>
              <p:cNvPicPr>
                <a:picLocks noChangeAspect="1" noChangeArrowheads="1"/>
              </p:cNvPicPr>
              <p:nvPr/>
            </p:nvPicPr>
            <p:blipFill>
              <a:blip r:embed="rId4" cstate="print">
                <a:lum bright="-10000" contrast="20000"/>
              </a:blip>
              <a:srcRect l="12466" t="11427" r="30766" b="35516"/>
              <a:stretch>
                <a:fillRect/>
              </a:stretch>
            </p:blipFill>
            <p:spPr bwMode="auto">
              <a:xfrm>
                <a:off x="6903417" y="1533509"/>
                <a:ext cx="1783383" cy="1932676"/>
              </a:xfrm>
              <a:prstGeom prst="rect">
                <a:avLst/>
              </a:prstGeom>
              <a:ln w="28575">
                <a:solidFill>
                  <a:srgbClr val="FF0000"/>
                </a:solidFill>
                <a:headEnd/>
                <a:tailEnd/>
              </a:ln>
            </p:spPr>
            <p:style>
              <a:lnRef idx="2">
                <a:schemeClr val="accent3"/>
              </a:lnRef>
              <a:fillRef idx="1">
                <a:schemeClr val="lt1"/>
              </a:fillRef>
              <a:effectRef idx="0">
                <a:schemeClr val="accent3"/>
              </a:effectRef>
              <a:fontRef idx="minor">
                <a:schemeClr val="dk1"/>
              </a:fontRef>
            </p:style>
          </p:pic>
          <p:cxnSp>
            <p:nvCxnSpPr>
              <p:cNvPr id="18" name="Straight Arrow Connector 12"/>
              <p:cNvCxnSpPr>
                <a:cxnSpLocks noChangeShapeType="1"/>
              </p:cNvCxnSpPr>
              <p:nvPr/>
            </p:nvCxnSpPr>
            <p:spPr bwMode="auto">
              <a:xfrm>
                <a:off x="6385461" y="1987574"/>
                <a:ext cx="517957" cy="1478712"/>
              </a:xfrm>
              <a:prstGeom prst="straightConnector1">
                <a:avLst/>
              </a:prstGeom>
              <a:noFill/>
              <a:ln w="25400" algn="ctr">
                <a:solidFill>
                  <a:srgbClr val="FF0000"/>
                </a:solidFill>
                <a:round/>
                <a:headEnd/>
                <a:tailEnd type="none" w="med" len="med"/>
              </a:ln>
            </p:spPr>
          </p:cxnSp>
          <p:cxnSp>
            <p:nvCxnSpPr>
              <p:cNvPr id="27" name="Straight Arrow Connector 12"/>
              <p:cNvCxnSpPr>
                <a:cxnSpLocks noChangeShapeType="1"/>
              </p:cNvCxnSpPr>
              <p:nvPr/>
            </p:nvCxnSpPr>
            <p:spPr bwMode="auto">
              <a:xfrm flipV="1">
                <a:off x="6385461" y="1524000"/>
                <a:ext cx="520105" cy="332784"/>
              </a:xfrm>
              <a:prstGeom prst="straightConnector1">
                <a:avLst/>
              </a:prstGeom>
              <a:noFill/>
              <a:ln w="25400" algn="ctr">
                <a:solidFill>
                  <a:srgbClr val="FF0000"/>
                </a:solidFill>
                <a:round/>
                <a:headEnd/>
                <a:tailEnd type="none" w="med" len="med"/>
              </a:ln>
            </p:spPr>
          </p:cxnSp>
          <p:sp>
            <p:nvSpPr>
              <p:cNvPr id="33" name="Rectangle 32"/>
              <p:cNvSpPr/>
              <p:nvPr/>
            </p:nvSpPr>
            <p:spPr bwMode="auto">
              <a:xfrm>
                <a:off x="6240581" y="1856784"/>
                <a:ext cx="144880" cy="130790"/>
              </a:xfrm>
              <a:prstGeom prst="rect">
                <a:avLst/>
              </a:prstGeom>
              <a:noFill/>
              <a:ln w="25400" cap="flat" cmpd="sng" algn="ctr">
                <a:solidFill>
                  <a:srgbClr val="FE5000"/>
                </a:solidFill>
                <a:prstDash val="solid"/>
                <a:bevel/>
                <a:headEnd type="none" w="med" len="med"/>
                <a:tailEnd type="none" w="med" len="med"/>
              </a:ln>
              <a:effectLst/>
            </p:spPr>
            <p:txBody>
              <a:bodyPr vert="horz" wrap="square" lIns="42239" tIns="42239" rIns="42239" bIns="42239" numCol="1" rtlCol="0" anchor="t" anchorCtr="0" compatLnSpc="1">
                <a:prstTxWarp prst="textNoShape">
                  <a:avLst/>
                </a:prstTxWarp>
              </a:bodyPr>
              <a:lstStyle/>
              <a:p>
                <a:pPr defTabSz="1072866" eaLnBrk="0" hangingPunct="0">
                  <a:spcBef>
                    <a:spcPct val="50000"/>
                  </a:spcBef>
                </a:pPr>
                <a:endParaRPr lang="en-GB" sz="1100" dirty="0" smtClean="0"/>
              </a:p>
            </p:txBody>
          </p:sp>
        </p:grpSp>
      </p:grpSp>
      <p:sp>
        <p:nvSpPr>
          <p:cNvPr id="39" name="TextBox 13"/>
          <p:cNvSpPr txBox="1">
            <a:spLocks noChangeArrowheads="1"/>
          </p:cNvSpPr>
          <p:nvPr/>
        </p:nvSpPr>
        <p:spPr bwMode="auto">
          <a:xfrm>
            <a:off x="6294395" y="5640914"/>
            <a:ext cx="2815742" cy="870081"/>
          </a:xfrm>
          <a:prstGeom prst="rect">
            <a:avLst/>
          </a:prstGeom>
          <a:noFill/>
          <a:ln w="9525">
            <a:noFill/>
            <a:miter lim="800000"/>
            <a:headEnd/>
            <a:tailEnd/>
          </a:ln>
        </p:spPr>
        <p:txBody>
          <a:bodyPr wrap="square" lIns="107287" tIns="53643" rIns="107287" bIns="53643">
            <a:spAutoFit/>
          </a:bodyPr>
          <a:lstStyle/>
          <a:p>
            <a:pPr marL="342900" lvl="0" indent="-342900" algn="ctr" eaLnBrk="0" hangingPunct="0">
              <a:lnSpc>
                <a:spcPct val="150000"/>
              </a:lnSpc>
            </a:pPr>
            <a:r>
              <a:rPr lang="en-GB" sz="1100" dirty="0" smtClean="0">
                <a:solidFill>
                  <a:schemeClr val="tx1"/>
                </a:solidFill>
              </a:rPr>
              <a:t>Meteosat-9/VIS06 Bias Change </a:t>
            </a:r>
          </a:p>
          <a:p>
            <a:pPr marL="342900" lvl="0" indent="-342900" algn="ctr" eaLnBrk="0" hangingPunct="0">
              <a:lnSpc>
                <a:spcPct val="150000"/>
              </a:lnSpc>
            </a:pPr>
            <a:r>
              <a:rPr lang="en-GB" sz="1100" dirty="0" err="1" smtClean="0">
                <a:solidFill>
                  <a:schemeClr val="tx1"/>
                </a:solidFill>
              </a:rPr>
              <a:t>wrt</a:t>
            </a:r>
            <a:r>
              <a:rPr lang="en-GB" sz="1100" dirty="0" smtClean="0">
                <a:solidFill>
                  <a:schemeClr val="tx1"/>
                </a:solidFill>
              </a:rPr>
              <a:t> ROLO Model Lunar Irradiance</a:t>
            </a:r>
          </a:p>
          <a:p>
            <a:pPr marL="342900" lvl="0" indent="-342900" algn="ctr" eaLnBrk="0" hangingPunct="0">
              <a:lnSpc>
                <a:spcPct val="150000"/>
              </a:lnSpc>
            </a:pPr>
            <a:r>
              <a:rPr lang="en-GB" sz="1100" dirty="0" smtClean="0">
                <a:solidFill>
                  <a:schemeClr val="tx1"/>
                </a:solidFill>
              </a:rPr>
              <a:t>(after phase angle correction)</a:t>
            </a:r>
          </a:p>
        </p:txBody>
      </p:sp>
      <p:grpSp>
        <p:nvGrpSpPr>
          <p:cNvPr id="4" name="Group 26"/>
          <p:cNvGrpSpPr/>
          <p:nvPr/>
        </p:nvGrpSpPr>
        <p:grpSpPr>
          <a:xfrm>
            <a:off x="5334005" y="1066810"/>
            <a:ext cx="3440763" cy="2608533"/>
            <a:chOff x="312302" y="3337972"/>
            <a:chExt cx="4050724" cy="2986820"/>
          </a:xfrm>
          <a:solidFill>
            <a:schemeClr val="accent3"/>
          </a:solidFill>
        </p:grpSpPr>
        <p:sp>
          <p:nvSpPr>
            <p:cNvPr id="14" name="テキスト ボックス 14"/>
            <p:cNvSpPr txBox="1"/>
            <p:nvPr/>
          </p:nvSpPr>
          <p:spPr>
            <a:xfrm>
              <a:off x="3475377" y="5796177"/>
              <a:ext cx="887649" cy="528615"/>
            </a:xfrm>
            <a:prstGeom prst="rect">
              <a:avLst/>
            </a:prstGeom>
            <a:noFill/>
          </p:spPr>
          <p:txBody>
            <a:bodyPr wrap="square" rtlCol="0">
              <a:spAutoFit/>
            </a:bodyPr>
            <a:lstStyle/>
            <a:p>
              <a:r>
                <a:rPr kumimoji="1" lang="en-US" altLang="ja-JP" sz="1200" b="0" dirty="0" smtClean="0">
                  <a:solidFill>
                    <a:schemeClr val="tx1"/>
                  </a:solidFill>
                </a:rPr>
                <a:t>10.8μm TB [K]</a:t>
              </a:r>
              <a:endParaRPr kumimoji="1" lang="ja-JP" altLang="en-US" sz="1200" b="0" dirty="0">
                <a:solidFill>
                  <a:schemeClr val="tx1"/>
                </a:solidFill>
              </a:endParaRPr>
            </a:p>
          </p:txBody>
        </p:sp>
        <p:pic>
          <p:nvPicPr>
            <p:cNvPr id="17" name="Picture 2" descr="C:\Users\jma802b\Desktop\cmp_jma_nasa_IR.png"/>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312302" y="3553416"/>
              <a:ext cx="3900433" cy="2302069"/>
            </a:xfrm>
            <a:prstGeom prst="rect">
              <a:avLst/>
            </a:prstGeom>
            <a:grpFill/>
            <a:extLst/>
          </p:spPr>
        </p:pic>
        <p:sp>
          <p:nvSpPr>
            <p:cNvPr id="21" name="テキスト ボックス 17"/>
            <p:cNvSpPr txBox="1"/>
            <p:nvPr/>
          </p:nvSpPr>
          <p:spPr>
            <a:xfrm>
              <a:off x="823083" y="3337972"/>
              <a:ext cx="2991313" cy="211446"/>
            </a:xfrm>
            <a:prstGeom prst="rect">
              <a:avLst/>
            </a:prstGeom>
            <a:noFill/>
          </p:spPr>
          <p:txBody>
            <a:bodyPr wrap="none" lIns="36000" tIns="0" rIns="36000" bIns="0" rtlCol="0">
              <a:spAutoFit/>
            </a:bodyPr>
            <a:lstStyle/>
            <a:p>
              <a:r>
                <a:rPr lang="en-US" altLang="ja-JP" sz="1200" b="0" dirty="0" smtClean="0">
                  <a:solidFill>
                    <a:schemeClr val="tx1"/>
                  </a:solidFill>
                </a:rPr>
                <a:t>MTSAT-2 </a:t>
              </a:r>
              <a:r>
                <a:rPr lang="en-US" altLang="ja-JP" sz="1200" b="0" dirty="0">
                  <a:solidFill>
                    <a:schemeClr val="tx1"/>
                  </a:solidFill>
                </a:rPr>
                <a:t>DCC detection </a:t>
              </a:r>
              <a:r>
                <a:rPr lang="en-US" altLang="ja-JP" sz="1200" b="0" dirty="0" smtClean="0">
                  <a:solidFill>
                    <a:schemeClr val="tx1"/>
                  </a:solidFill>
                </a:rPr>
                <a:t>2012-07-01T04</a:t>
              </a:r>
              <a:endParaRPr kumimoji="1" lang="ja-JP" altLang="en-US" sz="1200" b="0" dirty="0">
                <a:solidFill>
                  <a:schemeClr val="tx1"/>
                </a:solidFill>
              </a:endParaRPr>
            </a:p>
          </p:txBody>
        </p:sp>
        <p:pic>
          <p:nvPicPr>
            <p:cNvPr id="22" name="Picture 2" descr="C:\Users\jma802b\Desktop\cmp_jma_nasa_IR.png"/>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t="-4794" b="-640"/>
            <a:stretch/>
          </p:blipFill>
          <p:spPr bwMode="auto">
            <a:xfrm>
              <a:off x="823083" y="5861798"/>
              <a:ext cx="2730303" cy="360040"/>
            </a:xfrm>
            <a:prstGeom prst="rect">
              <a:avLst/>
            </a:prstGeom>
            <a:grpFill/>
            <a:extLst/>
          </p:spPr>
        </p:pic>
      </p:grpSp>
      <p:pic>
        <p:nvPicPr>
          <p:cNvPr id="102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4530" y="4114800"/>
            <a:ext cx="2190537" cy="2133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23" name="TextBox 22"/>
          <p:cNvSpPr txBox="1"/>
          <p:nvPr/>
        </p:nvSpPr>
        <p:spPr>
          <a:xfrm>
            <a:off x="76200" y="152400"/>
            <a:ext cx="2209800" cy="954107"/>
          </a:xfrm>
          <a:prstGeom prst="rect">
            <a:avLst/>
          </a:prstGeom>
          <a:solidFill>
            <a:schemeClr val="accent4">
              <a:lumMod val="20000"/>
              <a:lumOff val="80000"/>
            </a:schemeClr>
          </a:solidFill>
        </p:spPr>
        <p:txBody>
          <a:bodyPr wrap="square" rtlCol="0">
            <a:spAutoFit/>
          </a:bodyPr>
          <a:lstStyle/>
          <a:p>
            <a:r>
              <a:rPr lang="fr-CH" sz="2800" b="1" dirty="0" err="1" smtClean="0">
                <a:solidFill>
                  <a:schemeClr val="tx2">
                    <a:lumMod val="75000"/>
                  </a:schemeClr>
                </a:solidFill>
              </a:rPr>
              <a:t>Development</a:t>
            </a:r>
            <a:r>
              <a:rPr lang="fr-CH" sz="2800" b="1" dirty="0" smtClean="0">
                <a:solidFill>
                  <a:schemeClr val="tx2">
                    <a:lumMod val="75000"/>
                  </a:schemeClr>
                </a:solidFill>
              </a:rPr>
              <a:t> </a:t>
            </a:r>
            <a:r>
              <a:rPr lang="fr-CH" sz="2800" b="1" dirty="0" err="1" smtClean="0">
                <a:solidFill>
                  <a:schemeClr val="tx2">
                    <a:lumMod val="75000"/>
                  </a:schemeClr>
                </a:solidFill>
              </a:rPr>
              <a:t>Highlights</a:t>
            </a:r>
            <a:r>
              <a:rPr lang="fr-CH" sz="2800" b="1" dirty="0" smtClean="0">
                <a:solidFill>
                  <a:schemeClr val="tx2">
                    <a:lumMod val="75000"/>
                  </a:schemeClr>
                </a:solidFill>
              </a:rPr>
              <a:t> (2)</a:t>
            </a:r>
            <a:endParaRPr lang="en-US" sz="2800" b="1" dirty="0">
              <a:solidFill>
                <a:schemeClr val="tx2">
                  <a:lumMod val="75000"/>
                </a:schemeClr>
              </a:solidFill>
            </a:endParaRPr>
          </a:p>
        </p:txBody>
      </p:sp>
    </p:spTree>
    <p:extLst>
      <p:ext uri="{BB962C8B-B14F-4D97-AF65-F5344CB8AC3E}">
        <p14:creationId xmlns="" xmlns:p14="http://schemas.microsoft.com/office/powerpoint/2010/main" val="10692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5697284" cy="1020762"/>
          </a:xfrm>
        </p:spPr>
        <p:txBody>
          <a:bodyPr>
            <a:noAutofit/>
          </a:bodyPr>
          <a:lstStyle/>
          <a:p>
            <a:pPr algn="l"/>
            <a:r>
              <a:rPr lang="en-GB" sz="2800" dirty="0" smtClean="0">
                <a:solidFill>
                  <a:schemeClr val="tx2">
                    <a:lumMod val="50000"/>
                  </a:schemeClr>
                </a:solidFill>
              </a:rPr>
              <a:t>VIS-NIR </a:t>
            </a:r>
            <a:r>
              <a:rPr lang="en-GB" sz="2800" dirty="0" err="1" smtClean="0">
                <a:solidFill>
                  <a:schemeClr val="tx2">
                    <a:lumMod val="50000"/>
                  </a:schemeClr>
                </a:solidFill>
              </a:rPr>
              <a:t>intercalibration</a:t>
            </a:r>
            <a:r>
              <a:rPr lang="en-GB" sz="2800" dirty="0" smtClean="0">
                <a:solidFill>
                  <a:schemeClr val="tx2">
                    <a:lumMod val="50000"/>
                  </a:schemeClr>
                </a:solidFill>
              </a:rPr>
              <a:t> of </a:t>
            </a:r>
            <a:br>
              <a:rPr lang="en-GB" sz="2800" dirty="0" smtClean="0">
                <a:solidFill>
                  <a:schemeClr val="tx2">
                    <a:lumMod val="50000"/>
                  </a:schemeClr>
                </a:solidFill>
              </a:rPr>
            </a:br>
            <a:r>
              <a:rPr lang="en-GB" sz="2800" dirty="0" smtClean="0">
                <a:solidFill>
                  <a:schemeClr val="tx2">
                    <a:lumMod val="50000"/>
                  </a:schemeClr>
                </a:solidFill>
              </a:rPr>
              <a:t>GEO to LEO (MODIS) using DCC</a:t>
            </a:r>
            <a:br>
              <a:rPr lang="en-GB" sz="2800" dirty="0" smtClean="0">
                <a:solidFill>
                  <a:schemeClr val="tx2">
                    <a:lumMod val="50000"/>
                  </a:schemeClr>
                </a:solidFill>
              </a:rPr>
            </a:br>
            <a:r>
              <a:rPr lang="en-GB" sz="2800" dirty="0" smtClean="0">
                <a:solidFill>
                  <a:schemeClr val="tx2">
                    <a:lumMod val="50000"/>
                  </a:schemeClr>
                </a:solidFill>
              </a:rPr>
              <a:t>as transfer standard</a:t>
            </a:r>
            <a:endParaRPr lang="en-GB" sz="2800" dirty="0">
              <a:solidFill>
                <a:schemeClr val="tx2">
                  <a:lumMod val="50000"/>
                </a:schemeClr>
              </a:solidFill>
            </a:endParaRPr>
          </a:p>
        </p:txBody>
      </p:sp>
      <p:sp>
        <p:nvSpPr>
          <p:cNvPr id="5" name="Content Placeholder 4"/>
          <p:cNvSpPr>
            <a:spLocks noGrp="1"/>
          </p:cNvSpPr>
          <p:nvPr>
            <p:ph idx="1"/>
          </p:nvPr>
        </p:nvSpPr>
        <p:spPr>
          <a:xfrm>
            <a:off x="2362200" y="1371600"/>
            <a:ext cx="6324600" cy="914394"/>
          </a:xfrm>
        </p:spPr>
        <p:txBody>
          <a:bodyPr/>
          <a:lstStyle/>
          <a:p>
            <a:r>
              <a:rPr lang="en-GB" dirty="0" smtClean="0"/>
              <a:t>Soon in demonstration phase</a:t>
            </a:r>
            <a:endParaRPr lang="en-GB" dirty="0"/>
          </a:p>
        </p:txBody>
      </p:sp>
      <p:sp>
        <p:nvSpPr>
          <p:cNvPr id="3" name="Footer Placeholder 2"/>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pic>
        <p:nvPicPr>
          <p:cNvPr id="4" name="Picture 3"/>
          <p:cNvPicPr>
            <a:picLocks noChangeAspect="1"/>
          </p:cNvPicPr>
          <p:nvPr/>
        </p:nvPicPr>
        <p:blipFill>
          <a:blip r:embed="rId2" cstate="print"/>
          <a:stretch>
            <a:fillRect/>
          </a:stretch>
        </p:blipFill>
        <p:spPr>
          <a:xfrm>
            <a:off x="0" y="2077285"/>
            <a:ext cx="9144000" cy="4171115"/>
          </a:xfrm>
          <a:prstGeom prst="rect">
            <a:avLst/>
          </a:prstGeom>
        </p:spPr>
      </p:pic>
      <p:sp>
        <p:nvSpPr>
          <p:cNvPr id="6" name="TextBox 5"/>
          <p:cNvSpPr txBox="1"/>
          <p:nvPr/>
        </p:nvSpPr>
        <p:spPr>
          <a:xfrm>
            <a:off x="76200" y="152400"/>
            <a:ext cx="2209800" cy="954107"/>
          </a:xfrm>
          <a:prstGeom prst="rect">
            <a:avLst/>
          </a:prstGeom>
          <a:solidFill>
            <a:schemeClr val="accent4">
              <a:lumMod val="20000"/>
              <a:lumOff val="80000"/>
            </a:schemeClr>
          </a:solidFill>
        </p:spPr>
        <p:txBody>
          <a:bodyPr wrap="square" rtlCol="0">
            <a:spAutoFit/>
          </a:bodyPr>
          <a:lstStyle/>
          <a:p>
            <a:r>
              <a:rPr lang="en-GB" sz="2800" b="1" dirty="0" err="1" smtClean="0">
                <a:solidFill>
                  <a:schemeClr val="tx2">
                    <a:lumMod val="75000"/>
                  </a:schemeClr>
                </a:solidFill>
              </a:rPr>
              <a:t>DevelopmentHighlights</a:t>
            </a:r>
            <a:r>
              <a:rPr lang="en-GB" sz="2800" b="1" dirty="0" smtClean="0">
                <a:solidFill>
                  <a:schemeClr val="tx2">
                    <a:lumMod val="75000"/>
                  </a:schemeClr>
                </a:solidFill>
              </a:rPr>
              <a:t> (3)</a:t>
            </a:r>
            <a:endParaRPr lang="en-GB" sz="2800" b="1" dirty="0">
              <a:solidFill>
                <a:schemeClr val="tx2">
                  <a:lumMod val="75000"/>
                </a:schemeClr>
              </a:solidFill>
            </a:endParaRPr>
          </a:p>
        </p:txBody>
      </p:sp>
    </p:spTree>
    <p:extLst>
      <p:ext uri="{BB962C8B-B14F-4D97-AF65-F5344CB8AC3E}">
        <p14:creationId xmlns="" xmlns:p14="http://schemas.microsoft.com/office/powerpoint/2010/main" val="296011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a:t>
            </a:r>
            <a:endParaRPr lang="en-GB" dirty="0"/>
          </a:p>
        </p:txBody>
      </p:sp>
      <p:sp>
        <p:nvSpPr>
          <p:cNvPr id="3" name="Content Placeholder 2"/>
          <p:cNvSpPr>
            <a:spLocks noGrp="1"/>
          </p:cNvSpPr>
          <p:nvPr>
            <p:ph idx="1"/>
          </p:nvPr>
        </p:nvSpPr>
        <p:spPr/>
        <p:txBody>
          <a:bodyPr>
            <a:normAutofit/>
          </a:bodyPr>
          <a:lstStyle/>
          <a:p>
            <a:r>
              <a:rPr lang="en-US" dirty="0" smtClean="0"/>
              <a:t>Agencies report in generally good progress</a:t>
            </a:r>
          </a:p>
          <a:p>
            <a:r>
              <a:rPr lang="en-US" dirty="0" smtClean="0"/>
              <a:t>Examples </a:t>
            </a:r>
          </a:p>
          <a:p>
            <a:pPr lvl="1"/>
            <a:r>
              <a:rPr lang="en-US" dirty="0" smtClean="0"/>
              <a:t>CMA launch schedule – future CLARREO type mission (2022)</a:t>
            </a:r>
          </a:p>
          <a:p>
            <a:pPr lvl="1"/>
            <a:r>
              <a:rPr lang="en-US" dirty="0" smtClean="0"/>
              <a:t>JMA products web site</a:t>
            </a:r>
          </a:p>
          <a:p>
            <a:pPr lvl="1"/>
            <a:r>
              <a:rPr lang="en-US" dirty="0" err="1" smtClean="0"/>
              <a:t>Roshydromet</a:t>
            </a:r>
            <a:r>
              <a:rPr lang="en-US" dirty="0" smtClean="0"/>
              <a:t> IKFS-2 </a:t>
            </a:r>
            <a:r>
              <a:rPr lang="en-US" dirty="0" err="1" smtClean="0"/>
              <a:t>performancce</a:t>
            </a:r>
            <a:endParaRPr lang="en-US" dirty="0" smtClean="0"/>
          </a:p>
          <a:p>
            <a:pPr lvl="1"/>
            <a:r>
              <a:rPr lang="en-US" dirty="0" err="1" smtClean="0"/>
              <a:t>Roshydromet</a:t>
            </a:r>
            <a:r>
              <a:rPr lang="en-US" dirty="0" smtClean="0"/>
              <a:t> preparing new web-site</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60648"/>
            <a:ext cx="6907088" cy="369332"/>
          </a:xfrm>
          <a:prstGeom prst="rect">
            <a:avLst/>
          </a:prstGeom>
          <a:solidFill>
            <a:srgbClr val="00508D"/>
          </a:solidFill>
        </p:spPr>
        <p:txBody>
          <a:bodyPr wrap="square" rtlCol="0">
            <a:spAutoFit/>
          </a:bodyPr>
          <a:lstStyle/>
          <a:p>
            <a:r>
              <a:rPr lang="en-GB" altLang="ko-KR" b="1" dirty="0" smtClean="0">
                <a:solidFill>
                  <a:schemeClr val="bg1"/>
                </a:solidFill>
                <a:latin typeface="Arial" pitchFamily="34" charset="0"/>
                <a:cs typeface="Arial" pitchFamily="34" charset="0"/>
              </a:rPr>
              <a:t>Requirements for an absolute Lunar Calibration reference</a:t>
            </a:r>
            <a:endParaRPr lang="en-GB" altLang="ko-KR" b="1" dirty="0">
              <a:solidFill>
                <a:schemeClr val="bg1"/>
              </a:solidFill>
              <a:latin typeface="Arial" pitchFamily="34" charset="0"/>
              <a:cs typeface="Arial" pitchFamily="34" charset="0"/>
            </a:endParaRPr>
          </a:p>
        </p:txBody>
      </p:sp>
      <p:sp>
        <p:nvSpPr>
          <p:cNvPr id="5" name="TextBox 4"/>
          <p:cNvSpPr txBox="1"/>
          <p:nvPr/>
        </p:nvSpPr>
        <p:spPr>
          <a:xfrm>
            <a:off x="56310" y="3645024"/>
            <a:ext cx="9047466" cy="2862322"/>
          </a:xfrm>
          <a:prstGeom prst="rect">
            <a:avLst/>
          </a:prstGeom>
          <a:solidFill>
            <a:sysClr val="window" lastClr="FFFFFF"/>
          </a:solidFill>
        </p:spPr>
        <p:txBody>
          <a:bodyPr wrap="square" rtlCol="0">
            <a:spAutoFit/>
          </a:bodyPr>
          <a:lstStyle/>
          <a:p>
            <a:pPr marL="285750" marR="0" lvl="0" indent="-285750" defTabSz="914400" eaLnBrk="1" fontAlgn="auto" latinLnBrk="1" hangingPunct="1">
              <a:lnSpc>
                <a:spcPct val="100000"/>
              </a:lnSpc>
              <a:spcBef>
                <a:spcPts val="0"/>
              </a:spcBef>
              <a:spcAft>
                <a:spcPts val="0"/>
              </a:spcAft>
              <a:buClrTx/>
              <a:buSzTx/>
              <a:buFont typeface="Wingdings" panose="05000000000000000000" pitchFamily="2" charset="2"/>
              <a:buChar char="u"/>
              <a:tabLst/>
              <a:defRPr/>
            </a:pPr>
            <a:r>
              <a:rPr kumimoji="1" lang="en-GB" altLang="ko-KR" sz="1800" b="0" i="0" u="none" strike="noStrike" kern="0" cap="none" spc="0" normalizeH="0" baseline="0" noProof="0" dirty="0" smtClean="0">
                <a:ln>
                  <a:noFill/>
                </a:ln>
                <a:solidFill>
                  <a:prstClr val="black"/>
                </a:solidFill>
                <a:effectLst/>
                <a:uLnTx/>
                <a:uFillTx/>
                <a:latin typeface="Arial" pitchFamily="34" charset="0"/>
                <a:ea typeface="굴림" charset="-127"/>
                <a:cs typeface="Arial" pitchFamily="34" charset="0"/>
              </a:rPr>
              <a:t>Conclusions</a:t>
            </a:r>
          </a:p>
          <a:p>
            <a:pPr marL="742950" marR="0" lvl="1" indent="-285750" defTabSz="914400" eaLnBrk="1" fontAlgn="auto" latinLnBrk="1" hangingPunct="1">
              <a:lnSpc>
                <a:spcPct val="100000"/>
              </a:lnSpc>
              <a:spcBef>
                <a:spcPts val="0"/>
              </a:spcBef>
              <a:spcAft>
                <a:spcPts val="0"/>
              </a:spcAft>
              <a:buClrTx/>
              <a:buSzTx/>
              <a:buFont typeface="Arial" pitchFamily="34" charset="0"/>
              <a:buChar char="•"/>
              <a:tabLst/>
              <a:defRPr/>
            </a:pPr>
            <a:r>
              <a:rPr kumimoji="1" lang="en-GB" altLang="ko-KR" sz="1800" b="0" i="0" u="none" strike="noStrike" kern="0" cap="none" spc="0" normalizeH="0" baseline="0" noProof="0" dirty="0" smtClean="0">
                <a:ln>
                  <a:noFill/>
                </a:ln>
                <a:solidFill>
                  <a:prstClr val="black"/>
                </a:solidFill>
                <a:effectLst/>
                <a:uLnTx/>
                <a:uFillTx/>
                <a:latin typeface="Arial" pitchFamily="34" charset="0"/>
                <a:ea typeface="굴림" charset="-127"/>
                <a:cs typeface="Arial" pitchFamily="34" charset="0"/>
              </a:rPr>
              <a:t>The availability of a high-accuracy lunar reference standard: significant impact on Earth observation datasets acquired from space (by way of improved consistency and inter-operability across sensors and platforms)</a:t>
            </a:r>
          </a:p>
          <a:p>
            <a:pPr marL="1200150" marR="0" lvl="2" indent="-285750" defTabSz="914400" eaLnBrk="1" fontAlgn="auto" latinLnBrk="1" hangingPunct="1">
              <a:lnSpc>
                <a:spcPct val="100000"/>
              </a:lnSpc>
              <a:spcBef>
                <a:spcPts val="0"/>
              </a:spcBef>
              <a:spcAft>
                <a:spcPts val="0"/>
              </a:spcAft>
              <a:buClrTx/>
              <a:buSzTx/>
              <a:buFont typeface="Arial Unicode MS" pitchFamily="50" charset="-127"/>
              <a:buChar char="‒"/>
              <a:tabLst/>
              <a:defRPr/>
            </a:pPr>
            <a:r>
              <a:rPr kumimoji="1" lang="en-GB" altLang="ko-KR" sz="1800" b="0" i="0" u="none" strike="noStrike" kern="0" cap="none" spc="0" normalizeH="0" baseline="0" noProof="0" dirty="0" smtClean="0">
                <a:ln>
                  <a:noFill/>
                </a:ln>
                <a:solidFill>
                  <a:prstClr val="black"/>
                </a:solidFill>
                <a:effectLst/>
                <a:uLnTx/>
                <a:uFillTx/>
                <a:latin typeface="Arial" pitchFamily="34" charset="0"/>
                <a:ea typeface="굴림" charset="-127"/>
                <a:cs typeface="Arial" pitchFamily="34" charset="0"/>
              </a:rPr>
              <a:t>provide benefits to climate monitoring programs &amp; satellite operating agencies worldwide</a:t>
            </a:r>
          </a:p>
          <a:p>
            <a:pPr marL="742950" marR="0" lvl="1" indent="-285750" defTabSz="914400" eaLnBrk="1" fontAlgn="auto" latinLnBrk="1" hangingPunct="1">
              <a:lnSpc>
                <a:spcPct val="100000"/>
              </a:lnSpc>
              <a:spcBef>
                <a:spcPts val="0"/>
              </a:spcBef>
              <a:spcAft>
                <a:spcPts val="0"/>
              </a:spcAft>
              <a:buClrTx/>
              <a:buSzTx/>
              <a:buFont typeface="Arial" pitchFamily="34" charset="0"/>
              <a:buChar char="•"/>
              <a:tabLst/>
              <a:defRPr/>
            </a:pPr>
            <a:r>
              <a:rPr kumimoji="1" lang="en-GB" altLang="ko-KR" sz="1800" b="0" i="0" u="none" strike="noStrike" kern="0" cap="none" spc="0" normalizeH="0" baseline="0" noProof="0" dirty="0" smtClean="0">
                <a:ln>
                  <a:noFill/>
                </a:ln>
                <a:solidFill>
                  <a:prstClr val="black"/>
                </a:solidFill>
                <a:effectLst/>
                <a:uLnTx/>
                <a:uFillTx/>
                <a:latin typeface="Arial" pitchFamily="34" charset="0"/>
                <a:ea typeface="굴림" charset="-127"/>
                <a:cs typeface="Arial" pitchFamily="34" charset="0"/>
              </a:rPr>
              <a:t>Requirements </a:t>
            </a:r>
          </a:p>
          <a:p>
            <a:pPr marL="1200150" marR="0" lvl="2" indent="-285750" defTabSz="914400" eaLnBrk="1" fontAlgn="auto" latinLnBrk="1" hangingPunct="1">
              <a:lnSpc>
                <a:spcPct val="100000"/>
              </a:lnSpc>
              <a:spcBef>
                <a:spcPts val="0"/>
              </a:spcBef>
              <a:spcAft>
                <a:spcPts val="0"/>
              </a:spcAft>
              <a:buClrTx/>
              <a:buSzTx/>
              <a:buFont typeface="Arial Unicode MS" pitchFamily="50" charset="-127"/>
              <a:buChar char="‒"/>
              <a:tabLst/>
              <a:defRPr/>
            </a:pPr>
            <a:r>
              <a:rPr kumimoji="1" lang="en-GB" altLang="ko-KR" sz="1800" b="0" i="0" u="none" strike="noStrike" kern="0" cap="none" spc="0" normalizeH="0" baseline="0" noProof="0" dirty="0" smtClean="0">
                <a:ln>
                  <a:noFill/>
                </a:ln>
                <a:solidFill>
                  <a:prstClr val="black"/>
                </a:solidFill>
                <a:effectLst/>
                <a:uLnTx/>
                <a:uFillTx/>
                <a:latin typeface="Arial" pitchFamily="34" charset="0"/>
                <a:ea typeface="굴림" charset="-127"/>
                <a:cs typeface="Arial" pitchFamily="34" charset="0"/>
              </a:rPr>
              <a:t>collecting a new, high-accuracy set of characterization measurements of the Moon</a:t>
            </a:r>
          </a:p>
          <a:p>
            <a:pPr marL="1200150" marR="0" lvl="2" indent="-285750" defTabSz="914400" eaLnBrk="1" fontAlgn="auto" latinLnBrk="1" hangingPunct="1">
              <a:lnSpc>
                <a:spcPct val="100000"/>
              </a:lnSpc>
              <a:spcBef>
                <a:spcPts val="0"/>
              </a:spcBef>
              <a:spcAft>
                <a:spcPts val="0"/>
              </a:spcAft>
              <a:buClrTx/>
              <a:buSzTx/>
              <a:buFont typeface="Arial Unicode MS" pitchFamily="50" charset="-127"/>
              <a:buChar char="‒"/>
              <a:tabLst/>
              <a:defRPr/>
            </a:pPr>
            <a:r>
              <a:rPr kumimoji="1" lang="en-GB" altLang="ko-KR" sz="1800" b="0" i="0" u="none" strike="noStrike" kern="0" cap="none" spc="0" normalizeH="0" baseline="0" noProof="0" dirty="0" smtClean="0">
                <a:ln>
                  <a:noFill/>
                </a:ln>
                <a:solidFill>
                  <a:prstClr val="black"/>
                </a:solidFill>
                <a:effectLst/>
                <a:uLnTx/>
                <a:uFillTx/>
                <a:latin typeface="Arial" pitchFamily="34" charset="0"/>
                <a:ea typeface="굴림" charset="-127"/>
                <a:cs typeface="Arial" pitchFamily="34" charset="0"/>
              </a:rPr>
              <a:t>redeveloping the lunar reference using this improved dataset</a:t>
            </a:r>
          </a:p>
        </p:txBody>
      </p:sp>
      <p:sp>
        <p:nvSpPr>
          <p:cNvPr id="6" name="직사각형 3"/>
          <p:cNvSpPr/>
          <p:nvPr/>
        </p:nvSpPr>
        <p:spPr>
          <a:xfrm>
            <a:off x="35496" y="980728"/>
            <a:ext cx="9049005" cy="2585323"/>
          </a:xfrm>
          <a:prstGeom prst="rect">
            <a:avLst/>
          </a:prstGeom>
        </p:spPr>
        <p:txBody>
          <a:bodyPr wrap="square">
            <a:spAutoFit/>
          </a:bodyPr>
          <a:lstStyle/>
          <a:p>
            <a:pPr marL="285750" indent="-285750" latinLnBrk="1">
              <a:buFont typeface="Wingdings" panose="05000000000000000000" pitchFamily="2" charset="2"/>
              <a:buChar char="u"/>
            </a:pPr>
            <a:r>
              <a:rPr kumimoji="1" lang="en-GB" altLang="ko-KR" sz="1800" b="1" dirty="0" smtClean="0">
                <a:solidFill>
                  <a:prstClr val="black"/>
                </a:solidFill>
                <a:latin typeface="Arial" pitchFamily="34" charset="0"/>
                <a:ea typeface="굴림" charset="-127"/>
                <a:cs typeface="Arial" pitchFamily="34" charset="0"/>
              </a:rPr>
              <a:t>Actions and Recommendations </a:t>
            </a:r>
            <a:r>
              <a:rPr kumimoji="1" lang="en-GB" altLang="ko-KR" sz="1800" dirty="0" smtClean="0">
                <a:solidFill>
                  <a:prstClr val="black"/>
                </a:solidFill>
                <a:latin typeface="Arial" pitchFamily="34" charset="0"/>
                <a:ea typeface="굴림" charset="-127"/>
                <a:cs typeface="Arial" pitchFamily="34" charset="0"/>
              </a:rPr>
              <a:t>for an absolute lunar calibration reference</a:t>
            </a:r>
          </a:p>
          <a:p>
            <a:pPr marL="800100" lvl="1" indent="-342900" latinLnBrk="1">
              <a:buFontTx/>
              <a:buAutoNum type="arabicParenBoth"/>
            </a:pPr>
            <a:r>
              <a:rPr kumimoji="1" lang="en-GB" altLang="ko-KR" sz="1800" b="0" dirty="0" smtClean="0">
                <a:solidFill>
                  <a:prstClr val="black"/>
                </a:solidFill>
                <a:latin typeface="Arial" pitchFamily="34" charset="0"/>
                <a:ea typeface="굴림" charset="-127"/>
                <a:cs typeface="Arial" pitchFamily="34" charset="0"/>
              </a:rPr>
              <a:t>Satellite </a:t>
            </a:r>
            <a:r>
              <a:rPr kumimoji="1" lang="en-GB" altLang="ko-KR" sz="1800" b="0" dirty="0">
                <a:solidFill>
                  <a:prstClr val="black"/>
                </a:solidFill>
                <a:latin typeface="Arial" pitchFamily="34" charset="0"/>
                <a:ea typeface="굴림" charset="-127"/>
                <a:cs typeface="Arial" pitchFamily="34" charset="0"/>
              </a:rPr>
              <a:t>instrument operators should establish requirements to observe </a:t>
            </a:r>
            <a:r>
              <a:rPr kumimoji="1" lang="en-GB" altLang="ko-KR" sz="1800" b="0" dirty="0" smtClean="0">
                <a:solidFill>
                  <a:prstClr val="black"/>
                </a:solidFill>
                <a:latin typeface="Arial" pitchFamily="34" charset="0"/>
                <a:ea typeface="굴림" charset="-127"/>
                <a:cs typeface="Arial" pitchFamily="34" charset="0"/>
              </a:rPr>
              <a:t>the Moon </a:t>
            </a:r>
            <a:r>
              <a:rPr kumimoji="1" lang="en-GB" altLang="ko-KR" sz="1800" b="0" dirty="0">
                <a:solidFill>
                  <a:prstClr val="black"/>
                </a:solidFill>
                <a:latin typeface="Arial" pitchFamily="34" charset="0"/>
                <a:ea typeface="굴림" charset="-127"/>
                <a:cs typeface="Arial" pitchFamily="34" charset="0"/>
              </a:rPr>
              <a:t>with VIS/NIR channel sensors</a:t>
            </a:r>
            <a:r>
              <a:rPr kumimoji="1" lang="en-GB" altLang="ko-KR" sz="1800" b="0" dirty="0" smtClean="0">
                <a:solidFill>
                  <a:prstClr val="black"/>
                </a:solidFill>
                <a:latin typeface="Arial" pitchFamily="34" charset="0"/>
                <a:ea typeface="굴림" charset="-127"/>
                <a:cs typeface="Arial" pitchFamily="34" charset="0"/>
              </a:rPr>
              <a:t>.</a:t>
            </a:r>
            <a:endParaRPr kumimoji="1" lang="en-US" altLang="ko-KR" sz="1800" b="0" dirty="0">
              <a:solidFill>
                <a:prstClr val="black"/>
              </a:solidFill>
              <a:latin typeface="Arial" pitchFamily="34" charset="0"/>
              <a:ea typeface="굴림" charset="-127"/>
              <a:cs typeface="Arial" pitchFamily="34" charset="0"/>
            </a:endParaRPr>
          </a:p>
          <a:p>
            <a:pPr marL="800100" lvl="1" indent="-342900" latinLnBrk="1">
              <a:buFontTx/>
              <a:buAutoNum type="arabicParenBoth"/>
            </a:pPr>
            <a:r>
              <a:rPr kumimoji="1" lang="en-GB" altLang="ko-KR" sz="1800" b="0" dirty="0" smtClean="0">
                <a:solidFill>
                  <a:prstClr val="black"/>
                </a:solidFill>
                <a:latin typeface="Arial" pitchFamily="34" charset="0"/>
                <a:ea typeface="굴림" charset="-127"/>
                <a:cs typeface="Arial" pitchFamily="34" charset="0"/>
              </a:rPr>
              <a:t>Satellite </a:t>
            </a:r>
            <a:r>
              <a:rPr kumimoji="1" lang="en-GB" altLang="ko-KR" sz="1800" b="0" dirty="0">
                <a:solidFill>
                  <a:prstClr val="black"/>
                </a:solidFill>
                <a:latin typeface="Arial" pitchFamily="34" charset="0"/>
                <a:ea typeface="굴림" charset="-127"/>
                <a:cs typeface="Arial" pitchFamily="34" charset="0"/>
              </a:rPr>
              <a:t>operating agencies should support proposals and programs </a:t>
            </a:r>
            <a:r>
              <a:rPr kumimoji="1" lang="en-GB" altLang="ko-KR" sz="1800" b="0" dirty="0" smtClean="0">
                <a:solidFill>
                  <a:prstClr val="black"/>
                </a:solidFill>
                <a:latin typeface="Arial" pitchFamily="34" charset="0"/>
                <a:ea typeface="굴림" charset="-127"/>
                <a:cs typeface="Arial" pitchFamily="34" charset="0"/>
              </a:rPr>
              <a:t>to acquire </a:t>
            </a:r>
            <a:r>
              <a:rPr kumimoji="1" lang="en-GB" altLang="ko-KR" sz="1800" b="0" dirty="0">
                <a:solidFill>
                  <a:prstClr val="black"/>
                </a:solidFill>
                <a:latin typeface="Arial" pitchFamily="34" charset="0"/>
                <a:ea typeface="굴림" charset="-127"/>
                <a:cs typeface="Arial" pitchFamily="34" charset="0"/>
              </a:rPr>
              <a:t>high-accuracy characterization measurements of the Moon, to </a:t>
            </a:r>
            <a:r>
              <a:rPr kumimoji="1" lang="en-GB" altLang="ko-KR" sz="1800" b="0" dirty="0" smtClean="0">
                <a:solidFill>
                  <a:prstClr val="black"/>
                </a:solidFill>
                <a:latin typeface="Arial" pitchFamily="34" charset="0"/>
                <a:ea typeface="굴림" charset="-127"/>
                <a:cs typeface="Arial" pitchFamily="34" charset="0"/>
              </a:rPr>
              <a:t>develop a </a:t>
            </a:r>
            <a:r>
              <a:rPr kumimoji="1" lang="en-GB" altLang="ko-KR" sz="1800" b="0" dirty="0">
                <a:solidFill>
                  <a:prstClr val="black"/>
                </a:solidFill>
                <a:latin typeface="Arial" pitchFamily="34" charset="0"/>
                <a:ea typeface="굴림" charset="-127"/>
                <a:cs typeface="Arial" pitchFamily="34" charset="0"/>
              </a:rPr>
              <a:t>new, high accuracy, SI-traceable lunar reference standard for reflected </a:t>
            </a:r>
            <a:r>
              <a:rPr kumimoji="1" lang="en-GB" altLang="ko-KR" sz="1800" b="0" dirty="0" smtClean="0">
                <a:solidFill>
                  <a:prstClr val="black"/>
                </a:solidFill>
                <a:latin typeface="Arial" pitchFamily="34" charset="0"/>
                <a:ea typeface="굴림" charset="-127"/>
                <a:cs typeface="Arial" pitchFamily="34" charset="0"/>
              </a:rPr>
              <a:t>solar wavelengths.</a:t>
            </a:r>
            <a:endParaRPr kumimoji="1" lang="en-US" altLang="ko-KR" sz="1800" b="0" dirty="0">
              <a:solidFill>
                <a:prstClr val="black"/>
              </a:solidFill>
              <a:latin typeface="Arial" pitchFamily="34" charset="0"/>
              <a:ea typeface="굴림" charset="-127"/>
              <a:cs typeface="Arial" pitchFamily="34" charset="0"/>
            </a:endParaRPr>
          </a:p>
          <a:p>
            <a:pPr marL="800100" lvl="1" indent="-342900" latinLnBrk="1">
              <a:buFontTx/>
              <a:buAutoNum type="arabicParenBoth"/>
            </a:pPr>
            <a:r>
              <a:rPr kumimoji="1" lang="en-GB" altLang="ko-KR" sz="1800" b="0" dirty="0" smtClean="0">
                <a:solidFill>
                  <a:prstClr val="black"/>
                </a:solidFill>
                <a:latin typeface="Arial" pitchFamily="34" charset="0"/>
                <a:ea typeface="굴림" charset="-127"/>
                <a:cs typeface="Arial" pitchFamily="34" charset="0"/>
              </a:rPr>
              <a:t>Long-term </a:t>
            </a:r>
            <a:r>
              <a:rPr kumimoji="1" lang="en-GB" altLang="ko-KR" sz="1800" b="0" dirty="0">
                <a:solidFill>
                  <a:prstClr val="black"/>
                </a:solidFill>
                <a:latin typeface="Arial" pitchFamily="34" charset="0"/>
                <a:ea typeface="굴림" charset="-127"/>
                <a:cs typeface="Arial" pitchFamily="34" charset="0"/>
              </a:rPr>
              <a:t>continuity of absolute solar spectral irradiance measurement with SI-traceable accuracy should be ensured.</a:t>
            </a:r>
            <a:endParaRPr kumimoji="1" lang="ko-KR" altLang="ko-KR" sz="1800" b="0" dirty="0">
              <a:solidFill>
                <a:prstClr val="black"/>
              </a:solidFill>
              <a:latin typeface="Arial" pitchFamily="34" charset="0"/>
              <a:ea typeface="굴림" charset="-127"/>
              <a:cs typeface="Arial" pitchFamily="34" charset="0"/>
            </a:endParaRPr>
          </a:p>
        </p:txBody>
      </p:sp>
    </p:spTree>
    <p:extLst>
      <p:ext uri="{BB962C8B-B14F-4D97-AF65-F5344CB8AC3E}">
        <p14:creationId xmlns:p14="http://schemas.microsoft.com/office/powerpoint/2010/main" xmlns="" val="3166743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60090" y="5359421"/>
            <a:ext cx="7992888" cy="707886"/>
          </a:xfrm>
          <a:prstGeom prst="rect">
            <a:avLst/>
          </a:prstGeom>
          <a:noFill/>
          <a:ln w="9525">
            <a:noFill/>
            <a:miter lim="800000"/>
            <a:headEnd/>
            <a:tailEnd/>
          </a:ln>
        </p:spPr>
        <p:txBody>
          <a:bodyPr wrap="square">
            <a:spAutoFit/>
          </a:bodyPr>
          <a:lstStyle/>
          <a:p>
            <a:pPr marL="0" lvl="1" latinLnBrk="0"/>
            <a:r>
              <a:rPr lang="en-US" sz="2000" dirty="0">
                <a:latin typeface="Calibri" pitchFamily="34" charset="0"/>
                <a:cs typeface="Calibri" pitchFamily="34" charset="0"/>
                <a:sym typeface="Wingdings" pitchFamily="-32" charset="2"/>
              </a:rPr>
              <a:t>VIS0.6 Calibration </a:t>
            </a:r>
            <a:r>
              <a:rPr lang="en-US" sz="2000" dirty="0" smtClean="0">
                <a:latin typeface="Calibri" pitchFamily="34" charset="0"/>
                <a:cs typeface="Calibri" pitchFamily="34" charset="0"/>
                <a:sym typeface="Wingdings" pitchFamily="-32" charset="2"/>
              </a:rPr>
              <a:t>C</a:t>
            </a:r>
            <a:r>
              <a:rPr lang="en-US" sz="2000" dirty="0" smtClean="0">
                <a:solidFill>
                  <a:schemeClr val="tx1"/>
                </a:solidFill>
                <a:latin typeface="Calibri" pitchFamily="34" charset="0"/>
                <a:cs typeface="Calibri" pitchFamily="34" charset="0"/>
                <a:sym typeface="Wingdings" pitchFamily="-32" charset="2"/>
              </a:rPr>
              <a:t>oefficient from inter-calibration w.r.t. Aqua MODIS </a:t>
            </a:r>
            <a:r>
              <a:rPr lang="en-US" sz="2000" dirty="0" smtClean="0">
                <a:latin typeface="Calibri" pitchFamily="34" charset="0"/>
                <a:cs typeface="Calibri" pitchFamily="34" charset="0"/>
                <a:sym typeface="Wingdings" pitchFamily="2" charset="2"/>
              </a:rPr>
              <a:t>using Deep Convective Clouds shows good </a:t>
            </a:r>
            <a:r>
              <a:rPr lang="en-US" sz="2000" dirty="0" smtClean="0">
                <a:solidFill>
                  <a:schemeClr val="tx1"/>
                </a:solidFill>
                <a:latin typeface="Calibri" pitchFamily="34" charset="0"/>
                <a:cs typeface="Calibri" pitchFamily="34" charset="0"/>
                <a:sym typeface="Wingdings" pitchFamily="2" charset="2"/>
              </a:rPr>
              <a:t>agreement with user feedback</a:t>
            </a:r>
          </a:p>
        </p:txBody>
      </p:sp>
      <p:sp>
        <p:nvSpPr>
          <p:cNvPr id="4" name="TextBox 3"/>
          <p:cNvSpPr txBox="1"/>
          <p:nvPr/>
        </p:nvSpPr>
        <p:spPr>
          <a:xfrm>
            <a:off x="179512" y="260648"/>
            <a:ext cx="7135688" cy="369332"/>
          </a:xfrm>
          <a:prstGeom prst="rect">
            <a:avLst/>
          </a:prstGeom>
          <a:solidFill>
            <a:srgbClr val="00508D"/>
          </a:solidFill>
        </p:spPr>
        <p:txBody>
          <a:bodyPr wrap="square" rtlCol="0">
            <a:spAutoFit/>
          </a:bodyPr>
          <a:lstStyle/>
          <a:p>
            <a:r>
              <a:rPr lang="en-GB" altLang="ko-KR" b="1" dirty="0" smtClean="0">
                <a:solidFill>
                  <a:schemeClr val="bg1"/>
                </a:solidFill>
                <a:latin typeface="Arial" pitchFamily="34" charset="0"/>
                <a:cs typeface="Arial" pitchFamily="34" charset="0"/>
              </a:rPr>
              <a:t> New phase of GSICS VIS/NIR products (demonstration mode)</a:t>
            </a:r>
            <a:endParaRPr lang="en-GB" altLang="ko-KR" b="1" dirty="0">
              <a:solidFill>
                <a:schemeClr val="bg1"/>
              </a:solidFill>
              <a:latin typeface="Arial" pitchFamily="34" charset="0"/>
              <a:cs typeface="Arial" pitchFamily="34" charset="0"/>
            </a:endParaRPr>
          </a:p>
        </p:txBody>
      </p:sp>
      <p:pic>
        <p:nvPicPr>
          <p:cNvPr id="3" name="Picture 2" descr="C:\Users\wagner\Desktop\CEOS_IVOS_2015\Material\GSICS_DCC_versus_SSCC.png"/>
          <p:cNvPicPr>
            <a:picLocks noChangeAspect="1" noChangeArrowheads="1"/>
          </p:cNvPicPr>
          <p:nvPr/>
        </p:nvPicPr>
        <p:blipFill>
          <a:blip r:embed="rId2" cstate="print"/>
          <a:srcRect/>
          <a:stretch>
            <a:fillRect/>
          </a:stretch>
        </p:blipFill>
        <p:spPr bwMode="auto">
          <a:xfrm>
            <a:off x="482025" y="1021125"/>
            <a:ext cx="8191024" cy="4191953"/>
          </a:xfrm>
          <a:prstGeom prst="rect">
            <a:avLst/>
          </a:prstGeom>
          <a:noFill/>
        </p:spPr>
      </p:pic>
      <p:grpSp>
        <p:nvGrpSpPr>
          <p:cNvPr id="6" name="Group 16"/>
          <p:cNvGrpSpPr/>
          <p:nvPr/>
        </p:nvGrpSpPr>
        <p:grpSpPr>
          <a:xfrm>
            <a:off x="1136689" y="2828323"/>
            <a:ext cx="7543800" cy="1494254"/>
            <a:chOff x="1511300" y="2971800"/>
            <a:chExt cx="7543800" cy="1494254"/>
          </a:xfrm>
        </p:grpSpPr>
        <p:sp>
          <p:nvSpPr>
            <p:cNvPr id="7" name="Right Brace 5"/>
            <p:cNvSpPr/>
            <p:nvPr/>
          </p:nvSpPr>
          <p:spPr bwMode="auto">
            <a:xfrm rot="5400000">
              <a:off x="7588250" y="2533650"/>
              <a:ext cx="381000" cy="1257300"/>
            </a:xfrm>
            <a:prstGeom prst="rightBrace">
              <a:avLst>
                <a:gd name="adj1" fmla="val 25000"/>
                <a:gd name="adj2" fmla="val 50000"/>
              </a:avLst>
            </a:prstGeom>
            <a:no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8" name="Right Brace 6"/>
            <p:cNvSpPr/>
            <p:nvPr/>
          </p:nvSpPr>
          <p:spPr bwMode="auto">
            <a:xfrm rot="5400000">
              <a:off x="4121150" y="704850"/>
              <a:ext cx="381000" cy="5600700"/>
            </a:xfrm>
            <a:prstGeom prst="rightBrace">
              <a:avLst>
                <a:gd name="adj1" fmla="val 25000"/>
                <a:gd name="adj2" fmla="val 50000"/>
              </a:avLst>
            </a:prstGeom>
            <a:noFill/>
            <a:ln w="38100"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9" name="Straight Arrow Connector 12"/>
            <p:cNvCxnSpPr/>
            <p:nvPr/>
          </p:nvCxnSpPr>
          <p:spPr bwMode="auto">
            <a:xfrm flipH="1">
              <a:off x="7772400" y="3403600"/>
              <a:ext cx="6350" cy="508000"/>
            </a:xfrm>
            <a:prstGeom prst="straightConnector1">
              <a:avLst/>
            </a:prstGeom>
            <a:solidFill>
              <a:schemeClr val="bg2"/>
            </a:solidFill>
            <a:ln w="38100" cap="flat" cmpd="sng" algn="ctr">
              <a:solidFill>
                <a:srgbClr val="00B050"/>
              </a:solidFill>
              <a:prstDash val="solid"/>
              <a:round/>
              <a:headEnd type="stealth" w="med" len="med"/>
              <a:tailEnd type="none"/>
            </a:ln>
            <a:effectLst/>
          </p:spPr>
        </p:cxnSp>
        <p:sp>
          <p:nvSpPr>
            <p:cNvPr id="10" name="TextBox 9"/>
            <p:cNvSpPr txBox="1"/>
            <p:nvPr/>
          </p:nvSpPr>
          <p:spPr>
            <a:xfrm>
              <a:off x="6502400" y="3619500"/>
              <a:ext cx="2552700" cy="584775"/>
            </a:xfrm>
            <a:prstGeom prst="rect">
              <a:avLst/>
            </a:prstGeom>
            <a:solidFill>
              <a:srgbClr val="FFFF00"/>
            </a:solidFill>
            <a:ln w="28575">
              <a:solidFill>
                <a:srgbClr val="00B050"/>
              </a:solidFill>
            </a:ln>
          </p:spPr>
          <p:txBody>
            <a:bodyPr wrap="square" rtlCol="0">
              <a:spAutoFit/>
            </a:bodyPr>
            <a:lstStyle/>
            <a:p>
              <a:pPr algn="ctr" latinLnBrk="0"/>
              <a:r>
                <a:rPr lang="en-US" sz="1600" dirty="0" smtClean="0">
                  <a:solidFill>
                    <a:srgbClr val="00B050"/>
                  </a:solidFill>
                  <a:latin typeface="Arial" panose="020B0604020202020204" pitchFamily="34" charset="0"/>
                  <a:cs typeface="Arial" panose="020B0604020202020204" pitchFamily="34" charset="0"/>
                </a:rPr>
                <a:t>After deployment in the OPE monitoring system</a:t>
              </a:r>
              <a:endParaRPr lang="en-GB" sz="1600" dirty="0">
                <a:solidFill>
                  <a:srgbClr val="00B050"/>
                </a:solidFill>
                <a:latin typeface="Arial" panose="020B0604020202020204" pitchFamily="34" charset="0"/>
                <a:cs typeface="Arial" panose="020B0604020202020204" pitchFamily="34" charset="0"/>
              </a:endParaRPr>
            </a:p>
          </p:txBody>
        </p:sp>
        <p:cxnSp>
          <p:nvCxnSpPr>
            <p:cNvPr id="11" name="Straight Arrow Connector 14"/>
            <p:cNvCxnSpPr/>
            <p:nvPr/>
          </p:nvCxnSpPr>
          <p:spPr bwMode="auto">
            <a:xfrm flipH="1">
              <a:off x="4305300" y="3721100"/>
              <a:ext cx="6350" cy="508000"/>
            </a:xfrm>
            <a:prstGeom prst="straightConnector1">
              <a:avLst/>
            </a:prstGeom>
            <a:solidFill>
              <a:schemeClr val="bg2"/>
            </a:solidFill>
            <a:ln w="38100" cap="flat" cmpd="sng" algn="ctr">
              <a:solidFill>
                <a:srgbClr val="00B050"/>
              </a:solidFill>
              <a:prstDash val="solid"/>
              <a:round/>
              <a:headEnd type="stealth" w="med" len="med"/>
              <a:tailEnd type="none"/>
            </a:ln>
            <a:effectLst/>
          </p:spPr>
        </p:cxnSp>
        <p:sp>
          <p:nvSpPr>
            <p:cNvPr id="12" name="TextBox 11"/>
            <p:cNvSpPr txBox="1"/>
            <p:nvPr/>
          </p:nvSpPr>
          <p:spPr>
            <a:xfrm>
              <a:off x="3035300" y="4127500"/>
              <a:ext cx="2552700" cy="338554"/>
            </a:xfrm>
            <a:prstGeom prst="rect">
              <a:avLst/>
            </a:prstGeom>
            <a:solidFill>
              <a:srgbClr val="FFFF00"/>
            </a:solidFill>
            <a:ln w="28575">
              <a:solidFill>
                <a:srgbClr val="00B050"/>
              </a:solidFill>
            </a:ln>
          </p:spPr>
          <p:txBody>
            <a:bodyPr wrap="square" rtlCol="0">
              <a:spAutoFit/>
            </a:bodyPr>
            <a:lstStyle/>
            <a:p>
              <a:pPr algn="ctr"/>
              <a:r>
                <a:rPr lang="en-US" sz="1600" dirty="0" smtClean="0">
                  <a:solidFill>
                    <a:srgbClr val="00B050"/>
                  </a:solidFill>
                  <a:latin typeface="Arial" panose="020B0604020202020204" pitchFamily="34" charset="0"/>
                  <a:cs typeface="Arial" panose="020B0604020202020204" pitchFamily="34" charset="0"/>
                </a:rPr>
                <a:t>Need for reprocessing</a:t>
              </a:r>
              <a:endParaRPr lang="en-GB" sz="1600" dirty="0">
                <a:solidFill>
                  <a:srgbClr val="00B050"/>
                </a:solidFill>
                <a:latin typeface="Arial" panose="020B0604020202020204" pitchFamily="34" charset="0"/>
                <a:cs typeface="Arial" panose="020B0604020202020204" pitchFamily="34" charset="0"/>
              </a:endParaRPr>
            </a:p>
          </p:txBody>
        </p:sp>
      </p:grpSp>
      <p:sp>
        <p:nvSpPr>
          <p:cNvPr id="2" name="직사각형 1"/>
          <p:cNvSpPr/>
          <p:nvPr/>
        </p:nvSpPr>
        <p:spPr>
          <a:xfrm>
            <a:off x="1043608" y="796642"/>
            <a:ext cx="2363147" cy="400110"/>
          </a:xfrm>
          <a:prstGeom prst="rect">
            <a:avLst/>
          </a:prstGeom>
        </p:spPr>
        <p:txBody>
          <a:bodyPr wrap="none">
            <a:spAutoFit/>
          </a:bodyPr>
          <a:lstStyle/>
          <a:p>
            <a:r>
              <a:rPr lang="en-GB" altLang="ko-KR" sz="2000" b="1" dirty="0">
                <a:latin typeface="Arial" panose="020B0604020202020204" pitchFamily="34" charset="0"/>
                <a:cs typeface="Arial" panose="020B0604020202020204" pitchFamily="34" charset="0"/>
              </a:rPr>
              <a:t>Meteosat-9 VIS0.6</a:t>
            </a:r>
            <a:endParaRPr lang="ko-KR"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17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60648"/>
            <a:ext cx="7059488" cy="369332"/>
          </a:xfrm>
          <a:prstGeom prst="rect">
            <a:avLst/>
          </a:prstGeom>
          <a:solidFill>
            <a:srgbClr val="00508D"/>
          </a:solidFill>
        </p:spPr>
        <p:txBody>
          <a:bodyPr wrap="square" rtlCol="0">
            <a:spAutoFit/>
          </a:bodyPr>
          <a:lstStyle/>
          <a:p>
            <a:r>
              <a:rPr lang="en-GB" altLang="ko-KR" b="1" dirty="0" smtClean="0">
                <a:solidFill>
                  <a:schemeClr val="bg1"/>
                </a:solidFill>
                <a:latin typeface="Arial" pitchFamily="34" charset="0"/>
                <a:cs typeface="Arial" pitchFamily="34" charset="0"/>
              </a:rPr>
              <a:t> GRWG Work plan 2016-2017</a:t>
            </a:r>
            <a:endParaRPr lang="en-GB" altLang="ko-KR" b="1" dirty="0">
              <a:solidFill>
                <a:schemeClr val="bg1"/>
              </a:solidFill>
              <a:latin typeface="Arial" pitchFamily="34" charset="0"/>
              <a:cs typeface="Arial" pitchFamily="34" charset="0"/>
            </a:endParaRPr>
          </a:p>
        </p:txBody>
      </p:sp>
      <p:sp>
        <p:nvSpPr>
          <p:cNvPr id="2" name="직사각형 1"/>
          <p:cNvSpPr/>
          <p:nvPr/>
        </p:nvSpPr>
        <p:spPr>
          <a:xfrm>
            <a:off x="107504" y="764704"/>
            <a:ext cx="8928992" cy="5260414"/>
          </a:xfrm>
          <a:prstGeom prst="rect">
            <a:avLst/>
          </a:prstGeom>
        </p:spPr>
        <p:txBody>
          <a:bodyPr wrap="square">
            <a:spAutoFit/>
          </a:bodyPr>
          <a:lstStyle/>
          <a:p>
            <a:pPr marL="685800" indent="-342900" fontAlgn="ctr">
              <a:lnSpc>
                <a:spcPts val="3100"/>
              </a:lnSpc>
              <a:spcBef>
                <a:spcPts val="0"/>
              </a:spcBef>
              <a:spcAft>
                <a:spcPts val="0"/>
              </a:spcAft>
              <a:buFont typeface="Wingdings" panose="05000000000000000000" pitchFamily="2" charset="2"/>
              <a:buChar char="§"/>
            </a:pPr>
            <a:r>
              <a:rPr lang="ko-KR" altLang="ko-KR" sz="2400" dirty="0" err="1">
                <a:solidFill>
                  <a:srgbClr val="000000"/>
                </a:solidFill>
                <a:latin typeface="Arial" panose="020B0604020202020204" pitchFamily="34" charset="0"/>
                <a:ea typeface="Arial" panose="020B0604020202020204" pitchFamily="34" charset="0"/>
                <a:cs typeface="Arial" panose="020B0604020202020204" pitchFamily="34" charset="0"/>
              </a:rPr>
              <a:t>Further</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ko-KR" altLang="ko-KR" sz="2400" dirty="0" err="1">
                <a:solidFill>
                  <a:srgbClr val="000000"/>
                </a:solidFill>
                <a:latin typeface="Arial" panose="020B0604020202020204" pitchFamily="34" charset="0"/>
                <a:ea typeface="Arial" panose="020B0604020202020204" pitchFamily="34" charset="0"/>
                <a:cs typeface="Arial" panose="020B0604020202020204" pitchFamily="34" charset="0"/>
              </a:rPr>
              <a:t>development</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 of GEO-LEO IR and DCC </a:t>
            </a:r>
            <a:r>
              <a:rPr lang="ko-KR" altLang="ko-KR" sz="24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products</a:t>
            </a:r>
            <a:endParaRPr lang="en-US" altLang="ko-KR" sz="240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1143000" lvl="1" indent="-342900" fontAlgn="ctr">
              <a:lnSpc>
                <a:spcPts val="3100"/>
              </a:lnSpc>
              <a:spcBef>
                <a:spcPts val="0"/>
              </a:spcBef>
              <a:spcAft>
                <a:spcPts val="0"/>
              </a:spcAft>
              <a:buFont typeface="Wingdings" panose="05000000000000000000" pitchFamily="2" charset="2"/>
              <a:buChar char="ü"/>
            </a:pPr>
            <a:r>
              <a:rPr lang="en-US" altLang="ko-KR" sz="2000" dirty="0" smtClean="0">
                <a:solidFill>
                  <a:srgbClr val="000000"/>
                </a:solidFill>
                <a:latin typeface="Arial" panose="020B0604020202020204" pitchFamily="34" charset="0"/>
                <a:ea typeface="돋움" panose="020B0600000101010101" pitchFamily="50" charset="-127"/>
                <a:cs typeface="Arial" panose="020B0604020202020204" pitchFamily="34" charset="0"/>
              </a:rPr>
              <a:t>To progress </a:t>
            </a:r>
            <a:r>
              <a:rPr lang="en-GB" altLang="ko-KR" sz="2000" dirty="0">
                <a:latin typeface="Arial" pitchFamily="34" charset="0"/>
                <a:ea typeface="Arial Unicode MS" pitchFamily="50" charset="-127"/>
                <a:cs typeface="Arial" pitchFamily="34" charset="0"/>
              </a:rPr>
              <a:t>existing products to Operational </a:t>
            </a:r>
            <a:r>
              <a:rPr lang="en-GB" altLang="ko-KR" sz="2000" dirty="0" smtClean="0">
                <a:latin typeface="Arial" pitchFamily="34" charset="0"/>
                <a:ea typeface="Arial Unicode MS" pitchFamily="50" charset="-127"/>
                <a:cs typeface="Arial" pitchFamily="34" charset="0"/>
              </a:rPr>
              <a:t>Status</a:t>
            </a:r>
          </a:p>
          <a:p>
            <a:pPr marL="1143000" lvl="1" indent="-342900" fontAlgn="ctr">
              <a:lnSpc>
                <a:spcPts val="3100"/>
              </a:lnSpc>
              <a:spcBef>
                <a:spcPts val="0"/>
              </a:spcBef>
              <a:spcAft>
                <a:spcPts val="0"/>
              </a:spcAft>
              <a:buFont typeface="Wingdings" panose="05000000000000000000" pitchFamily="2" charset="2"/>
              <a:buChar char="ü"/>
            </a:pPr>
            <a:r>
              <a:rPr lang="en-GB" altLang="ko-KR" sz="2000" dirty="0" smtClean="0">
                <a:latin typeface="Arial" pitchFamily="34" charset="0"/>
                <a:ea typeface="Arial Unicode MS" pitchFamily="50" charset="-127"/>
                <a:cs typeface="Arial" pitchFamily="34" charset="0"/>
              </a:rPr>
              <a:t>To promote </a:t>
            </a:r>
            <a:r>
              <a:rPr lang="en-GB" altLang="ko-KR" sz="2000" dirty="0">
                <a:latin typeface="Arial" pitchFamily="34" charset="0"/>
                <a:ea typeface="Arial Unicode MS" pitchFamily="50" charset="-127"/>
                <a:cs typeface="Arial" pitchFamily="34" charset="0"/>
              </a:rPr>
              <a:t>new products to Demonstration </a:t>
            </a:r>
            <a:r>
              <a:rPr lang="en-GB" altLang="ko-KR" sz="2000" dirty="0" smtClean="0">
                <a:latin typeface="Arial" pitchFamily="34" charset="0"/>
                <a:ea typeface="Arial Unicode MS" pitchFamily="50" charset="-127"/>
                <a:cs typeface="Arial" pitchFamily="34" charset="0"/>
              </a:rPr>
              <a:t>Status</a:t>
            </a:r>
            <a:endParaRPr lang="ko-KR" altLang="ko-KR" sz="2000" dirty="0">
              <a:solidFill>
                <a:srgbClr val="000000"/>
              </a:solidFill>
              <a:latin typeface="Arial" panose="020B0604020202020204" pitchFamily="34" charset="0"/>
              <a:ea typeface="돋움" panose="020B0600000101010101" pitchFamily="50" charset="-127"/>
              <a:cs typeface="Arial" panose="020B0604020202020204" pitchFamily="34" charset="0"/>
            </a:endParaRPr>
          </a:p>
          <a:p>
            <a:pPr marL="685800" indent="-342900" fontAlgn="ctr">
              <a:lnSpc>
                <a:spcPts val="3100"/>
              </a:lnSpc>
              <a:spcBef>
                <a:spcPts val="0"/>
              </a:spcBef>
              <a:spcAft>
                <a:spcPts val="0"/>
              </a:spcAft>
              <a:buFont typeface="Wingdings" panose="05000000000000000000" pitchFamily="2" charset="2"/>
              <a:buChar char="§"/>
            </a:pPr>
            <a:r>
              <a:rPr lang="ko-KR" altLang="ko-KR" sz="2400" dirty="0" err="1">
                <a:solidFill>
                  <a:srgbClr val="000000"/>
                </a:solidFill>
                <a:latin typeface="Arial" panose="020B0604020202020204" pitchFamily="34" charset="0"/>
                <a:ea typeface="Arial" panose="020B0604020202020204" pitchFamily="34" charset="0"/>
                <a:cs typeface="Arial" panose="020B0604020202020204" pitchFamily="34" charset="0"/>
              </a:rPr>
              <a:t>Development</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 of </a:t>
            </a:r>
            <a:r>
              <a:rPr lang="ko-KR" altLang="ko-KR" sz="2400" dirty="0" err="1">
                <a:solidFill>
                  <a:srgbClr val="000000"/>
                </a:solidFill>
                <a:latin typeface="Arial" panose="020B0604020202020204" pitchFamily="34" charset="0"/>
                <a:ea typeface="Arial" panose="020B0604020202020204" pitchFamily="34" charset="0"/>
                <a:cs typeface="Arial" panose="020B0604020202020204" pitchFamily="34" charset="0"/>
              </a:rPr>
              <a:t>lunar</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ko-KR" altLang="ko-KR" sz="2400" dirty="0" err="1">
                <a:solidFill>
                  <a:srgbClr val="000000"/>
                </a:solidFill>
                <a:latin typeface="Arial" panose="020B0604020202020204" pitchFamily="34" charset="0"/>
                <a:ea typeface="Arial" panose="020B0604020202020204" pitchFamily="34" charset="0"/>
                <a:cs typeface="Arial" panose="020B0604020202020204" pitchFamily="34" charset="0"/>
              </a:rPr>
              <a:t>inter-calibration</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 &amp; </a:t>
            </a:r>
            <a:r>
              <a:rPr lang="ko-KR" altLang="ko-KR" sz="2400" dirty="0" err="1">
                <a:solidFill>
                  <a:srgbClr val="000000"/>
                </a:solidFill>
                <a:latin typeface="Arial" panose="020B0604020202020204" pitchFamily="34" charset="0"/>
                <a:ea typeface="Arial" panose="020B0604020202020204" pitchFamily="34" charset="0"/>
                <a:cs typeface="Arial" panose="020B0604020202020204" pitchFamily="34" charset="0"/>
              </a:rPr>
              <a:t>merging</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ko-KR" altLang="ko-KR" sz="2400" dirty="0" err="1">
                <a:solidFill>
                  <a:srgbClr val="000000"/>
                </a:solidFill>
                <a:latin typeface="Arial" panose="020B0604020202020204" pitchFamily="34" charset="0"/>
                <a:ea typeface="Arial" panose="020B0604020202020204" pitchFamily="34" charset="0"/>
                <a:cs typeface="Arial" panose="020B0604020202020204" pitchFamily="34" charset="0"/>
              </a:rPr>
              <a:t>with</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ko-KR" altLang="ko-KR" sz="2400" dirty="0" smtClean="0">
                <a:solidFill>
                  <a:srgbClr val="000000"/>
                </a:solidFill>
                <a:latin typeface="Arial" panose="020B0604020202020204" pitchFamily="34" charset="0"/>
                <a:ea typeface="Arial" panose="020B0604020202020204" pitchFamily="34" charset="0"/>
                <a:cs typeface="Arial" panose="020B0604020202020204" pitchFamily="34" charset="0"/>
              </a:rPr>
              <a:t>DCC</a:t>
            </a:r>
            <a:endParaRPr lang="en-US" altLang="ko-KR" sz="240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1143000" lvl="1" indent="-342900" fontAlgn="ctr">
              <a:lnSpc>
                <a:spcPts val="3100"/>
              </a:lnSpc>
              <a:spcBef>
                <a:spcPts val="0"/>
              </a:spcBef>
              <a:spcAft>
                <a:spcPts val="0"/>
              </a:spcAft>
              <a:buFont typeface="Wingdings" panose="05000000000000000000" pitchFamily="2" charset="2"/>
              <a:buChar char="ü"/>
            </a:pPr>
            <a:r>
              <a:rPr lang="en-US" altLang="ko-KR" sz="2000" dirty="0" smtClean="0">
                <a:solidFill>
                  <a:srgbClr val="000000"/>
                </a:solidFill>
                <a:latin typeface="Arial" panose="020B0604020202020204" pitchFamily="34" charset="0"/>
                <a:ea typeface="돋움" panose="020B0600000101010101" pitchFamily="50" charset="-127"/>
                <a:cs typeface="Arial" panose="020B0604020202020204" pitchFamily="34" charset="0"/>
              </a:rPr>
              <a:t>To finalize implementation and monitor the GSICS VIS/NIR product</a:t>
            </a:r>
          </a:p>
          <a:p>
            <a:pPr marL="1143000" lvl="1" indent="-342900" fontAlgn="ctr">
              <a:lnSpc>
                <a:spcPts val="3100"/>
              </a:lnSpc>
              <a:spcBef>
                <a:spcPts val="0"/>
              </a:spcBef>
              <a:spcAft>
                <a:spcPts val="0"/>
              </a:spcAft>
              <a:buFont typeface="Wingdings" panose="05000000000000000000" pitchFamily="2" charset="2"/>
              <a:buChar char="ü"/>
            </a:pPr>
            <a:r>
              <a:rPr lang="en-US" altLang="ko-KR" sz="2000" dirty="0" smtClean="0">
                <a:solidFill>
                  <a:srgbClr val="000000"/>
                </a:solidFill>
                <a:latin typeface="Arial" panose="020B0604020202020204" pitchFamily="34" charset="0"/>
                <a:ea typeface="돋움" panose="020B0600000101010101" pitchFamily="50" charset="-127"/>
                <a:cs typeface="Arial" panose="020B0604020202020204" pitchFamily="34" charset="0"/>
              </a:rPr>
              <a:t>To put in place an algorithm using the Moon as a transfer target</a:t>
            </a:r>
            <a:endParaRPr lang="ko-KR" altLang="ko-KR" dirty="0">
              <a:solidFill>
                <a:srgbClr val="000000"/>
              </a:solidFill>
              <a:latin typeface="Arial" panose="020B0604020202020204" pitchFamily="34" charset="0"/>
              <a:ea typeface="돋움" panose="020B0600000101010101" pitchFamily="50" charset="-127"/>
              <a:cs typeface="Arial" panose="020B0604020202020204" pitchFamily="34" charset="0"/>
            </a:endParaRPr>
          </a:p>
          <a:p>
            <a:pPr marL="685800" indent="-342900" fontAlgn="ctr">
              <a:lnSpc>
                <a:spcPts val="3100"/>
              </a:lnSpc>
              <a:spcBef>
                <a:spcPts val="0"/>
              </a:spcBef>
              <a:spcAft>
                <a:spcPts val="0"/>
              </a:spcAft>
              <a:buFont typeface="Wingdings" panose="05000000000000000000" pitchFamily="2" charset="2"/>
              <a:buChar char="§"/>
            </a:pP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GEO-</a:t>
            </a:r>
            <a:r>
              <a:rPr lang="ko-KR" altLang="ko-KR" sz="2400" dirty="0" err="1">
                <a:solidFill>
                  <a:srgbClr val="000000"/>
                </a:solidFill>
                <a:latin typeface="Arial" panose="020B0604020202020204" pitchFamily="34" charset="0"/>
                <a:ea typeface="Arial" panose="020B0604020202020204" pitchFamily="34" charset="0"/>
                <a:cs typeface="Arial" panose="020B0604020202020204" pitchFamily="34" charset="0"/>
              </a:rPr>
              <a:t>ring</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ko-KR" altLang="ko-KR" sz="24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demonstrator</a:t>
            </a:r>
            <a:endParaRPr lang="en-US" altLang="ko-KR" sz="240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1143000" lvl="2" indent="-342900" fontAlgn="ctr">
              <a:lnSpc>
                <a:spcPts val="3100"/>
              </a:lnSpc>
              <a:spcBef>
                <a:spcPts val="0"/>
              </a:spcBef>
              <a:spcAft>
                <a:spcPts val="0"/>
              </a:spcAft>
              <a:buFont typeface="Wingdings" panose="05000000000000000000" pitchFamily="2" charset="2"/>
              <a:buChar char="ü"/>
            </a:pPr>
            <a:r>
              <a:rPr lang="en-GB" altLang="ko-KR" sz="2000" dirty="0">
                <a:latin typeface="Arial" pitchFamily="34" charset="0"/>
                <a:ea typeface="굴림" pitchFamily="50" charset="-127"/>
                <a:cs typeface="Arial" pitchFamily="34" charset="0"/>
              </a:rPr>
              <a:t>to </a:t>
            </a:r>
            <a:r>
              <a:rPr lang="en-GB" altLang="ko-KR" sz="2000" dirty="0" smtClean="0">
                <a:latin typeface="Arial" pitchFamily="34" charset="0"/>
                <a:ea typeface="굴림" pitchFamily="50" charset="-127"/>
                <a:cs typeface="Arial" pitchFamily="34" charset="0"/>
              </a:rPr>
              <a:t>recalibrate IR </a:t>
            </a:r>
            <a:r>
              <a:rPr lang="en-GB" altLang="ko-KR" sz="2000" dirty="0">
                <a:latin typeface="Arial" pitchFamily="34" charset="0"/>
                <a:ea typeface="굴림" pitchFamily="50" charset="-127"/>
                <a:cs typeface="Arial" pitchFamily="34" charset="0"/>
              </a:rPr>
              <a:t>and WV </a:t>
            </a:r>
            <a:r>
              <a:rPr lang="en-GB" altLang="ko-KR" sz="2000" dirty="0" smtClean="0">
                <a:latin typeface="Arial" pitchFamily="34" charset="0"/>
                <a:ea typeface="굴림" pitchFamily="50" charset="-127"/>
                <a:cs typeface="Arial" pitchFamily="34" charset="0"/>
              </a:rPr>
              <a:t>radiances for multiple GEO satellites</a:t>
            </a:r>
          </a:p>
          <a:p>
            <a:pPr marL="1143000" lvl="2" indent="-342900" fontAlgn="ctr">
              <a:lnSpc>
                <a:spcPts val="3100"/>
              </a:lnSpc>
              <a:spcBef>
                <a:spcPts val="0"/>
              </a:spcBef>
              <a:spcAft>
                <a:spcPts val="0"/>
              </a:spcAft>
              <a:buFont typeface="Wingdings" panose="05000000000000000000" pitchFamily="2" charset="2"/>
              <a:buChar char="ü"/>
            </a:pPr>
            <a:r>
              <a:rPr lang="en-GB" altLang="ko-KR" sz="2000" dirty="0" smtClean="0">
                <a:latin typeface="Arial" pitchFamily="34" charset="0"/>
                <a:ea typeface="굴림" pitchFamily="50" charset="-127"/>
                <a:cs typeface="Arial" pitchFamily="34" charset="0"/>
              </a:rPr>
              <a:t>to support the generation of SCOPE-CM FCDRs </a:t>
            </a:r>
          </a:p>
          <a:p>
            <a:pPr marL="1143000" lvl="2" indent="-342900" fontAlgn="ctr">
              <a:lnSpc>
                <a:spcPts val="3100"/>
              </a:lnSpc>
              <a:spcBef>
                <a:spcPts val="0"/>
              </a:spcBef>
              <a:spcAft>
                <a:spcPts val="0"/>
              </a:spcAft>
              <a:buFont typeface="Wingdings" panose="05000000000000000000" pitchFamily="2" charset="2"/>
              <a:buChar char="ü"/>
            </a:pPr>
            <a:r>
              <a:rPr lang="en-GB" altLang="ko-KR" sz="2000" dirty="0">
                <a:solidFill>
                  <a:srgbClr val="000000"/>
                </a:solidFill>
                <a:latin typeface="Arial" pitchFamily="34" charset="0"/>
                <a:ea typeface="굴림" pitchFamily="50" charset="-127"/>
                <a:cs typeface="Arial" pitchFamily="34" charset="0"/>
              </a:rPr>
              <a:t>t</a:t>
            </a:r>
            <a:r>
              <a:rPr lang="en-GB" altLang="ko-KR" sz="2000" dirty="0" smtClean="0">
                <a:solidFill>
                  <a:srgbClr val="000000"/>
                </a:solidFill>
                <a:latin typeface="Arial" pitchFamily="34" charset="0"/>
                <a:ea typeface="굴림" pitchFamily="50" charset="-127"/>
                <a:cs typeface="Arial" pitchFamily="34" charset="0"/>
              </a:rPr>
              <a:t>o analyse GEO-ring test dataset and SBAF tool</a:t>
            </a:r>
            <a:endParaRPr lang="ko-KR" altLang="ko-KR" sz="2000" dirty="0">
              <a:solidFill>
                <a:srgbClr val="000000"/>
              </a:solidFill>
              <a:latin typeface="Arial" panose="020B0604020202020204" pitchFamily="34" charset="0"/>
              <a:ea typeface="돋움" panose="020B0600000101010101" pitchFamily="50" charset="-127"/>
              <a:cs typeface="Arial" panose="020B0604020202020204" pitchFamily="34" charset="0"/>
            </a:endParaRPr>
          </a:p>
          <a:p>
            <a:pPr marL="685800" indent="-342900" fontAlgn="ctr">
              <a:lnSpc>
                <a:spcPts val="3100"/>
              </a:lnSpc>
              <a:spcBef>
                <a:spcPts val="0"/>
              </a:spcBef>
              <a:spcAft>
                <a:spcPts val="0"/>
              </a:spcAft>
              <a:buFont typeface="Wingdings" panose="05000000000000000000" pitchFamily="2" charset="2"/>
              <a:buChar char="§"/>
            </a:pPr>
            <a:r>
              <a:rPr lang="ko-KR" altLang="ko-KR" sz="2400" dirty="0" err="1">
                <a:solidFill>
                  <a:srgbClr val="000000"/>
                </a:solidFill>
                <a:latin typeface="Arial" panose="020B0604020202020204" pitchFamily="34" charset="0"/>
                <a:ea typeface="Arial" panose="020B0604020202020204" pitchFamily="34" charset="0"/>
                <a:cs typeface="Arial" panose="020B0604020202020204" pitchFamily="34" charset="0"/>
              </a:rPr>
              <a:t>Application</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 of </a:t>
            </a:r>
            <a:r>
              <a:rPr lang="en-US" altLang="ko-KR" sz="2400" dirty="0" smtClean="0">
                <a:solidFill>
                  <a:srgbClr val="000000"/>
                </a:solidFill>
                <a:latin typeface="Arial" panose="020B0604020202020204" pitchFamily="34" charset="0"/>
                <a:ea typeface="Arial" panose="020B0604020202020204" pitchFamily="34" charset="0"/>
                <a:cs typeface="Arial" panose="020B0604020202020204" pitchFamily="34" charset="0"/>
              </a:rPr>
              <a:t>“</a:t>
            </a:r>
            <a:r>
              <a:rPr lang="ko-KR" altLang="ko-KR" sz="2400" dirty="0" smtClean="0">
                <a:solidFill>
                  <a:srgbClr val="000000"/>
                </a:solidFill>
                <a:latin typeface="Arial" panose="020B0604020202020204" pitchFamily="34" charset="0"/>
                <a:ea typeface="Arial" panose="020B0604020202020204" pitchFamily="34" charset="0"/>
                <a:cs typeface="Arial" panose="020B0604020202020204" pitchFamily="34" charset="0"/>
              </a:rPr>
              <a:t>Prime </a:t>
            </a:r>
            <a:r>
              <a:rPr lang="ko-KR" altLang="ko-KR" sz="2400" dirty="0">
                <a:solidFill>
                  <a:srgbClr val="000000"/>
                </a:solidFill>
                <a:latin typeface="Arial" panose="020B0604020202020204" pitchFamily="34" charset="0"/>
                <a:ea typeface="Arial" panose="020B0604020202020204" pitchFamily="34" charset="0"/>
                <a:cs typeface="Arial" panose="020B0604020202020204" pitchFamily="34" charset="0"/>
              </a:rPr>
              <a:t>GSICS </a:t>
            </a:r>
            <a:r>
              <a:rPr lang="ko-KR" altLang="ko-KR" sz="2400" dirty="0" smtClean="0">
                <a:solidFill>
                  <a:srgbClr val="000000"/>
                </a:solidFill>
                <a:latin typeface="Arial" panose="020B0604020202020204" pitchFamily="34" charset="0"/>
                <a:ea typeface="Arial" panose="020B0604020202020204" pitchFamily="34" charset="0"/>
                <a:cs typeface="Arial" panose="020B0604020202020204" pitchFamily="34" charset="0"/>
              </a:rPr>
              <a:t>Correction</a:t>
            </a:r>
            <a:r>
              <a:rPr lang="en-GB" altLang="ko-KR" sz="2400" dirty="0" smtClean="0">
                <a:solidFill>
                  <a:srgbClr val="000000"/>
                </a:solidFill>
                <a:latin typeface="Arial" panose="020B0604020202020204" pitchFamily="34" charset="0"/>
                <a:ea typeface="Arial" panose="020B0604020202020204" pitchFamily="34" charset="0"/>
                <a:cs typeface="Arial" panose="020B0604020202020204" pitchFamily="34" charset="0"/>
              </a:rPr>
              <a:t>”</a:t>
            </a:r>
            <a:r>
              <a:rPr lang="ko-KR" altLang="ko-KR" sz="2400" dirty="0" smtClean="0">
                <a:solidFill>
                  <a:srgbClr val="000000"/>
                </a:solidFill>
                <a:latin typeface="Arial" panose="020B0604020202020204" pitchFamily="34" charset="0"/>
                <a:ea typeface="Arial" panose="020B0604020202020204" pitchFamily="34" charset="0"/>
                <a:cs typeface="Arial" panose="020B0604020202020204" pitchFamily="34" charset="0"/>
              </a:rPr>
              <a:t> concept</a:t>
            </a:r>
            <a:endParaRPr lang="en-US" altLang="ko-KR" sz="24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1143000" lvl="2" indent="-342900" fontAlgn="ctr">
              <a:lnSpc>
                <a:spcPts val="3100"/>
              </a:lnSpc>
              <a:spcBef>
                <a:spcPts val="0"/>
              </a:spcBef>
              <a:spcAft>
                <a:spcPts val="0"/>
              </a:spcAft>
              <a:buFont typeface="Wingdings" panose="05000000000000000000" pitchFamily="2" charset="2"/>
              <a:buChar char="ü"/>
            </a:pPr>
            <a:r>
              <a:rPr lang="en-GB" altLang="ko-KR" sz="2000" dirty="0">
                <a:latin typeface="Arial" pitchFamily="34" charset="0"/>
                <a:ea typeface="굴림" pitchFamily="50" charset="-127"/>
                <a:cs typeface="Arial" pitchFamily="34" charset="0"/>
              </a:rPr>
              <a:t>t</a:t>
            </a:r>
            <a:r>
              <a:rPr lang="en-GB" altLang="ko-KR" sz="2000" dirty="0" smtClean="0">
                <a:latin typeface="Arial" pitchFamily="34" charset="0"/>
                <a:ea typeface="굴림" pitchFamily="50" charset="-127"/>
                <a:cs typeface="Arial" pitchFamily="34" charset="0"/>
              </a:rPr>
              <a:t>o </a:t>
            </a:r>
            <a:r>
              <a:rPr lang="en-GB" altLang="ko-KR" sz="2000" dirty="0" smtClean="0">
                <a:solidFill>
                  <a:srgbClr val="000000"/>
                </a:solidFill>
                <a:latin typeface="Arial" panose="020B0604020202020204" pitchFamily="34" charset="0"/>
                <a:ea typeface="돋움" panose="020B0600000101010101" pitchFamily="50" charset="-127"/>
                <a:cs typeface="Arial" panose="020B0604020202020204" pitchFamily="34" charset="0"/>
              </a:rPr>
              <a:t>merge</a:t>
            </a:r>
            <a:r>
              <a:rPr lang="en-GB" altLang="ko-KR" sz="2000" dirty="0" smtClean="0">
                <a:latin typeface="Arial" pitchFamily="34" charset="0"/>
                <a:ea typeface="굴림" pitchFamily="50" charset="-127"/>
                <a:cs typeface="Arial" pitchFamily="34" charset="0"/>
              </a:rPr>
              <a:t> </a:t>
            </a:r>
            <a:r>
              <a:rPr lang="en-GB" altLang="ko-KR" sz="2000" dirty="0">
                <a:latin typeface="Arial" pitchFamily="34" charset="0"/>
                <a:ea typeface="굴림" pitchFamily="50" charset="-127"/>
                <a:cs typeface="Arial" pitchFamily="34" charset="0"/>
              </a:rPr>
              <a:t>multiple reference </a:t>
            </a:r>
            <a:r>
              <a:rPr lang="en-GB" altLang="ko-KR" sz="2000" dirty="0" smtClean="0">
                <a:latin typeface="Arial" pitchFamily="34" charset="0"/>
                <a:ea typeface="굴림" pitchFamily="50" charset="-127"/>
                <a:cs typeface="Arial" pitchFamily="34" charset="0"/>
              </a:rPr>
              <a:t>instruments and multiple methods</a:t>
            </a:r>
          </a:p>
          <a:p>
            <a:pPr marL="1143000" lvl="2" indent="-342900" fontAlgn="ctr">
              <a:lnSpc>
                <a:spcPts val="3100"/>
              </a:lnSpc>
              <a:spcBef>
                <a:spcPts val="0"/>
              </a:spcBef>
              <a:spcAft>
                <a:spcPts val="0"/>
              </a:spcAft>
              <a:buFont typeface="Wingdings" panose="05000000000000000000" pitchFamily="2" charset="2"/>
              <a:buChar char="ü"/>
            </a:pPr>
            <a:r>
              <a:rPr lang="en-GB" altLang="ko-KR" sz="2000" dirty="0">
                <a:latin typeface="Arial" pitchFamily="34" charset="0"/>
                <a:ea typeface="굴림" pitchFamily="50" charset="-127"/>
                <a:cs typeface="Arial" pitchFamily="34" charset="0"/>
              </a:rPr>
              <a:t>t</a:t>
            </a:r>
            <a:r>
              <a:rPr lang="en-GB" altLang="ko-KR" sz="2000" dirty="0" smtClean="0">
                <a:latin typeface="Arial" pitchFamily="34" charset="0"/>
                <a:ea typeface="굴림" pitchFamily="50" charset="-127"/>
                <a:cs typeface="Arial" pitchFamily="34" charset="0"/>
              </a:rPr>
              <a:t>o </a:t>
            </a:r>
            <a:r>
              <a:rPr lang="en-GB" altLang="ko-KR" sz="2000" dirty="0">
                <a:latin typeface="Arial" pitchFamily="34" charset="0"/>
                <a:ea typeface="굴림" pitchFamily="50" charset="-127"/>
                <a:cs typeface="Arial" pitchFamily="34" charset="0"/>
              </a:rPr>
              <a:t>allow corrections to cover diurnal </a:t>
            </a:r>
            <a:r>
              <a:rPr lang="en-GB" altLang="ko-KR" sz="2000" dirty="0" smtClean="0">
                <a:latin typeface="Arial" pitchFamily="34" charset="0"/>
                <a:ea typeface="굴림" pitchFamily="50" charset="-127"/>
                <a:cs typeface="Arial" pitchFamily="34" charset="0"/>
              </a:rPr>
              <a:t>cycle</a:t>
            </a:r>
          </a:p>
        </p:txBody>
      </p:sp>
    </p:spTree>
    <p:extLst>
      <p:ext uri="{BB962C8B-B14F-4D97-AF65-F5344CB8AC3E}">
        <p14:creationId xmlns:p14="http://schemas.microsoft.com/office/powerpoint/2010/main" xmlns="" val="295368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50000"/>
                  </a:schemeClr>
                </a:solidFill>
              </a:rPr>
              <a:t>GRWG Issues presented to CGMS WG II</a:t>
            </a:r>
            <a:endParaRPr lang="en-GB" dirty="0">
              <a:solidFill>
                <a:schemeClr val="tx2">
                  <a:lumMod val="50000"/>
                </a:schemeClr>
              </a:solidFill>
            </a:endParaRPr>
          </a:p>
        </p:txBody>
      </p:sp>
      <p:sp>
        <p:nvSpPr>
          <p:cNvPr id="3" name="Content Placeholder 2"/>
          <p:cNvSpPr>
            <a:spLocks noGrp="1"/>
          </p:cNvSpPr>
          <p:nvPr>
            <p:ph idx="1"/>
          </p:nvPr>
        </p:nvSpPr>
        <p:spPr>
          <a:xfrm>
            <a:off x="457200" y="1600206"/>
            <a:ext cx="8382000" cy="4525963"/>
          </a:xfrm>
        </p:spPr>
        <p:txBody>
          <a:bodyPr/>
          <a:lstStyle/>
          <a:p>
            <a:r>
              <a:rPr lang="en-GB" dirty="0" smtClean="0"/>
              <a:t>Using the Moon as transfer standard for VIS/NIR calibration, combined with ground-based Moon observation and space-based solar observations</a:t>
            </a:r>
          </a:p>
          <a:p>
            <a:pPr lvl="1"/>
            <a:r>
              <a:rPr lang="en-GB" dirty="0" smtClean="0"/>
              <a:t>Requirements for lunar calibration </a:t>
            </a:r>
            <a:r>
              <a:rPr lang="en-GB" dirty="0" smtClean="0">
                <a:solidFill>
                  <a:srgbClr val="0070C0"/>
                </a:solidFill>
              </a:rPr>
              <a:t>(CGMS-44_GSICS-WP-02</a:t>
            </a:r>
            <a:r>
              <a:rPr lang="en-GB" dirty="0" smtClean="0">
                <a:solidFill>
                  <a:srgbClr val="0033CC"/>
                </a:solidFill>
              </a:rPr>
              <a:t>)</a:t>
            </a:r>
          </a:p>
          <a:p>
            <a:r>
              <a:rPr lang="en-GB" dirty="0" smtClean="0"/>
              <a:t>Strategy for calibration reference standards</a:t>
            </a:r>
          </a:p>
          <a:p>
            <a:pPr lvl="1"/>
            <a:r>
              <a:rPr lang="en-GB" dirty="0" smtClean="0"/>
              <a:t>Use of merged references to ensure a robust, representative, stable and continuous calibration</a:t>
            </a:r>
            <a:br>
              <a:rPr lang="en-GB" dirty="0" smtClean="0"/>
            </a:br>
            <a:r>
              <a:rPr lang="en-GB" dirty="0" smtClean="0"/>
              <a:t>«Prime reference» concept  </a:t>
            </a:r>
            <a:r>
              <a:rPr lang="en-GB" dirty="0" smtClean="0">
                <a:solidFill>
                  <a:srgbClr val="0070C0"/>
                </a:solidFill>
              </a:rPr>
              <a:t>(CGMS-44_GSICS-WP-02</a:t>
            </a:r>
            <a:r>
              <a:rPr lang="en-GB" dirty="0" smtClean="0">
                <a:solidFill>
                  <a:srgbClr val="0033CC"/>
                </a:solidFill>
              </a:rPr>
              <a:t>)</a:t>
            </a:r>
            <a:endParaRPr lang="en-GB" dirty="0">
              <a:solidFill>
                <a:srgbClr val="0033CC"/>
              </a:solidFill>
            </a:endParaRPr>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4075210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GSICS?  </a:t>
            </a:r>
          </a:p>
        </p:txBody>
      </p:sp>
      <p:sp>
        <p:nvSpPr>
          <p:cNvPr id="3" name="Content Placeholder 2"/>
          <p:cNvSpPr>
            <a:spLocks noGrp="1"/>
          </p:cNvSpPr>
          <p:nvPr>
            <p:ph idx="1"/>
          </p:nvPr>
        </p:nvSpPr>
        <p:spPr>
          <a:xfrm>
            <a:off x="457200" y="1295400"/>
            <a:ext cx="8229600" cy="4754569"/>
          </a:xfrm>
        </p:spPr>
        <p:txBody>
          <a:bodyPr>
            <a:noAutofit/>
          </a:bodyPr>
          <a:lstStyle/>
          <a:p>
            <a:r>
              <a:rPr lang="en-US" sz="2400" dirty="0" smtClean="0"/>
              <a:t>Space-based observations from various satellite missions and agencies must be precisely calibrated with similar methods against common references to be reliable and interoperable.</a:t>
            </a:r>
            <a:r>
              <a:rPr lang="en-US" sz="2400" dirty="0"/>
              <a:t>  </a:t>
            </a:r>
            <a:endParaRPr lang="en-US" sz="2400" dirty="0" smtClean="0"/>
          </a:p>
          <a:p>
            <a:r>
              <a:rPr lang="en-US" sz="2400" dirty="0" smtClean="0"/>
              <a:t>Poor or inhomogeneous calibration results </a:t>
            </a:r>
            <a:r>
              <a:rPr lang="en-US" sz="2400" dirty="0"/>
              <a:t>in degraded </a:t>
            </a:r>
            <a:r>
              <a:rPr lang="en-US" sz="2400" dirty="0" smtClean="0"/>
              <a:t>performance</a:t>
            </a:r>
            <a:r>
              <a:rPr lang="en-US" sz="2400" dirty="0"/>
              <a:t> </a:t>
            </a:r>
            <a:r>
              <a:rPr lang="en-US" sz="2400" dirty="0" smtClean="0"/>
              <a:t>and lower benefits</a:t>
            </a:r>
          </a:p>
          <a:p>
            <a:r>
              <a:rPr lang="en-US" sz="2400" b="1" dirty="0" smtClean="0"/>
              <a:t>CGMS members are collaborating within GSICS to develop and apply “best practices” </a:t>
            </a:r>
            <a:r>
              <a:rPr lang="en-US" sz="2400" b="1" dirty="0"/>
              <a:t>for </a:t>
            </a:r>
            <a:r>
              <a:rPr lang="en-US" sz="2400" b="1" dirty="0" smtClean="0"/>
              <a:t>homogeneous calibration</a:t>
            </a:r>
          </a:p>
          <a:p>
            <a:r>
              <a:rPr lang="en-US" sz="2400" b="1" dirty="0" smtClean="0"/>
              <a:t>GSICS provides</a:t>
            </a:r>
            <a:r>
              <a:rPr lang="en-US" sz="2400" dirty="0" smtClean="0"/>
              <a:t>: references, guidelines, methodologies and tools enabling  satellite operators to evaluate and improve their calibration and to deliver </a:t>
            </a:r>
            <a:r>
              <a:rPr lang="en-US" sz="2400" dirty="0" err="1" smtClean="0"/>
              <a:t>intercalibration</a:t>
            </a:r>
            <a:r>
              <a:rPr lang="en-US" sz="2400" dirty="0" smtClean="0"/>
              <a:t> adjustments (</a:t>
            </a:r>
            <a:r>
              <a:rPr lang="en-US" sz="2400" i="1" dirty="0" smtClean="0"/>
              <a:t>GSICS Corrections</a:t>
            </a:r>
            <a:r>
              <a:rPr lang="en-US" sz="2400" dirty="0" smtClean="0"/>
              <a:t>).</a:t>
            </a:r>
            <a:r>
              <a:rPr lang="en-US" sz="2400" dirty="0"/>
              <a:t>  </a:t>
            </a:r>
            <a:endParaRPr lang="en-US" sz="2400" dirty="0" smtClean="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39944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rPr>
              <a:t>Other on-going developments</a:t>
            </a:r>
            <a:endParaRPr lang="en-GB" dirty="0">
              <a:solidFill>
                <a:schemeClr val="tx2">
                  <a:lumMod val="75000"/>
                </a:schemeClr>
              </a:solidFill>
            </a:endParaRPr>
          </a:p>
        </p:txBody>
      </p:sp>
      <p:sp>
        <p:nvSpPr>
          <p:cNvPr id="3" name="Content Placeholder 2"/>
          <p:cNvSpPr>
            <a:spLocks noGrp="1"/>
          </p:cNvSpPr>
          <p:nvPr>
            <p:ph idx="1"/>
          </p:nvPr>
        </p:nvSpPr>
        <p:spPr/>
        <p:txBody>
          <a:bodyPr/>
          <a:lstStyle/>
          <a:p>
            <a:r>
              <a:rPr lang="en-GB" dirty="0" smtClean="0"/>
              <a:t>Uncertainty evaluation</a:t>
            </a:r>
          </a:p>
          <a:p>
            <a:r>
              <a:rPr lang="en-GB" dirty="0" smtClean="0"/>
              <a:t>Microwave </a:t>
            </a:r>
            <a:r>
              <a:rPr lang="en-GB" dirty="0" err="1" smtClean="0"/>
              <a:t>intercalibration</a:t>
            </a:r>
            <a:endParaRPr lang="en-GB" dirty="0" smtClean="0"/>
          </a:p>
          <a:p>
            <a:pPr lvl="1"/>
            <a:r>
              <a:rPr lang="en-GB" dirty="0" smtClean="0"/>
              <a:t>Need references..</a:t>
            </a:r>
          </a:p>
          <a:p>
            <a:r>
              <a:rPr lang="en-GB" dirty="0" smtClean="0"/>
              <a:t>UV activities</a:t>
            </a:r>
          </a:p>
          <a:p>
            <a:pPr lvl="1"/>
            <a:r>
              <a:rPr lang="en-GB" dirty="0" smtClean="0"/>
              <a:t>Evaluation of reference spectrometers</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3377377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593382" cy="685800"/>
          </a:xfrm>
        </p:spPr>
        <p:txBody>
          <a:bodyPr/>
          <a:lstStyle/>
          <a:p>
            <a:r>
              <a:rPr lang="en-GB" dirty="0"/>
              <a:t>GDWG Highlights</a:t>
            </a:r>
          </a:p>
        </p:txBody>
      </p:sp>
      <p:sp>
        <p:nvSpPr>
          <p:cNvPr id="4" name="Slide Number Placeholder 3"/>
          <p:cNvSpPr>
            <a:spLocks noGrp="1"/>
          </p:cNvSpPr>
          <p:nvPr>
            <p:ph type="sldNum" sz="quarter" idx="10"/>
          </p:nvPr>
        </p:nvSpPr>
        <p:spPr/>
        <p:txBody>
          <a:bodyPr/>
          <a:lstStyle/>
          <a:p>
            <a:pPr>
              <a:defRPr/>
            </a:pPr>
            <a:fld id="{5D6E0B8D-5258-4AC3-919A-96FD355FCABB}" type="slidenum">
              <a:rPr lang="en-US" smtClean="0"/>
              <a:pPr>
                <a:defRPr/>
              </a:pPr>
              <a:t>31</a:t>
            </a:fld>
            <a:endParaRPr lang="en-US"/>
          </a:p>
        </p:txBody>
      </p:sp>
      <p:sp>
        <p:nvSpPr>
          <p:cNvPr id="8" name="Content Placeholder 2"/>
          <p:cNvSpPr>
            <a:spLocks noGrp="1"/>
          </p:cNvSpPr>
          <p:nvPr>
            <p:ph idx="1"/>
          </p:nvPr>
        </p:nvSpPr>
        <p:spPr>
          <a:xfrm>
            <a:off x="220436" y="1183822"/>
            <a:ext cx="8752114" cy="4942342"/>
          </a:xfrm>
        </p:spPr>
        <p:txBody>
          <a:bodyPr>
            <a:normAutofit/>
          </a:bodyPr>
          <a:lstStyle/>
          <a:p>
            <a:r>
              <a:rPr lang="en-GB" sz="2400" dirty="0"/>
              <a:t>GSICS Website Review; identification of minimum requirement / </a:t>
            </a:r>
            <a:r>
              <a:rPr lang="en-GB" sz="2400" dirty="0" smtClean="0"/>
              <a:t>updates</a:t>
            </a:r>
            <a:endParaRPr lang="en-GB" sz="2400" dirty="0"/>
          </a:p>
          <a:p>
            <a:r>
              <a:rPr lang="en-GB" sz="2400" dirty="0"/>
              <a:t>Roll out of the GSICS Wiki on a New Server (gsicswiki.net</a:t>
            </a:r>
            <a:r>
              <a:rPr lang="en-GB" sz="2400" dirty="0" smtClean="0"/>
              <a:t>)</a:t>
            </a:r>
            <a:endParaRPr lang="en-GB" sz="2400" dirty="0"/>
          </a:p>
          <a:p>
            <a:r>
              <a:rPr lang="en-GB" sz="2400" dirty="0"/>
              <a:t>Process for bringing the GIRO Deliverables to their </a:t>
            </a:r>
            <a:r>
              <a:rPr lang="en-GB" sz="2400" dirty="0" smtClean="0"/>
              <a:t>Users</a:t>
            </a:r>
            <a:endParaRPr lang="en-GB" sz="2400" dirty="0"/>
          </a:p>
          <a:p>
            <a:r>
              <a:rPr lang="en-GB" sz="2400" dirty="0"/>
              <a:t>Realising Collaboration Software Development to preserve GSICS </a:t>
            </a:r>
            <a:r>
              <a:rPr lang="en-GB" sz="2400" dirty="0" smtClean="0"/>
              <a:t>products</a:t>
            </a:r>
            <a:endParaRPr lang="en-GB" altLang="ja-JP" sz="2400" dirty="0"/>
          </a:p>
          <a:p>
            <a:r>
              <a:rPr lang="en-GB" altLang="ja-JP" sz="2400" dirty="0"/>
              <a:t>Finalising the Instrument information landing page for the WMO </a:t>
            </a:r>
            <a:r>
              <a:rPr lang="en-GB" altLang="ja-JP" sz="2400" dirty="0" smtClean="0"/>
              <a:t>OSCAR</a:t>
            </a:r>
            <a:endParaRPr lang="en-GB" altLang="ja-JP" sz="2400" dirty="0"/>
          </a:p>
          <a:p>
            <a:r>
              <a:rPr lang="en-US" altLang="ja-JP" sz="2400" dirty="0"/>
              <a:t>New Meta-data, conventions and template for existing and new GSICS Products; GEO-LEO-IR (existing), GEO-LEO-VNIR (new)</a:t>
            </a:r>
            <a:endParaRPr lang="en-GB" sz="2400" dirty="0"/>
          </a:p>
          <a:p>
            <a:endParaRPr lang="en-GB" sz="2000" dirty="0"/>
          </a:p>
          <a:p>
            <a:endParaRPr lang="en-GB"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593382" cy="685800"/>
          </a:xfrm>
        </p:spPr>
        <p:txBody>
          <a:bodyPr>
            <a:normAutofit fontScale="90000"/>
          </a:bodyPr>
          <a:lstStyle/>
          <a:p>
            <a:r>
              <a:rPr lang="en-GB" dirty="0" smtClean="0"/>
              <a:t>GDWG Work </a:t>
            </a:r>
            <a:r>
              <a:rPr lang="en-GB" dirty="0"/>
              <a:t>Plan 2016/2017</a:t>
            </a:r>
          </a:p>
        </p:txBody>
      </p:sp>
      <p:sp>
        <p:nvSpPr>
          <p:cNvPr id="4" name="Slide Number Placeholder 3"/>
          <p:cNvSpPr>
            <a:spLocks noGrp="1"/>
          </p:cNvSpPr>
          <p:nvPr>
            <p:ph type="sldNum" sz="quarter" idx="10"/>
          </p:nvPr>
        </p:nvSpPr>
        <p:spPr/>
        <p:txBody>
          <a:bodyPr/>
          <a:lstStyle/>
          <a:p>
            <a:pPr>
              <a:defRPr/>
            </a:pPr>
            <a:fld id="{5D6E0B8D-5258-4AC3-919A-96FD355FCABB}" type="slidenum">
              <a:rPr lang="en-US" smtClean="0"/>
              <a:pPr>
                <a:defRPr/>
              </a:pPr>
              <a:t>32</a:t>
            </a:fld>
            <a:endParaRPr lang="en-US"/>
          </a:p>
        </p:txBody>
      </p:sp>
      <p:sp>
        <p:nvSpPr>
          <p:cNvPr id="7" name="Content Placeholder 2"/>
          <p:cNvSpPr>
            <a:spLocks noGrp="1"/>
          </p:cNvSpPr>
          <p:nvPr>
            <p:ph idx="1"/>
          </p:nvPr>
        </p:nvSpPr>
        <p:spPr>
          <a:xfrm>
            <a:off x="220436" y="1183822"/>
            <a:ext cx="8466364" cy="4942342"/>
          </a:xfrm>
        </p:spPr>
        <p:txBody>
          <a:bodyPr/>
          <a:lstStyle/>
          <a:p>
            <a:pPr lvl="1"/>
            <a:r>
              <a:rPr lang="en-GB" sz="2400" dirty="0"/>
              <a:t>Updating collaboration server products’ structure</a:t>
            </a:r>
            <a:r>
              <a:rPr lang="en-GB" sz="2400" dirty="0" smtClean="0"/>
              <a:t>.</a:t>
            </a:r>
            <a:endParaRPr lang="en-GB" sz="2400" dirty="0"/>
          </a:p>
          <a:p>
            <a:pPr lvl="1"/>
            <a:r>
              <a:rPr lang="en-GB" sz="2400" dirty="0"/>
              <a:t>Updating current GSICS product plotting tool to support new GSICS </a:t>
            </a:r>
            <a:r>
              <a:rPr lang="en-GB" sz="2400" dirty="0" smtClean="0"/>
              <a:t>products</a:t>
            </a:r>
            <a:endParaRPr lang="en-GB" sz="2400" dirty="0"/>
          </a:p>
          <a:p>
            <a:pPr lvl="1"/>
            <a:r>
              <a:rPr lang="en-GB" sz="2400" dirty="0"/>
              <a:t>Exchange of GSICS products between collaboration servers (To Be Tested</a:t>
            </a:r>
            <a:r>
              <a:rPr lang="en-GB" sz="2400" dirty="0" smtClean="0"/>
              <a:t>)</a:t>
            </a:r>
            <a:endParaRPr lang="en-GB" sz="2400" dirty="0"/>
          </a:p>
          <a:p>
            <a:pPr lvl="1"/>
            <a:r>
              <a:rPr lang="en-GB" sz="2400" dirty="0"/>
              <a:t>New GSICS product </a:t>
            </a:r>
            <a:r>
              <a:rPr lang="en-GB" sz="2400" dirty="0" smtClean="0"/>
              <a:t>templates</a:t>
            </a:r>
            <a:endParaRPr lang="en-GB" sz="2400" dirty="0"/>
          </a:p>
          <a:p>
            <a:pPr lvl="1"/>
            <a:r>
              <a:rPr lang="en-GB" sz="2400" dirty="0"/>
              <a:t>GSICS products checker tool (maybe)</a:t>
            </a:r>
          </a:p>
          <a:p>
            <a:pPr lvl="1"/>
            <a:endParaRPr lang="en-GB" sz="3200" dirty="0"/>
          </a:p>
        </p:txBody>
      </p:sp>
    </p:spTree>
    <p:extLst>
      <p:ext uri="{BB962C8B-B14F-4D97-AF65-F5344CB8AC3E}">
        <p14:creationId xmlns="" xmlns:p14="http://schemas.microsoft.com/office/powerpoint/2010/main" val="199129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934200" cy="601248"/>
          </a:xfrm>
        </p:spPr>
        <p:txBody>
          <a:bodyPr>
            <a:noAutofit/>
          </a:bodyPr>
          <a:lstStyle/>
          <a:p>
            <a:r>
              <a:rPr lang="en-GB" sz="3200" dirty="0"/>
              <a:t>GDWG Membership Encouragement</a:t>
            </a:r>
            <a:br>
              <a:rPr lang="en-GB" sz="3200" dirty="0"/>
            </a:br>
            <a:endParaRPr lang="en-GB" sz="3200" dirty="0"/>
          </a:p>
        </p:txBody>
      </p:sp>
      <p:sp>
        <p:nvSpPr>
          <p:cNvPr id="3" name="Content Placeholder 2"/>
          <p:cNvSpPr>
            <a:spLocks noGrp="1"/>
          </p:cNvSpPr>
          <p:nvPr>
            <p:ph idx="1"/>
          </p:nvPr>
        </p:nvSpPr>
        <p:spPr>
          <a:xfrm>
            <a:off x="457200" y="990600"/>
            <a:ext cx="8229600" cy="5135569"/>
          </a:xfrm>
        </p:spPr>
        <p:txBody>
          <a:bodyPr>
            <a:normAutofit fontScale="92500" lnSpcReduction="10000"/>
          </a:bodyPr>
          <a:lstStyle/>
          <a:p>
            <a:r>
              <a:rPr lang="en-GB" sz="2400" dirty="0"/>
              <a:t>To encourage GPRCs to nominate their personnel to contribute towards the GDWG membership, the benefits of GDWG membership should be clarified.  These are:</a:t>
            </a:r>
          </a:p>
          <a:p>
            <a:pPr lvl="1"/>
            <a:r>
              <a:rPr lang="en-GB" dirty="0"/>
              <a:t>Be informed of GSICS guidelines, conventions and standards that can be by their own organisational work that are already familiar to the user community</a:t>
            </a:r>
            <a:r>
              <a:rPr lang="en-GB" dirty="0" smtClean="0"/>
              <a:t>.</a:t>
            </a:r>
            <a:endParaRPr lang="en-GB" dirty="0"/>
          </a:p>
          <a:p>
            <a:pPr lvl="1"/>
            <a:r>
              <a:rPr lang="en-GB" dirty="0"/>
              <a:t>Contribute towards the development of conventions and standards, with a view to submitting them for inclusion to International conventions and standards organisation e.g. OGC (Open Geospatial Consortium), CF (Climate and Forecast metadata), etc.  </a:t>
            </a:r>
          </a:p>
          <a:p>
            <a:pPr lvl="1"/>
            <a:r>
              <a:rPr lang="en-GB" dirty="0"/>
              <a:t>Data Management development skills can be transferred between collaboration partners</a:t>
            </a:r>
            <a:r>
              <a:rPr lang="en-GB" dirty="0" smtClean="0"/>
              <a:t>.</a:t>
            </a:r>
            <a:endParaRPr lang="en-GB" dirty="0"/>
          </a:p>
          <a:p>
            <a:pPr lvl="1"/>
            <a:r>
              <a:rPr lang="en-GB" dirty="0"/>
              <a:t>Encourage collaboration through exchange visits to build partnerships.</a:t>
            </a:r>
          </a:p>
          <a:p>
            <a:pPr lvl="1"/>
            <a:endParaRPr lang="en-GB" sz="1800" dirty="0"/>
          </a:p>
          <a:p>
            <a:endParaRPr lang="en-GB" sz="1800" dirty="0"/>
          </a:p>
          <a:p>
            <a:endParaRPr lang="en-GB" sz="1800" dirty="0"/>
          </a:p>
          <a:p>
            <a:endParaRPr lang="en-GB" sz="1800" dirty="0"/>
          </a:p>
          <a:p>
            <a:endParaRPr lang="en-GB" sz="1800" dirty="0"/>
          </a:p>
        </p:txBody>
      </p:sp>
      <p:sp>
        <p:nvSpPr>
          <p:cNvPr id="4" name="Slide Number Placeholder 3"/>
          <p:cNvSpPr>
            <a:spLocks noGrp="1"/>
          </p:cNvSpPr>
          <p:nvPr>
            <p:ph type="sldNum" sz="quarter" idx="10"/>
          </p:nvPr>
        </p:nvSpPr>
        <p:spPr/>
        <p:txBody>
          <a:bodyPr/>
          <a:lstStyle/>
          <a:p>
            <a:pPr>
              <a:defRPr/>
            </a:pPr>
            <a:fld id="{5D6E0B8D-5258-4AC3-919A-96FD355FCABB}"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50000"/>
                  </a:schemeClr>
                </a:solidFill>
              </a:rPr>
              <a:t>Data Management Highlights</a:t>
            </a:r>
            <a:endParaRPr lang="en-GB" dirty="0">
              <a:solidFill>
                <a:schemeClr val="tx2">
                  <a:lumMod val="50000"/>
                </a:schemeClr>
              </a:solidFill>
            </a:endParaRPr>
          </a:p>
        </p:txBody>
      </p:sp>
      <p:sp>
        <p:nvSpPr>
          <p:cNvPr id="3" name="Content Placeholder 2"/>
          <p:cNvSpPr>
            <a:spLocks noGrp="1"/>
          </p:cNvSpPr>
          <p:nvPr>
            <p:ph idx="1"/>
          </p:nvPr>
        </p:nvSpPr>
        <p:spPr>
          <a:xfrm>
            <a:off x="152400" y="1295400"/>
            <a:ext cx="8610600" cy="4525963"/>
          </a:xfrm>
        </p:spPr>
        <p:txBody>
          <a:bodyPr>
            <a:normAutofit fontScale="92500"/>
          </a:bodyPr>
          <a:lstStyle/>
          <a:p>
            <a:r>
              <a:rPr lang="en-GB" dirty="0" smtClean="0"/>
              <a:t>Progress made</a:t>
            </a:r>
          </a:p>
          <a:p>
            <a:pPr lvl="1"/>
            <a:r>
              <a:rPr lang="en-GB" dirty="0" smtClean="0"/>
              <a:t>Defined metadata conventions, templates  for new data types</a:t>
            </a:r>
          </a:p>
          <a:p>
            <a:pPr lvl="1"/>
            <a:r>
              <a:rPr lang="en-GB" dirty="0" smtClean="0"/>
              <a:t>Tools (product generator, product checker, plotting, ..)</a:t>
            </a:r>
          </a:p>
          <a:p>
            <a:pPr lvl="1"/>
            <a:r>
              <a:rPr lang="en-GB" dirty="0" smtClean="0"/>
              <a:t>Configuration of collaborative servers : automation</a:t>
            </a:r>
          </a:p>
          <a:p>
            <a:r>
              <a:rPr lang="en-GB" dirty="0" smtClean="0"/>
              <a:t>Issues</a:t>
            </a:r>
          </a:p>
          <a:p>
            <a:pPr lvl="1"/>
            <a:r>
              <a:rPr lang="en-GB" dirty="0" smtClean="0"/>
              <a:t>Ensure actual participation of members to GDWG activities: </a:t>
            </a:r>
            <a:br>
              <a:rPr lang="en-GB" dirty="0" smtClean="0"/>
            </a:br>
            <a:r>
              <a:rPr lang="en-GB" dirty="0" smtClean="0"/>
              <a:t>to be </a:t>
            </a:r>
            <a:r>
              <a:rPr lang="en-GB" i="1" dirty="0" smtClean="0"/>
              <a:t>informed</a:t>
            </a:r>
            <a:r>
              <a:rPr lang="en-GB" dirty="0" smtClean="0"/>
              <a:t> of,  </a:t>
            </a:r>
            <a:r>
              <a:rPr lang="en-GB" i="1" dirty="0" smtClean="0"/>
              <a:t>contribute</a:t>
            </a:r>
            <a:r>
              <a:rPr lang="en-GB" dirty="0" smtClean="0"/>
              <a:t> to, and </a:t>
            </a:r>
            <a:r>
              <a:rPr lang="en-GB" i="1" dirty="0" smtClean="0"/>
              <a:t>benefit</a:t>
            </a:r>
            <a:r>
              <a:rPr lang="en-GB" dirty="0" smtClean="0"/>
              <a:t> from the collaboration</a:t>
            </a:r>
          </a:p>
          <a:p>
            <a:pPr lvl="1"/>
            <a:r>
              <a:rPr lang="en-GB" dirty="0" smtClean="0"/>
              <a:t>GSICS reaching the operational stage, requires operational support from GDWG (e.g. administration of THREDDS servers) in addition to the advisory and development role</a:t>
            </a:r>
          </a:p>
          <a:p>
            <a:pPr lvl="1"/>
            <a:r>
              <a:rPr lang="en-GB" dirty="0" smtClean="0"/>
              <a:t>Need to prepare successors to lead GDWG</a:t>
            </a:r>
            <a:endParaRPr lang="en-GB" dirty="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4210521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GDWG Work Plan</a:t>
            </a:r>
            <a:endParaRPr lang="en-GB" dirty="0"/>
          </a:p>
        </p:txBody>
      </p:sp>
      <p:sp>
        <p:nvSpPr>
          <p:cNvPr id="3" name="Content Placeholder 2"/>
          <p:cNvSpPr>
            <a:spLocks noGrp="1"/>
          </p:cNvSpPr>
          <p:nvPr>
            <p:ph idx="1"/>
          </p:nvPr>
        </p:nvSpPr>
        <p:spPr/>
        <p:txBody>
          <a:bodyPr>
            <a:normAutofit/>
          </a:bodyPr>
          <a:lstStyle/>
          <a:p>
            <a:r>
              <a:rPr lang="en-GB" dirty="0" smtClean="0"/>
              <a:t>Review of Terms of Reference</a:t>
            </a:r>
          </a:p>
          <a:p>
            <a:pPr lvl="1"/>
            <a:r>
              <a:rPr lang="en-GB" dirty="0" smtClean="0"/>
              <a:t>Actual scope is wider than originally foreseen</a:t>
            </a:r>
          </a:p>
          <a:p>
            <a:r>
              <a:rPr lang="en-GB" dirty="0" smtClean="0"/>
              <a:t>Updates </a:t>
            </a:r>
            <a:r>
              <a:rPr lang="en-GB" dirty="0"/>
              <a:t>collaboration server products’ structure. </a:t>
            </a:r>
          </a:p>
          <a:p>
            <a:r>
              <a:rPr lang="en-US" dirty="0" smtClean="0"/>
              <a:t>Update </a:t>
            </a:r>
            <a:r>
              <a:rPr lang="en-US" dirty="0"/>
              <a:t>current GSICS product plotting tool. </a:t>
            </a:r>
          </a:p>
          <a:p>
            <a:r>
              <a:rPr lang="en-US" dirty="0" smtClean="0"/>
              <a:t>Exchange </a:t>
            </a:r>
            <a:r>
              <a:rPr lang="en-US" dirty="0"/>
              <a:t>of GSICS products between collaboration servers (To Be Tested) </a:t>
            </a:r>
          </a:p>
          <a:p>
            <a:r>
              <a:rPr lang="en-GB" dirty="0" smtClean="0"/>
              <a:t>New </a:t>
            </a:r>
            <a:r>
              <a:rPr lang="en-GB" dirty="0"/>
              <a:t>GSICS product templates </a:t>
            </a:r>
          </a:p>
          <a:p>
            <a:r>
              <a:rPr lang="en-US" dirty="0" smtClean="0"/>
              <a:t>GSICS </a:t>
            </a:r>
            <a:r>
              <a:rPr lang="en-US" dirty="0"/>
              <a:t>products checker tool (maybe) </a:t>
            </a:r>
          </a:p>
          <a:p>
            <a:r>
              <a:rPr lang="en-GB" dirty="0" smtClean="0"/>
              <a:t>Manual </a:t>
            </a:r>
            <a:r>
              <a:rPr lang="en-GB" dirty="0"/>
              <a:t>action tracking process </a:t>
            </a:r>
            <a:r>
              <a:rPr lang="en-GB" dirty="0" smtClean="0"/>
              <a:t> </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274638"/>
            <a:ext cx="7678479" cy="868362"/>
          </a:xfrm>
        </p:spPr>
        <p:txBody>
          <a:bodyPr>
            <a:normAutofit/>
          </a:bodyPr>
          <a:lstStyle/>
          <a:p>
            <a:r>
              <a:rPr lang="fr-CH" sz="3200" b="1" dirty="0" smtClean="0">
                <a:solidFill>
                  <a:schemeClr val="accent1">
                    <a:lumMod val="50000"/>
                  </a:schemeClr>
                </a:solidFill>
                <a:latin typeface="Arial Narrow" panose="020B0606020202030204" pitchFamily="34" charset="0"/>
              </a:rPr>
              <a:t>Outline</a:t>
            </a:r>
            <a:endParaRPr lang="en-US" sz="3200" b="1" dirty="0">
              <a:solidFill>
                <a:schemeClr val="accent1">
                  <a:lumMod val="50000"/>
                </a:schemeClr>
              </a:solidFill>
              <a:latin typeface="Arial Narrow" panose="020B0606020202030204" pitchFamily="34" charset="0"/>
            </a:endParaRPr>
          </a:p>
        </p:txBody>
      </p:sp>
      <p:sp>
        <p:nvSpPr>
          <p:cNvPr id="3" name="Content Placeholder 2"/>
          <p:cNvSpPr>
            <a:spLocks noGrp="1"/>
          </p:cNvSpPr>
          <p:nvPr>
            <p:ph idx="1"/>
          </p:nvPr>
        </p:nvSpPr>
        <p:spPr>
          <a:xfrm>
            <a:off x="609600" y="1371606"/>
            <a:ext cx="8229600" cy="4525963"/>
          </a:xfrm>
        </p:spPr>
        <p:txBody>
          <a:bodyPr>
            <a:noAutofit/>
          </a:bodyPr>
          <a:lstStyle/>
          <a:p>
            <a:pPr marL="514350" indent="-514350">
              <a:buFont typeface="+mj-lt"/>
              <a:buAutoNum type="arabicPeriod"/>
            </a:pPr>
            <a:r>
              <a:rPr lang="fr-CH" sz="3200" dirty="0" smtClean="0">
                <a:solidFill>
                  <a:schemeClr val="tx1">
                    <a:lumMod val="50000"/>
                    <a:lumOff val="50000"/>
                  </a:schemeClr>
                </a:solidFill>
              </a:rPr>
              <a:t>GSICS </a:t>
            </a:r>
            <a:r>
              <a:rPr lang="fr-CH" sz="3200" dirty="0" err="1" smtClean="0">
                <a:solidFill>
                  <a:schemeClr val="tx1">
                    <a:lumMod val="50000"/>
                    <a:lumOff val="50000"/>
                  </a:schemeClr>
                </a:solidFill>
              </a:rPr>
              <a:t>purpose</a:t>
            </a:r>
            <a:r>
              <a:rPr lang="fr-CH" sz="3200" dirty="0" smtClean="0">
                <a:solidFill>
                  <a:schemeClr val="tx1">
                    <a:lumMod val="50000"/>
                    <a:lumOff val="50000"/>
                  </a:schemeClr>
                </a:solidFill>
              </a:rPr>
              <a:t> and </a:t>
            </a:r>
            <a:r>
              <a:rPr lang="fr-CH" sz="3200" dirty="0" err="1" smtClean="0">
                <a:solidFill>
                  <a:schemeClr val="tx1">
                    <a:lumMod val="50000"/>
                    <a:lumOff val="50000"/>
                  </a:schemeClr>
                </a:solidFill>
              </a:rPr>
              <a:t>organization</a:t>
            </a:r>
            <a:endParaRPr lang="fr-CH" sz="3200" dirty="0" smtClean="0">
              <a:solidFill>
                <a:schemeClr val="tx1">
                  <a:lumMod val="50000"/>
                  <a:lumOff val="50000"/>
                </a:schemeClr>
              </a:solidFill>
            </a:endParaRPr>
          </a:p>
          <a:p>
            <a:pPr marL="514350" indent="-514350">
              <a:buFont typeface="+mj-lt"/>
              <a:buAutoNum type="arabicPeriod"/>
            </a:pPr>
            <a:r>
              <a:rPr lang="fr-CH" sz="3200" dirty="0" err="1">
                <a:solidFill>
                  <a:schemeClr val="tx1">
                    <a:lumMod val="50000"/>
                    <a:lumOff val="50000"/>
                  </a:schemeClr>
                </a:solidFill>
              </a:rPr>
              <a:t>Highlights</a:t>
            </a:r>
            <a:r>
              <a:rPr lang="fr-CH" sz="3200" dirty="0">
                <a:solidFill>
                  <a:schemeClr val="tx1">
                    <a:lumMod val="50000"/>
                    <a:lumOff val="50000"/>
                  </a:schemeClr>
                </a:solidFill>
              </a:rPr>
              <a:t> of </a:t>
            </a:r>
            <a:r>
              <a:rPr lang="fr-CH" sz="3200" dirty="0" err="1">
                <a:solidFill>
                  <a:schemeClr val="tx1">
                    <a:lumMod val="50000"/>
                    <a:lumOff val="50000"/>
                  </a:schemeClr>
                </a:solidFill>
              </a:rPr>
              <a:t>recent</a:t>
            </a:r>
            <a:r>
              <a:rPr lang="fr-CH" sz="3200" dirty="0">
                <a:solidFill>
                  <a:schemeClr val="tx1">
                    <a:lumMod val="50000"/>
                    <a:lumOff val="50000"/>
                  </a:schemeClr>
                </a:solidFill>
              </a:rPr>
              <a:t> </a:t>
            </a:r>
            <a:r>
              <a:rPr lang="fr-CH" sz="3200" dirty="0" err="1">
                <a:solidFill>
                  <a:schemeClr val="tx1">
                    <a:lumMod val="50000"/>
                    <a:lumOff val="50000"/>
                  </a:schemeClr>
                </a:solidFill>
              </a:rPr>
              <a:t>activities</a:t>
            </a:r>
            <a:endParaRPr lang="fr-CH" sz="3200" dirty="0">
              <a:solidFill>
                <a:schemeClr val="tx1">
                  <a:lumMod val="50000"/>
                  <a:lumOff val="50000"/>
                </a:schemeClr>
              </a:solidFill>
            </a:endParaRPr>
          </a:p>
          <a:p>
            <a:pPr marL="514350" indent="-514350">
              <a:buFont typeface="+mj-lt"/>
              <a:buAutoNum type="arabicPeriod"/>
            </a:pPr>
            <a:r>
              <a:rPr lang="fr-CH" sz="3200" b="1" dirty="0" err="1" smtClean="0"/>
              <a:t>Recommendations</a:t>
            </a:r>
            <a:endParaRPr lang="fr-CH" sz="3200" b="1" dirty="0" smtClean="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2738188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solidFill>
                  <a:schemeClr val="tx2">
                    <a:lumMod val="75000"/>
                  </a:schemeClr>
                </a:solidFill>
              </a:rPr>
              <a:t>Recommendations</a:t>
            </a:r>
            <a:r>
              <a:rPr lang="fr-CH" dirty="0" smtClean="0">
                <a:solidFill>
                  <a:schemeClr val="tx2">
                    <a:lumMod val="75000"/>
                  </a:schemeClr>
                </a:solidFill>
              </a:rPr>
              <a:t>/challenges</a:t>
            </a:r>
            <a:endParaRPr lang="en-US" dirty="0">
              <a:solidFill>
                <a:schemeClr val="tx2">
                  <a:lumMod val="75000"/>
                </a:schemeClr>
              </a:solidFill>
            </a:endParaRPr>
          </a:p>
        </p:txBody>
      </p:sp>
      <p:sp>
        <p:nvSpPr>
          <p:cNvPr id="3" name="Content Placeholder 2"/>
          <p:cNvSpPr>
            <a:spLocks noGrp="1"/>
          </p:cNvSpPr>
          <p:nvPr>
            <p:ph idx="1"/>
          </p:nvPr>
        </p:nvSpPr>
        <p:spPr>
          <a:xfrm>
            <a:off x="609600" y="1447800"/>
            <a:ext cx="7924800" cy="4525963"/>
          </a:xfrm>
        </p:spPr>
        <p:txBody>
          <a:bodyPr>
            <a:noAutofit/>
          </a:bodyPr>
          <a:lstStyle/>
          <a:p>
            <a:r>
              <a:rPr lang="en-GB" b="1" dirty="0" smtClean="0"/>
              <a:t>Engagement of GSICS members</a:t>
            </a:r>
          </a:p>
          <a:p>
            <a:pPr lvl="1"/>
            <a:r>
              <a:rPr lang="en-GB" dirty="0" smtClean="0"/>
              <a:t>There is broad participation of GSICS members  in GRWG, but more engagement of is expected for faster progress and early benefits</a:t>
            </a:r>
          </a:p>
          <a:p>
            <a:pPr lvl="1"/>
            <a:r>
              <a:rPr lang="en-GB" dirty="0" smtClean="0"/>
              <a:t>More active participation is necessary in GDWG to be informed of, contribute to, and benefit from the standardization effort and development of tools.</a:t>
            </a:r>
          </a:p>
          <a:p>
            <a:r>
              <a:rPr lang="en-GB" b="1" dirty="0" smtClean="0"/>
              <a:t>User requirements</a:t>
            </a:r>
          </a:p>
          <a:p>
            <a:pPr lvl="1"/>
            <a:r>
              <a:rPr lang="en-GB" dirty="0" smtClean="0"/>
              <a:t>Encourage external and internal users to clarify their requirements to help GSICS to focus on the high impact issues</a:t>
            </a:r>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3604517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ISCCP and SCOPE-CM</a:t>
            </a:r>
            <a:endParaRPr lang="en-GB" dirty="0"/>
          </a:p>
        </p:txBody>
      </p:sp>
      <p:sp>
        <p:nvSpPr>
          <p:cNvPr id="3" name="Content Placeholder 2"/>
          <p:cNvSpPr>
            <a:spLocks noGrp="1"/>
          </p:cNvSpPr>
          <p:nvPr>
            <p:ph idx="1"/>
          </p:nvPr>
        </p:nvSpPr>
        <p:spPr/>
        <p:txBody>
          <a:bodyPr/>
          <a:lstStyle/>
          <a:p>
            <a:r>
              <a:rPr lang="en-US" dirty="0" smtClean="0"/>
              <a:t>Project to be formulated where ISCCP is using GSICS methodologies and data for generating an new ISCCP data set</a:t>
            </a:r>
          </a:p>
          <a:p>
            <a:r>
              <a:rPr lang="en-US" dirty="0" smtClean="0"/>
              <a:t>SCOPE-CM IOGEO endorsed</a:t>
            </a:r>
          </a:p>
          <a:p>
            <a:pPr lvl="1"/>
            <a:r>
              <a:rPr lang="en-US" dirty="0" smtClean="0"/>
              <a:t>Schedule(need re-planning)</a:t>
            </a:r>
          </a:p>
          <a:p>
            <a:pPr lvl="1"/>
            <a:r>
              <a:rPr lang="en-US" dirty="0" smtClean="0"/>
              <a:t>Data set analysis</a:t>
            </a:r>
          </a:p>
          <a:p>
            <a:pPr lvl="1"/>
            <a:r>
              <a:rPr lang="en-US" dirty="0" smtClean="0"/>
              <a:t>SBAF</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50106"/>
          </a:xfrm>
        </p:spPr>
        <p:txBody>
          <a:bodyPr>
            <a:normAutofit fontScale="90000"/>
          </a:bodyPr>
          <a:lstStyle/>
          <a:p>
            <a:r>
              <a:rPr lang="fr-CH" b="1" dirty="0" smtClean="0"/>
              <a:t>GSICS Input to WIGOS Vision for 2040</a:t>
            </a:r>
            <a:endParaRPr lang="en-US"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539337234"/>
              </p:ext>
            </p:extLst>
          </p:nvPr>
        </p:nvGraphicFramePr>
        <p:xfrm>
          <a:off x="323528" y="1268760"/>
          <a:ext cx="8352928" cy="2712720"/>
        </p:xfrm>
        <a:graphic>
          <a:graphicData uri="http://schemas.openxmlformats.org/drawingml/2006/table">
            <a:tbl>
              <a:tblPr firstRow="1" firstCol="1" bandRow="1">
                <a:tableStyleId>{5C22544A-7EE6-4342-B048-85BDC9FD1C3A}</a:tableStyleId>
              </a:tblPr>
              <a:tblGrid>
                <a:gridCol w="4323007"/>
                <a:gridCol w="4029921"/>
              </a:tblGrid>
              <a:tr h="493769">
                <a:tc gridSpan="2">
                  <a:txBody>
                    <a:bodyPr/>
                    <a:lstStyle/>
                    <a:p>
                      <a:pPr algn="ctr">
                        <a:spcAft>
                          <a:spcPts val="1200"/>
                        </a:spcAft>
                        <a:tabLst>
                          <a:tab pos="400050" algn="l"/>
                          <a:tab pos="914400" algn="l"/>
                          <a:tab pos="1828800" algn="l"/>
                          <a:tab pos="5486400" algn="l"/>
                        </a:tabLst>
                      </a:pPr>
                      <a:r>
                        <a:rPr lang="en-US" sz="1800" dirty="0">
                          <a:effectLst/>
                        </a:rPr>
                        <a:t>Component 1: Backbone system with specified orbital configuration </a:t>
                      </a:r>
                      <a:br>
                        <a:rPr lang="en-US" sz="1800" dirty="0">
                          <a:effectLst/>
                        </a:rPr>
                      </a:br>
                      <a:r>
                        <a:rPr lang="en-US" sz="1800" dirty="0">
                          <a:effectLst/>
                        </a:rPr>
                        <a:t>and measurement approaches</a:t>
                      </a:r>
                      <a:endParaRPr lang="en-US" sz="1800" dirty="0">
                        <a:effectLst/>
                        <a:latin typeface="Times New Roman"/>
                        <a:ea typeface="MS Mincho"/>
                      </a:endParaRPr>
                    </a:p>
                  </a:txBody>
                  <a:tcPr marL="68580" marR="68580" marT="0" marB="0"/>
                </a:tc>
                <a:tc hMerge="1">
                  <a:txBody>
                    <a:bodyPr/>
                    <a:lstStyle/>
                    <a:p>
                      <a:endParaRPr lang="en-US"/>
                    </a:p>
                  </a:txBody>
                  <a:tcPr/>
                </a:tc>
              </a:tr>
              <a:tr h="226311">
                <a:tc>
                  <a:txBody>
                    <a:bodyPr/>
                    <a:lstStyle/>
                    <a:p>
                      <a:pPr>
                        <a:spcBef>
                          <a:spcPts val="600"/>
                        </a:spcBef>
                        <a:spcAft>
                          <a:spcPts val="600"/>
                        </a:spcAft>
                      </a:pPr>
                      <a:r>
                        <a:rPr lang="en-GB" sz="1600">
                          <a:effectLst/>
                        </a:rPr>
                        <a:t>Instruments</a:t>
                      </a:r>
                      <a:endParaRPr lang="en-US" sz="1800">
                        <a:effectLst/>
                        <a:latin typeface="Times New Roman"/>
                        <a:ea typeface="MS Mincho"/>
                      </a:endParaRPr>
                    </a:p>
                  </a:txBody>
                  <a:tcPr marL="68580" marR="68580" marT="0" marB="0"/>
                </a:tc>
                <a:tc>
                  <a:txBody>
                    <a:bodyPr/>
                    <a:lstStyle/>
                    <a:p>
                      <a:pPr>
                        <a:spcBef>
                          <a:spcPts val="600"/>
                        </a:spcBef>
                        <a:spcAft>
                          <a:spcPts val="600"/>
                        </a:spcAft>
                      </a:pPr>
                      <a:r>
                        <a:rPr lang="en-GB" sz="1600">
                          <a:effectLst/>
                        </a:rPr>
                        <a:t>Geophysical variables and phenomena</a:t>
                      </a:r>
                      <a:endParaRPr lang="en-US" sz="1800">
                        <a:effectLst/>
                        <a:latin typeface="Times New Roman"/>
                        <a:ea typeface="MS Mincho"/>
                      </a:endParaRPr>
                    </a:p>
                  </a:txBody>
                  <a:tcPr marL="68580" marR="68580" marT="0" marB="0"/>
                </a:tc>
              </a:tr>
              <a:tr h="987539">
                <a:tc>
                  <a:txBody>
                    <a:bodyPr/>
                    <a:lstStyle/>
                    <a:p>
                      <a:pPr>
                        <a:spcAft>
                          <a:spcPts val="0"/>
                        </a:spcAft>
                      </a:pPr>
                      <a:r>
                        <a:rPr lang="en-US" sz="1800" dirty="0">
                          <a:solidFill>
                            <a:schemeClr val="tx1"/>
                          </a:solidFill>
                          <a:effectLst/>
                        </a:rPr>
                        <a:t> High-accuracy solar/lunar VIS/NIR imaging spectrometer and Solar spectral irradiance sensor, as on-orbit  VIS/NIR reference standard</a:t>
                      </a:r>
                      <a:endParaRPr lang="en-US" sz="180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a:spcAft>
                          <a:spcPts val="0"/>
                        </a:spcAft>
                        <a:tabLst>
                          <a:tab pos="723900" algn="l"/>
                          <a:tab pos="900430" algn="l"/>
                          <a:tab pos="1245870" algn="l"/>
                          <a:tab pos="1964690" algn="l"/>
                          <a:tab pos="2505075" algn="l"/>
                        </a:tabLst>
                      </a:pPr>
                      <a:r>
                        <a:rPr lang="en-US" sz="1800">
                          <a:effectLst/>
                        </a:rPr>
                        <a:t>VIS/NIR absolute calibration using the Moon's reflectance as transfer standard. </a:t>
                      </a:r>
                    </a:p>
                    <a:p>
                      <a:pPr>
                        <a:spcAft>
                          <a:spcPts val="0"/>
                        </a:spcAft>
                        <a:tabLst>
                          <a:tab pos="723900" algn="l"/>
                          <a:tab pos="900430" algn="l"/>
                          <a:tab pos="1245870" algn="l"/>
                          <a:tab pos="1964690" algn="l"/>
                          <a:tab pos="2505075" algn="l"/>
                        </a:tabLst>
                      </a:pPr>
                      <a:r>
                        <a:rPr lang="en-US" sz="1800">
                          <a:effectLst/>
                        </a:rPr>
                        <a:t> </a:t>
                      </a:r>
                      <a:endParaRPr lang="en-US" sz="1800">
                        <a:effectLst/>
                        <a:latin typeface="Times New Roman"/>
                        <a:ea typeface="MS Mincho"/>
                      </a:endParaRPr>
                    </a:p>
                  </a:txBody>
                  <a:tcPr marL="68580" marR="68580" marT="0" marB="0"/>
                </a:tc>
              </a:tr>
              <a:tr h="740654">
                <a:tc>
                  <a:txBody>
                    <a:bodyPr/>
                    <a:lstStyle/>
                    <a:p>
                      <a:pPr>
                        <a:spcAft>
                          <a:spcPts val="0"/>
                        </a:spcAft>
                      </a:pPr>
                      <a:r>
                        <a:rPr lang="en-US" sz="1800" dirty="0">
                          <a:solidFill>
                            <a:schemeClr val="tx1"/>
                          </a:solidFill>
                          <a:effectLst/>
                        </a:rPr>
                        <a:t>High-accuracy phase-change cell black-body IR spectrometer as on-orbit IR reference standard</a:t>
                      </a:r>
                      <a:endParaRPr lang="en-US" sz="180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a:spcAft>
                          <a:spcPts val="0"/>
                        </a:spcAft>
                        <a:tabLst>
                          <a:tab pos="723900" algn="l"/>
                          <a:tab pos="900430" algn="l"/>
                          <a:tab pos="1245870" algn="l"/>
                          <a:tab pos="1964690" algn="l"/>
                          <a:tab pos="2505075" algn="l"/>
                        </a:tabLst>
                      </a:pPr>
                      <a:r>
                        <a:rPr lang="en-US" sz="1800" dirty="0">
                          <a:effectLst/>
                        </a:rPr>
                        <a:t>TIR absolute calibration</a:t>
                      </a:r>
                    </a:p>
                    <a:p>
                      <a:pPr>
                        <a:spcAft>
                          <a:spcPts val="0"/>
                        </a:spcAft>
                        <a:tabLst>
                          <a:tab pos="723900" algn="l"/>
                          <a:tab pos="900430" algn="l"/>
                          <a:tab pos="1245870" algn="l"/>
                          <a:tab pos="1964690" algn="l"/>
                          <a:tab pos="2505075" algn="l"/>
                        </a:tabLst>
                      </a:pPr>
                      <a:r>
                        <a:rPr lang="en-US" sz="1050" dirty="0">
                          <a:effectLst/>
                        </a:rPr>
                        <a:t> </a:t>
                      </a:r>
                      <a:endParaRPr lang="en-US" sz="1800" dirty="0">
                        <a:effectLst/>
                        <a:latin typeface="Times New Roman"/>
                        <a:ea typeface="MS Mincho"/>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2625659879"/>
              </p:ext>
            </p:extLst>
          </p:nvPr>
        </p:nvGraphicFramePr>
        <p:xfrm>
          <a:off x="323528" y="4149080"/>
          <a:ext cx="8352928" cy="2168555"/>
        </p:xfrm>
        <a:graphic>
          <a:graphicData uri="http://schemas.openxmlformats.org/drawingml/2006/table">
            <a:tbl>
              <a:tblPr firstRow="1" firstCol="1" bandRow="1">
                <a:tableStyleId>{5C22544A-7EE6-4342-B048-85BDC9FD1C3A}</a:tableStyleId>
              </a:tblPr>
              <a:tblGrid>
                <a:gridCol w="4320480"/>
                <a:gridCol w="4032448"/>
              </a:tblGrid>
              <a:tr h="343556">
                <a:tc gridSpan="2">
                  <a:txBody>
                    <a:bodyPr/>
                    <a:lstStyle/>
                    <a:p>
                      <a:pPr algn="ctr">
                        <a:spcAft>
                          <a:spcPts val="1200"/>
                        </a:spcAft>
                        <a:tabLst>
                          <a:tab pos="400050" algn="l"/>
                          <a:tab pos="914400" algn="l"/>
                          <a:tab pos="1828800" algn="l"/>
                          <a:tab pos="5486400" algn="l"/>
                        </a:tabLst>
                      </a:pPr>
                      <a:r>
                        <a:rPr lang="en-US" sz="1800" dirty="0">
                          <a:effectLst/>
                        </a:rPr>
                        <a:t>Component 2. Backbone system – Open measurement approaches </a:t>
                      </a:r>
                      <a:endParaRPr lang="en-US" sz="1800" dirty="0">
                        <a:effectLst/>
                        <a:latin typeface="Times New Roman"/>
                        <a:ea typeface="MS Mincho"/>
                      </a:endParaRPr>
                    </a:p>
                  </a:txBody>
                  <a:tcPr marL="68580" marR="68580" marT="0" marB="0"/>
                </a:tc>
                <a:tc hMerge="1">
                  <a:txBody>
                    <a:bodyPr/>
                    <a:lstStyle/>
                    <a:p>
                      <a:endParaRPr lang="en-US"/>
                    </a:p>
                  </a:txBody>
                  <a:tcPr/>
                </a:tc>
              </a:tr>
              <a:tr h="314927">
                <a:tc>
                  <a:txBody>
                    <a:bodyPr/>
                    <a:lstStyle/>
                    <a:p>
                      <a:pPr>
                        <a:spcBef>
                          <a:spcPts val="600"/>
                        </a:spcBef>
                        <a:spcAft>
                          <a:spcPts val="600"/>
                        </a:spcAft>
                      </a:pPr>
                      <a:r>
                        <a:rPr lang="en-GB" sz="1600">
                          <a:effectLst/>
                        </a:rPr>
                        <a:t>Instruments</a:t>
                      </a:r>
                      <a:endParaRPr lang="en-US" sz="1800">
                        <a:effectLst/>
                        <a:latin typeface="Times New Roman"/>
                        <a:ea typeface="MS Mincho"/>
                      </a:endParaRPr>
                    </a:p>
                  </a:txBody>
                  <a:tcPr marL="68580" marR="68580" marT="0" marB="0"/>
                </a:tc>
                <a:tc>
                  <a:txBody>
                    <a:bodyPr/>
                    <a:lstStyle/>
                    <a:p>
                      <a:pPr>
                        <a:spcBef>
                          <a:spcPts val="600"/>
                        </a:spcBef>
                        <a:spcAft>
                          <a:spcPts val="600"/>
                        </a:spcAft>
                      </a:pPr>
                      <a:r>
                        <a:rPr lang="en-GB" sz="1600">
                          <a:effectLst/>
                        </a:rPr>
                        <a:t>Geophysical variables and phenomena</a:t>
                      </a:r>
                      <a:endParaRPr lang="en-US" sz="1800">
                        <a:effectLst/>
                        <a:latin typeface="Times New Roman"/>
                        <a:ea typeface="MS Mincho"/>
                      </a:endParaRPr>
                    </a:p>
                  </a:txBody>
                  <a:tcPr marL="68580" marR="68580" marT="0" marB="0"/>
                </a:tc>
              </a:tr>
              <a:tr h="637661">
                <a:tc>
                  <a:txBody>
                    <a:bodyPr/>
                    <a:lstStyle/>
                    <a:p>
                      <a:pPr>
                        <a:spcAft>
                          <a:spcPts val="0"/>
                        </a:spcAft>
                      </a:pPr>
                      <a:r>
                        <a:rPr lang="en-US" sz="1800" dirty="0">
                          <a:solidFill>
                            <a:schemeClr val="tx1"/>
                          </a:solidFill>
                          <a:effectLst/>
                        </a:rPr>
                        <a:t>On-orbit passive MW measurement reference standards</a:t>
                      </a:r>
                    </a:p>
                    <a:p>
                      <a:pPr>
                        <a:spcAft>
                          <a:spcPts val="0"/>
                        </a:spcAft>
                      </a:pPr>
                      <a:r>
                        <a:rPr lang="en-US" sz="1800" dirty="0">
                          <a:solidFill>
                            <a:schemeClr val="tx1"/>
                          </a:solidFill>
                          <a:effectLst/>
                        </a:rPr>
                        <a:t> </a:t>
                      </a:r>
                      <a:endParaRPr lang="en-US" sz="180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a:spcAft>
                          <a:spcPts val="0"/>
                        </a:spcAft>
                        <a:tabLst>
                          <a:tab pos="723900" algn="l"/>
                          <a:tab pos="900430" algn="l"/>
                          <a:tab pos="1245870" algn="l"/>
                          <a:tab pos="1964690" algn="l"/>
                          <a:tab pos="2505075" algn="l"/>
                        </a:tabLst>
                      </a:pPr>
                      <a:r>
                        <a:rPr lang="en-US" sz="1800">
                          <a:effectLst/>
                        </a:rPr>
                        <a:t>Passive MW absolute calibration of atmospheric channels</a:t>
                      </a:r>
                    </a:p>
                    <a:p>
                      <a:pPr>
                        <a:spcAft>
                          <a:spcPts val="0"/>
                        </a:spcAft>
                        <a:tabLst>
                          <a:tab pos="723900" algn="l"/>
                          <a:tab pos="900430" algn="l"/>
                          <a:tab pos="1245870" algn="l"/>
                          <a:tab pos="1964690" algn="l"/>
                          <a:tab pos="2505075" algn="l"/>
                        </a:tabLst>
                      </a:pPr>
                      <a:r>
                        <a:rPr lang="en-US" sz="1800">
                          <a:effectLst/>
                        </a:rPr>
                        <a:t> </a:t>
                      </a:r>
                      <a:endParaRPr lang="en-US" sz="1800">
                        <a:effectLst/>
                        <a:latin typeface="Times New Roman"/>
                        <a:ea typeface="MS Mincho"/>
                      </a:endParaRPr>
                    </a:p>
                  </a:txBody>
                  <a:tcPr marL="68580" marR="68580" marT="0" marB="0"/>
                </a:tc>
              </a:tr>
              <a:tr h="687112">
                <a:tc>
                  <a:txBody>
                    <a:bodyPr/>
                    <a:lstStyle/>
                    <a:p>
                      <a:pPr>
                        <a:spcAft>
                          <a:spcPts val="0"/>
                        </a:spcAft>
                      </a:pPr>
                      <a:r>
                        <a:rPr lang="en-US" sz="1800" dirty="0">
                          <a:solidFill>
                            <a:schemeClr val="tx1"/>
                          </a:solidFill>
                          <a:effectLst/>
                        </a:rPr>
                        <a:t>On-orbit UV measurement reference standards</a:t>
                      </a:r>
                      <a:endParaRPr lang="en-US" sz="1800" dirty="0">
                        <a:solidFill>
                          <a:schemeClr val="tx1"/>
                        </a:solidFill>
                        <a:effectLst/>
                        <a:latin typeface="Times New Roman"/>
                        <a:ea typeface="MS Mincho"/>
                      </a:endParaRPr>
                    </a:p>
                  </a:txBody>
                  <a:tcPr marL="68580" marR="68580" marT="0" marB="0">
                    <a:solidFill>
                      <a:schemeClr val="accent1">
                        <a:lumMod val="20000"/>
                        <a:lumOff val="80000"/>
                      </a:schemeClr>
                    </a:solidFill>
                  </a:tcPr>
                </a:tc>
                <a:tc>
                  <a:txBody>
                    <a:bodyPr/>
                    <a:lstStyle/>
                    <a:p>
                      <a:pPr>
                        <a:spcAft>
                          <a:spcPts val="0"/>
                        </a:spcAft>
                        <a:tabLst>
                          <a:tab pos="723900" algn="l"/>
                          <a:tab pos="900430" algn="l"/>
                          <a:tab pos="1245870" algn="l"/>
                          <a:tab pos="1964690" algn="l"/>
                          <a:tab pos="2505075" algn="l"/>
                        </a:tabLst>
                      </a:pPr>
                      <a:r>
                        <a:rPr lang="en-US" sz="1800" dirty="0">
                          <a:effectLst/>
                        </a:rPr>
                        <a:t>UV absolute calibration </a:t>
                      </a:r>
                    </a:p>
                    <a:p>
                      <a:pPr>
                        <a:spcAft>
                          <a:spcPts val="0"/>
                        </a:spcAft>
                        <a:tabLst>
                          <a:tab pos="723900" algn="l"/>
                          <a:tab pos="900430" algn="l"/>
                          <a:tab pos="1245870" algn="l"/>
                          <a:tab pos="1964690" algn="l"/>
                          <a:tab pos="2505075" algn="l"/>
                        </a:tabLst>
                      </a:pPr>
                      <a:r>
                        <a:rPr lang="en-US" sz="1800" dirty="0">
                          <a:effectLst/>
                        </a:rPr>
                        <a:t> </a:t>
                      </a:r>
                      <a:endParaRPr lang="en-US" sz="1800" dirty="0">
                        <a:effectLst/>
                        <a:latin typeface="Times New Roman"/>
                        <a:ea typeface="MS Mincho"/>
                      </a:endParaRPr>
                    </a:p>
                  </a:txBody>
                  <a:tcPr marL="68580" marR="68580" marT="0" marB="0"/>
                </a:tc>
              </a:tr>
            </a:tbl>
          </a:graphicData>
        </a:graphic>
      </p:graphicFrame>
    </p:spTree>
    <p:extLst>
      <p:ext uri="{BB962C8B-B14F-4D97-AF65-F5344CB8AC3E}">
        <p14:creationId xmlns="" xmlns:p14="http://schemas.microsoft.com/office/powerpoint/2010/main" val="28488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26826" y="1076980"/>
            <a:ext cx="6374174" cy="3108543"/>
          </a:xfrm>
          <a:prstGeom prst="rect">
            <a:avLst/>
          </a:prstGeom>
          <a:solidFill>
            <a:schemeClr val="accent6">
              <a:lumMod val="20000"/>
              <a:lumOff val="80000"/>
            </a:schemeClr>
          </a:solidFill>
        </p:spPr>
        <p:txBody>
          <a:bodyPr wrap="square" rtlCol="0">
            <a:spAutoFit/>
          </a:bodyPr>
          <a:lstStyle/>
          <a:p>
            <a:pPr algn="ctr"/>
            <a:r>
              <a:rPr lang="en-GB" sz="2000" b="1" dirty="0" smtClean="0">
                <a:solidFill>
                  <a:prstClr val="black"/>
                </a:solidFill>
              </a:rPr>
              <a:t>Core GSICS  inter-calibration products</a:t>
            </a:r>
          </a:p>
          <a:p>
            <a:pPr algn="ctr"/>
            <a:endParaRPr lang="fr-CH" sz="1600" dirty="0">
              <a:solidFill>
                <a:prstClr val="black"/>
              </a:solidFill>
            </a:endParaRPr>
          </a:p>
          <a:p>
            <a:pPr algn="ctr"/>
            <a:endParaRPr lang="fr-CH" sz="1600" dirty="0" smtClean="0">
              <a:solidFill>
                <a:prstClr val="black"/>
              </a:solidFill>
            </a:endParaRPr>
          </a:p>
          <a:p>
            <a:pPr algn="ctr"/>
            <a:endParaRPr lang="fr-CH" sz="1600" dirty="0">
              <a:solidFill>
                <a:prstClr val="black"/>
              </a:solidFill>
            </a:endParaRPr>
          </a:p>
          <a:p>
            <a:pPr algn="ctr"/>
            <a:endParaRPr lang="fr-CH" sz="1600" dirty="0" smtClean="0">
              <a:solidFill>
                <a:prstClr val="black"/>
              </a:solidFill>
            </a:endParaRPr>
          </a:p>
          <a:p>
            <a:pPr algn="ctr"/>
            <a:endParaRPr lang="fr-CH" sz="1600" dirty="0">
              <a:solidFill>
                <a:prstClr val="black"/>
              </a:solidFill>
            </a:endParaRPr>
          </a:p>
          <a:p>
            <a:pPr algn="ctr"/>
            <a:endParaRPr lang="fr-CH" sz="1600" dirty="0" smtClean="0">
              <a:solidFill>
                <a:prstClr val="black"/>
              </a:solidFill>
            </a:endParaRPr>
          </a:p>
          <a:p>
            <a:pPr algn="ctr"/>
            <a:endParaRPr lang="fr-CH" sz="1600" dirty="0">
              <a:solidFill>
                <a:prstClr val="black"/>
              </a:solidFill>
            </a:endParaRPr>
          </a:p>
          <a:p>
            <a:pPr algn="ctr"/>
            <a:endParaRPr lang="fr-CH" sz="1600" dirty="0" smtClean="0">
              <a:solidFill>
                <a:prstClr val="black"/>
              </a:solidFill>
            </a:endParaRPr>
          </a:p>
          <a:p>
            <a:pPr algn="ctr"/>
            <a:endParaRPr lang="fr-CH" sz="1600" dirty="0">
              <a:solidFill>
                <a:prstClr val="black"/>
              </a:solidFill>
            </a:endParaRPr>
          </a:p>
          <a:p>
            <a:pPr algn="ctr"/>
            <a:endParaRPr lang="fr-CH" sz="1600" dirty="0" smtClean="0">
              <a:solidFill>
                <a:prstClr val="black"/>
              </a:solidFill>
            </a:endParaRPr>
          </a:p>
          <a:p>
            <a:pPr algn="ctr"/>
            <a:endParaRPr lang="fr-CH" sz="1600" dirty="0" smtClean="0">
              <a:solidFill>
                <a:prstClr val="black"/>
              </a:solidFill>
            </a:endParaRPr>
          </a:p>
        </p:txBody>
      </p:sp>
      <p:sp>
        <p:nvSpPr>
          <p:cNvPr id="57" name="Down Arrow 56"/>
          <p:cNvSpPr/>
          <p:nvPr/>
        </p:nvSpPr>
        <p:spPr>
          <a:xfrm flipV="1">
            <a:off x="5791200" y="4047656"/>
            <a:ext cx="838200" cy="2505544"/>
          </a:xfrm>
          <a:prstGeom prst="downArrow">
            <a:avLst>
              <a:gd name="adj1" fmla="val 50000"/>
              <a:gd name="adj2" fmla="val 25300"/>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own Arrow 2"/>
          <p:cNvSpPr/>
          <p:nvPr/>
        </p:nvSpPr>
        <p:spPr>
          <a:xfrm flipV="1">
            <a:off x="2667000" y="4038600"/>
            <a:ext cx="838200" cy="981407"/>
          </a:xfrm>
          <a:prstGeom prst="downArrow">
            <a:avLst>
              <a:gd name="adj1" fmla="val 50000"/>
              <a:gd name="adj2" fmla="val 29417"/>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Down Arrow 43"/>
          <p:cNvSpPr/>
          <p:nvPr/>
        </p:nvSpPr>
        <p:spPr>
          <a:xfrm flipV="1">
            <a:off x="3657600" y="4050634"/>
            <a:ext cx="838200" cy="1551731"/>
          </a:xfrm>
          <a:prstGeom prst="downArrow">
            <a:avLst>
              <a:gd name="adj1" fmla="val 50000"/>
              <a:gd name="adj2" fmla="val 27358"/>
            </a:avLst>
          </a:prstGeom>
          <a:solidFill>
            <a:schemeClr val="accent3">
              <a:lumMod val="40000"/>
              <a:lumOff val="60000"/>
            </a:schemeClr>
          </a:solidFill>
          <a:ln>
            <a:solidFill>
              <a:srgbClr val="04C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Down Arrow 44"/>
          <p:cNvSpPr/>
          <p:nvPr/>
        </p:nvSpPr>
        <p:spPr>
          <a:xfrm flipV="1">
            <a:off x="4648200" y="4050634"/>
            <a:ext cx="838200" cy="2048344"/>
          </a:xfrm>
          <a:prstGeom prst="downArrow">
            <a:avLst>
              <a:gd name="adj1" fmla="val 50000"/>
              <a:gd name="adj2" fmla="val 25300"/>
            </a:avLst>
          </a:prstGeom>
          <a:solidFill>
            <a:srgbClr val="E8E2E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4" name="Diagram 3"/>
          <p:cNvGraphicFramePr/>
          <p:nvPr>
            <p:extLst>
              <p:ext uri="{D42A27DB-BD31-4B8C-83A1-F6EECF244321}">
                <p14:modId xmlns="" xmlns:p14="http://schemas.microsoft.com/office/powerpoint/2010/main" val="1120183460"/>
              </p:ext>
            </p:extLst>
          </p:nvPr>
        </p:nvGraphicFramePr>
        <p:xfrm>
          <a:off x="1219200" y="1470680"/>
          <a:ext cx="57912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52400" y="4444426"/>
            <a:ext cx="1600200" cy="707886"/>
          </a:xfrm>
          <a:prstGeom prst="rect">
            <a:avLst/>
          </a:prstGeom>
          <a:solidFill>
            <a:srgbClr val="F9DB91"/>
          </a:solidFill>
        </p:spPr>
        <p:txBody>
          <a:bodyPr wrap="square" rtlCol="0">
            <a:spAutoFit/>
          </a:bodyPr>
          <a:lstStyle/>
          <a:p>
            <a:r>
              <a:rPr lang="en-GB" sz="2000" b="1" dirty="0" smtClean="0">
                <a:solidFill>
                  <a:prstClr val="black"/>
                </a:solidFill>
                <a:latin typeface="Arial Narrow" panose="020B0606020202030204" pitchFamily="34" charset="0"/>
              </a:rPr>
              <a:t>Science resources</a:t>
            </a:r>
            <a:endParaRPr lang="en-GB" sz="2000" b="1" dirty="0">
              <a:solidFill>
                <a:prstClr val="black"/>
              </a:solidFill>
              <a:latin typeface="Arial Narrow" panose="020B0606020202030204" pitchFamily="34" charset="0"/>
            </a:endParaRPr>
          </a:p>
        </p:txBody>
      </p:sp>
      <p:grpSp>
        <p:nvGrpSpPr>
          <p:cNvPr id="34" name="Group 33"/>
          <p:cNvGrpSpPr/>
          <p:nvPr/>
        </p:nvGrpSpPr>
        <p:grpSpPr>
          <a:xfrm>
            <a:off x="1828800" y="4429037"/>
            <a:ext cx="6629400" cy="600164"/>
            <a:chOff x="1828800" y="4352836"/>
            <a:chExt cx="6629400" cy="600164"/>
          </a:xfrm>
        </p:grpSpPr>
        <p:grpSp>
          <p:nvGrpSpPr>
            <p:cNvPr id="5" name="Group 4"/>
            <p:cNvGrpSpPr/>
            <p:nvPr/>
          </p:nvGrpSpPr>
          <p:grpSpPr>
            <a:xfrm>
              <a:off x="1828800" y="4359124"/>
              <a:ext cx="5257800" cy="593876"/>
              <a:chOff x="1839583" y="457200"/>
              <a:chExt cx="5257800" cy="609600"/>
            </a:xfrm>
          </p:grpSpPr>
          <p:sp>
            <p:nvSpPr>
              <p:cNvPr id="9" name="Rounded Rectangle 8"/>
              <p:cNvSpPr/>
              <p:nvPr/>
            </p:nvSpPr>
            <p:spPr>
              <a:xfrm>
                <a:off x="1839583" y="457200"/>
                <a:ext cx="1271412" cy="600164"/>
              </a:xfrm>
              <a:prstGeom prst="roundRect">
                <a:avLst/>
              </a:prstGeom>
              <a:solidFill>
                <a:srgbClr val="F9D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err="1" smtClean="0">
                    <a:ln>
                      <a:solidFill>
                        <a:prstClr val="black"/>
                      </a:solidFill>
                    </a:ln>
                    <a:solidFill>
                      <a:prstClr val="black"/>
                    </a:solidFill>
                  </a:rPr>
                  <a:t>Solar</a:t>
                </a:r>
                <a:r>
                  <a:rPr lang="fr-CH" sz="1400" dirty="0" smtClean="0">
                    <a:ln>
                      <a:solidFill>
                        <a:prstClr val="black"/>
                      </a:solidFill>
                    </a:ln>
                    <a:solidFill>
                      <a:prstClr val="black"/>
                    </a:solidFill>
                  </a:rPr>
                  <a:t> &amp; </a:t>
                </a:r>
                <a:r>
                  <a:rPr lang="fr-CH" sz="1400" dirty="0" err="1" smtClean="0">
                    <a:ln>
                      <a:solidFill>
                        <a:prstClr val="black"/>
                      </a:solidFill>
                    </a:ln>
                    <a:solidFill>
                      <a:prstClr val="black"/>
                    </a:solidFill>
                  </a:rPr>
                  <a:t>lunar</a:t>
                </a:r>
                <a:r>
                  <a:rPr lang="fr-CH" sz="1400" dirty="0" smtClean="0">
                    <a:ln>
                      <a:solidFill>
                        <a:prstClr val="black"/>
                      </a:solidFill>
                    </a:ln>
                    <a:solidFill>
                      <a:prstClr val="black"/>
                    </a:solidFill>
                  </a:rPr>
                  <a:t> </a:t>
                </a:r>
                <a:r>
                  <a:rPr lang="fr-CH" sz="1400" dirty="0" err="1" smtClean="0">
                    <a:ln>
                      <a:solidFill>
                        <a:prstClr val="black"/>
                      </a:solidFill>
                    </a:ln>
                    <a:solidFill>
                      <a:prstClr val="black"/>
                    </a:solidFill>
                  </a:rPr>
                  <a:t>spectra</a:t>
                </a:r>
                <a:endParaRPr lang="en-US" sz="1400" dirty="0">
                  <a:ln>
                    <a:solidFill>
                      <a:prstClr val="black"/>
                    </a:solidFill>
                  </a:ln>
                  <a:solidFill>
                    <a:prstClr val="black"/>
                  </a:solidFill>
                </a:endParaRPr>
              </a:p>
            </p:txBody>
          </p:sp>
          <p:sp>
            <p:nvSpPr>
              <p:cNvPr id="15" name="Rounded Rectangle 14"/>
              <p:cNvSpPr/>
              <p:nvPr/>
            </p:nvSpPr>
            <p:spPr>
              <a:xfrm>
                <a:off x="3158971" y="457200"/>
                <a:ext cx="1323623" cy="600164"/>
              </a:xfrm>
              <a:prstGeom prst="roundRect">
                <a:avLst/>
              </a:prstGeom>
              <a:solidFill>
                <a:srgbClr val="F9D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ln>
                      <a:solidFill>
                        <a:prstClr val="black"/>
                      </a:solidFill>
                    </a:ln>
                    <a:solidFill>
                      <a:prstClr val="black"/>
                    </a:solidFill>
                  </a:rPr>
                  <a:t>Target </a:t>
                </a:r>
                <a:r>
                  <a:rPr lang="fr-CH" sz="1200" dirty="0" err="1">
                    <a:ln>
                      <a:solidFill>
                        <a:prstClr val="black"/>
                      </a:solidFill>
                    </a:ln>
                    <a:solidFill>
                      <a:prstClr val="black"/>
                    </a:solidFill>
                  </a:rPr>
                  <a:t>characteristics</a:t>
                </a:r>
                <a:endParaRPr lang="en-US" sz="1400" dirty="0">
                  <a:ln>
                    <a:solidFill>
                      <a:prstClr val="black"/>
                    </a:solidFill>
                  </a:ln>
                  <a:solidFill>
                    <a:prstClr val="black"/>
                  </a:solidFill>
                </a:endParaRPr>
              </a:p>
            </p:txBody>
          </p:sp>
          <p:sp>
            <p:nvSpPr>
              <p:cNvPr id="16" name="Rounded Rectangle 15"/>
              <p:cNvSpPr/>
              <p:nvPr/>
            </p:nvSpPr>
            <p:spPr>
              <a:xfrm>
                <a:off x="4582783" y="466636"/>
                <a:ext cx="1236187" cy="600164"/>
              </a:xfrm>
              <a:prstGeom prst="roundRect">
                <a:avLst/>
              </a:prstGeom>
              <a:solidFill>
                <a:srgbClr val="F9D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ln>
                      <a:solidFill>
                        <a:prstClr val="black"/>
                      </a:solidFill>
                    </a:ln>
                    <a:solidFill>
                      <a:prstClr val="black"/>
                    </a:solidFill>
                  </a:rPr>
                  <a:t>Calibration </a:t>
                </a:r>
                <a:r>
                  <a:rPr lang="fr-CH" sz="1200" dirty="0" err="1" smtClean="0">
                    <a:ln>
                      <a:solidFill>
                        <a:prstClr val="black"/>
                      </a:solidFill>
                    </a:ln>
                    <a:solidFill>
                      <a:prstClr val="black"/>
                    </a:solidFill>
                  </a:rPr>
                  <a:t>datasets</a:t>
                </a:r>
                <a:endParaRPr lang="en-US" sz="1200" dirty="0">
                  <a:ln>
                    <a:solidFill>
                      <a:prstClr val="black"/>
                    </a:solidFill>
                  </a:ln>
                  <a:solidFill>
                    <a:prstClr val="black"/>
                  </a:solidFill>
                </a:endParaRPr>
              </a:p>
            </p:txBody>
          </p:sp>
          <p:sp>
            <p:nvSpPr>
              <p:cNvPr id="17" name="Rounded Rectangle 16"/>
              <p:cNvSpPr/>
              <p:nvPr/>
            </p:nvSpPr>
            <p:spPr>
              <a:xfrm>
                <a:off x="5878183" y="457200"/>
                <a:ext cx="1219200" cy="600164"/>
              </a:xfrm>
              <a:prstGeom prst="roundRect">
                <a:avLst/>
              </a:prstGeom>
              <a:solidFill>
                <a:srgbClr val="F9D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ln>
                      <a:solidFill>
                        <a:prstClr val="black"/>
                      </a:solidFill>
                    </a:ln>
                    <a:solidFill>
                      <a:prstClr val="black"/>
                    </a:solidFill>
                  </a:rPr>
                  <a:t>etc.</a:t>
                </a:r>
                <a:endParaRPr lang="en-US" sz="1200" dirty="0">
                  <a:ln>
                    <a:solidFill>
                      <a:prstClr val="black"/>
                    </a:solidFill>
                  </a:ln>
                  <a:solidFill>
                    <a:prstClr val="black"/>
                  </a:solidFill>
                </a:endParaRPr>
              </a:p>
            </p:txBody>
          </p:sp>
        </p:grpSp>
        <p:sp>
          <p:nvSpPr>
            <p:cNvPr id="18" name="Rounded Rectangle 17"/>
            <p:cNvSpPr/>
            <p:nvPr/>
          </p:nvSpPr>
          <p:spPr>
            <a:xfrm>
              <a:off x="7162800" y="4352836"/>
              <a:ext cx="1295400" cy="600164"/>
            </a:xfrm>
            <a:prstGeom prst="roundRect">
              <a:avLst/>
            </a:prstGeom>
            <a:solidFill>
              <a:srgbClr val="FAE1B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err="1" smtClean="0">
                  <a:ln>
                    <a:solidFill>
                      <a:prstClr val="black"/>
                    </a:solidFill>
                  </a:ln>
                  <a:solidFill>
                    <a:prstClr val="black"/>
                  </a:solidFill>
                </a:rPr>
                <a:t>Spectroscopy</a:t>
              </a:r>
              <a:r>
                <a:rPr lang="fr-CH" sz="1200" dirty="0" smtClean="0">
                  <a:ln>
                    <a:solidFill>
                      <a:prstClr val="black"/>
                    </a:solidFill>
                  </a:ln>
                  <a:solidFill>
                    <a:prstClr val="black"/>
                  </a:solidFill>
                </a:rPr>
                <a:t> </a:t>
              </a:r>
              <a:r>
                <a:rPr lang="fr-CH" sz="1200" dirty="0" err="1" smtClean="0">
                  <a:ln>
                    <a:solidFill>
                      <a:prstClr val="black"/>
                    </a:solidFill>
                  </a:ln>
                  <a:solidFill>
                    <a:prstClr val="black"/>
                  </a:solidFill>
                </a:rPr>
                <a:t>database</a:t>
              </a:r>
              <a:r>
                <a:rPr lang="fr-CH" sz="1200" dirty="0" smtClean="0">
                  <a:ln>
                    <a:solidFill>
                      <a:prstClr val="black"/>
                    </a:solidFill>
                  </a:ln>
                  <a:solidFill>
                    <a:prstClr val="black"/>
                  </a:solidFill>
                </a:rPr>
                <a:t>, RTM</a:t>
              </a:r>
              <a:endParaRPr lang="en-US" sz="1200" dirty="0">
                <a:ln>
                  <a:solidFill>
                    <a:prstClr val="black"/>
                  </a:solidFill>
                </a:ln>
                <a:solidFill>
                  <a:prstClr val="black"/>
                </a:solidFill>
              </a:endParaRPr>
            </a:p>
          </p:txBody>
        </p:sp>
      </p:grpSp>
      <p:sp>
        <p:nvSpPr>
          <p:cNvPr id="37" name="TextBox 36"/>
          <p:cNvSpPr txBox="1"/>
          <p:nvPr/>
        </p:nvSpPr>
        <p:spPr>
          <a:xfrm>
            <a:off x="152400" y="5130226"/>
            <a:ext cx="1600200" cy="707886"/>
          </a:xfrm>
          <a:prstGeom prst="rect">
            <a:avLst/>
          </a:prstGeom>
          <a:solidFill>
            <a:srgbClr val="04C8A7"/>
          </a:solidFill>
        </p:spPr>
        <p:txBody>
          <a:bodyPr wrap="square" rtlCol="0">
            <a:spAutoFit/>
          </a:bodyPr>
          <a:lstStyle/>
          <a:p>
            <a:r>
              <a:rPr lang="en-GB" sz="2000" b="1" dirty="0" smtClean="0">
                <a:solidFill>
                  <a:prstClr val="black"/>
                </a:solidFill>
                <a:latin typeface="Arial Narrow" panose="020B0606020202030204" pitchFamily="34" charset="0"/>
              </a:rPr>
              <a:t>Standards &amp; procedures</a:t>
            </a:r>
            <a:endParaRPr lang="en-GB" sz="2000" b="1" dirty="0">
              <a:solidFill>
                <a:prstClr val="black"/>
              </a:solidFill>
              <a:latin typeface="Arial Narrow" panose="020B0606020202030204" pitchFamily="34" charset="0"/>
            </a:endParaRPr>
          </a:p>
        </p:txBody>
      </p:sp>
      <p:grpSp>
        <p:nvGrpSpPr>
          <p:cNvPr id="39" name="Group 38"/>
          <p:cNvGrpSpPr/>
          <p:nvPr/>
        </p:nvGrpSpPr>
        <p:grpSpPr>
          <a:xfrm>
            <a:off x="6210300" y="1496080"/>
            <a:ext cx="1758012" cy="2554554"/>
            <a:chOff x="6599208" y="2266591"/>
            <a:chExt cx="1477992" cy="2000609"/>
          </a:xfrm>
        </p:grpSpPr>
        <p:sp>
          <p:nvSpPr>
            <p:cNvPr id="40" name="Rectangle 39"/>
            <p:cNvSpPr/>
            <p:nvPr/>
          </p:nvSpPr>
          <p:spPr>
            <a:xfrm>
              <a:off x="6599208" y="2266591"/>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Near Real Time corrections</a:t>
              </a:r>
              <a:endParaRPr lang="en-US" dirty="0">
                <a:solidFill>
                  <a:prstClr val="white"/>
                </a:solidFill>
              </a:endParaRPr>
            </a:p>
          </p:txBody>
        </p:sp>
        <p:sp>
          <p:nvSpPr>
            <p:cNvPr id="41" name="Rectangle 40"/>
            <p:cNvSpPr/>
            <p:nvPr/>
          </p:nvSpPr>
          <p:spPr>
            <a:xfrm>
              <a:off x="6629400" y="296029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Time–centered corrections</a:t>
              </a:r>
              <a:endParaRPr lang="en-US" dirty="0">
                <a:solidFill>
                  <a:prstClr val="white"/>
                </a:solidFill>
              </a:endParaRPr>
            </a:p>
          </p:txBody>
        </p:sp>
        <p:sp>
          <p:nvSpPr>
            <p:cNvPr id="42" name="Rectangle 41"/>
            <p:cNvSpPr/>
            <p:nvPr/>
          </p:nvSpPr>
          <p:spPr>
            <a:xfrm>
              <a:off x="6629400" y="3632801"/>
              <a:ext cx="1447800" cy="63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Bias adjustment sequences (archive)</a:t>
              </a:r>
              <a:endParaRPr lang="en-US" dirty="0">
                <a:solidFill>
                  <a:prstClr val="white"/>
                </a:solidFill>
              </a:endParaRPr>
            </a:p>
          </p:txBody>
        </p:sp>
      </p:grpSp>
      <p:sp>
        <p:nvSpPr>
          <p:cNvPr id="21" name="TextBox 20"/>
          <p:cNvSpPr txBox="1"/>
          <p:nvPr/>
        </p:nvSpPr>
        <p:spPr>
          <a:xfrm>
            <a:off x="152400" y="5791201"/>
            <a:ext cx="1600200" cy="400110"/>
          </a:xfrm>
          <a:prstGeom prst="rect">
            <a:avLst/>
          </a:prstGeom>
          <a:solidFill>
            <a:schemeClr val="accent4">
              <a:lumMod val="60000"/>
              <a:lumOff val="40000"/>
            </a:schemeClr>
          </a:solidFill>
        </p:spPr>
        <p:txBody>
          <a:bodyPr wrap="square" rtlCol="0">
            <a:spAutoFit/>
          </a:bodyPr>
          <a:lstStyle/>
          <a:p>
            <a:r>
              <a:rPr lang="en-GB" sz="2000" b="1" dirty="0" smtClean="0">
                <a:solidFill>
                  <a:prstClr val="black"/>
                </a:solidFill>
                <a:latin typeface="Arial Narrow" panose="020B0606020202030204" pitchFamily="34" charset="0"/>
              </a:rPr>
              <a:t>GSICS tools</a:t>
            </a:r>
            <a:endParaRPr lang="en-GB" sz="2000" b="1" dirty="0">
              <a:solidFill>
                <a:prstClr val="black"/>
              </a:solidFill>
              <a:latin typeface="Arial Narrow" panose="020B0606020202030204" pitchFamily="34" charset="0"/>
            </a:endParaRPr>
          </a:p>
        </p:txBody>
      </p:sp>
      <p:grpSp>
        <p:nvGrpSpPr>
          <p:cNvPr id="48" name="Group 47"/>
          <p:cNvGrpSpPr/>
          <p:nvPr/>
        </p:nvGrpSpPr>
        <p:grpSpPr>
          <a:xfrm>
            <a:off x="152400" y="2372380"/>
            <a:ext cx="1474426" cy="1480066"/>
            <a:chOff x="152400" y="1905000"/>
            <a:chExt cx="1474426" cy="1480066"/>
          </a:xfrm>
        </p:grpSpPr>
        <p:pic>
          <p:nvPicPr>
            <p:cNvPr id="102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01973" y="1905000"/>
              <a:ext cx="1322027" cy="8681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7" name="TextBox 46"/>
            <p:cNvSpPr txBox="1"/>
            <p:nvPr/>
          </p:nvSpPr>
          <p:spPr>
            <a:xfrm>
              <a:off x="152400" y="2677180"/>
              <a:ext cx="1474426" cy="707886"/>
            </a:xfrm>
            <a:prstGeom prst="rect">
              <a:avLst/>
            </a:prstGeom>
            <a:noFill/>
          </p:spPr>
          <p:txBody>
            <a:bodyPr wrap="square" rtlCol="0">
              <a:spAutoFit/>
            </a:bodyPr>
            <a:lstStyle/>
            <a:p>
              <a:pPr algn="ctr"/>
              <a:r>
                <a:rPr lang="fr-CH" sz="2000" i="1" dirty="0" err="1" smtClean="0">
                  <a:solidFill>
                    <a:prstClr val="black"/>
                  </a:solidFill>
                </a:rPr>
                <a:t>Monitored</a:t>
              </a:r>
              <a:r>
                <a:rPr lang="fr-CH" sz="2000" i="1" dirty="0" smtClean="0">
                  <a:solidFill>
                    <a:prstClr val="black"/>
                  </a:solidFill>
                </a:rPr>
                <a:t> instrument</a:t>
              </a:r>
              <a:endParaRPr lang="en-US" sz="2000" i="1" dirty="0">
                <a:solidFill>
                  <a:prstClr val="black"/>
                </a:solidFill>
              </a:endParaRPr>
            </a:p>
          </p:txBody>
        </p:sp>
      </p:grpSp>
      <p:grpSp>
        <p:nvGrpSpPr>
          <p:cNvPr id="51" name="Group 50"/>
          <p:cNvGrpSpPr/>
          <p:nvPr/>
        </p:nvGrpSpPr>
        <p:grpSpPr>
          <a:xfrm>
            <a:off x="1828800" y="5105401"/>
            <a:ext cx="6629400" cy="533400"/>
            <a:chOff x="1828800" y="5029200"/>
            <a:chExt cx="6629400" cy="533400"/>
          </a:xfrm>
        </p:grpSpPr>
        <p:sp>
          <p:nvSpPr>
            <p:cNvPr id="26" name="Rounded Rectangle 25"/>
            <p:cNvSpPr/>
            <p:nvPr/>
          </p:nvSpPr>
          <p:spPr>
            <a:xfrm>
              <a:off x="3148187" y="5052934"/>
              <a:ext cx="1323623" cy="496965"/>
            </a:xfrm>
            <a:prstGeom prst="roundRect">
              <a:avLst/>
            </a:prstGeom>
            <a:solidFill>
              <a:srgbClr val="04C8A7"/>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Metadata &amp; Data Formats</a:t>
              </a:r>
              <a:endParaRPr lang="en-GB" sz="1400" dirty="0">
                <a:ln>
                  <a:solidFill>
                    <a:prstClr val="black"/>
                  </a:solidFill>
                </a:ln>
                <a:solidFill>
                  <a:prstClr val="black"/>
                </a:solidFill>
              </a:endParaRPr>
            </a:p>
          </p:txBody>
        </p:sp>
        <p:sp>
          <p:nvSpPr>
            <p:cNvPr id="27" name="Rounded Rectangle 26"/>
            <p:cNvSpPr/>
            <p:nvPr/>
          </p:nvSpPr>
          <p:spPr>
            <a:xfrm>
              <a:off x="4572000" y="5060748"/>
              <a:ext cx="1219200" cy="496965"/>
            </a:xfrm>
            <a:prstGeom prst="roundRect">
              <a:avLst/>
            </a:prstGeom>
            <a:solidFill>
              <a:srgbClr val="04C8A7"/>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Standard vocabulary</a:t>
              </a:r>
              <a:endParaRPr lang="en-GB" sz="1400" dirty="0">
                <a:ln>
                  <a:solidFill>
                    <a:prstClr val="black"/>
                  </a:solidFill>
                </a:ln>
                <a:solidFill>
                  <a:prstClr val="black"/>
                </a:solidFill>
              </a:endParaRPr>
            </a:p>
          </p:txBody>
        </p:sp>
        <p:sp>
          <p:nvSpPr>
            <p:cNvPr id="28" name="Rounded Rectangle 27"/>
            <p:cNvSpPr/>
            <p:nvPr/>
          </p:nvSpPr>
          <p:spPr>
            <a:xfrm>
              <a:off x="5891390" y="5060748"/>
              <a:ext cx="1236186" cy="496965"/>
            </a:xfrm>
            <a:prstGeom prst="roundRect">
              <a:avLst/>
            </a:prstGeom>
            <a:solidFill>
              <a:srgbClr val="04C8A7"/>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Procedures</a:t>
              </a:r>
              <a:endParaRPr lang="en-GB" sz="1400" dirty="0">
                <a:ln>
                  <a:solidFill>
                    <a:prstClr val="black"/>
                  </a:solidFill>
                </a:ln>
                <a:solidFill>
                  <a:prstClr val="black"/>
                </a:solidFill>
              </a:endParaRPr>
            </a:p>
          </p:txBody>
        </p:sp>
        <p:sp>
          <p:nvSpPr>
            <p:cNvPr id="29" name="Rounded Rectangle 28"/>
            <p:cNvSpPr/>
            <p:nvPr/>
          </p:nvSpPr>
          <p:spPr>
            <a:xfrm>
              <a:off x="7186788" y="5029200"/>
              <a:ext cx="1271412" cy="496965"/>
            </a:xfrm>
            <a:prstGeom prst="roundRect">
              <a:avLst/>
            </a:prstGeom>
            <a:solidFill>
              <a:srgbClr val="04C8A7"/>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etc.</a:t>
              </a:r>
              <a:endParaRPr lang="en-GB" sz="1400" dirty="0">
                <a:ln>
                  <a:solidFill>
                    <a:prstClr val="black"/>
                  </a:solidFill>
                </a:ln>
                <a:solidFill>
                  <a:prstClr val="black"/>
                </a:solidFill>
              </a:endParaRPr>
            </a:p>
          </p:txBody>
        </p:sp>
        <p:sp>
          <p:nvSpPr>
            <p:cNvPr id="53" name="Rounded Rectangle 52"/>
            <p:cNvSpPr/>
            <p:nvPr/>
          </p:nvSpPr>
          <p:spPr>
            <a:xfrm>
              <a:off x="1828800" y="5065635"/>
              <a:ext cx="1271412" cy="496965"/>
            </a:xfrm>
            <a:prstGeom prst="roundRect">
              <a:avLst/>
            </a:prstGeom>
            <a:solidFill>
              <a:srgbClr val="04C8A7"/>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References (benchmarks)</a:t>
              </a:r>
              <a:endParaRPr lang="en-GB" sz="1400" dirty="0">
                <a:ln>
                  <a:solidFill>
                    <a:prstClr val="black"/>
                  </a:solidFill>
                </a:ln>
                <a:solidFill>
                  <a:prstClr val="black"/>
                </a:solidFill>
              </a:endParaRPr>
            </a:p>
          </p:txBody>
        </p:sp>
      </p:grpSp>
      <p:grpSp>
        <p:nvGrpSpPr>
          <p:cNvPr id="6" name="Group 5"/>
          <p:cNvGrpSpPr/>
          <p:nvPr/>
        </p:nvGrpSpPr>
        <p:grpSpPr>
          <a:xfrm>
            <a:off x="8001000" y="2177170"/>
            <a:ext cx="1066800" cy="1192426"/>
            <a:chOff x="8163464" y="2051929"/>
            <a:chExt cx="904336" cy="925675"/>
          </a:xfrm>
        </p:grpSpPr>
        <p:sp>
          <p:nvSpPr>
            <p:cNvPr id="49" name="TextBox 48"/>
            <p:cNvSpPr txBox="1"/>
            <p:nvPr/>
          </p:nvSpPr>
          <p:spPr>
            <a:xfrm>
              <a:off x="8163464" y="2667000"/>
              <a:ext cx="828136" cy="310604"/>
            </a:xfrm>
            <a:prstGeom prst="rect">
              <a:avLst/>
            </a:prstGeom>
            <a:noFill/>
          </p:spPr>
          <p:txBody>
            <a:bodyPr wrap="square" rtlCol="0">
              <a:spAutoFit/>
            </a:bodyPr>
            <a:lstStyle/>
            <a:p>
              <a:pPr algn="ctr"/>
              <a:r>
                <a:rPr lang="fr-CH" sz="2000" i="1" dirty="0" err="1" smtClean="0">
                  <a:solidFill>
                    <a:prstClr val="black"/>
                  </a:solidFill>
                </a:rPr>
                <a:t>Users</a:t>
              </a:r>
              <a:endParaRPr lang="en-US" i="1" dirty="0">
                <a:solidFill>
                  <a:prstClr val="black"/>
                </a:solidFill>
              </a:endParaRPr>
            </a:p>
          </p:txBody>
        </p:sp>
        <p:pic>
          <p:nvPicPr>
            <p:cNvPr id="2"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185088" y="2051929"/>
              <a:ext cx="882712" cy="6150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7" name="Title 6"/>
          <p:cNvSpPr>
            <a:spLocks noGrp="1"/>
          </p:cNvSpPr>
          <p:nvPr>
            <p:ph type="title"/>
          </p:nvPr>
        </p:nvSpPr>
        <p:spPr>
          <a:xfrm>
            <a:off x="457200" y="152400"/>
            <a:ext cx="8229600" cy="487362"/>
          </a:xfrm>
        </p:spPr>
        <p:txBody>
          <a:bodyPr>
            <a:noAutofit/>
          </a:bodyPr>
          <a:lstStyle/>
          <a:p>
            <a:r>
              <a:rPr lang="en-GB" sz="3600" b="1" dirty="0" smtClean="0">
                <a:solidFill>
                  <a:schemeClr val="tx2">
                    <a:lumMod val="50000"/>
                  </a:schemeClr>
                </a:solidFill>
              </a:rPr>
              <a:t>GSICS deliverables</a:t>
            </a:r>
            <a:endParaRPr lang="en-GB" sz="3600" b="1" dirty="0">
              <a:solidFill>
                <a:schemeClr val="tx2">
                  <a:lumMod val="50000"/>
                </a:schemeClr>
              </a:solidFill>
            </a:endParaRPr>
          </a:p>
        </p:txBody>
      </p:sp>
      <p:sp>
        <p:nvSpPr>
          <p:cNvPr id="50" name="TextBox 49"/>
          <p:cNvSpPr txBox="1"/>
          <p:nvPr/>
        </p:nvSpPr>
        <p:spPr>
          <a:xfrm>
            <a:off x="152400" y="6245423"/>
            <a:ext cx="1600200" cy="400110"/>
          </a:xfrm>
          <a:prstGeom prst="rect">
            <a:avLst/>
          </a:prstGeom>
          <a:solidFill>
            <a:schemeClr val="accent2">
              <a:lumMod val="60000"/>
              <a:lumOff val="40000"/>
            </a:schemeClr>
          </a:solidFill>
        </p:spPr>
        <p:txBody>
          <a:bodyPr wrap="square" rtlCol="0">
            <a:spAutoFit/>
          </a:bodyPr>
          <a:lstStyle/>
          <a:p>
            <a:pPr algn="ctr"/>
            <a:r>
              <a:rPr lang="en-GB" sz="2000" b="1" dirty="0" smtClean="0">
                <a:solidFill>
                  <a:prstClr val="black"/>
                </a:solidFill>
                <a:latin typeface="Arial Narrow" panose="020B0606020202030204" pitchFamily="34" charset="0"/>
              </a:rPr>
              <a:t>User </a:t>
            </a:r>
            <a:r>
              <a:rPr lang="en-GB" b="1" dirty="0" smtClean="0">
                <a:solidFill>
                  <a:prstClr val="black"/>
                </a:solidFill>
                <a:latin typeface="Arial Narrow" panose="020B0606020202030204" pitchFamily="34" charset="0"/>
              </a:rPr>
              <a:t>services</a:t>
            </a:r>
            <a:endParaRPr lang="en-GB" b="1" dirty="0">
              <a:solidFill>
                <a:prstClr val="black"/>
              </a:solidFill>
              <a:latin typeface="Arial Narrow" panose="020B0606020202030204" pitchFamily="34" charset="0"/>
            </a:endParaRPr>
          </a:p>
        </p:txBody>
      </p:sp>
      <p:grpSp>
        <p:nvGrpSpPr>
          <p:cNvPr id="14" name="Group 13"/>
          <p:cNvGrpSpPr/>
          <p:nvPr/>
        </p:nvGrpSpPr>
        <p:grpSpPr>
          <a:xfrm>
            <a:off x="1861868" y="5715000"/>
            <a:ext cx="6573301" cy="409666"/>
            <a:chOff x="1808699" y="5715000"/>
            <a:chExt cx="6573301" cy="409666"/>
          </a:xfrm>
        </p:grpSpPr>
        <p:sp>
          <p:nvSpPr>
            <p:cNvPr id="22" name="Rounded Rectangle 21"/>
            <p:cNvSpPr/>
            <p:nvPr/>
          </p:nvSpPr>
          <p:spPr>
            <a:xfrm>
              <a:off x="1808699" y="5733399"/>
              <a:ext cx="1238344" cy="38521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SNO matchup</a:t>
              </a:r>
              <a:endParaRPr lang="en-GB" sz="1400" dirty="0">
                <a:ln>
                  <a:solidFill>
                    <a:prstClr val="black"/>
                  </a:solidFill>
                </a:ln>
                <a:solidFill>
                  <a:prstClr val="black"/>
                </a:solidFill>
              </a:endParaRPr>
            </a:p>
          </p:txBody>
        </p:sp>
        <p:sp>
          <p:nvSpPr>
            <p:cNvPr id="23" name="Rounded Rectangle 22"/>
            <p:cNvSpPr/>
            <p:nvPr/>
          </p:nvSpPr>
          <p:spPr>
            <a:xfrm>
              <a:off x="4518831" y="5715000"/>
              <a:ext cx="1236187" cy="38521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Ray matching</a:t>
              </a:r>
              <a:endParaRPr lang="en-GB" sz="1400" dirty="0">
                <a:ln>
                  <a:solidFill>
                    <a:prstClr val="black"/>
                  </a:solidFill>
                </a:ln>
                <a:solidFill>
                  <a:prstClr val="black"/>
                </a:solidFill>
              </a:endParaRPr>
            </a:p>
          </p:txBody>
        </p:sp>
        <p:sp>
          <p:nvSpPr>
            <p:cNvPr id="24" name="Rounded Rectangle 23"/>
            <p:cNvSpPr/>
            <p:nvPr/>
          </p:nvSpPr>
          <p:spPr>
            <a:xfrm>
              <a:off x="3126651" y="5739455"/>
              <a:ext cx="1291991" cy="38521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Bias monitoring</a:t>
              </a:r>
              <a:endParaRPr lang="en-GB" sz="1400" dirty="0">
                <a:ln>
                  <a:solidFill>
                    <a:prstClr val="black"/>
                  </a:solidFill>
                </a:ln>
                <a:solidFill>
                  <a:prstClr val="black"/>
                </a:solidFill>
              </a:endParaRPr>
            </a:p>
          </p:txBody>
        </p:sp>
        <p:sp>
          <p:nvSpPr>
            <p:cNvPr id="25" name="Rounded Rectangle 24"/>
            <p:cNvSpPr/>
            <p:nvPr/>
          </p:nvSpPr>
          <p:spPr>
            <a:xfrm>
              <a:off x="5838221" y="5715000"/>
              <a:ext cx="1248379" cy="38521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Plotting, readers </a:t>
              </a:r>
              <a:endParaRPr lang="en-GB" sz="1400" dirty="0">
                <a:ln>
                  <a:solidFill>
                    <a:prstClr val="black"/>
                  </a:solidFill>
                </a:ln>
                <a:solidFill>
                  <a:prstClr val="black"/>
                </a:solidFill>
              </a:endParaRPr>
            </a:p>
          </p:txBody>
        </p:sp>
        <p:sp>
          <p:nvSpPr>
            <p:cNvPr id="52" name="Rounded Rectangle 51"/>
            <p:cNvSpPr/>
            <p:nvPr/>
          </p:nvSpPr>
          <p:spPr>
            <a:xfrm>
              <a:off x="7147397" y="5715000"/>
              <a:ext cx="1234603" cy="38521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etc. </a:t>
              </a:r>
              <a:endParaRPr lang="en-GB" sz="1400" dirty="0">
                <a:ln>
                  <a:solidFill>
                    <a:prstClr val="black"/>
                  </a:solidFill>
                </a:ln>
                <a:solidFill>
                  <a:prstClr val="black"/>
                </a:solidFill>
              </a:endParaRPr>
            </a:p>
          </p:txBody>
        </p:sp>
      </p:grpSp>
      <p:grpSp>
        <p:nvGrpSpPr>
          <p:cNvPr id="19" name="Group 18"/>
          <p:cNvGrpSpPr/>
          <p:nvPr/>
        </p:nvGrpSpPr>
        <p:grpSpPr>
          <a:xfrm>
            <a:off x="1903420" y="6226681"/>
            <a:ext cx="6520133" cy="332205"/>
            <a:chOff x="1861868" y="6220996"/>
            <a:chExt cx="6520133" cy="332205"/>
          </a:xfrm>
        </p:grpSpPr>
        <p:sp>
          <p:nvSpPr>
            <p:cNvPr id="43" name="Rounded Rectangle 42"/>
            <p:cNvSpPr/>
            <p:nvPr/>
          </p:nvSpPr>
          <p:spPr>
            <a:xfrm>
              <a:off x="1861868" y="6220997"/>
              <a:ext cx="1224234" cy="33220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Registration, messaging </a:t>
              </a:r>
              <a:endParaRPr lang="en-GB" sz="1400" dirty="0">
                <a:ln>
                  <a:solidFill>
                    <a:prstClr val="black"/>
                  </a:solidFill>
                </a:ln>
                <a:solidFill>
                  <a:prstClr val="black"/>
                </a:solidFill>
              </a:endParaRPr>
            </a:p>
          </p:txBody>
        </p:sp>
        <p:sp>
          <p:nvSpPr>
            <p:cNvPr id="54" name="Rounded Rectangle 53"/>
            <p:cNvSpPr/>
            <p:nvPr/>
          </p:nvSpPr>
          <p:spPr>
            <a:xfrm>
              <a:off x="3148189" y="6220996"/>
              <a:ext cx="1323621" cy="33220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ln>
                    <a:solidFill>
                      <a:prstClr val="black"/>
                    </a:solidFill>
                  </a:ln>
                  <a:solidFill>
                    <a:prstClr val="black"/>
                  </a:solidFill>
                </a:rPr>
                <a:t>Product catalogue</a:t>
              </a:r>
              <a:endParaRPr lang="en-GB" sz="1400">
                <a:ln>
                  <a:solidFill>
                    <a:prstClr val="black"/>
                  </a:solidFill>
                </a:ln>
                <a:solidFill>
                  <a:prstClr val="black"/>
                </a:solidFill>
              </a:endParaRPr>
            </a:p>
          </p:txBody>
        </p:sp>
        <p:sp>
          <p:nvSpPr>
            <p:cNvPr id="55" name="Rounded Rectangle 54"/>
            <p:cNvSpPr/>
            <p:nvPr/>
          </p:nvSpPr>
          <p:spPr>
            <a:xfrm>
              <a:off x="4530448" y="6220996"/>
              <a:ext cx="1277740" cy="33220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ln>
                    <a:solidFill>
                      <a:prstClr val="black"/>
                    </a:solidFill>
                  </a:ln>
                  <a:solidFill>
                    <a:prstClr val="black"/>
                  </a:solidFill>
                </a:rPr>
                <a:t>Data servers</a:t>
              </a:r>
              <a:endParaRPr lang="en-GB" sz="1400">
                <a:ln>
                  <a:solidFill>
                    <a:prstClr val="black"/>
                  </a:solidFill>
                </a:ln>
                <a:solidFill>
                  <a:prstClr val="black"/>
                </a:solidFill>
              </a:endParaRPr>
            </a:p>
          </p:txBody>
        </p:sp>
        <p:sp>
          <p:nvSpPr>
            <p:cNvPr id="56" name="Rounded Rectangle 55"/>
            <p:cNvSpPr/>
            <p:nvPr/>
          </p:nvSpPr>
          <p:spPr>
            <a:xfrm>
              <a:off x="5891390" y="6220996"/>
              <a:ext cx="1194634" cy="33220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n>
                    <a:solidFill>
                      <a:prstClr val="black"/>
                    </a:solidFill>
                  </a:ln>
                  <a:solidFill>
                    <a:prstClr val="black"/>
                  </a:solidFill>
                </a:rPr>
                <a:t>wiki, website</a:t>
              </a:r>
              <a:endParaRPr lang="en-GB" sz="1400" dirty="0">
                <a:ln>
                  <a:solidFill>
                    <a:prstClr val="black"/>
                  </a:solidFill>
                </a:ln>
                <a:solidFill>
                  <a:prstClr val="black"/>
                </a:solidFill>
              </a:endParaRPr>
            </a:p>
          </p:txBody>
        </p:sp>
        <p:sp>
          <p:nvSpPr>
            <p:cNvPr id="58" name="Rounded Rectangle 57"/>
            <p:cNvSpPr/>
            <p:nvPr/>
          </p:nvSpPr>
          <p:spPr>
            <a:xfrm>
              <a:off x="7159015" y="6220996"/>
              <a:ext cx="1222986" cy="33220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ln>
                    <a:solidFill>
                      <a:prstClr val="black"/>
                    </a:solidFill>
                  </a:ln>
                  <a:solidFill>
                    <a:prstClr val="black"/>
                  </a:solidFill>
                </a:rPr>
                <a:t>Documentation info, </a:t>
              </a:r>
              <a:r>
                <a:rPr lang="en-GB" sz="1400" dirty="0" smtClean="0">
                  <a:ln>
                    <a:solidFill>
                      <a:prstClr val="black"/>
                    </a:solidFill>
                  </a:ln>
                  <a:solidFill>
                    <a:prstClr val="black"/>
                  </a:solidFill>
                </a:rPr>
                <a:t> </a:t>
              </a:r>
              <a:r>
                <a:rPr lang="en-GB" sz="1200" dirty="0" smtClean="0">
                  <a:ln>
                    <a:solidFill>
                      <a:prstClr val="black"/>
                    </a:solidFill>
                  </a:ln>
                  <a:solidFill>
                    <a:prstClr val="black"/>
                  </a:solidFill>
                </a:rPr>
                <a:t>etc.</a:t>
              </a:r>
              <a:endParaRPr lang="en-GB" sz="1400" dirty="0">
                <a:ln>
                  <a:solidFill>
                    <a:prstClr val="black"/>
                  </a:solidFill>
                </a:ln>
                <a:solidFill>
                  <a:prstClr val="black"/>
                </a:solidFill>
              </a:endParaRPr>
            </a:p>
          </p:txBody>
        </p:sp>
      </p:grpSp>
      <p:sp>
        <p:nvSpPr>
          <p:cNvPr id="10" name="Footer Placeholder 9"/>
          <p:cNvSpPr>
            <a:spLocks noGrp="1"/>
          </p:cNvSpPr>
          <p:nvPr>
            <p:ph type="ftr" sz="quarter" idx="11"/>
          </p:nvPr>
        </p:nvSpPr>
        <p:spPr/>
        <p:txBody>
          <a:bodyPr/>
          <a:lstStyle/>
          <a:p>
            <a:r>
              <a:rPr lang="en-US" dirty="0" smtClean="0">
                <a:solidFill>
                  <a:prstClr val="black">
                    <a:tint val="75000"/>
                  </a:prstClr>
                </a:solidFill>
              </a:rPr>
              <a:t>CGMS-44  GSICS Report</a:t>
            </a:r>
            <a:endParaRPr lang="en-US" dirty="0">
              <a:solidFill>
                <a:prstClr val="black">
                  <a:tint val="75000"/>
                </a:prstClr>
              </a:solidFill>
            </a:endParaRPr>
          </a:p>
        </p:txBody>
      </p:sp>
    </p:spTree>
    <p:extLst>
      <p:ext uri="{BB962C8B-B14F-4D97-AF65-F5344CB8AC3E}">
        <p14:creationId xmlns="" xmlns:p14="http://schemas.microsoft.com/office/powerpoint/2010/main" val="64273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 grpId="0" animBg="1"/>
      <p:bldP spid="44" grpId="0" animBg="1"/>
      <p:bldP spid="45" grpId="0" animBg="1"/>
      <p:bldP spid="13" grpId="0" animBg="1"/>
      <p:bldP spid="37" grpId="0" animBg="1"/>
      <p:bldP spid="21"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rPr>
              <a:t>Summary</a:t>
            </a:r>
            <a:endParaRPr lang="en-GB" dirty="0">
              <a:solidFill>
                <a:schemeClr val="tx2">
                  <a:lumMod val="75000"/>
                </a:schemeClr>
              </a:solidFill>
            </a:endParaRPr>
          </a:p>
        </p:txBody>
      </p:sp>
      <p:sp>
        <p:nvSpPr>
          <p:cNvPr id="3" name="Content Placeholder 2"/>
          <p:cNvSpPr>
            <a:spLocks noGrp="1"/>
          </p:cNvSpPr>
          <p:nvPr>
            <p:ph idx="1"/>
          </p:nvPr>
        </p:nvSpPr>
        <p:spPr>
          <a:xfrm>
            <a:off x="533400" y="1371600"/>
            <a:ext cx="8229600" cy="4678363"/>
          </a:xfrm>
        </p:spPr>
        <p:txBody>
          <a:bodyPr>
            <a:normAutofit/>
          </a:bodyPr>
          <a:lstStyle/>
          <a:p>
            <a:r>
              <a:rPr lang="en-GB" sz="2400" dirty="0" smtClean="0"/>
              <a:t>First GSICS products are declared operational  !</a:t>
            </a:r>
          </a:p>
          <a:p>
            <a:r>
              <a:rPr lang="en-GB" sz="2400" dirty="0" smtClean="0"/>
              <a:t>Very good user feedback in particular from satellite operators</a:t>
            </a:r>
          </a:p>
          <a:p>
            <a:r>
              <a:rPr lang="en-GB" sz="2400" dirty="0" smtClean="0"/>
              <a:t>Members to strengthen their engagement in GSICS and in particular in GDWG </a:t>
            </a:r>
          </a:p>
          <a:p>
            <a:r>
              <a:rPr lang="en-GB" sz="2400" dirty="0" smtClean="0"/>
              <a:t>All CGMS Members invited to join GSICS</a:t>
            </a:r>
          </a:p>
          <a:p>
            <a:r>
              <a:rPr lang="en-GB" sz="2400" dirty="0" smtClean="0"/>
              <a:t>Members to analyze their requirements for calibration</a:t>
            </a:r>
          </a:p>
          <a:p>
            <a:r>
              <a:rPr lang="en-GB" sz="2400" dirty="0" smtClean="0"/>
              <a:t>Support inclusion of calibration references in the Vision 2040</a:t>
            </a:r>
          </a:p>
          <a:p>
            <a:r>
              <a:rPr lang="en-GB" sz="2400" dirty="0" smtClean="0"/>
              <a:t>Support GSICS engagement with CEOS/WGCV  in the Architecture  for Climate Monitoring from Space</a:t>
            </a:r>
          </a:p>
          <a:p>
            <a:r>
              <a:rPr lang="en-GB" sz="2400" dirty="0" smtClean="0"/>
              <a:t>Support GSICS efforts for outreach: to further document GSICS and communicate to ensure visibility and full benefit</a:t>
            </a:r>
          </a:p>
          <a:p>
            <a:endParaRPr lang="fr-CH" sz="2400" dirty="0" smtClean="0"/>
          </a:p>
          <a:p>
            <a:endParaRPr lang="en-US" sz="2400" dirty="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2741575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868362"/>
          </a:xfrm>
        </p:spPr>
        <p:txBody>
          <a:bodyPr>
            <a:normAutofit/>
          </a:bodyPr>
          <a:lstStyle/>
          <a:p>
            <a:pPr algn="l">
              <a:spcAft>
                <a:spcPts val="600"/>
              </a:spcAft>
            </a:pPr>
            <a:r>
              <a:rPr lang="en-US" altLang="zh-CN" sz="3200" dirty="0" smtClean="0"/>
              <a:t>Who benefits from GSICS ?</a:t>
            </a:r>
            <a:endParaRPr lang="en-US" sz="3200" dirty="0">
              <a:solidFill>
                <a:srgbClr val="FF0000"/>
              </a:solidFill>
              <a:latin typeface="+mn-lt"/>
              <a:ea typeface="+mn-ea"/>
              <a:cs typeface="+mn-cs"/>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CGMS-44  GSICS Report</a:t>
            </a:r>
            <a:endParaRPr lang="en-US">
              <a:solidFill>
                <a:prstClr val="black">
                  <a:tint val="75000"/>
                </a:prstClr>
              </a:solidFill>
            </a:endParaRPr>
          </a:p>
        </p:txBody>
      </p:sp>
      <p:sp>
        <p:nvSpPr>
          <p:cNvPr id="7" name="矩形 6"/>
          <p:cNvSpPr/>
          <p:nvPr/>
        </p:nvSpPr>
        <p:spPr>
          <a:xfrm>
            <a:off x="493239" y="1143000"/>
            <a:ext cx="8345962" cy="5324535"/>
          </a:xfrm>
          <a:prstGeom prst="rect">
            <a:avLst/>
          </a:prstGeom>
        </p:spPr>
        <p:txBody>
          <a:bodyPr wrap="square">
            <a:spAutoFit/>
          </a:bodyPr>
          <a:lstStyle/>
          <a:p>
            <a:pPr marL="342900" indent="-342900">
              <a:buFont typeface="Arial" panose="020B0604020202020204" pitchFamily="34" charset="0"/>
              <a:buChar char="•"/>
            </a:pPr>
            <a:r>
              <a:rPr lang="en-GB" altLang="zh-CN" sz="2000" b="1" dirty="0" smtClean="0"/>
              <a:t>Satellite operators participating in GSICS</a:t>
            </a:r>
          </a:p>
          <a:p>
            <a:pPr marL="800100" lvl="1" indent="-342900">
              <a:buFont typeface="Arial" panose="020B0604020202020204" pitchFamily="34" charset="0"/>
              <a:buChar char="•"/>
            </a:pPr>
            <a:r>
              <a:rPr lang="en-GB" altLang="zh-CN" sz="2000" dirty="0" smtClean="0"/>
              <a:t>Sharing development effort and resources (calibration references, datasets, software tools) </a:t>
            </a:r>
          </a:p>
          <a:p>
            <a:pPr marL="800100" lvl="1" indent="-342900">
              <a:buFont typeface="Arial" panose="020B0604020202020204" pitchFamily="34" charset="0"/>
              <a:buChar char="•"/>
            </a:pPr>
            <a:r>
              <a:rPr lang="en-GB" altLang="zh-CN" sz="2000" dirty="0" smtClean="0"/>
              <a:t>Capacity building (best practices for instrument monitoring, traceability, sensor comparison and correction)</a:t>
            </a:r>
          </a:p>
          <a:p>
            <a:pPr marL="800100" lvl="1" indent="-342900">
              <a:buFont typeface="Arial" panose="020B0604020202020204" pitchFamily="34" charset="0"/>
              <a:buChar char="•"/>
            </a:pPr>
            <a:r>
              <a:rPr lang="en-GB" sz="2000" dirty="0" smtClean="0"/>
              <a:t>Improved instrument assessment, faster identification and correction of anomalies, facilitating commissioning and operation</a:t>
            </a:r>
          </a:p>
          <a:p>
            <a:pPr marL="800100" lvl="1" indent="-342900">
              <a:buFont typeface="Arial" panose="020B0604020202020204" pitchFamily="34" charset="0"/>
              <a:buChar char="•"/>
            </a:pPr>
            <a:r>
              <a:rPr lang="en-GB" sz="2000" dirty="0" smtClean="0"/>
              <a:t>Interoperability within the CGMS constellation,</a:t>
            </a:r>
          </a:p>
          <a:p>
            <a:pPr marL="800100" lvl="1" indent="-342900">
              <a:buFont typeface="Arial" panose="020B0604020202020204" pitchFamily="34" charset="0"/>
              <a:buChar char="•"/>
            </a:pPr>
            <a:endParaRPr lang="en-GB" altLang="zh-CN" sz="2000" dirty="0" smtClean="0"/>
          </a:p>
          <a:p>
            <a:pPr marL="342900" indent="-342900">
              <a:buFont typeface="Arial" panose="020B0604020202020204" pitchFamily="34" charset="0"/>
              <a:buChar char="•"/>
            </a:pPr>
            <a:r>
              <a:rPr lang="en-GB" altLang="zh-CN" sz="2000" b="1" dirty="0" smtClean="0"/>
              <a:t>Satellite data users</a:t>
            </a:r>
            <a:endParaRPr lang="en-GB" altLang="zh-CN" sz="2000" dirty="0" smtClean="0"/>
          </a:p>
          <a:p>
            <a:pPr marL="800100" lvl="1" indent="-342900">
              <a:buFont typeface="Arial" panose="020B0604020202020204" pitchFamily="34" charset="0"/>
              <a:buChar char="•"/>
            </a:pPr>
            <a:r>
              <a:rPr lang="en-GB" altLang="zh-CN" sz="2000" dirty="0" smtClean="0"/>
              <a:t>Improved calibration </a:t>
            </a:r>
          </a:p>
          <a:p>
            <a:pPr marL="800100" lvl="1" indent="-342900">
              <a:buFont typeface="Arial" panose="020B0604020202020204" pitchFamily="34" charset="0"/>
              <a:buChar char="•"/>
            </a:pPr>
            <a:r>
              <a:rPr lang="en-GB" altLang="zh-CN" sz="2000" dirty="0" smtClean="0"/>
              <a:t>Interoperability through inter-calibration</a:t>
            </a:r>
          </a:p>
          <a:p>
            <a:pPr marL="800100" lvl="1" indent="-342900">
              <a:buFont typeface="Arial" panose="020B0604020202020204" pitchFamily="34" charset="0"/>
              <a:buChar char="•"/>
            </a:pPr>
            <a:r>
              <a:rPr lang="en-GB" altLang="zh-CN" sz="2000" dirty="0" smtClean="0"/>
              <a:t>Assessments, reports, for better understanding </a:t>
            </a:r>
          </a:p>
          <a:p>
            <a:pPr marL="800100" lvl="1" indent="-342900">
              <a:buFont typeface="Arial" panose="020B0604020202020204" pitchFamily="34" charset="0"/>
              <a:buChar char="•"/>
            </a:pPr>
            <a:r>
              <a:rPr lang="en-GB" altLang="zh-CN" sz="2000" dirty="0" smtClean="0"/>
              <a:t>Algorithms enabling to reprocess data records</a:t>
            </a:r>
          </a:p>
          <a:p>
            <a:pPr marL="800100" lvl="1" indent="-342900">
              <a:buFont typeface="Arial" panose="020B0604020202020204" pitchFamily="34" charset="0"/>
              <a:buChar char="•"/>
            </a:pPr>
            <a:endParaRPr lang="en-GB" altLang="zh-CN" sz="2000" dirty="0" smtClean="0"/>
          </a:p>
          <a:p>
            <a:pPr marL="800100" lvl="1" indent="-342900">
              <a:buFont typeface="Wingdings" panose="05000000000000000000" pitchFamily="2" charset="2"/>
              <a:buChar char="Ø"/>
            </a:pPr>
            <a:r>
              <a:rPr lang="en-GB" altLang="zh-CN" sz="2000" dirty="0" smtClean="0"/>
              <a:t>GSICS leverages the value of individual missions</a:t>
            </a:r>
          </a:p>
          <a:p>
            <a:pPr lvl="1"/>
            <a:endParaRPr lang="fr-CH" altLang="zh-CN" sz="2000" dirty="0" smtClean="0"/>
          </a:p>
        </p:txBody>
      </p:sp>
    </p:spTree>
    <p:extLst>
      <p:ext uri="{BB962C8B-B14F-4D97-AF65-F5344CB8AC3E}">
        <p14:creationId xmlns="" xmlns:p14="http://schemas.microsoft.com/office/powerpoint/2010/main" val="198712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
        <p:nvSpPr>
          <p:cNvPr id="3" name="Freeform 4"/>
          <p:cNvSpPr>
            <a:spLocks/>
          </p:cNvSpPr>
          <p:nvPr>
            <p:custDataLst>
              <p:tags r:id="rId1"/>
            </p:custDataLst>
          </p:nvPr>
        </p:nvSpPr>
        <p:spPr bwMode="auto">
          <a:xfrm>
            <a:off x="2914912" y="5338950"/>
            <a:ext cx="33337"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 name="Freeform 5"/>
          <p:cNvSpPr>
            <a:spLocks/>
          </p:cNvSpPr>
          <p:nvPr>
            <p:custDataLst>
              <p:tags r:id="rId2"/>
            </p:custDataLst>
          </p:nvPr>
        </p:nvSpPr>
        <p:spPr bwMode="auto">
          <a:xfrm>
            <a:off x="1073412" y="1440050"/>
            <a:ext cx="784225"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 name="Freeform 6"/>
          <p:cNvSpPr>
            <a:spLocks/>
          </p:cNvSpPr>
          <p:nvPr>
            <p:custDataLst>
              <p:tags r:id="rId3"/>
            </p:custDataLst>
          </p:nvPr>
        </p:nvSpPr>
        <p:spPr bwMode="auto">
          <a:xfrm>
            <a:off x="1533787" y="2056000"/>
            <a:ext cx="1381125"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990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7" name="Freeform 7"/>
          <p:cNvSpPr>
            <a:spLocks/>
          </p:cNvSpPr>
          <p:nvPr>
            <p:custDataLst>
              <p:tags r:id="rId4"/>
            </p:custDataLst>
          </p:nvPr>
        </p:nvSpPr>
        <p:spPr bwMode="auto">
          <a:xfrm>
            <a:off x="2367224" y="3606988"/>
            <a:ext cx="33972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 name="Freeform 8"/>
          <p:cNvSpPr>
            <a:spLocks/>
          </p:cNvSpPr>
          <p:nvPr>
            <p:custDataLst>
              <p:tags r:id="rId5"/>
            </p:custDataLst>
          </p:nvPr>
        </p:nvSpPr>
        <p:spPr bwMode="auto">
          <a:xfrm>
            <a:off x="2667262" y="4170550"/>
            <a:ext cx="261937"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9" name="Freeform 9"/>
          <p:cNvSpPr>
            <a:spLocks/>
          </p:cNvSpPr>
          <p:nvPr>
            <p:custDataLst>
              <p:tags r:id="rId6"/>
            </p:custDataLst>
          </p:nvPr>
        </p:nvSpPr>
        <p:spPr bwMode="auto">
          <a:xfrm>
            <a:off x="2572012" y="3453001"/>
            <a:ext cx="966787"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ysClr val="window" lastClr="FFFFFF">
              <a:lumMod val="75000"/>
            </a:sys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10" name="Freeform 10"/>
          <p:cNvSpPr>
            <a:spLocks/>
          </p:cNvSpPr>
          <p:nvPr>
            <p:custDataLst>
              <p:tags r:id="rId7"/>
            </p:custDataLst>
          </p:nvPr>
        </p:nvSpPr>
        <p:spPr bwMode="auto">
          <a:xfrm>
            <a:off x="4684961" y="2398926"/>
            <a:ext cx="69850"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1" name="Freeform 11"/>
          <p:cNvSpPr>
            <a:spLocks/>
          </p:cNvSpPr>
          <p:nvPr>
            <p:custDataLst>
              <p:tags r:id="rId8"/>
            </p:custDataLst>
          </p:nvPr>
        </p:nvSpPr>
        <p:spPr bwMode="auto">
          <a:xfrm>
            <a:off x="4183311" y="2273514"/>
            <a:ext cx="82550"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 name="Freeform 12"/>
          <p:cNvSpPr>
            <a:spLocks/>
          </p:cNvSpPr>
          <p:nvPr>
            <p:custDataLst>
              <p:tags r:id="rId9"/>
            </p:custDataLst>
          </p:nvPr>
        </p:nvSpPr>
        <p:spPr bwMode="auto">
          <a:xfrm>
            <a:off x="4264274" y="1759143"/>
            <a:ext cx="171450"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9900"/>
          </a:solidFill>
          <a:ln w="9525" cmpd="sng">
            <a:no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 name="Freeform 13"/>
          <p:cNvSpPr>
            <a:spLocks/>
          </p:cNvSpPr>
          <p:nvPr>
            <p:custDataLst>
              <p:tags r:id="rId10"/>
            </p:custDataLst>
          </p:nvPr>
        </p:nvSpPr>
        <p:spPr bwMode="auto">
          <a:xfrm>
            <a:off x="4623051" y="2062350"/>
            <a:ext cx="169862"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 name="Freeform 14"/>
          <p:cNvSpPr>
            <a:spLocks/>
          </p:cNvSpPr>
          <p:nvPr>
            <p:custDataLst>
              <p:tags r:id="rId11"/>
            </p:custDataLst>
          </p:nvPr>
        </p:nvSpPr>
        <p:spPr bwMode="auto">
          <a:xfrm>
            <a:off x="6115299" y="1911563"/>
            <a:ext cx="1281112"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990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5" name="Freeform 15"/>
          <p:cNvSpPr>
            <a:spLocks/>
          </p:cNvSpPr>
          <p:nvPr>
            <p:custDataLst>
              <p:tags r:id="rId12"/>
            </p:custDataLst>
          </p:nvPr>
        </p:nvSpPr>
        <p:spPr bwMode="auto">
          <a:xfrm>
            <a:off x="4807203" y="1452750"/>
            <a:ext cx="220662"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6" name="Freeform 16"/>
          <p:cNvSpPr>
            <a:spLocks/>
          </p:cNvSpPr>
          <p:nvPr>
            <p:custDataLst>
              <p:tags r:id="rId13"/>
            </p:custDataLst>
          </p:nvPr>
        </p:nvSpPr>
        <p:spPr bwMode="auto">
          <a:xfrm>
            <a:off x="4543674" y="1870269"/>
            <a:ext cx="182562"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 name="Freeform 17"/>
          <p:cNvSpPr>
            <a:spLocks/>
          </p:cNvSpPr>
          <p:nvPr>
            <p:custDataLst>
              <p:tags r:id="rId14"/>
            </p:custDataLst>
          </p:nvPr>
        </p:nvSpPr>
        <p:spPr bwMode="auto">
          <a:xfrm>
            <a:off x="4569087" y="2127464"/>
            <a:ext cx="250825"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 name="Freeform 18"/>
          <p:cNvSpPr>
            <a:spLocks/>
          </p:cNvSpPr>
          <p:nvPr>
            <p:custDataLst>
              <p:tags r:id="rId15"/>
            </p:custDataLst>
          </p:nvPr>
        </p:nvSpPr>
        <p:spPr bwMode="auto">
          <a:xfrm>
            <a:off x="4586536" y="2295713"/>
            <a:ext cx="33338"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19" name="Group 19"/>
          <p:cNvGrpSpPr>
            <a:grpSpLocks/>
          </p:cNvGrpSpPr>
          <p:nvPr>
            <p:custDataLst>
              <p:tags r:id="rId16"/>
            </p:custDataLst>
          </p:nvPr>
        </p:nvGrpSpPr>
        <p:grpSpPr bwMode="auto">
          <a:xfrm>
            <a:off x="6905879" y="3356173"/>
            <a:ext cx="473075" cy="212725"/>
            <a:chOff x="4488" y="2394"/>
            <a:chExt cx="358" cy="124"/>
          </a:xfrm>
        </p:grpSpPr>
        <p:sp>
          <p:nvSpPr>
            <p:cNvPr id="20"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22" name="Freeform 22"/>
          <p:cNvSpPr>
            <a:spLocks/>
          </p:cNvSpPr>
          <p:nvPr>
            <p:custDataLst>
              <p:tags r:id="rId17"/>
            </p:custDataLst>
          </p:nvPr>
        </p:nvSpPr>
        <p:spPr bwMode="auto">
          <a:xfrm>
            <a:off x="4927851" y="1232096"/>
            <a:ext cx="3065462"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 name="Freeform 23"/>
          <p:cNvSpPr>
            <a:spLocks/>
          </p:cNvSpPr>
          <p:nvPr>
            <p:custDataLst>
              <p:tags r:id="rId18"/>
            </p:custDataLst>
          </p:nvPr>
        </p:nvSpPr>
        <p:spPr bwMode="auto">
          <a:xfrm>
            <a:off x="4191262" y="2219513"/>
            <a:ext cx="280987"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 name="Freeform 24"/>
          <p:cNvSpPr>
            <a:spLocks/>
          </p:cNvSpPr>
          <p:nvPr>
            <p:custDataLst>
              <p:tags r:id="rId19"/>
            </p:custDataLst>
          </p:nvPr>
        </p:nvSpPr>
        <p:spPr bwMode="auto">
          <a:xfrm>
            <a:off x="6823324" y="2957726"/>
            <a:ext cx="20796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 name="Freeform 25"/>
          <p:cNvSpPr>
            <a:spLocks/>
          </p:cNvSpPr>
          <p:nvPr>
            <p:custDataLst>
              <p:tags r:id="rId20"/>
            </p:custDataLst>
          </p:nvPr>
        </p:nvSpPr>
        <p:spPr bwMode="auto">
          <a:xfrm>
            <a:off x="2932374" y="5345300"/>
            <a:ext cx="23813"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 name="Line 26" descr="Horizontal dunkel"/>
          <p:cNvSpPr>
            <a:spLocks noChangeShapeType="1"/>
          </p:cNvSpPr>
          <p:nvPr>
            <p:custDataLst>
              <p:tags r:id="rId21"/>
            </p:custDataLst>
          </p:nvPr>
        </p:nvSpPr>
        <p:spPr bwMode="auto">
          <a:xfrm>
            <a:off x="1394077" y="2267164"/>
            <a:ext cx="3175" cy="9525"/>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 name="Freeform 27"/>
          <p:cNvSpPr>
            <a:spLocks/>
          </p:cNvSpPr>
          <p:nvPr>
            <p:custDataLst>
              <p:tags r:id="rId22"/>
            </p:custDataLst>
          </p:nvPr>
        </p:nvSpPr>
        <p:spPr bwMode="auto">
          <a:xfrm>
            <a:off x="1397253" y="2263963"/>
            <a:ext cx="3175"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8" name="Freeform 28"/>
          <p:cNvSpPr>
            <a:spLocks/>
          </p:cNvSpPr>
          <p:nvPr>
            <p:custDataLst>
              <p:tags r:id="rId23"/>
            </p:custDataLst>
          </p:nvPr>
        </p:nvSpPr>
        <p:spPr bwMode="auto">
          <a:xfrm>
            <a:off x="1373449" y="2317938"/>
            <a:ext cx="23813"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 name="Freeform 29"/>
          <p:cNvSpPr>
            <a:spLocks/>
          </p:cNvSpPr>
          <p:nvPr>
            <p:custDataLst>
              <p:tags r:id="rId24"/>
            </p:custDataLst>
          </p:nvPr>
        </p:nvSpPr>
        <p:spPr bwMode="auto">
          <a:xfrm>
            <a:off x="2699004" y="2313175"/>
            <a:ext cx="49212"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 name="Freeform 30"/>
          <p:cNvSpPr>
            <a:spLocks/>
          </p:cNvSpPr>
          <p:nvPr>
            <p:custDataLst>
              <p:tags r:id="rId25"/>
            </p:custDataLst>
          </p:nvPr>
        </p:nvSpPr>
        <p:spPr bwMode="auto">
          <a:xfrm>
            <a:off x="5437440" y="1870279"/>
            <a:ext cx="874713"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 name="Freeform 31"/>
          <p:cNvSpPr>
            <a:spLocks/>
          </p:cNvSpPr>
          <p:nvPr>
            <p:custDataLst>
              <p:tags r:id="rId26"/>
            </p:custDataLst>
          </p:nvPr>
        </p:nvSpPr>
        <p:spPr bwMode="auto">
          <a:xfrm>
            <a:off x="5667629" y="2173475"/>
            <a:ext cx="409575"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 name="Freeform 32"/>
          <p:cNvSpPr>
            <a:spLocks/>
          </p:cNvSpPr>
          <p:nvPr>
            <p:custDataLst>
              <p:tags r:id="rId27"/>
            </p:custDataLst>
          </p:nvPr>
        </p:nvSpPr>
        <p:spPr bwMode="auto">
          <a:xfrm>
            <a:off x="4475413" y="3176801"/>
            <a:ext cx="296863"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 name="Freeform 33"/>
          <p:cNvSpPr>
            <a:spLocks/>
          </p:cNvSpPr>
          <p:nvPr>
            <p:custDataLst>
              <p:tags r:id="rId28"/>
            </p:custDataLst>
          </p:nvPr>
        </p:nvSpPr>
        <p:spPr bwMode="auto">
          <a:xfrm>
            <a:off x="5318374" y="3041838"/>
            <a:ext cx="1524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 name="Freeform 34"/>
          <p:cNvSpPr>
            <a:spLocks/>
          </p:cNvSpPr>
          <p:nvPr>
            <p:custDataLst>
              <p:tags r:id="rId29"/>
            </p:custDataLst>
          </p:nvPr>
        </p:nvSpPr>
        <p:spPr bwMode="auto">
          <a:xfrm>
            <a:off x="4780211" y="2046475"/>
            <a:ext cx="125413"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 name="Freeform 35"/>
          <p:cNvSpPr>
            <a:spLocks/>
          </p:cNvSpPr>
          <p:nvPr>
            <p:custDataLst>
              <p:tags r:id="rId30"/>
            </p:custDataLst>
          </p:nvPr>
        </p:nvSpPr>
        <p:spPr bwMode="auto">
          <a:xfrm>
            <a:off x="5643811" y="2767200"/>
            <a:ext cx="19050"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6" name="Freeform 36"/>
          <p:cNvSpPr>
            <a:spLocks/>
          </p:cNvSpPr>
          <p:nvPr>
            <p:custDataLst>
              <p:tags r:id="rId31"/>
            </p:custDataLst>
          </p:nvPr>
        </p:nvSpPr>
        <p:spPr bwMode="auto">
          <a:xfrm>
            <a:off x="5762881" y="2771963"/>
            <a:ext cx="14287"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 name="Freeform 37"/>
          <p:cNvSpPr>
            <a:spLocks/>
          </p:cNvSpPr>
          <p:nvPr>
            <p:custDataLst>
              <p:tags r:id="rId32"/>
            </p:custDataLst>
          </p:nvPr>
        </p:nvSpPr>
        <p:spPr bwMode="auto">
          <a:xfrm>
            <a:off x="7250361" y="3432363"/>
            <a:ext cx="44450"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38" name="Group 38"/>
          <p:cNvGrpSpPr>
            <a:grpSpLocks/>
          </p:cNvGrpSpPr>
          <p:nvPr>
            <p:custDataLst>
              <p:tags r:id="rId33"/>
            </p:custDataLst>
          </p:nvPr>
        </p:nvGrpSpPr>
        <p:grpSpPr bwMode="auto">
          <a:xfrm>
            <a:off x="3102237" y="5240551"/>
            <a:ext cx="65087" cy="55563"/>
            <a:chOff x="1654" y="3671"/>
            <a:chExt cx="49" cy="17"/>
          </a:xfrm>
        </p:grpSpPr>
        <p:sp>
          <p:nvSpPr>
            <p:cNvPr id="39"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0"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41" name="Freeform 41"/>
          <p:cNvSpPr>
            <a:spLocks/>
          </p:cNvSpPr>
          <p:nvPr>
            <p:custDataLst>
              <p:tags r:id="rId34"/>
            </p:custDataLst>
          </p:nvPr>
        </p:nvSpPr>
        <p:spPr bwMode="auto">
          <a:xfrm>
            <a:off x="2749799" y="3035514"/>
            <a:ext cx="31750"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2" name="Freeform 42"/>
          <p:cNvSpPr>
            <a:spLocks/>
          </p:cNvSpPr>
          <p:nvPr>
            <p:custDataLst>
              <p:tags r:id="rId35"/>
            </p:custDataLst>
          </p:nvPr>
        </p:nvSpPr>
        <p:spPr bwMode="auto">
          <a:xfrm>
            <a:off x="2805361" y="3041864"/>
            <a:ext cx="1588"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3" name="Freeform 43"/>
          <p:cNvSpPr>
            <a:spLocks/>
          </p:cNvSpPr>
          <p:nvPr>
            <p:custDataLst>
              <p:tags r:id="rId36"/>
            </p:custDataLst>
          </p:nvPr>
        </p:nvSpPr>
        <p:spPr bwMode="auto">
          <a:xfrm>
            <a:off x="2818066" y="3043425"/>
            <a:ext cx="6350"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 name="Freeform 44"/>
          <p:cNvSpPr>
            <a:spLocks/>
          </p:cNvSpPr>
          <p:nvPr>
            <p:custDataLst>
              <p:tags r:id="rId37"/>
            </p:custDataLst>
          </p:nvPr>
        </p:nvSpPr>
        <p:spPr bwMode="auto">
          <a:xfrm>
            <a:off x="2832356" y="3033900"/>
            <a:ext cx="7937"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 name="Freeform 45"/>
          <p:cNvSpPr>
            <a:spLocks/>
          </p:cNvSpPr>
          <p:nvPr>
            <p:custDataLst>
              <p:tags r:id="rId38"/>
            </p:custDataLst>
          </p:nvPr>
        </p:nvSpPr>
        <p:spPr bwMode="auto">
          <a:xfrm>
            <a:off x="2811724" y="3025989"/>
            <a:ext cx="11113"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 name="Freeform 46"/>
          <p:cNvSpPr>
            <a:spLocks/>
          </p:cNvSpPr>
          <p:nvPr>
            <p:custDataLst>
              <p:tags r:id="rId39"/>
            </p:custDataLst>
          </p:nvPr>
        </p:nvSpPr>
        <p:spPr bwMode="auto">
          <a:xfrm>
            <a:off x="2860929" y="3054564"/>
            <a:ext cx="14287"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 name="Line 47"/>
          <p:cNvSpPr>
            <a:spLocks noChangeShapeType="1"/>
          </p:cNvSpPr>
          <p:nvPr>
            <p:custDataLst>
              <p:tags r:id="rId40"/>
            </p:custDataLst>
          </p:nvPr>
        </p:nvSpPr>
        <p:spPr bwMode="auto">
          <a:xfrm flipH="1" flipV="1">
            <a:off x="2868867" y="3051389"/>
            <a:ext cx="6350" cy="9525"/>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 name="Line 48"/>
          <p:cNvSpPr>
            <a:spLocks noChangeShapeType="1"/>
          </p:cNvSpPr>
          <p:nvPr>
            <p:custDataLst>
              <p:tags r:id="rId41"/>
            </p:custDataLst>
          </p:nvPr>
        </p:nvSpPr>
        <p:spPr bwMode="auto">
          <a:xfrm flipH="1">
            <a:off x="2868867" y="3076763"/>
            <a:ext cx="6350" cy="11112"/>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 name="Freeform 49"/>
          <p:cNvSpPr>
            <a:spLocks/>
          </p:cNvSpPr>
          <p:nvPr>
            <p:custDataLst>
              <p:tags r:id="rId42"/>
            </p:custDataLst>
          </p:nvPr>
        </p:nvSpPr>
        <p:spPr bwMode="auto">
          <a:xfrm>
            <a:off x="2868874" y="3072000"/>
            <a:ext cx="11113"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 name="Freeform 50"/>
          <p:cNvSpPr>
            <a:spLocks/>
          </p:cNvSpPr>
          <p:nvPr>
            <p:custDataLst>
              <p:tags r:id="rId43"/>
            </p:custDataLst>
          </p:nvPr>
        </p:nvSpPr>
        <p:spPr bwMode="auto">
          <a:xfrm>
            <a:off x="2875216" y="3100601"/>
            <a:ext cx="17463"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 name="Freeform 51"/>
          <p:cNvSpPr>
            <a:spLocks/>
          </p:cNvSpPr>
          <p:nvPr>
            <p:custDataLst>
              <p:tags r:id="rId44"/>
            </p:custDataLst>
          </p:nvPr>
        </p:nvSpPr>
        <p:spPr bwMode="auto">
          <a:xfrm>
            <a:off x="2881566" y="3148200"/>
            <a:ext cx="15875"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2" name="Freeform 52"/>
          <p:cNvSpPr>
            <a:spLocks/>
          </p:cNvSpPr>
          <p:nvPr>
            <p:custDataLst>
              <p:tags r:id="rId45"/>
            </p:custDataLst>
          </p:nvPr>
        </p:nvSpPr>
        <p:spPr bwMode="auto">
          <a:xfrm>
            <a:off x="2891089" y="3173600"/>
            <a:ext cx="3175"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3" name="Freeform 53"/>
          <p:cNvSpPr>
            <a:spLocks/>
          </p:cNvSpPr>
          <p:nvPr>
            <p:custDataLst>
              <p:tags r:id="rId46"/>
            </p:custDataLst>
          </p:nvPr>
        </p:nvSpPr>
        <p:spPr bwMode="auto">
          <a:xfrm>
            <a:off x="2913311" y="3203763"/>
            <a:ext cx="1588"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 name="Freeform 54"/>
          <p:cNvSpPr>
            <a:spLocks/>
          </p:cNvSpPr>
          <p:nvPr>
            <p:custDataLst>
              <p:tags r:id="rId47"/>
            </p:custDataLst>
          </p:nvPr>
        </p:nvSpPr>
        <p:spPr bwMode="auto">
          <a:xfrm>
            <a:off x="2875211" y="3216489"/>
            <a:ext cx="15875"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5" name="Freeform 55"/>
          <p:cNvSpPr>
            <a:spLocks/>
          </p:cNvSpPr>
          <p:nvPr>
            <p:custDataLst>
              <p:tags r:id="rId48"/>
            </p:custDataLst>
          </p:nvPr>
        </p:nvSpPr>
        <p:spPr bwMode="auto">
          <a:xfrm>
            <a:off x="2860924" y="3281550"/>
            <a:ext cx="23812"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6" name="Freeform 56"/>
          <p:cNvSpPr>
            <a:spLocks/>
          </p:cNvSpPr>
          <p:nvPr>
            <p:custDataLst>
              <p:tags r:id="rId49"/>
            </p:custDataLst>
          </p:nvPr>
        </p:nvSpPr>
        <p:spPr bwMode="auto">
          <a:xfrm>
            <a:off x="2879974" y="3257738"/>
            <a:ext cx="12700"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7" name="Freeform 57"/>
          <p:cNvSpPr>
            <a:spLocks/>
          </p:cNvSpPr>
          <p:nvPr>
            <p:custDataLst>
              <p:tags r:id="rId50"/>
            </p:custDataLst>
          </p:nvPr>
        </p:nvSpPr>
        <p:spPr bwMode="auto">
          <a:xfrm>
            <a:off x="2362451" y="2929125"/>
            <a:ext cx="15875"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58" name="Group 58"/>
          <p:cNvGrpSpPr>
            <a:grpSpLocks/>
          </p:cNvGrpSpPr>
          <p:nvPr>
            <p:custDataLst>
              <p:tags r:id="rId51"/>
            </p:custDataLst>
          </p:nvPr>
        </p:nvGrpSpPr>
        <p:grpSpPr bwMode="auto">
          <a:xfrm>
            <a:off x="2487874" y="2762438"/>
            <a:ext cx="131763" cy="195262"/>
            <a:chOff x="1199" y="2121"/>
            <a:chExt cx="97" cy="123"/>
          </a:xfrm>
        </p:grpSpPr>
        <p:sp>
          <p:nvSpPr>
            <p:cNvPr id="59"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0"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1"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2"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3"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4"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5"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6"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7"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68"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69" name="Freeform 69"/>
          <p:cNvSpPr>
            <a:spLocks/>
          </p:cNvSpPr>
          <p:nvPr>
            <p:custDataLst>
              <p:tags r:id="rId52"/>
            </p:custDataLst>
          </p:nvPr>
        </p:nvSpPr>
        <p:spPr bwMode="auto">
          <a:xfrm>
            <a:off x="8301286" y="4189600"/>
            <a:ext cx="12700"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70" name="Freeform 70"/>
          <p:cNvSpPr>
            <a:spLocks/>
          </p:cNvSpPr>
          <p:nvPr>
            <p:custDataLst>
              <p:tags r:id="rId53"/>
            </p:custDataLst>
          </p:nvPr>
        </p:nvSpPr>
        <p:spPr bwMode="auto">
          <a:xfrm>
            <a:off x="8310824" y="4280114"/>
            <a:ext cx="9525"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71" name="Freeform 71"/>
          <p:cNvSpPr>
            <a:spLocks/>
          </p:cNvSpPr>
          <p:nvPr>
            <p:custDataLst>
              <p:tags r:id="rId54"/>
            </p:custDataLst>
          </p:nvPr>
        </p:nvSpPr>
        <p:spPr bwMode="auto">
          <a:xfrm>
            <a:off x="8425111" y="4189626"/>
            <a:ext cx="77788"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72" name="Freeform 72"/>
          <p:cNvSpPr>
            <a:spLocks/>
          </p:cNvSpPr>
          <p:nvPr>
            <p:custDataLst>
              <p:tags r:id="rId55"/>
            </p:custDataLst>
          </p:nvPr>
        </p:nvSpPr>
        <p:spPr bwMode="auto">
          <a:xfrm>
            <a:off x="8425111" y="4162613"/>
            <a:ext cx="14288"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73" name="Group 73"/>
          <p:cNvGrpSpPr>
            <a:grpSpLocks/>
          </p:cNvGrpSpPr>
          <p:nvPr>
            <p:custDataLst>
              <p:tags r:id="rId56"/>
            </p:custDataLst>
          </p:nvPr>
        </p:nvGrpSpPr>
        <p:grpSpPr bwMode="auto">
          <a:xfrm>
            <a:off x="8115562" y="4683313"/>
            <a:ext cx="458787" cy="404812"/>
            <a:chOff x="5372" y="3323"/>
            <a:chExt cx="341" cy="253"/>
          </a:xfrm>
        </p:grpSpPr>
        <p:sp>
          <p:nvSpPr>
            <p:cNvPr id="74"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75"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76"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77" name="Freeform 77"/>
          <p:cNvSpPr>
            <a:spLocks/>
          </p:cNvSpPr>
          <p:nvPr>
            <p:custDataLst>
              <p:tags r:id="rId57"/>
            </p:custDataLst>
          </p:nvPr>
        </p:nvSpPr>
        <p:spPr bwMode="auto">
          <a:xfrm>
            <a:off x="7758374" y="3340288"/>
            <a:ext cx="9525"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78" name="Freeform 78"/>
          <p:cNvSpPr>
            <a:spLocks/>
          </p:cNvSpPr>
          <p:nvPr>
            <p:custDataLst>
              <p:tags r:id="rId58"/>
            </p:custDataLst>
          </p:nvPr>
        </p:nvSpPr>
        <p:spPr bwMode="auto">
          <a:xfrm>
            <a:off x="8485441" y="4241988"/>
            <a:ext cx="14288"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79" name="Freeform 79"/>
          <p:cNvSpPr>
            <a:spLocks/>
          </p:cNvSpPr>
          <p:nvPr>
            <p:custDataLst>
              <p:tags r:id="rId59"/>
            </p:custDataLst>
          </p:nvPr>
        </p:nvSpPr>
        <p:spPr bwMode="auto">
          <a:xfrm>
            <a:off x="8507661" y="4251539"/>
            <a:ext cx="17463"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0" name="Freeform 80"/>
          <p:cNvSpPr>
            <a:spLocks/>
          </p:cNvSpPr>
          <p:nvPr>
            <p:custDataLst>
              <p:tags r:id="rId60"/>
            </p:custDataLst>
          </p:nvPr>
        </p:nvSpPr>
        <p:spPr bwMode="auto">
          <a:xfrm>
            <a:off x="7821861" y="3329201"/>
            <a:ext cx="1588"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1" name="Freeform 81"/>
          <p:cNvSpPr>
            <a:spLocks/>
          </p:cNvSpPr>
          <p:nvPr>
            <p:custDataLst>
              <p:tags r:id="rId61"/>
            </p:custDataLst>
          </p:nvPr>
        </p:nvSpPr>
        <p:spPr bwMode="auto">
          <a:xfrm>
            <a:off x="7880603" y="3273613"/>
            <a:ext cx="6350"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2" name="Freeform 82"/>
          <p:cNvSpPr>
            <a:spLocks/>
          </p:cNvSpPr>
          <p:nvPr>
            <p:custDataLst>
              <p:tags r:id="rId62"/>
            </p:custDataLst>
          </p:nvPr>
        </p:nvSpPr>
        <p:spPr bwMode="auto">
          <a:xfrm>
            <a:off x="7993315" y="3162488"/>
            <a:ext cx="4763"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3" name="Freeform 83"/>
          <p:cNvSpPr>
            <a:spLocks/>
          </p:cNvSpPr>
          <p:nvPr>
            <p:custDataLst>
              <p:tags r:id="rId63"/>
            </p:custDataLst>
          </p:nvPr>
        </p:nvSpPr>
        <p:spPr bwMode="auto">
          <a:xfrm>
            <a:off x="8145712" y="3860995"/>
            <a:ext cx="26988"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4" name="Freeform 84"/>
          <p:cNvSpPr>
            <a:spLocks/>
          </p:cNvSpPr>
          <p:nvPr>
            <p:custDataLst>
              <p:tags r:id="rId64"/>
            </p:custDataLst>
          </p:nvPr>
        </p:nvSpPr>
        <p:spPr bwMode="auto">
          <a:xfrm>
            <a:off x="8209211" y="3875275"/>
            <a:ext cx="12700"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5" name="Freeform 85"/>
          <p:cNvSpPr>
            <a:spLocks/>
          </p:cNvSpPr>
          <p:nvPr>
            <p:custDataLst>
              <p:tags r:id="rId65"/>
            </p:custDataLst>
          </p:nvPr>
        </p:nvSpPr>
        <p:spPr bwMode="auto">
          <a:xfrm>
            <a:off x="8066341" y="3651438"/>
            <a:ext cx="25400"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6" name="Freeform 86"/>
          <p:cNvSpPr>
            <a:spLocks/>
          </p:cNvSpPr>
          <p:nvPr>
            <p:custDataLst>
              <p:tags r:id="rId66"/>
            </p:custDataLst>
          </p:nvPr>
        </p:nvSpPr>
        <p:spPr bwMode="auto">
          <a:xfrm>
            <a:off x="8009199" y="3626038"/>
            <a:ext cx="11113"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7" name="Freeform 87"/>
          <p:cNvSpPr>
            <a:spLocks/>
          </p:cNvSpPr>
          <p:nvPr>
            <p:custDataLst>
              <p:tags r:id="rId67"/>
            </p:custDataLst>
          </p:nvPr>
        </p:nvSpPr>
        <p:spPr bwMode="auto">
          <a:xfrm>
            <a:off x="8209211" y="3957825"/>
            <a:ext cx="31750"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8" name="Freeform 88"/>
          <p:cNvSpPr>
            <a:spLocks/>
          </p:cNvSpPr>
          <p:nvPr>
            <p:custDataLst>
              <p:tags r:id="rId68"/>
            </p:custDataLst>
          </p:nvPr>
        </p:nvSpPr>
        <p:spPr bwMode="auto">
          <a:xfrm>
            <a:off x="8164774" y="3946713"/>
            <a:ext cx="22225"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89" name="Line 89"/>
          <p:cNvSpPr>
            <a:spLocks noChangeShapeType="1"/>
          </p:cNvSpPr>
          <p:nvPr>
            <p:custDataLst>
              <p:tags r:id="rId69"/>
            </p:custDataLst>
          </p:nvPr>
        </p:nvSpPr>
        <p:spPr bwMode="auto">
          <a:xfrm>
            <a:off x="8198112" y="3932425"/>
            <a:ext cx="20637" cy="6350"/>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90" name="Freeform 90"/>
          <p:cNvSpPr>
            <a:spLocks/>
          </p:cNvSpPr>
          <p:nvPr>
            <p:custDataLst>
              <p:tags r:id="rId70"/>
            </p:custDataLst>
          </p:nvPr>
        </p:nvSpPr>
        <p:spPr bwMode="auto">
          <a:xfrm>
            <a:off x="8218736" y="3938775"/>
            <a:ext cx="1588"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91" name="Freeform 91"/>
          <p:cNvSpPr>
            <a:spLocks/>
          </p:cNvSpPr>
          <p:nvPr>
            <p:custDataLst>
              <p:tags r:id="rId71"/>
            </p:custDataLst>
          </p:nvPr>
        </p:nvSpPr>
        <p:spPr bwMode="auto">
          <a:xfrm>
            <a:off x="8172704" y="3932425"/>
            <a:ext cx="14287"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92" name="Freeform 92"/>
          <p:cNvSpPr>
            <a:spLocks/>
          </p:cNvSpPr>
          <p:nvPr>
            <p:custDataLst>
              <p:tags r:id="rId72"/>
            </p:custDataLst>
          </p:nvPr>
        </p:nvSpPr>
        <p:spPr bwMode="auto">
          <a:xfrm>
            <a:off x="8166351" y="3913383"/>
            <a:ext cx="6350"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93" name="Freeform 93"/>
          <p:cNvSpPr>
            <a:spLocks/>
          </p:cNvSpPr>
          <p:nvPr>
            <p:custDataLst>
              <p:tags r:id="rId73"/>
            </p:custDataLst>
          </p:nvPr>
        </p:nvSpPr>
        <p:spPr bwMode="auto">
          <a:xfrm>
            <a:off x="8247311" y="3640325"/>
            <a:ext cx="1588"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94" name="Group 94"/>
          <p:cNvGrpSpPr>
            <a:grpSpLocks/>
          </p:cNvGrpSpPr>
          <p:nvPr>
            <p:custDataLst>
              <p:tags r:id="rId74"/>
            </p:custDataLst>
          </p:nvPr>
        </p:nvGrpSpPr>
        <p:grpSpPr bwMode="auto">
          <a:xfrm>
            <a:off x="8121899" y="3311713"/>
            <a:ext cx="163512" cy="114300"/>
            <a:chOff x="5379" y="2466"/>
            <a:chExt cx="122" cy="71"/>
          </a:xfrm>
        </p:grpSpPr>
        <p:sp>
          <p:nvSpPr>
            <p:cNvPr id="95"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96"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97"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98"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99"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00"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01"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02"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03"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104" name="Freeform 104"/>
          <p:cNvSpPr>
            <a:spLocks/>
          </p:cNvSpPr>
          <p:nvPr>
            <p:custDataLst>
              <p:tags r:id="rId75"/>
            </p:custDataLst>
          </p:nvPr>
        </p:nvSpPr>
        <p:spPr bwMode="auto">
          <a:xfrm>
            <a:off x="6705855" y="3173600"/>
            <a:ext cx="6350"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05" name="Freeform 105"/>
          <p:cNvSpPr>
            <a:spLocks/>
          </p:cNvSpPr>
          <p:nvPr>
            <p:custDataLst>
              <p:tags r:id="rId76"/>
            </p:custDataLst>
          </p:nvPr>
        </p:nvSpPr>
        <p:spPr bwMode="auto">
          <a:xfrm>
            <a:off x="3605474" y="5313550"/>
            <a:ext cx="53975"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06" name="Freeform 106"/>
          <p:cNvSpPr>
            <a:spLocks/>
          </p:cNvSpPr>
          <p:nvPr>
            <p:custDataLst>
              <p:tags r:id="rId77"/>
            </p:custDataLst>
          </p:nvPr>
        </p:nvSpPr>
        <p:spPr bwMode="auto">
          <a:xfrm>
            <a:off x="5907349" y="5151651"/>
            <a:ext cx="30163"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07" name="Freeform 107"/>
          <p:cNvSpPr>
            <a:spLocks/>
          </p:cNvSpPr>
          <p:nvPr>
            <p:custDataLst>
              <p:tags r:id="rId78"/>
            </p:custDataLst>
          </p:nvPr>
        </p:nvSpPr>
        <p:spPr bwMode="auto">
          <a:xfrm>
            <a:off x="8061587" y="1922650"/>
            <a:ext cx="2063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08" name="Freeform 108"/>
          <p:cNvSpPr>
            <a:spLocks/>
          </p:cNvSpPr>
          <p:nvPr>
            <p:custDataLst>
              <p:tags r:id="rId79"/>
            </p:custDataLst>
          </p:nvPr>
        </p:nvSpPr>
        <p:spPr bwMode="auto">
          <a:xfrm>
            <a:off x="7631837" y="2509529"/>
            <a:ext cx="15875"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09" name="Freeform 109"/>
          <p:cNvSpPr>
            <a:spLocks/>
          </p:cNvSpPr>
          <p:nvPr>
            <p:custDataLst>
              <p:tags r:id="rId80"/>
            </p:custDataLst>
          </p:nvPr>
        </p:nvSpPr>
        <p:spPr bwMode="auto">
          <a:xfrm>
            <a:off x="7686929" y="2186175"/>
            <a:ext cx="4762"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10" name="Freeform 110"/>
          <p:cNvSpPr>
            <a:spLocks/>
          </p:cNvSpPr>
          <p:nvPr>
            <p:custDataLst>
              <p:tags r:id="rId81"/>
            </p:custDataLst>
          </p:nvPr>
        </p:nvSpPr>
        <p:spPr bwMode="auto">
          <a:xfrm>
            <a:off x="7501190" y="2748150"/>
            <a:ext cx="14288"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11" name="Freeform 111"/>
          <p:cNvSpPr>
            <a:spLocks/>
          </p:cNvSpPr>
          <p:nvPr>
            <p:custDataLst>
              <p:tags r:id="rId82"/>
            </p:custDataLst>
          </p:nvPr>
        </p:nvSpPr>
        <p:spPr bwMode="auto">
          <a:xfrm>
            <a:off x="7518654" y="2683063"/>
            <a:ext cx="15875"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12" name="Freeform 112"/>
          <p:cNvSpPr>
            <a:spLocks/>
          </p:cNvSpPr>
          <p:nvPr>
            <p:custDataLst>
              <p:tags r:id="rId83"/>
            </p:custDataLst>
          </p:nvPr>
        </p:nvSpPr>
        <p:spPr bwMode="auto">
          <a:xfrm>
            <a:off x="7407537" y="2532276"/>
            <a:ext cx="1587"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13" name="Freeform 113"/>
          <p:cNvSpPr>
            <a:spLocks/>
          </p:cNvSpPr>
          <p:nvPr>
            <p:custDataLst>
              <p:tags r:id="rId84"/>
            </p:custDataLst>
          </p:nvPr>
        </p:nvSpPr>
        <p:spPr bwMode="auto">
          <a:xfrm>
            <a:off x="4259518" y="1659125"/>
            <a:ext cx="9525"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009900"/>
          </a:solidFill>
          <a:ln w="9525" cmpd="sng">
            <a:no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14" name="Freeform 114"/>
          <p:cNvSpPr>
            <a:spLocks/>
          </p:cNvSpPr>
          <p:nvPr>
            <p:custDataLst>
              <p:tags r:id="rId85"/>
            </p:custDataLst>
          </p:nvPr>
        </p:nvSpPr>
        <p:spPr bwMode="auto">
          <a:xfrm>
            <a:off x="4245229" y="1427350"/>
            <a:ext cx="3175"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009900"/>
          </a:solidFill>
          <a:ln w="9525" cmpd="sng">
            <a:no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15" name="Freeform 115"/>
          <p:cNvSpPr>
            <a:spLocks/>
          </p:cNvSpPr>
          <p:nvPr>
            <p:custDataLst>
              <p:tags r:id="rId86"/>
            </p:custDataLst>
          </p:nvPr>
        </p:nvSpPr>
        <p:spPr bwMode="auto">
          <a:xfrm>
            <a:off x="5726366" y="3205376"/>
            <a:ext cx="25400"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16" name="Freeform 116"/>
          <p:cNvSpPr>
            <a:spLocks/>
          </p:cNvSpPr>
          <p:nvPr>
            <p:custDataLst>
              <p:tags r:id="rId87"/>
            </p:custDataLst>
          </p:nvPr>
        </p:nvSpPr>
        <p:spPr bwMode="auto">
          <a:xfrm>
            <a:off x="5429499" y="3067264"/>
            <a:ext cx="19050"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117" name="Group 117"/>
          <p:cNvGrpSpPr>
            <a:grpSpLocks/>
          </p:cNvGrpSpPr>
          <p:nvPr>
            <p:custDataLst>
              <p:tags r:id="rId88"/>
            </p:custDataLst>
          </p:nvPr>
        </p:nvGrpSpPr>
        <p:grpSpPr bwMode="auto">
          <a:xfrm>
            <a:off x="6201037" y="3254563"/>
            <a:ext cx="46037" cy="374650"/>
            <a:chOff x="3950" y="2430"/>
            <a:chExt cx="36" cy="234"/>
          </a:xfrm>
        </p:grpSpPr>
        <p:sp>
          <p:nvSpPr>
            <p:cNvPr id="118"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19"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0"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1"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2"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3"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4"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5"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6"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7"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8"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29"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0"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1"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2"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3"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4"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5"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6"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7"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8"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39"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0"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1"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2"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3"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4"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5"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6"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7"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48"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grpSp>
        <p:nvGrpSpPr>
          <p:cNvPr id="149" name="Group 149"/>
          <p:cNvGrpSpPr>
            <a:grpSpLocks/>
          </p:cNvGrpSpPr>
          <p:nvPr>
            <p:custDataLst>
              <p:tags r:id="rId89"/>
            </p:custDataLst>
          </p:nvPr>
        </p:nvGrpSpPr>
        <p:grpSpPr bwMode="auto">
          <a:xfrm>
            <a:off x="8266361" y="3754625"/>
            <a:ext cx="185738" cy="214313"/>
            <a:chOff x="5486" y="2743"/>
            <a:chExt cx="137" cy="132"/>
          </a:xfrm>
        </p:grpSpPr>
        <p:sp>
          <p:nvSpPr>
            <p:cNvPr id="150"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51"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52"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53"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54"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55"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56"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57"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58"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159" name="Freeform 159"/>
          <p:cNvSpPr>
            <a:spLocks/>
          </p:cNvSpPr>
          <p:nvPr>
            <p:custDataLst>
              <p:tags r:id="rId90"/>
            </p:custDataLst>
          </p:nvPr>
        </p:nvSpPr>
        <p:spPr bwMode="auto">
          <a:xfrm>
            <a:off x="4611947" y="3492688"/>
            <a:ext cx="11113"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60" name="Freeform 160"/>
          <p:cNvSpPr>
            <a:spLocks/>
          </p:cNvSpPr>
          <p:nvPr>
            <p:custDataLst>
              <p:tags r:id="rId91"/>
            </p:custDataLst>
          </p:nvPr>
        </p:nvSpPr>
        <p:spPr bwMode="auto">
          <a:xfrm>
            <a:off x="4535742" y="3632388"/>
            <a:ext cx="14288"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61" name="Freeform 161"/>
          <p:cNvSpPr>
            <a:spLocks/>
          </p:cNvSpPr>
          <p:nvPr>
            <p:custDataLst>
              <p:tags r:id="rId92"/>
            </p:custDataLst>
          </p:nvPr>
        </p:nvSpPr>
        <p:spPr bwMode="auto">
          <a:xfrm>
            <a:off x="6334374" y="1959189"/>
            <a:ext cx="728662"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62" name="Freeform 162"/>
          <p:cNvSpPr>
            <a:spLocks/>
          </p:cNvSpPr>
          <p:nvPr>
            <p:custDataLst>
              <p:tags r:id="rId93"/>
            </p:custDataLst>
          </p:nvPr>
        </p:nvSpPr>
        <p:spPr bwMode="auto">
          <a:xfrm>
            <a:off x="2660899" y="3926076"/>
            <a:ext cx="328612"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63" name="Freeform 163"/>
          <p:cNvSpPr>
            <a:spLocks/>
          </p:cNvSpPr>
          <p:nvPr>
            <p:custDataLst>
              <p:tags r:id="rId94"/>
            </p:custDataLst>
          </p:nvPr>
        </p:nvSpPr>
        <p:spPr bwMode="auto">
          <a:xfrm>
            <a:off x="2875224" y="3356163"/>
            <a:ext cx="119063"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164" name="Group 164"/>
          <p:cNvGrpSpPr>
            <a:grpSpLocks/>
          </p:cNvGrpSpPr>
          <p:nvPr>
            <p:custDataLst>
              <p:tags r:id="rId95"/>
            </p:custDataLst>
          </p:nvPr>
        </p:nvGrpSpPr>
        <p:grpSpPr bwMode="auto">
          <a:xfrm>
            <a:off x="2589461" y="3191073"/>
            <a:ext cx="323850" cy="401637"/>
            <a:chOff x="1486" y="2412"/>
            <a:chExt cx="244" cy="256"/>
          </a:xfrm>
        </p:grpSpPr>
        <p:sp>
          <p:nvSpPr>
            <p:cNvPr id="165"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66"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67"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68"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169" name="Freeform 169"/>
          <p:cNvSpPr>
            <a:spLocks/>
          </p:cNvSpPr>
          <p:nvPr>
            <p:custDataLst>
              <p:tags r:id="rId96"/>
            </p:custDataLst>
          </p:nvPr>
        </p:nvSpPr>
        <p:spPr bwMode="auto">
          <a:xfrm>
            <a:off x="7610724" y="4730938"/>
            <a:ext cx="31750"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0" name="Freeform 170"/>
          <p:cNvSpPr>
            <a:spLocks/>
          </p:cNvSpPr>
          <p:nvPr>
            <p:custDataLst>
              <p:tags r:id="rId97"/>
            </p:custDataLst>
          </p:nvPr>
        </p:nvSpPr>
        <p:spPr bwMode="auto">
          <a:xfrm>
            <a:off x="7726611" y="4864288"/>
            <a:ext cx="1588"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1" name="Line 171"/>
          <p:cNvSpPr>
            <a:spLocks noChangeShapeType="1"/>
          </p:cNvSpPr>
          <p:nvPr>
            <p:custDataLst>
              <p:tags r:id="rId98"/>
            </p:custDataLst>
          </p:nvPr>
        </p:nvSpPr>
        <p:spPr bwMode="auto">
          <a:xfrm flipV="1">
            <a:off x="7817112" y="4862700"/>
            <a:ext cx="1587" cy="12700"/>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2" name="Freeform 172"/>
          <p:cNvSpPr>
            <a:spLocks/>
          </p:cNvSpPr>
          <p:nvPr>
            <p:custDataLst>
              <p:tags r:id="rId99"/>
            </p:custDataLst>
          </p:nvPr>
        </p:nvSpPr>
        <p:spPr bwMode="auto">
          <a:xfrm>
            <a:off x="7817101" y="4862726"/>
            <a:ext cx="3175"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3" name="Freeform 173"/>
          <p:cNvSpPr>
            <a:spLocks/>
          </p:cNvSpPr>
          <p:nvPr>
            <p:custDataLst>
              <p:tags r:id="rId100"/>
            </p:custDataLst>
          </p:nvPr>
        </p:nvSpPr>
        <p:spPr bwMode="auto">
          <a:xfrm>
            <a:off x="8115562" y="4332501"/>
            <a:ext cx="22225"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4" name="Freeform 174"/>
          <p:cNvSpPr>
            <a:spLocks/>
          </p:cNvSpPr>
          <p:nvPr>
            <p:custDataLst>
              <p:tags r:id="rId101"/>
            </p:custDataLst>
          </p:nvPr>
        </p:nvSpPr>
        <p:spPr bwMode="auto">
          <a:xfrm>
            <a:off x="8121899" y="4259450"/>
            <a:ext cx="26987"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5" name="Freeform 175"/>
          <p:cNvSpPr>
            <a:spLocks/>
          </p:cNvSpPr>
          <p:nvPr>
            <p:custDataLst>
              <p:tags r:id="rId102"/>
            </p:custDataLst>
          </p:nvPr>
        </p:nvSpPr>
        <p:spPr bwMode="auto">
          <a:xfrm>
            <a:off x="8098089" y="4235638"/>
            <a:ext cx="17463"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6" name="Freeform 176"/>
          <p:cNvSpPr>
            <a:spLocks/>
          </p:cNvSpPr>
          <p:nvPr>
            <p:custDataLst>
              <p:tags r:id="rId103"/>
            </p:custDataLst>
          </p:nvPr>
        </p:nvSpPr>
        <p:spPr bwMode="auto">
          <a:xfrm>
            <a:off x="8017124" y="4113420"/>
            <a:ext cx="68262"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7" name="Line 177"/>
          <p:cNvSpPr>
            <a:spLocks noChangeShapeType="1"/>
          </p:cNvSpPr>
          <p:nvPr>
            <p:custDataLst>
              <p:tags r:id="rId104"/>
            </p:custDataLst>
          </p:nvPr>
        </p:nvSpPr>
        <p:spPr bwMode="auto">
          <a:xfrm flipH="1" flipV="1">
            <a:off x="8010779" y="4080077"/>
            <a:ext cx="6350" cy="33337"/>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8" name="Freeform 178"/>
          <p:cNvSpPr>
            <a:spLocks/>
          </p:cNvSpPr>
          <p:nvPr>
            <p:custDataLst>
              <p:tags r:id="rId105"/>
            </p:custDataLst>
          </p:nvPr>
        </p:nvSpPr>
        <p:spPr bwMode="auto">
          <a:xfrm>
            <a:off x="8010779" y="4064191"/>
            <a:ext cx="6350"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79" name="Line 179"/>
          <p:cNvSpPr>
            <a:spLocks noChangeShapeType="1"/>
          </p:cNvSpPr>
          <p:nvPr>
            <p:custDataLst>
              <p:tags r:id="rId106"/>
            </p:custDataLst>
          </p:nvPr>
        </p:nvSpPr>
        <p:spPr bwMode="auto">
          <a:xfrm flipV="1">
            <a:off x="8017124" y="4051488"/>
            <a:ext cx="0" cy="12700"/>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0" name="Freeform 180"/>
          <p:cNvSpPr>
            <a:spLocks/>
          </p:cNvSpPr>
          <p:nvPr>
            <p:custDataLst>
              <p:tags r:id="rId107"/>
            </p:custDataLst>
          </p:nvPr>
        </p:nvSpPr>
        <p:spPr bwMode="auto">
          <a:xfrm>
            <a:off x="7971091" y="3984821"/>
            <a:ext cx="46038"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1" name="Freeform 181"/>
          <p:cNvSpPr>
            <a:spLocks/>
          </p:cNvSpPr>
          <p:nvPr>
            <p:custDataLst>
              <p:tags r:id="rId108"/>
            </p:custDataLst>
          </p:nvPr>
        </p:nvSpPr>
        <p:spPr bwMode="auto">
          <a:xfrm>
            <a:off x="7985387" y="3927663"/>
            <a:ext cx="1587"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2" name="Freeform 182"/>
          <p:cNvSpPr>
            <a:spLocks/>
          </p:cNvSpPr>
          <p:nvPr>
            <p:custDataLst>
              <p:tags r:id="rId109"/>
            </p:custDataLst>
          </p:nvPr>
        </p:nvSpPr>
        <p:spPr bwMode="auto">
          <a:xfrm>
            <a:off x="7991728" y="3921313"/>
            <a:ext cx="7937"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3" name="Freeform 183"/>
          <p:cNvSpPr>
            <a:spLocks/>
          </p:cNvSpPr>
          <p:nvPr>
            <p:custDataLst>
              <p:tags r:id="rId110"/>
            </p:custDataLst>
          </p:nvPr>
        </p:nvSpPr>
        <p:spPr bwMode="auto">
          <a:xfrm>
            <a:off x="8007612" y="3902267"/>
            <a:ext cx="1587"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4" name="Line 184"/>
          <p:cNvSpPr>
            <a:spLocks noChangeShapeType="1"/>
          </p:cNvSpPr>
          <p:nvPr>
            <p:custDataLst>
              <p:tags r:id="rId111"/>
            </p:custDataLst>
          </p:nvPr>
        </p:nvSpPr>
        <p:spPr bwMode="auto">
          <a:xfrm flipV="1">
            <a:off x="8007612" y="3921325"/>
            <a:ext cx="1587" cy="3175"/>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5" name="Freeform 185"/>
          <p:cNvSpPr>
            <a:spLocks/>
          </p:cNvSpPr>
          <p:nvPr>
            <p:custDataLst>
              <p:tags r:id="rId112"/>
            </p:custDataLst>
          </p:nvPr>
        </p:nvSpPr>
        <p:spPr bwMode="auto">
          <a:xfrm>
            <a:off x="7991737" y="3905442"/>
            <a:ext cx="1587"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6" name="Freeform 186"/>
          <p:cNvSpPr>
            <a:spLocks/>
          </p:cNvSpPr>
          <p:nvPr>
            <p:custDataLst>
              <p:tags r:id="rId113"/>
            </p:custDataLst>
          </p:nvPr>
        </p:nvSpPr>
        <p:spPr bwMode="auto">
          <a:xfrm>
            <a:off x="7712337" y="4894476"/>
            <a:ext cx="9683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7" name="Freeform 187"/>
          <p:cNvSpPr>
            <a:spLocks/>
          </p:cNvSpPr>
          <p:nvPr>
            <p:custDataLst>
              <p:tags r:id="rId114"/>
            </p:custDataLst>
          </p:nvPr>
        </p:nvSpPr>
        <p:spPr bwMode="auto">
          <a:xfrm>
            <a:off x="7850437" y="4113401"/>
            <a:ext cx="3175"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8" name="Freeform 188"/>
          <p:cNvSpPr>
            <a:spLocks/>
          </p:cNvSpPr>
          <p:nvPr>
            <p:custDataLst>
              <p:tags r:id="rId115"/>
            </p:custDataLst>
          </p:nvPr>
        </p:nvSpPr>
        <p:spPr bwMode="auto">
          <a:xfrm>
            <a:off x="7783763" y="4035626"/>
            <a:ext cx="15875"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89" name="Freeform 189"/>
          <p:cNvSpPr>
            <a:spLocks/>
          </p:cNvSpPr>
          <p:nvPr>
            <p:custDataLst>
              <p:tags r:id="rId116"/>
            </p:custDataLst>
          </p:nvPr>
        </p:nvSpPr>
        <p:spPr bwMode="auto">
          <a:xfrm>
            <a:off x="7799641" y="3948308"/>
            <a:ext cx="3175"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0" name="Freeform 190"/>
          <p:cNvSpPr>
            <a:spLocks/>
          </p:cNvSpPr>
          <p:nvPr>
            <p:custDataLst>
              <p:tags r:id="rId117"/>
            </p:custDataLst>
          </p:nvPr>
        </p:nvSpPr>
        <p:spPr bwMode="auto">
          <a:xfrm>
            <a:off x="7639302" y="3951482"/>
            <a:ext cx="36512"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1" name="Freeform 191"/>
          <p:cNvSpPr>
            <a:spLocks/>
          </p:cNvSpPr>
          <p:nvPr>
            <p:custDataLst>
              <p:tags r:id="rId118"/>
            </p:custDataLst>
          </p:nvPr>
        </p:nvSpPr>
        <p:spPr bwMode="auto">
          <a:xfrm>
            <a:off x="7883787" y="4415025"/>
            <a:ext cx="1587"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2" name="Freeform 192"/>
          <p:cNvSpPr>
            <a:spLocks/>
          </p:cNvSpPr>
          <p:nvPr>
            <p:custDataLst>
              <p:tags r:id="rId119"/>
            </p:custDataLst>
          </p:nvPr>
        </p:nvSpPr>
        <p:spPr bwMode="auto">
          <a:xfrm>
            <a:off x="7120191" y="3921313"/>
            <a:ext cx="1019175"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3" name="Freeform 193"/>
          <p:cNvSpPr>
            <a:spLocks/>
          </p:cNvSpPr>
          <p:nvPr>
            <p:custDataLst>
              <p:tags r:id="rId120"/>
            </p:custDataLst>
          </p:nvPr>
        </p:nvSpPr>
        <p:spPr bwMode="auto">
          <a:xfrm>
            <a:off x="1606800" y="2587839"/>
            <a:ext cx="668337"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4" name="Freeform 194"/>
          <p:cNvSpPr>
            <a:spLocks/>
          </p:cNvSpPr>
          <p:nvPr>
            <p:custDataLst>
              <p:tags r:id="rId121"/>
            </p:custDataLst>
          </p:nvPr>
        </p:nvSpPr>
        <p:spPr bwMode="auto">
          <a:xfrm>
            <a:off x="2881565" y="4227726"/>
            <a:ext cx="211138"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5" name="Freeform 195"/>
          <p:cNvSpPr>
            <a:spLocks/>
          </p:cNvSpPr>
          <p:nvPr>
            <p:custDataLst>
              <p:tags r:id="rId122"/>
            </p:custDataLst>
          </p:nvPr>
        </p:nvSpPr>
        <p:spPr bwMode="auto">
          <a:xfrm>
            <a:off x="3051428" y="3432367"/>
            <a:ext cx="73025"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6" name="Freeform 196"/>
          <p:cNvSpPr>
            <a:spLocks/>
          </p:cNvSpPr>
          <p:nvPr>
            <p:custDataLst>
              <p:tags r:id="rId123"/>
            </p:custDataLst>
          </p:nvPr>
        </p:nvSpPr>
        <p:spPr bwMode="auto">
          <a:xfrm>
            <a:off x="2565653" y="2991064"/>
            <a:ext cx="69850"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7" name="Freeform 197"/>
          <p:cNvSpPr>
            <a:spLocks/>
          </p:cNvSpPr>
          <p:nvPr>
            <p:custDataLst>
              <p:tags r:id="rId124"/>
            </p:custDataLst>
          </p:nvPr>
        </p:nvSpPr>
        <p:spPr bwMode="auto">
          <a:xfrm>
            <a:off x="2932374" y="5345300"/>
            <a:ext cx="23813"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8" name="Freeform 198"/>
          <p:cNvSpPr>
            <a:spLocks/>
          </p:cNvSpPr>
          <p:nvPr>
            <p:custDataLst>
              <p:tags r:id="rId125"/>
            </p:custDataLst>
          </p:nvPr>
        </p:nvSpPr>
        <p:spPr bwMode="auto">
          <a:xfrm>
            <a:off x="2897449" y="5324689"/>
            <a:ext cx="3492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199" name="Freeform 199"/>
          <p:cNvSpPr>
            <a:spLocks/>
          </p:cNvSpPr>
          <p:nvPr>
            <p:custDataLst>
              <p:tags r:id="rId126"/>
            </p:custDataLst>
          </p:nvPr>
        </p:nvSpPr>
        <p:spPr bwMode="auto">
          <a:xfrm>
            <a:off x="2897449" y="5304051"/>
            <a:ext cx="22225"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0" name="Freeform 200"/>
          <p:cNvSpPr>
            <a:spLocks/>
          </p:cNvSpPr>
          <p:nvPr>
            <p:custDataLst>
              <p:tags r:id="rId127"/>
            </p:custDataLst>
          </p:nvPr>
        </p:nvSpPr>
        <p:spPr bwMode="auto">
          <a:xfrm>
            <a:off x="2867274" y="5297701"/>
            <a:ext cx="25400"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1" name="Freeform 201"/>
          <p:cNvSpPr>
            <a:spLocks/>
          </p:cNvSpPr>
          <p:nvPr>
            <p:custDataLst>
              <p:tags r:id="rId128"/>
            </p:custDataLst>
          </p:nvPr>
        </p:nvSpPr>
        <p:spPr bwMode="auto">
          <a:xfrm>
            <a:off x="2841879" y="5288150"/>
            <a:ext cx="28575"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2" name="Freeform 202"/>
          <p:cNvSpPr>
            <a:spLocks/>
          </p:cNvSpPr>
          <p:nvPr>
            <p:custDataLst>
              <p:tags r:id="rId129"/>
            </p:custDataLst>
          </p:nvPr>
        </p:nvSpPr>
        <p:spPr bwMode="auto">
          <a:xfrm>
            <a:off x="2818061" y="5275450"/>
            <a:ext cx="33338"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3" name="Freeform 203"/>
          <p:cNvSpPr>
            <a:spLocks/>
          </p:cNvSpPr>
          <p:nvPr>
            <p:custDataLst>
              <p:tags r:id="rId130"/>
            </p:custDataLst>
          </p:nvPr>
        </p:nvSpPr>
        <p:spPr bwMode="auto">
          <a:xfrm>
            <a:off x="2811724" y="5256400"/>
            <a:ext cx="30163"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4" name="Freeform 204"/>
          <p:cNvSpPr>
            <a:spLocks/>
          </p:cNvSpPr>
          <p:nvPr>
            <p:custDataLst>
              <p:tags r:id="rId131"/>
            </p:custDataLst>
          </p:nvPr>
        </p:nvSpPr>
        <p:spPr bwMode="auto">
          <a:xfrm>
            <a:off x="2711702" y="4946864"/>
            <a:ext cx="25400"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5" name="Freeform 205"/>
          <p:cNvSpPr>
            <a:spLocks/>
          </p:cNvSpPr>
          <p:nvPr>
            <p:custDataLst>
              <p:tags r:id="rId132"/>
            </p:custDataLst>
          </p:nvPr>
        </p:nvSpPr>
        <p:spPr bwMode="auto">
          <a:xfrm>
            <a:off x="2741865" y="5042114"/>
            <a:ext cx="17463"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6" name="Freeform 206"/>
          <p:cNvSpPr>
            <a:spLocks/>
          </p:cNvSpPr>
          <p:nvPr>
            <p:custDataLst>
              <p:tags r:id="rId133"/>
            </p:custDataLst>
          </p:nvPr>
        </p:nvSpPr>
        <p:spPr bwMode="auto">
          <a:xfrm>
            <a:off x="2746628" y="5064339"/>
            <a:ext cx="7937"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7" name="Freeform 207"/>
          <p:cNvSpPr>
            <a:spLocks/>
          </p:cNvSpPr>
          <p:nvPr>
            <p:custDataLst>
              <p:tags r:id="rId134"/>
            </p:custDataLst>
          </p:nvPr>
        </p:nvSpPr>
        <p:spPr bwMode="auto">
          <a:xfrm>
            <a:off x="2760916" y="5126251"/>
            <a:ext cx="17463"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8" name="Freeform 208"/>
          <p:cNvSpPr>
            <a:spLocks/>
          </p:cNvSpPr>
          <p:nvPr>
            <p:custDataLst>
              <p:tags r:id="rId135"/>
            </p:custDataLst>
          </p:nvPr>
        </p:nvSpPr>
        <p:spPr bwMode="auto">
          <a:xfrm>
            <a:off x="2748216" y="5138925"/>
            <a:ext cx="26988"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09" name="Freeform 209"/>
          <p:cNvSpPr>
            <a:spLocks/>
          </p:cNvSpPr>
          <p:nvPr>
            <p:custDataLst>
              <p:tags r:id="rId136"/>
            </p:custDataLst>
          </p:nvPr>
        </p:nvSpPr>
        <p:spPr bwMode="auto">
          <a:xfrm>
            <a:off x="2778374" y="5172289"/>
            <a:ext cx="11112"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0" name="Freeform 210"/>
          <p:cNvSpPr>
            <a:spLocks/>
          </p:cNvSpPr>
          <p:nvPr>
            <p:custDataLst>
              <p:tags r:id="rId137"/>
            </p:custDataLst>
          </p:nvPr>
        </p:nvSpPr>
        <p:spPr bwMode="auto">
          <a:xfrm>
            <a:off x="2775212" y="5205626"/>
            <a:ext cx="2063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1" name="Freeform 211"/>
          <p:cNvSpPr>
            <a:spLocks/>
          </p:cNvSpPr>
          <p:nvPr>
            <p:custDataLst>
              <p:tags r:id="rId138"/>
            </p:custDataLst>
          </p:nvPr>
        </p:nvSpPr>
        <p:spPr bwMode="auto">
          <a:xfrm>
            <a:off x="2799016" y="5219888"/>
            <a:ext cx="17463"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2" name="Freeform 212"/>
          <p:cNvSpPr>
            <a:spLocks/>
          </p:cNvSpPr>
          <p:nvPr>
            <p:custDataLst>
              <p:tags r:id="rId139"/>
            </p:custDataLst>
          </p:nvPr>
        </p:nvSpPr>
        <p:spPr bwMode="auto">
          <a:xfrm>
            <a:off x="2800599" y="5248463"/>
            <a:ext cx="6350"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3" name="Freeform 213"/>
          <p:cNvSpPr>
            <a:spLocks/>
          </p:cNvSpPr>
          <p:nvPr>
            <p:custDataLst>
              <p:tags r:id="rId140"/>
            </p:custDataLst>
          </p:nvPr>
        </p:nvSpPr>
        <p:spPr bwMode="auto">
          <a:xfrm>
            <a:off x="2875224" y="5318313"/>
            <a:ext cx="3492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4" name="Freeform 214"/>
          <p:cNvSpPr>
            <a:spLocks/>
          </p:cNvSpPr>
          <p:nvPr>
            <p:custDataLst>
              <p:tags r:id="rId141"/>
            </p:custDataLst>
          </p:nvPr>
        </p:nvSpPr>
        <p:spPr bwMode="auto">
          <a:xfrm>
            <a:off x="2913312" y="5259601"/>
            <a:ext cx="123825"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5" name="Freeform 215"/>
          <p:cNvSpPr>
            <a:spLocks/>
          </p:cNvSpPr>
          <p:nvPr>
            <p:custDataLst>
              <p:tags r:id="rId142"/>
            </p:custDataLst>
          </p:nvPr>
        </p:nvSpPr>
        <p:spPr bwMode="auto">
          <a:xfrm>
            <a:off x="2465636" y="3025989"/>
            <a:ext cx="52388"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6" name="Freeform 216"/>
          <p:cNvSpPr>
            <a:spLocks/>
          </p:cNvSpPr>
          <p:nvPr>
            <p:custDataLst>
              <p:tags r:id="rId143"/>
            </p:custDataLst>
          </p:nvPr>
        </p:nvSpPr>
        <p:spPr bwMode="auto">
          <a:xfrm>
            <a:off x="2322774" y="2887850"/>
            <a:ext cx="250825"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7" name="Freeform 217"/>
          <p:cNvSpPr>
            <a:spLocks/>
          </p:cNvSpPr>
          <p:nvPr>
            <p:custDataLst>
              <p:tags r:id="rId144"/>
            </p:custDataLst>
          </p:nvPr>
        </p:nvSpPr>
        <p:spPr bwMode="auto">
          <a:xfrm>
            <a:off x="2627561" y="2991038"/>
            <a:ext cx="88900"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8" name="Freeform 218"/>
          <p:cNvSpPr>
            <a:spLocks/>
          </p:cNvSpPr>
          <p:nvPr>
            <p:custDataLst>
              <p:tags r:id="rId145"/>
            </p:custDataLst>
          </p:nvPr>
        </p:nvSpPr>
        <p:spPr bwMode="auto">
          <a:xfrm>
            <a:off x="2195761" y="3051389"/>
            <a:ext cx="33338"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19" name="Freeform 219"/>
          <p:cNvSpPr>
            <a:spLocks/>
          </p:cNvSpPr>
          <p:nvPr>
            <p:custDataLst>
              <p:tags r:id="rId146"/>
            </p:custDataLst>
          </p:nvPr>
        </p:nvSpPr>
        <p:spPr bwMode="auto">
          <a:xfrm>
            <a:off x="2116389" y="3051363"/>
            <a:ext cx="93663"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0" name="Freeform 220"/>
          <p:cNvSpPr>
            <a:spLocks/>
          </p:cNvSpPr>
          <p:nvPr>
            <p:custDataLst>
              <p:tags r:id="rId147"/>
            </p:custDataLst>
          </p:nvPr>
        </p:nvSpPr>
        <p:spPr bwMode="auto">
          <a:xfrm>
            <a:off x="2164011" y="3162488"/>
            <a:ext cx="71438"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1" name="Freeform 221"/>
          <p:cNvSpPr>
            <a:spLocks/>
          </p:cNvSpPr>
          <p:nvPr>
            <p:custDataLst>
              <p:tags r:id="rId148"/>
            </p:custDataLst>
          </p:nvPr>
        </p:nvSpPr>
        <p:spPr bwMode="auto">
          <a:xfrm>
            <a:off x="2195774" y="3124388"/>
            <a:ext cx="142875"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2" name="Freeform 222"/>
          <p:cNvSpPr>
            <a:spLocks/>
          </p:cNvSpPr>
          <p:nvPr>
            <p:custDataLst>
              <p:tags r:id="rId149"/>
            </p:custDataLst>
          </p:nvPr>
        </p:nvSpPr>
        <p:spPr bwMode="auto">
          <a:xfrm>
            <a:off x="2213224" y="3154550"/>
            <a:ext cx="125412"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3" name="Freeform 223"/>
          <p:cNvSpPr>
            <a:spLocks/>
          </p:cNvSpPr>
          <p:nvPr>
            <p:custDataLst>
              <p:tags r:id="rId150"/>
            </p:custDataLst>
          </p:nvPr>
        </p:nvSpPr>
        <p:spPr bwMode="auto">
          <a:xfrm>
            <a:off x="2264024" y="3267263"/>
            <a:ext cx="84137"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4" name="Freeform 224"/>
          <p:cNvSpPr>
            <a:spLocks/>
          </p:cNvSpPr>
          <p:nvPr>
            <p:custDataLst>
              <p:tags r:id="rId151"/>
            </p:custDataLst>
          </p:nvPr>
        </p:nvSpPr>
        <p:spPr bwMode="auto">
          <a:xfrm>
            <a:off x="2344999" y="3321264"/>
            <a:ext cx="142875"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5" name="Freeform 225"/>
          <p:cNvSpPr>
            <a:spLocks/>
          </p:cNvSpPr>
          <p:nvPr>
            <p:custDataLst>
              <p:tags r:id="rId152"/>
            </p:custDataLst>
          </p:nvPr>
        </p:nvSpPr>
        <p:spPr bwMode="auto">
          <a:xfrm>
            <a:off x="3026024" y="4575389"/>
            <a:ext cx="133350"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6" name="Freeform 226"/>
          <p:cNvSpPr>
            <a:spLocks/>
          </p:cNvSpPr>
          <p:nvPr>
            <p:custDataLst>
              <p:tags r:id="rId153"/>
            </p:custDataLst>
          </p:nvPr>
        </p:nvSpPr>
        <p:spPr bwMode="auto">
          <a:xfrm>
            <a:off x="4572254" y="1192426"/>
            <a:ext cx="236537"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7" name="Freeform 227"/>
          <p:cNvSpPr>
            <a:spLocks/>
          </p:cNvSpPr>
          <p:nvPr>
            <p:custDataLst>
              <p:tags r:id="rId154"/>
            </p:custDataLst>
          </p:nvPr>
        </p:nvSpPr>
        <p:spPr bwMode="auto">
          <a:xfrm>
            <a:off x="4499227" y="1422588"/>
            <a:ext cx="449262"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8" name="Freeform 228"/>
          <p:cNvSpPr>
            <a:spLocks/>
          </p:cNvSpPr>
          <p:nvPr>
            <p:custDataLst>
              <p:tags r:id="rId155"/>
            </p:custDataLst>
          </p:nvPr>
        </p:nvSpPr>
        <p:spPr bwMode="auto">
          <a:xfrm>
            <a:off x="4838952" y="2263989"/>
            <a:ext cx="49212"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990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29" name="Freeform 229"/>
          <p:cNvSpPr>
            <a:spLocks/>
          </p:cNvSpPr>
          <p:nvPr>
            <p:custDataLst>
              <p:tags r:id="rId156"/>
            </p:custDataLst>
          </p:nvPr>
        </p:nvSpPr>
        <p:spPr bwMode="auto">
          <a:xfrm>
            <a:off x="4546856" y="2103625"/>
            <a:ext cx="84137"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0" name="Freeform 230"/>
          <p:cNvSpPr>
            <a:spLocks/>
          </p:cNvSpPr>
          <p:nvPr>
            <p:custDataLst>
              <p:tags r:id="rId157"/>
            </p:custDataLst>
          </p:nvPr>
        </p:nvSpPr>
        <p:spPr bwMode="auto">
          <a:xfrm>
            <a:off x="4484936" y="1922656"/>
            <a:ext cx="84138"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1" name="Freeform 231"/>
          <p:cNvSpPr>
            <a:spLocks/>
          </p:cNvSpPr>
          <p:nvPr>
            <p:custDataLst>
              <p:tags r:id="rId158"/>
            </p:custDataLst>
          </p:nvPr>
        </p:nvSpPr>
        <p:spPr bwMode="auto">
          <a:xfrm>
            <a:off x="4465886" y="1986150"/>
            <a:ext cx="84138"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2" name="Freeform 232"/>
          <p:cNvSpPr>
            <a:spLocks/>
          </p:cNvSpPr>
          <p:nvPr>
            <p:custDataLst>
              <p:tags r:id="rId159"/>
            </p:custDataLst>
          </p:nvPr>
        </p:nvSpPr>
        <p:spPr bwMode="auto">
          <a:xfrm>
            <a:off x="5226312" y="2540188"/>
            <a:ext cx="33337"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3" name="Freeform 233"/>
          <p:cNvSpPr>
            <a:spLocks/>
          </p:cNvSpPr>
          <p:nvPr>
            <p:custDataLst>
              <p:tags r:id="rId160"/>
            </p:custDataLst>
          </p:nvPr>
        </p:nvSpPr>
        <p:spPr bwMode="auto">
          <a:xfrm>
            <a:off x="5175504" y="2592601"/>
            <a:ext cx="69850"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4" name="Freeform 234"/>
          <p:cNvSpPr>
            <a:spLocks/>
          </p:cNvSpPr>
          <p:nvPr>
            <p:custDataLst>
              <p:tags r:id="rId161"/>
            </p:custDataLst>
          </p:nvPr>
        </p:nvSpPr>
        <p:spPr bwMode="auto">
          <a:xfrm>
            <a:off x="4176961" y="1846458"/>
            <a:ext cx="9683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5" name="Freeform 235"/>
          <p:cNvSpPr>
            <a:spLocks/>
          </p:cNvSpPr>
          <p:nvPr>
            <p:custDataLst>
              <p:tags r:id="rId162"/>
            </p:custDataLst>
          </p:nvPr>
        </p:nvSpPr>
        <p:spPr bwMode="auto">
          <a:xfrm>
            <a:off x="3989636" y="2757701"/>
            <a:ext cx="306388"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6" name="Freeform 236"/>
          <p:cNvSpPr>
            <a:spLocks/>
          </p:cNvSpPr>
          <p:nvPr>
            <p:custDataLst>
              <p:tags r:id="rId163"/>
            </p:custDataLst>
          </p:nvPr>
        </p:nvSpPr>
        <p:spPr bwMode="auto">
          <a:xfrm>
            <a:off x="4105537" y="2818026"/>
            <a:ext cx="414337"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7" name="Freeform 237"/>
          <p:cNvSpPr>
            <a:spLocks/>
          </p:cNvSpPr>
          <p:nvPr>
            <p:custDataLst>
              <p:tags r:id="rId164"/>
            </p:custDataLst>
          </p:nvPr>
        </p:nvSpPr>
        <p:spPr bwMode="auto">
          <a:xfrm>
            <a:off x="4203954" y="2424300"/>
            <a:ext cx="493712"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8" name="Freeform 238"/>
          <p:cNvSpPr>
            <a:spLocks/>
          </p:cNvSpPr>
          <p:nvPr>
            <p:custDataLst>
              <p:tags r:id="rId165"/>
            </p:custDataLst>
          </p:nvPr>
        </p:nvSpPr>
        <p:spPr bwMode="auto">
          <a:xfrm>
            <a:off x="4640516" y="2559238"/>
            <a:ext cx="384175"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39" name="Freeform 239"/>
          <p:cNvSpPr>
            <a:spLocks/>
          </p:cNvSpPr>
          <p:nvPr>
            <p:custDataLst>
              <p:tags r:id="rId166"/>
            </p:custDataLst>
          </p:nvPr>
        </p:nvSpPr>
        <p:spPr bwMode="auto">
          <a:xfrm>
            <a:off x="4592889" y="2424300"/>
            <a:ext cx="93663"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0" name="Freeform 240"/>
          <p:cNvSpPr>
            <a:spLocks/>
          </p:cNvSpPr>
          <p:nvPr>
            <p:custDataLst>
              <p:tags r:id="rId167"/>
            </p:custDataLst>
          </p:nvPr>
        </p:nvSpPr>
        <p:spPr bwMode="auto">
          <a:xfrm>
            <a:off x="3975349" y="2735450"/>
            <a:ext cx="231775"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1" name="Freeform 241"/>
          <p:cNvSpPr>
            <a:spLocks/>
          </p:cNvSpPr>
          <p:nvPr>
            <p:custDataLst>
              <p:tags r:id="rId168"/>
            </p:custDataLst>
          </p:nvPr>
        </p:nvSpPr>
        <p:spPr bwMode="auto">
          <a:xfrm>
            <a:off x="3943600" y="1543238"/>
            <a:ext cx="190500"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9900"/>
          </a:solidFill>
          <a:ln w="9525" cmpd="sng">
            <a:no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2" name="Freeform 242"/>
          <p:cNvSpPr>
            <a:spLocks/>
          </p:cNvSpPr>
          <p:nvPr>
            <p:custDataLst>
              <p:tags r:id="rId169"/>
            </p:custDataLst>
          </p:nvPr>
        </p:nvSpPr>
        <p:spPr bwMode="auto">
          <a:xfrm>
            <a:off x="4735766" y="1806763"/>
            <a:ext cx="14288"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3" name="Freeform 243"/>
          <p:cNvSpPr>
            <a:spLocks/>
          </p:cNvSpPr>
          <p:nvPr>
            <p:custDataLst>
              <p:tags r:id="rId170"/>
            </p:custDataLst>
          </p:nvPr>
        </p:nvSpPr>
        <p:spPr bwMode="auto">
          <a:xfrm>
            <a:off x="4623051" y="1470225"/>
            <a:ext cx="234950"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4" name="Freeform 244"/>
          <p:cNvSpPr>
            <a:spLocks/>
          </p:cNvSpPr>
          <p:nvPr>
            <p:custDataLst>
              <p:tags r:id="rId171"/>
            </p:custDataLst>
          </p:nvPr>
        </p:nvSpPr>
        <p:spPr bwMode="auto">
          <a:xfrm>
            <a:off x="4761161" y="1784538"/>
            <a:ext cx="26988"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5" name="Freeform 245"/>
          <p:cNvSpPr>
            <a:spLocks/>
          </p:cNvSpPr>
          <p:nvPr>
            <p:custDataLst>
              <p:tags r:id="rId172"/>
            </p:custDataLst>
          </p:nvPr>
        </p:nvSpPr>
        <p:spPr bwMode="auto">
          <a:xfrm>
            <a:off x="4205541" y="1946463"/>
            <a:ext cx="28575"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6" name="Freeform 246"/>
          <p:cNvSpPr>
            <a:spLocks/>
          </p:cNvSpPr>
          <p:nvPr>
            <p:custDataLst>
              <p:tags r:id="rId173"/>
            </p:custDataLst>
          </p:nvPr>
        </p:nvSpPr>
        <p:spPr bwMode="auto">
          <a:xfrm>
            <a:off x="5158041" y="2475100"/>
            <a:ext cx="50800"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7" name="Freeform 247"/>
          <p:cNvSpPr>
            <a:spLocks/>
          </p:cNvSpPr>
          <p:nvPr>
            <p:custDataLst>
              <p:tags r:id="rId174"/>
            </p:custDataLst>
          </p:nvPr>
        </p:nvSpPr>
        <p:spPr bwMode="auto">
          <a:xfrm>
            <a:off x="4765937" y="3267281"/>
            <a:ext cx="32543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8" name="Freeform 248"/>
          <p:cNvSpPr>
            <a:spLocks/>
          </p:cNvSpPr>
          <p:nvPr>
            <p:custDataLst>
              <p:tags r:id="rId175"/>
            </p:custDataLst>
          </p:nvPr>
        </p:nvSpPr>
        <p:spPr bwMode="auto">
          <a:xfrm>
            <a:off x="4702424" y="3435538"/>
            <a:ext cx="500062"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49" name="Freeform 249"/>
          <p:cNvSpPr>
            <a:spLocks/>
          </p:cNvSpPr>
          <p:nvPr>
            <p:custDataLst>
              <p:tags r:id="rId176"/>
            </p:custDataLst>
          </p:nvPr>
        </p:nvSpPr>
        <p:spPr bwMode="auto">
          <a:xfrm>
            <a:off x="4638924" y="3535559"/>
            <a:ext cx="5556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0" name="Freeform 250"/>
          <p:cNvSpPr>
            <a:spLocks/>
          </p:cNvSpPr>
          <p:nvPr>
            <p:custDataLst>
              <p:tags r:id="rId177"/>
            </p:custDataLst>
          </p:nvPr>
        </p:nvSpPr>
        <p:spPr bwMode="auto">
          <a:xfrm>
            <a:off x="4621461" y="3535562"/>
            <a:ext cx="1524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1" name="Freeform 251"/>
          <p:cNvSpPr>
            <a:spLocks/>
          </p:cNvSpPr>
          <p:nvPr>
            <p:custDataLst>
              <p:tags r:id="rId178"/>
            </p:custDataLst>
          </p:nvPr>
        </p:nvSpPr>
        <p:spPr bwMode="auto">
          <a:xfrm>
            <a:off x="5154861" y="3940363"/>
            <a:ext cx="260350"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2" name="Freeform 252"/>
          <p:cNvSpPr>
            <a:spLocks/>
          </p:cNvSpPr>
          <p:nvPr>
            <p:custDataLst>
              <p:tags r:id="rId179"/>
            </p:custDataLst>
          </p:nvPr>
        </p:nvSpPr>
        <p:spPr bwMode="auto">
          <a:xfrm>
            <a:off x="4889761" y="4180075"/>
            <a:ext cx="238125"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3" name="Freeform 253"/>
          <p:cNvSpPr>
            <a:spLocks/>
          </p:cNvSpPr>
          <p:nvPr>
            <p:custDataLst>
              <p:tags r:id="rId180"/>
            </p:custDataLst>
          </p:nvPr>
        </p:nvSpPr>
        <p:spPr bwMode="auto">
          <a:xfrm>
            <a:off x="5462836" y="3981664"/>
            <a:ext cx="196850"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4" name="Freeform 254"/>
          <p:cNvSpPr>
            <a:spLocks/>
          </p:cNvSpPr>
          <p:nvPr>
            <p:custDataLst>
              <p:tags r:id="rId181"/>
            </p:custDataLst>
          </p:nvPr>
        </p:nvSpPr>
        <p:spPr bwMode="auto">
          <a:xfrm>
            <a:off x="5138988" y="3680016"/>
            <a:ext cx="36513"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5" name="Freeform 255"/>
          <p:cNvSpPr>
            <a:spLocks/>
          </p:cNvSpPr>
          <p:nvPr>
            <p:custDataLst>
              <p:tags r:id="rId182"/>
            </p:custDataLst>
          </p:nvPr>
        </p:nvSpPr>
        <p:spPr bwMode="auto">
          <a:xfrm>
            <a:off x="5127874" y="3640339"/>
            <a:ext cx="5556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6" name="Freeform 256"/>
          <p:cNvSpPr>
            <a:spLocks/>
          </p:cNvSpPr>
          <p:nvPr>
            <p:custDataLst>
              <p:tags r:id="rId183"/>
            </p:custDataLst>
          </p:nvPr>
        </p:nvSpPr>
        <p:spPr bwMode="auto">
          <a:xfrm>
            <a:off x="5437436" y="2340189"/>
            <a:ext cx="503238"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7" name="Freeform 257"/>
          <p:cNvSpPr>
            <a:spLocks/>
          </p:cNvSpPr>
          <p:nvPr>
            <p:custDataLst>
              <p:tags r:id="rId184"/>
            </p:custDataLst>
          </p:nvPr>
        </p:nvSpPr>
        <p:spPr bwMode="auto">
          <a:xfrm>
            <a:off x="5461249" y="2997388"/>
            <a:ext cx="247650"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8" name="Freeform 258"/>
          <p:cNvSpPr>
            <a:spLocks/>
          </p:cNvSpPr>
          <p:nvPr>
            <p:custDataLst>
              <p:tags r:id="rId185"/>
            </p:custDataLst>
          </p:nvPr>
        </p:nvSpPr>
        <p:spPr bwMode="auto">
          <a:xfrm>
            <a:off x="5656511" y="2771963"/>
            <a:ext cx="120650"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59" name="Freeform 259"/>
          <p:cNvSpPr>
            <a:spLocks/>
          </p:cNvSpPr>
          <p:nvPr>
            <p:custDataLst>
              <p:tags r:id="rId186"/>
            </p:custDataLst>
          </p:nvPr>
        </p:nvSpPr>
        <p:spPr bwMode="auto">
          <a:xfrm>
            <a:off x="5343774" y="2424326"/>
            <a:ext cx="222250"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0" name="Freeform 260"/>
          <p:cNvSpPr>
            <a:spLocks/>
          </p:cNvSpPr>
          <p:nvPr>
            <p:custDataLst>
              <p:tags r:id="rId187"/>
            </p:custDataLst>
          </p:nvPr>
        </p:nvSpPr>
        <p:spPr bwMode="auto">
          <a:xfrm>
            <a:off x="5843836" y="2384613"/>
            <a:ext cx="331788"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1" name="Freeform 261"/>
          <p:cNvSpPr>
            <a:spLocks/>
          </p:cNvSpPr>
          <p:nvPr>
            <p:custDataLst>
              <p:tags r:id="rId188"/>
            </p:custDataLst>
          </p:nvPr>
        </p:nvSpPr>
        <p:spPr bwMode="auto">
          <a:xfrm>
            <a:off x="5875590" y="2433851"/>
            <a:ext cx="365125"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2" name="Freeform 262"/>
          <p:cNvSpPr>
            <a:spLocks/>
          </p:cNvSpPr>
          <p:nvPr>
            <p:custDataLst>
              <p:tags r:id="rId189"/>
            </p:custDataLst>
          </p:nvPr>
        </p:nvSpPr>
        <p:spPr bwMode="auto">
          <a:xfrm>
            <a:off x="6666165" y="2702139"/>
            <a:ext cx="220663"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3" name="Freeform 263"/>
          <p:cNvSpPr>
            <a:spLocks/>
          </p:cNvSpPr>
          <p:nvPr>
            <p:custDataLst>
              <p:tags r:id="rId190"/>
            </p:custDataLst>
          </p:nvPr>
        </p:nvSpPr>
        <p:spPr bwMode="auto">
          <a:xfrm>
            <a:off x="3989639" y="3211700"/>
            <a:ext cx="80963"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4" name="Freeform 264"/>
          <p:cNvSpPr>
            <a:spLocks/>
          </p:cNvSpPr>
          <p:nvPr>
            <p:custDataLst>
              <p:tags r:id="rId191"/>
            </p:custDataLst>
          </p:nvPr>
        </p:nvSpPr>
        <p:spPr bwMode="auto">
          <a:xfrm>
            <a:off x="4073774" y="3294276"/>
            <a:ext cx="74612"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5" name="Freeform 265"/>
          <p:cNvSpPr>
            <a:spLocks/>
          </p:cNvSpPr>
          <p:nvPr>
            <p:custDataLst>
              <p:tags r:id="rId192"/>
            </p:custDataLst>
          </p:nvPr>
        </p:nvSpPr>
        <p:spPr bwMode="auto">
          <a:xfrm>
            <a:off x="4116641" y="3345068"/>
            <a:ext cx="104775"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6" name="Freeform 266"/>
          <p:cNvSpPr>
            <a:spLocks/>
          </p:cNvSpPr>
          <p:nvPr>
            <p:custDataLst>
              <p:tags r:id="rId193"/>
            </p:custDataLst>
          </p:nvPr>
        </p:nvSpPr>
        <p:spPr bwMode="auto">
          <a:xfrm>
            <a:off x="4330953" y="3264088"/>
            <a:ext cx="104775"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7" name="Freeform 267"/>
          <p:cNvSpPr>
            <a:spLocks/>
          </p:cNvSpPr>
          <p:nvPr>
            <p:custDataLst>
              <p:tags r:id="rId194"/>
            </p:custDataLst>
          </p:nvPr>
        </p:nvSpPr>
        <p:spPr bwMode="auto">
          <a:xfrm>
            <a:off x="3983299" y="3179950"/>
            <a:ext cx="87313"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8" name="Freeform 268"/>
          <p:cNvSpPr>
            <a:spLocks/>
          </p:cNvSpPr>
          <p:nvPr>
            <p:custDataLst>
              <p:tags r:id="rId195"/>
            </p:custDataLst>
          </p:nvPr>
        </p:nvSpPr>
        <p:spPr bwMode="auto">
          <a:xfrm>
            <a:off x="4408749" y="3257764"/>
            <a:ext cx="42863"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69" name="Freeform 269"/>
          <p:cNvSpPr>
            <a:spLocks/>
          </p:cNvSpPr>
          <p:nvPr>
            <p:custDataLst>
              <p:tags r:id="rId196"/>
            </p:custDataLst>
          </p:nvPr>
        </p:nvSpPr>
        <p:spPr bwMode="auto">
          <a:xfrm>
            <a:off x="4434136" y="3219638"/>
            <a:ext cx="7620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0" name="Freeform 270"/>
          <p:cNvSpPr>
            <a:spLocks/>
          </p:cNvSpPr>
          <p:nvPr>
            <p:custDataLst>
              <p:tags r:id="rId197"/>
            </p:custDataLst>
          </p:nvPr>
        </p:nvSpPr>
        <p:spPr bwMode="auto">
          <a:xfrm>
            <a:off x="5162802" y="4424576"/>
            <a:ext cx="25400"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1" name="Freeform 271"/>
          <p:cNvSpPr>
            <a:spLocks/>
          </p:cNvSpPr>
          <p:nvPr>
            <p:custDataLst>
              <p:tags r:id="rId198"/>
            </p:custDataLst>
          </p:nvPr>
        </p:nvSpPr>
        <p:spPr bwMode="auto">
          <a:xfrm>
            <a:off x="5058026" y="4521388"/>
            <a:ext cx="61912"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2" name="Freeform 272"/>
          <p:cNvSpPr>
            <a:spLocks/>
          </p:cNvSpPr>
          <p:nvPr>
            <p:custDataLst>
              <p:tags r:id="rId199"/>
            </p:custDataLst>
          </p:nvPr>
        </p:nvSpPr>
        <p:spPr bwMode="auto">
          <a:xfrm>
            <a:off x="7275761" y="2235388"/>
            <a:ext cx="120650"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3" name="Freeform 273"/>
          <p:cNvSpPr>
            <a:spLocks/>
          </p:cNvSpPr>
          <p:nvPr>
            <p:custDataLst>
              <p:tags r:id="rId200"/>
            </p:custDataLst>
          </p:nvPr>
        </p:nvSpPr>
        <p:spPr bwMode="auto">
          <a:xfrm>
            <a:off x="6347087" y="2649751"/>
            <a:ext cx="206375"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4" name="Freeform 274"/>
          <p:cNvSpPr>
            <a:spLocks/>
          </p:cNvSpPr>
          <p:nvPr>
            <p:custDataLst>
              <p:tags r:id="rId201"/>
            </p:custDataLst>
          </p:nvPr>
        </p:nvSpPr>
        <p:spPr bwMode="auto">
          <a:xfrm>
            <a:off x="6562976" y="2705314"/>
            <a:ext cx="73025"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5" name="Freeform 275"/>
          <p:cNvSpPr>
            <a:spLocks/>
          </p:cNvSpPr>
          <p:nvPr>
            <p:custDataLst>
              <p:tags r:id="rId202"/>
            </p:custDataLst>
          </p:nvPr>
        </p:nvSpPr>
        <p:spPr bwMode="auto">
          <a:xfrm>
            <a:off x="6553454" y="2776725"/>
            <a:ext cx="133350"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6" name="Freeform 276"/>
          <p:cNvSpPr>
            <a:spLocks/>
          </p:cNvSpPr>
          <p:nvPr>
            <p:custDataLst>
              <p:tags r:id="rId203"/>
            </p:custDataLst>
          </p:nvPr>
        </p:nvSpPr>
        <p:spPr bwMode="auto">
          <a:xfrm>
            <a:off x="6870952" y="2892639"/>
            <a:ext cx="201612"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7" name="Freeform 277"/>
          <p:cNvSpPr>
            <a:spLocks/>
          </p:cNvSpPr>
          <p:nvPr>
            <p:custDataLst>
              <p:tags r:id="rId204"/>
            </p:custDataLst>
          </p:nvPr>
        </p:nvSpPr>
        <p:spPr bwMode="auto">
          <a:xfrm>
            <a:off x="6953503" y="3143464"/>
            <a:ext cx="133350"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8" name="Freeform 278"/>
          <p:cNvSpPr>
            <a:spLocks/>
          </p:cNvSpPr>
          <p:nvPr>
            <p:custDataLst>
              <p:tags r:id="rId205"/>
            </p:custDataLst>
          </p:nvPr>
        </p:nvSpPr>
        <p:spPr bwMode="auto">
          <a:xfrm>
            <a:off x="7355149" y="2379876"/>
            <a:ext cx="85725"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79" name="Freeform 279"/>
          <p:cNvSpPr>
            <a:spLocks/>
          </p:cNvSpPr>
          <p:nvPr>
            <p:custDataLst>
              <p:tags r:id="rId206"/>
            </p:custDataLst>
          </p:nvPr>
        </p:nvSpPr>
        <p:spPr bwMode="auto">
          <a:xfrm>
            <a:off x="7923465" y="3676838"/>
            <a:ext cx="231775"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80" name="Freeform 280"/>
          <p:cNvSpPr>
            <a:spLocks/>
          </p:cNvSpPr>
          <p:nvPr>
            <p:custDataLst>
              <p:tags r:id="rId207"/>
            </p:custDataLst>
          </p:nvPr>
        </p:nvSpPr>
        <p:spPr bwMode="auto">
          <a:xfrm>
            <a:off x="8115549" y="3660966"/>
            <a:ext cx="106362"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81" name="Freeform 281"/>
          <p:cNvSpPr>
            <a:spLocks/>
          </p:cNvSpPr>
          <p:nvPr>
            <p:custDataLst>
              <p:tags r:id="rId208"/>
            </p:custDataLst>
          </p:nvPr>
        </p:nvSpPr>
        <p:spPr bwMode="auto">
          <a:xfrm>
            <a:off x="6391524" y="3294276"/>
            <a:ext cx="63500"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282" name="Group 282"/>
          <p:cNvGrpSpPr>
            <a:grpSpLocks/>
          </p:cNvGrpSpPr>
          <p:nvPr>
            <p:custDataLst>
              <p:tags r:id="rId209"/>
            </p:custDataLst>
          </p:nvPr>
        </p:nvGrpSpPr>
        <p:grpSpPr bwMode="auto">
          <a:xfrm>
            <a:off x="7331329" y="3005325"/>
            <a:ext cx="233362" cy="439738"/>
            <a:chOff x="5062" y="2295"/>
            <a:chExt cx="177" cy="279"/>
          </a:xfrm>
        </p:grpSpPr>
        <p:sp>
          <p:nvSpPr>
            <p:cNvPr id="283"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84"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85"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86"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87"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88"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89"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0"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1"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2"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3"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4"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5"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6"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7"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8"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299"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0"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1"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2"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3"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4"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5"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6"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307" name="Freeform 307"/>
          <p:cNvSpPr>
            <a:spLocks/>
          </p:cNvSpPr>
          <p:nvPr>
            <p:custDataLst>
              <p:tags r:id="rId210"/>
            </p:custDataLst>
          </p:nvPr>
        </p:nvSpPr>
        <p:spPr bwMode="auto">
          <a:xfrm>
            <a:off x="7675814" y="3824475"/>
            <a:ext cx="14288"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8" name="Freeform 308"/>
          <p:cNvSpPr>
            <a:spLocks/>
          </p:cNvSpPr>
          <p:nvPr>
            <p:custDataLst>
              <p:tags r:id="rId211"/>
            </p:custDataLst>
          </p:nvPr>
        </p:nvSpPr>
        <p:spPr bwMode="auto">
          <a:xfrm>
            <a:off x="7752024" y="3764150"/>
            <a:ext cx="22225"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09" name="Freeform 309"/>
          <p:cNvSpPr>
            <a:spLocks/>
          </p:cNvSpPr>
          <p:nvPr>
            <p:custDataLst>
              <p:tags r:id="rId212"/>
            </p:custDataLst>
          </p:nvPr>
        </p:nvSpPr>
        <p:spPr bwMode="auto">
          <a:xfrm>
            <a:off x="7799649" y="3643500"/>
            <a:ext cx="23813"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0" name="Freeform 310"/>
          <p:cNvSpPr>
            <a:spLocks/>
          </p:cNvSpPr>
          <p:nvPr>
            <p:custDataLst>
              <p:tags r:id="rId213"/>
            </p:custDataLst>
          </p:nvPr>
        </p:nvSpPr>
        <p:spPr bwMode="auto">
          <a:xfrm>
            <a:off x="7783766" y="3613338"/>
            <a:ext cx="25400"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1" name="Freeform 311"/>
          <p:cNvSpPr>
            <a:spLocks/>
          </p:cNvSpPr>
          <p:nvPr>
            <p:custDataLst>
              <p:tags r:id="rId214"/>
            </p:custDataLst>
          </p:nvPr>
        </p:nvSpPr>
        <p:spPr bwMode="auto">
          <a:xfrm>
            <a:off x="7609136" y="3510150"/>
            <a:ext cx="7938"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2" name="Freeform 312"/>
          <p:cNvSpPr>
            <a:spLocks/>
          </p:cNvSpPr>
          <p:nvPr>
            <p:custDataLst>
              <p:tags r:id="rId215"/>
            </p:custDataLst>
          </p:nvPr>
        </p:nvSpPr>
        <p:spPr bwMode="auto">
          <a:xfrm>
            <a:off x="7536124" y="3645090"/>
            <a:ext cx="30163"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3" name="Freeform 313"/>
          <p:cNvSpPr>
            <a:spLocks/>
          </p:cNvSpPr>
          <p:nvPr>
            <p:custDataLst>
              <p:tags r:id="rId216"/>
            </p:custDataLst>
          </p:nvPr>
        </p:nvSpPr>
        <p:spPr bwMode="auto">
          <a:xfrm>
            <a:off x="7544049" y="3830840"/>
            <a:ext cx="19050"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4" name="Freeform 314"/>
          <p:cNvSpPr>
            <a:spLocks/>
          </p:cNvSpPr>
          <p:nvPr>
            <p:custDataLst>
              <p:tags r:id="rId217"/>
            </p:custDataLst>
          </p:nvPr>
        </p:nvSpPr>
        <p:spPr bwMode="auto">
          <a:xfrm>
            <a:off x="7656774" y="3649850"/>
            <a:ext cx="11113"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5" name="Freeform 315"/>
          <p:cNvSpPr>
            <a:spLocks/>
          </p:cNvSpPr>
          <p:nvPr>
            <p:custDataLst>
              <p:tags r:id="rId218"/>
            </p:custDataLst>
          </p:nvPr>
        </p:nvSpPr>
        <p:spPr bwMode="auto">
          <a:xfrm>
            <a:off x="7517061" y="3645090"/>
            <a:ext cx="19050"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6" name="Freeform 316"/>
          <p:cNvSpPr>
            <a:spLocks/>
          </p:cNvSpPr>
          <p:nvPr>
            <p:custDataLst>
              <p:tags r:id="rId219"/>
            </p:custDataLst>
          </p:nvPr>
        </p:nvSpPr>
        <p:spPr bwMode="auto">
          <a:xfrm>
            <a:off x="7561524" y="3692713"/>
            <a:ext cx="30163"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7" name="Freeform 317"/>
          <p:cNvSpPr>
            <a:spLocks/>
          </p:cNvSpPr>
          <p:nvPr>
            <p:custDataLst>
              <p:tags r:id="rId220"/>
            </p:custDataLst>
          </p:nvPr>
        </p:nvSpPr>
        <p:spPr bwMode="auto">
          <a:xfrm>
            <a:off x="7363087" y="3895925"/>
            <a:ext cx="46037"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8" name="Freeform 318"/>
          <p:cNvSpPr>
            <a:spLocks/>
          </p:cNvSpPr>
          <p:nvPr>
            <p:custDataLst>
              <p:tags r:id="rId221"/>
            </p:custDataLst>
          </p:nvPr>
        </p:nvSpPr>
        <p:spPr bwMode="auto">
          <a:xfrm>
            <a:off x="7461505" y="3934015"/>
            <a:ext cx="14287"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19" name="Freeform 319"/>
          <p:cNvSpPr>
            <a:spLocks/>
          </p:cNvSpPr>
          <p:nvPr>
            <p:custDataLst>
              <p:tags r:id="rId222"/>
            </p:custDataLst>
          </p:nvPr>
        </p:nvSpPr>
        <p:spPr bwMode="auto">
          <a:xfrm>
            <a:off x="7294812" y="3865760"/>
            <a:ext cx="36513"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0" name="Freeform 320"/>
          <p:cNvSpPr>
            <a:spLocks/>
          </p:cNvSpPr>
          <p:nvPr>
            <p:custDataLst>
              <p:tags r:id="rId223"/>
            </p:custDataLst>
          </p:nvPr>
        </p:nvSpPr>
        <p:spPr bwMode="auto">
          <a:xfrm>
            <a:off x="7339262" y="3851463"/>
            <a:ext cx="39688"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1" name="Freeform 321"/>
          <p:cNvSpPr>
            <a:spLocks/>
          </p:cNvSpPr>
          <p:nvPr>
            <p:custDataLst>
              <p:tags r:id="rId224"/>
            </p:custDataLst>
          </p:nvPr>
        </p:nvSpPr>
        <p:spPr bwMode="auto">
          <a:xfrm>
            <a:off x="7391654" y="3860995"/>
            <a:ext cx="36512"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2" name="Freeform 322"/>
          <p:cNvSpPr>
            <a:spLocks/>
          </p:cNvSpPr>
          <p:nvPr>
            <p:custDataLst>
              <p:tags r:id="rId225"/>
            </p:custDataLst>
          </p:nvPr>
        </p:nvSpPr>
        <p:spPr bwMode="auto">
          <a:xfrm>
            <a:off x="7444038" y="3865760"/>
            <a:ext cx="25400"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3" name="Freeform 323"/>
          <p:cNvSpPr>
            <a:spLocks/>
          </p:cNvSpPr>
          <p:nvPr>
            <p:custDataLst>
              <p:tags r:id="rId226"/>
            </p:custDataLst>
          </p:nvPr>
        </p:nvSpPr>
        <p:spPr bwMode="auto">
          <a:xfrm>
            <a:off x="7517061" y="3857813"/>
            <a:ext cx="1588"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4" name="Freeform 324"/>
          <p:cNvSpPr>
            <a:spLocks/>
          </p:cNvSpPr>
          <p:nvPr>
            <p:custDataLst>
              <p:tags r:id="rId227"/>
            </p:custDataLst>
          </p:nvPr>
        </p:nvSpPr>
        <p:spPr bwMode="auto">
          <a:xfrm>
            <a:off x="7091611" y="3672075"/>
            <a:ext cx="2063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5" name="Freeform 325"/>
          <p:cNvSpPr>
            <a:spLocks/>
          </p:cNvSpPr>
          <p:nvPr>
            <p:custDataLst>
              <p:tags r:id="rId228"/>
            </p:custDataLst>
          </p:nvPr>
        </p:nvSpPr>
        <p:spPr bwMode="auto">
          <a:xfrm>
            <a:off x="7037649" y="3645090"/>
            <a:ext cx="30163"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6" name="Freeform 326"/>
          <p:cNvSpPr>
            <a:spLocks/>
          </p:cNvSpPr>
          <p:nvPr>
            <p:custDataLst>
              <p:tags r:id="rId229"/>
            </p:custDataLst>
          </p:nvPr>
        </p:nvSpPr>
        <p:spPr bwMode="auto">
          <a:xfrm>
            <a:off x="6872536" y="3629213"/>
            <a:ext cx="7938"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7" name="Line 327" descr="Horizontal dunkel"/>
          <p:cNvSpPr>
            <a:spLocks noChangeShapeType="1"/>
          </p:cNvSpPr>
          <p:nvPr>
            <p:custDataLst>
              <p:tags r:id="rId230"/>
            </p:custDataLst>
          </p:nvPr>
        </p:nvSpPr>
        <p:spPr bwMode="auto">
          <a:xfrm>
            <a:off x="6897941" y="3665725"/>
            <a:ext cx="4763" cy="6350"/>
          </a:xfrm>
          <a:prstGeom prst="line">
            <a:avLst/>
          </a:prstGeom>
          <a:noFill/>
          <a:ln w="9525">
            <a:solidFill>
              <a:srgbClr val="FFFFFF"/>
            </a:solidFill>
            <a:round/>
            <a:headEnd/>
            <a:tailEn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8" name="Freeform 328"/>
          <p:cNvSpPr>
            <a:spLocks/>
          </p:cNvSpPr>
          <p:nvPr>
            <p:custDataLst>
              <p:tags r:id="rId231"/>
            </p:custDataLst>
          </p:nvPr>
        </p:nvSpPr>
        <p:spPr bwMode="auto">
          <a:xfrm>
            <a:off x="6894761" y="3665725"/>
            <a:ext cx="7938"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29" name="Freeform 329"/>
          <p:cNvSpPr>
            <a:spLocks/>
          </p:cNvSpPr>
          <p:nvPr>
            <p:custDataLst>
              <p:tags r:id="rId232"/>
            </p:custDataLst>
          </p:nvPr>
        </p:nvSpPr>
        <p:spPr bwMode="auto">
          <a:xfrm>
            <a:off x="6796349" y="3510150"/>
            <a:ext cx="22225"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0" name="Freeform 330"/>
          <p:cNvSpPr>
            <a:spLocks/>
          </p:cNvSpPr>
          <p:nvPr>
            <p:custDataLst>
              <p:tags r:id="rId233"/>
            </p:custDataLst>
          </p:nvPr>
        </p:nvSpPr>
        <p:spPr bwMode="auto">
          <a:xfrm>
            <a:off x="7324974" y="3873688"/>
            <a:ext cx="11112"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1" name="Freeform 331"/>
          <p:cNvSpPr>
            <a:spLocks/>
          </p:cNvSpPr>
          <p:nvPr>
            <p:custDataLst>
              <p:tags r:id="rId234"/>
            </p:custDataLst>
          </p:nvPr>
        </p:nvSpPr>
        <p:spPr bwMode="auto">
          <a:xfrm>
            <a:off x="7840917" y="3830840"/>
            <a:ext cx="28575"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2" name="Freeform 332"/>
          <p:cNvSpPr>
            <a:spLocks/>
          </p:cNvSpPr>
          <p:nvPr>
            <p:custDataLst>
              <p:tags r:id="rId235"/>
            </p:custDataLst>
          </p:nvPr>
        </p:nvSpPr>
        <p:spPr bwMode="auto">
          <a:xfrm>
            <a:off x="6778887" y="3413313"/>
            <a:ext cx="274637"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3" name="Freeform 333"/>
          <p:cNvSpPr>
            <a:spLocks/>
          </p:cNvSpPr>
          <p:nvPr>
            <p:custDataLst>
              <p:tags r:id="rId236"/>
            </p:custDataLst>
          </p:nvPr>
        </p:nvSpPr>
        <p:spPr bwMode="auto">
          <a:xfrm>
            <a:off x="7120190" y="3462531"/>
            <a:ext cx="254000"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4" name="Freeform 334"/>
          <p:cNvSpPr>
            <a:spLocks/>
          </p:cNvSpPr>
          <p:nvPr>
            <p:custDataLst>
              <p:tags r:id="rId237"/>
            </p:custDataLst>
          </p:nvPr>
        </p:nvSpPr>
        <p:spPr bwMode="auto">
          <a:xfrm>
            <a:off x="7475791" y="3868925"/>
            <a:ext cx="92075"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5" name="Freeform 335"/>
          <p:cNvSpPr>
            <a:spLocks/>
          </p:cNvSpPr>
          <p:nvPr>
            <p:custDataLst>
              <p:tags r:id="rId238"/>
            </p:custDataLst>
          </p:nvPr>
        </p:nvSpPr>
        <p:spPr bwMode="auto">
          <a:xfrm>
            <a:off x="7591674" y="3535550"/>
            <a:ext cx="42862"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6" name="Freeform 336"/>
          <p:cNvSpPr>
            <a:spLocks/>
          </p:cNvSpPr>
          <p:nvPr>
            <p:custDataLst>
              <p:tags r:id="rId239"/>
            </p:custDataLst>
          </p:nvPr>
        </p:nvSpPr>
        <p:spPr bwMode="auto">
          <a:xfrm>
            <a:off x="7604374" y="3680013"/>
            <a:ext cx="71437"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7" name="Freeform 337"/>
          <p:cNvSpPr>
            <a:spLocks/>
          </p:cNvSpPr>
          <p:nvPr>
            <p:custDataLst>
              <p:tags r:id="rId240"/>
            </p:custDataLst>
          </p:nvPr>
        </p:nvSpPr>
        <p:spPr bwMode="auto">
          <a:xfrm>
            <a:off x="7680587" y="3603813"/>
            <a:ext cx="85725"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8" name="Freeform 338"/>
          <p:cNvSpPr>
            <a:spLocks/>
          </p:cNvSpPr>
          <p:nvPr>
            <p:custDataLst>
              <p:tags r:id="rId241"/>
            </p:custDataLst>
          </p:nvPr>
        </p:nvSpPr>
        <p:spPr bwMode="auto">
          <a:xfrm>
            <a:off x="7369429" y="3541900"/>
            <a:ext cx="166687"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39" name="Freeform 339"/>
          <p:cNvSpPr>
            <a:spLocks/>
          </p:cNvSpPr>
          <p:nvPr>
            <p:custDataLst>
              <p:tags r:id="rId242"/>
            </p:custDataLst>
          </p:nvPr>
        </p:nvSpPr>
        <p:spPr bwMode="auto">
          <a:xfrm>
            <a:off x="7034474" y="3783200"/>
            <a:ext cx="250825"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0" name="Freeform 340"/>
          <p:cNvSpPr>
            <a:spLocks/>
          </p:cNvSpPr>
          <p:nvPr>
            <p:custDataLst>
              <p:tags r:id="rId243"/>
            </p:custDataLst>
          </p:nvPr>
        </p:nvSpPr>
        <p:spPr bwMode="auto">
          <a:xfrm>
            <a:off x="7715499" y="3640329"/>
            <a:ext cx="214312"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1" name="Freeform 341"/>
          <p:cNvSpPr>
            <a:spLocks/>
          </p:cNvSpPr>
          <p:nvPr>
            <p:custDataLst>
              <p:tags r:id="rId244"/>
            </p:custDataLst>
          </p:nvPr>
        </p:nvSpPr>
        <p:spPr bwMode="auto">
          <a:xfrm>
            <a:off x="6247074" y="2471951"/>
            <a:ext cx="53975"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2" name="Freeform 342"/>
          <p:cNvSpPr>
            <a:spLocks/>
          </p:cNvSpPr>
          <p:nvPr>
            <p:custDataLst>
              <p:tags r:id="rId245"/>
            </p:custDataLst>
          </p:nvPr>
        </p:nvSpPr>
        <p:spPr bwMode="auto">
          <a:xfrm>
            <a:off x="4704013" y="1876613"/>
            <a:ext cx="220663"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3" name="Freeform 343"/>
          <p:cNvSpPr>
            <a:spLocks/>
          </p:cNvSpPr>
          <p:nvPr>
            <p:custDataLst>
              <p:tags r:id="rId246"/>
            </p:custDataLst>
          </p:nvPr>
        </p:nvSpPr>
        <p:spPr bwMode="auto">
          <a:xfrm>
            <a:off x="4767516" y="2081400"/>
            <a:ext cx="146050"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4" name="Freeform 344"/>
          <p:cNvSpPr>
            <a:spLocks/>
          </p:cNvSpPr>
          <p:nvPr>
            <p:custDataLst>
              <p:tags r:id="rId247"/>
            </p:custDataLst>
          </p:nvPr>
        </p:nvSpPr>
        <p:spPr bwMode="auto">
          <a:xfrm>
            <a:off x="4867537" y="1736921"/>
            <a:ext cx="11112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5" name="Freeform 345"/>
          <p:cNvSpPr>
            <a:spLocks/>
          </p:cNvSpPr>
          <p:nvPr>
            <p:custDataLst>
              <p:tags r:id="rId248"/>
            </p:custDataLst>
          </p:nvPr>
        </p:nvSpPr>
        <p:spPr bwMode="auto">
          <a:xfrm>
            <a:off x="4880231" y="2084601"/>
            <a:ext cx="179387"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6" name="Freeform 346"/>
          <p:cNvSpPr>
            <a:spLocks/>
          </p:cNvSpPr>
          <p:nvPr>
            <p:custDataLst>
              <p:tags r:id="rId249"/>
            </p:custDataLst>
          </p:nvPr>
        </p:nvSpPr>
        <p:spPr bwMode="auto">
          <a:xfrm>
            <a:off x="2879977" y="3122826"/>
            <a:ext cx="14287"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7" name="Freeform 347"/>
          <p:cNvSpPr>
            <a:spLocks/>
          </p:cNvSpPr>
          <p:nvPr>
            <p:custDataLst>
              <p:tags r:id="rId250"/>
            </p:custDataLst>
          </p:nvPr>
        </p:nvSpPr>
        <p:spPr bwMode="auto">
          <a:xfrm>
            <a:off x="4985012" y="2076664"/>
            <a:ext cx="85725"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9900"/>
          </a:solidFill>
          <a:ln w="9525" cmpd="sng">
            <a:no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8" name="Freeform 348"/>
          <p:cNvSpPr>
            <a:spLocks/>
          </p:cNvSpPr>
          <p:nvPr>
            <p:custDataLst>
              <p:tags r:id="rId251"/>
            </p:custDataLst>
          </p:nvPr>
        </p:nvSpPr>
        <p:spPr bwMode="auto">
          <a:xfrm>
            <a:off x="4902449" y="1959163"/>
            <a:ext cx="38100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49" name="Freeform 349"/>
          <p:cNvSpPr>
            <a:spLocks/>
          </p:cNvSpPr>
          <p:nvPr>
            <p:custDataLst>
              <p:tags r:id="rId252"/>
            </p:custDataLst>
          </p:nvPr>
        </p:nvSpPr>
        <p:spPr bwMode="auto">
          <a:xfrm>
            <a:off x="5413628" y="2302063"/>
            <a:ext cx="47625"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0" name="Freeform 350"/>
          <p:cNvSpPr>
            <a:spLocks/>
          </p:cNvSpPr>
          <p:nvPr>
            <p:custDataLst>
              <p:tags r:id="rId253"/>
            </p:custDataLst>
          </p:nvPr>
        </p:nvSpPr>
        <p:spPr bwMode="auto">
          <a:xfrm>
            <a:off x="5956549" y="2316350"/>
            <a:ext cx="20796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1" name="Freeform 351"/>
          <p:cNvSpPr>
            <a:spLocks/>
          </p:cNvSpPr>
          <p:nvPr>
            <p:custDataLst>
              <p:tags r:id="rId254"/>
            </p:custDataLst>
          </p:nvPr>
        </p:nvSpPr>
        <p:spPr bwMode="auto">
          <a:xfrm>
            <a:off x="6005768" y="2244913"/>
            <a:ext cx="225425"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2" name="Freeform 352"/>
          <p:cNvSpPr>
            <a:spLocks/>
          </p:cNvSpPr>
          <p:nvPr>
            <p:custDataLst>
              <p:tags r:id="rId255"/>
            </p:custDataLst>
          </p:nvPr>
        </p:nvSpPr>
        <p:spPr bwMode="auto">
          <a:xfrm>
            <a:off x="5612064" y="2260788"/>
            <a:ext cx="342900"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3" name="Freeform 353"/>
          <p:cNvSpPr>
            <a:spLocks/>
          </p:cNvSpPr>
          <p:nvPr>
            <p:custDataLst>
              <p:tags r:id="rId256"/>
            </p:custDataLst>
          </p:nvPr>
        </p:nvSpPr>
        <p:spPr bwMode="auto">
          <a:xfrm>
            <a:off x="4859586" y="2230651"/>
            <a:ext cx="107950"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9900"/>
          </a:solidFill>
          <a:ln w="9525" cap="flat" cmpd="sng">
            <a:solidFill>
              <a:srgbClr val="0070C0"/>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4" name="Freeform 354"/>
          <p:cNvSpPr>
            <a:spLocks/>
          </p:cNvSpPr>
          <p:nvPr>
            <p:custDataLst>
              <p:tags r:id="rId257"/>
            </p:custDataLst>
          </p:nvPr>
        </p:nvSpPr>
        <p:spPr bwMode="auto">
          <a:xfrm>
            <a:off x="4869116" y="2256051"/>
            <a:ext cx="68263"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5" name="Freeform 355"/>
          <p:cNvSpPr>
            <a:spLocks/>
          </p:cNvSpPr>
          <p:nvPr>
            <p:custDataLst>
              <p:tags r:id="rId258"/>
            </p:custDataLst>
          </p:nvPr>
        </p:nvSpPr>
        <p:spPr bwMode="auto">
          <a:xfrm>
            <a:off x="4953249" y="2879939"/>
            <a:ext cx="411162"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6" name="Freeform 356"/>
          <p:cNvSpPr>
            <a:spLocks/>
          </p:cNvSpPr>
          <p:nvPr>
            <p:custDataLst>
              <p:tags r:id="rId259"/>
            </p:custDataLst>
          </p:nvPr>
        </p:nvSpPr>
        <p:spPr bwMode="auto">
          <a:xfrm>
            <a:off x="5437439" y="3219638"/>
            <a:ext cx="244475"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7" name="Freeform 357"/>
          <p:cNvSpPr>
            <a:spLocks/>
          </p:cNvSpPr>
          <p:nvPr>
            <p:custDataLst>
              <p:tags r:id="rId260"/>
            </p:custDataLst>
          </p:nvPr>
        </p:nvSpPr>
        <p:spPr bwMode="auto">
          <a:xfrm>
            <a:off x="5445376" y="3206964"/>
            <a:ext cx="38100"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8" name="Freeform 358"/>
          <p:cNvSpPr>
            <a:spLocks/>
          </p:cNvSpPr>
          <p:nvPr>
            <p:custDataLst>
              <p:tags r:id="rId261"/>
            </p:custDataLst>
          </p:nvPr>
        </p:nvSpPr>
        <p:spPr bwMode="auto">
          <a:xfrm>
            <a:off x="5243765" y="3118064"/>
            <a:ext cx="363538"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59" name="Line 359"/>
          <p:cNvSpPr>
            <a:spLocks noChangeShapeType="1"/>
          </p:cNvSpPr>
          <p:nvPr>
            <p:custDataLst>
              <p:tags r:id="rId262"/>
            </p:custDataLst>
          </p:nvPr>
        </p:nvSpPr>
        <p:spPr bwMode="auto">
          <a:xfrm flipH="1">
            <a:off x="2103691" y="3637150"/>
            <a:ext cx="4763" cy="7938"/>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60" name="Freeform 360"/>
          <p:cNvSpPr>
            <a:spLocks/>
          </p:cNvSpPr>
          <p:nvPr>
            <p:custDataLst>
              <p:tags r:id="rId263"/>
            </p:custDataLst>
          </p:nvPr>
        </p:nvSpPr>
        <p:spPr bwMode="auto">
          <a:xfrm>
            <a:off x="2103686" y="3645090"/>
            <a:ext cx="12700"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61" name="Freeform 361"/>
          <p:cNvSpPr>
            <a:spLocks/>
          </p:cNvSpPr>
          <p:nvPr>
            <p:custDataLst>
              <p:tags r:id="rId264"/>
            </p:custDataLst>
          </p:nvPr>
        </p:nvSpPr>
        <p:spPr bwMode="auto">
          <a:xfrm>
            <a:off x="2111629" y="3632388"/>
            <a:ext cx="4762"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362" name="Group 362"/>
          <p:cNvGrpSpPr>
            <a:grpSpLocks/>
          </p:cNvGrpSpPr>
          <p:nvPr>
            <p:custDataLst>
              <p:tags r:id="rId265"/>
            </p:custDataLst>
          </p:nvPr>
        </p:nvGrpSpPr>
        <p:grpSpPr bwMode="auto">
          <a:xfrm>
            <a:off x="2103691" y="3567314"/>
            <a:ext cx="417513" cy="201613"/>
            <a:chOff x="912" y="2626"/>
            <a:chExt cx="311" cy="127"/>
          </a:xfrm>
        </p:grpSpPr>
        <p:sp>
          <p:nvSpPr>
            <p:cNvPr id="363"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64"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65"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366" name="Freeform 366"/>
          <p:cNvSpPr>
            <a:spLocks/>
          </p:cNvSpPr>
          <p:nvPr>
            <p:custDataLst>
              <p:tags r:id="rId266"/>
            </p:custDataLst>
          </p:nvPr>
        </p:nvSpPr>
        <p:spPr bwMode="auto">
          <a:xfrm>
            <a:off x="5751761" y="4284850"/>
            <a:ext cx="19050"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67" name="Freeform 367"/>
          <p:cNvSpPr>
            <a:spLocks/>
          </p:cNvSpPr>
          <p:nvPr>
            <p:custDataLst>
              <p:tags r:id="rId267"/>
            </p:custDataLst>
          </p:nvPr>
        </p:nvSpPr>
        <p:spPr bwMode="auto">
          <a:xfrm>
            <a:off x="5723199" y="4311838"/>
            <a:ext cx="23813"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368" name="Group 368"/>
          <p:cNvGrpSpPr>
            <a:grpSpLocks/>
          </p:cNvGrpSpPr>
          <p:nvPr>
            <p:custDataLst>
              <p:tags r:id="rId268"/>
            </p:custDataLst>
          </p:nvPr>
        </p:nvGrpSpPr>
        <p:grpSpPr bwMode="auto">
          <a:xfrm>
            <a:off x="5564441" y="3803850"/>
            <a:ext cx="168275" cy="103187"/>
            <a:chOff x="3481" y="2773"/>
            <a:chExt cx="125" cy="65"/>
          </a:xfrm>
        </p:grpSpPr>
        <p:sp>
          <p:nvSpPr>
            <p:cNvPr id="369"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0"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1"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2"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3"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4"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5"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6"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7"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8"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79"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380" name="Freeform 380"/>
          <p:cNvSpPr>
            <a:spLocks/>
          </p:cNvSpPr>
          <p:nvPr>
            <p:custDataLst>
              <p:tags r:id="rId269"/>
            </p:custDataLst>
          </p:nvPr>
        </p:nvSpPr>
        <p:spPr bwMode="auto">
          <a:xfrm>
            <a:off x="4692901" y="3795904"/>
            <a:ext cx="319087"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81" name="Freeform 381"/>
          <p:cNvSpPr>
            <a:spLocks/>
          </p:cNvSpPr>
          <p:nvPr>
            <p:custDataLst>
              <p:tags r:id="rId270"/>
            </p:custDataLst>
          </p:nvPr>
        </p:nvSpPr>
        <p:spPr bwMode="auto">
          <a:xfrm>
            <a:off x="4704011" y="3768921"/>
            <a:ext cx="15875"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82" name="Freeform 382"/>
          <p:cNvSpPr>
            <a:spLocks/>
          </p:cNvSpPr>
          <p:nvPr>
            <p:custDataLst>
              <p:tags r:id="rId271"/>
            </p:custDataLst>
          </p:nvPr>
        </p:nvSpPr>
        <p:spPr bwMode="auto">
          <a:xfrm>
            <a:off x="4805615" y="4311838"/>
            <a:ext cx="396875"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ysClr val="window" lastClr="FFFFFF">
              <a:lumMod val="75000"/>
            </a:sys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383" name="Freeform 383"/>
          <p:cNvSpPr>
            <a:spLocks/>
          </p:cNvSpPr>
          <p:nvPr>
            <p:custDataLst>
              <p:tags r:id="rId272"/>
            </p:custDataLst>
          </p:nvPr>
        </p:nvSpPr>
        <p:spPr bwMode="auto">
          <a:xfrm>
            <a:off x="4953249" y="2879939"/>
            <a:ext cx="411162"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384" name="Group 384"/>
          <p:cNvGrpSpPr>
            <a:grpSpLocks/>
          </p:cNvGrpSpPr>
          <p:nvPr>
            <p:custDataLst>
              <p:tags r:id="rId273"/>
            </p:custDataLst>
          </p:nvPr>
        </p:nvGrpSpPr>
        <p:grpSpPr bwMode="auto">
          <a:xfrm>
            <a:off x="3737225" y="3081525"/>
            <a:ext cx="80962" cy="82550"/>
            <a:chOff x="2352" y="2343"/>
            <a:chExt cx="65" cy="53"/>
          </a:xfrm>
        </p:grpSpPr>
        <p:sp>
          <p:nvSpPr>
            <p:cNvPr id="385"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86"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87"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88"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89"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390"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grpSp>
        <p:nvGrpSpPr>
          <p:cNvPr id="391" name="Group 391"/>
          <p:cNvGrpSpPr>
            <a:grpSpLocks/>
          </p:cNvGrpSpPr>
          <p:nvPr>
            <p:custDataLst>
              <p:tags r:id="rId274"/>
            </p:custDataLst>
          </p:nvPr>
        </p:nvGrpSpPr>
        <p:grpSpPr bwMode="auto">
          <a:xfrm>
            <a:off x="1582993" y="1141611"/>
            <a:ext cx="1897063" cy="1133475"/>
            <a:chOff x="527" y="1110"/>
            <a:chExt cx="1410" cy="709"/>
          </a:xfrm>
          <a:solidFill>
            <a:sysClr val="window" lastClr="FFFFFF">
              <a:lumMod val="75000"/>
            </a:sysClr>
          </a:solidFill>
        </p:grpSpPr>
        <p:sp>
          <p:nvSpPr>
            <p:cNvPr id="392"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393"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394"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395"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396"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397"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398"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399"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0"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1"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2"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3"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4"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5"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6"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7"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8"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09"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0"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1"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2"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3"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4"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5"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6"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7"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8"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19"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0"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1"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2"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3"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4"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5"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6"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7"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8"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29"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30"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31"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32"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sp>
          <p:nvSpPr>
            <p:cNvPr id="433"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kern="0" dirty="0" smtClean="0">
                <a:solidFill>
                  <a:prstClr val="black"/>
                </a:solidFill>
                <a:latin typeface="Arial" charset="0"/>
                <a:cs typeface="Arial" charset="0"/>
              </a:endParaRPr>
            </a:p>
          </p:txBody>
        </p:sp>
      </p:grpSp>
      <p:sp>
        <p:nvSpPr>
          <p:cNvPr id="434" name="Freeform 434"/>
          <p:cNvSpPr>
            <a:spLocks/>
          </p:cNvSpPr>
          <p:nvPr>
            <p:custDataLst>
              <p:tags r:id="rId275"/>
            </p:custDataLst>
          </p:nvPr>
        </p:nvSpPr>
        <p:spPr bwMode="auto">
          <a:xfrm>
            <a:off x="5153278" y="3486338"/>
            <a:ext cx="127000"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35" name="Freeform 435"/>
          <p:cNvSpPr>
            <a:spLocks/>
          </p:cNvSpPr>
          <p:nvPr>
            <p:custDataLst>
              <p:tags r:id="rId276"/>
            </p:custDataLst>
          </p:nvPr>
        </p:nvSpPr>
        <p:spPr bwMode="auto">
          <a:xfrm>
            <a:off x="5259639" y="3637150"/>
            <a:ext cx="6350"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36" name="Freeform 436"/>
          <p:cNvSpPr>
            <a:spLocks/>
          </p:cNvSpPr>
          <p:nvPr>
            <p:custDataLst>
              <p:tags r:id="rId277"/>
            </p:custDataLst>
          </p:nvPr>
        </p:nvSpPr>
        <p:spPr bwMode="auto">
          <a:xfrm>
            <a:off x="4750062" y="2873563"/>
            <a:ext cx="24923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37" name="Freeform 437"/>
          <p:cNvSpPr>
            <a:spLocks/>
          </p:cNvSpPr>
          <p:nvPr>
            <p:custDataLst>
              <p:tags r:id="rId278"/>
            </p:custDataLst>
          </p:nvPr>
        </p:nvSpPr>
        <p:spPr bwMode="auto">
          <a:xfrm>
            <a:off x="4426199" y="2256025"/>
            <a:ext cx="15875"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438" name="Group 438"/>
          <p:cNvGrpSpPr>
            <a:grpSpLocks/>
          </p:cNvGrpSpPr>
          <p:nvPr>
            <p:custDataLst>
              <p:tags r:id="rId279"/>
            </p:custDataLst>
          </p:nvPr>
        </p:nvGrpSpPr>
        <p:grpSpPr bwMode="auto">
          <a:xfrm>
            <a:off x="2725993" y="4316626"/>
            <a:ext cx="384175" cy="1031875"/>
            <a:chOff x="1589" y="3126"/>
            <a:chExt cx="290" cy="657"/>
          </a:xfrm>
        </p:grpSpPr>
        <p:sp>
          <p:nvSpPr>
            <p:cNvPr id="439"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0"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1"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442" name="Freeform 442"/>
          <p:cNvSpPr>
            <a:spLocks/>
          </p:cNvSpPr>
          <p:nvPr>
            <p:custDataLst>
              <p:tags r:id="rId280"/>
            </p:custDataLst>
          </p:nvPr>
        </p:nvSpPr>
        <p:spPr bwMode="auto">
          <a:xfrm>
            <a:off x="5435856" y="2268725"/>
            <a:ext cx="123825"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3" name="Freeform 443"/>
          <p:cNvSpPr>
            <a:spLocks/>
          </p:cNvSpPr>
          <p:nvPr>
            <p:custDataLst>
              <p:tags r:id="rId281"/>
            </p:custDataLst>
          </p:nvPr>
        </p:nvSpPr>
        <p:spPr bwMode="auto">
          <a:xfrm>
            <a:off x="4902451" y="1841688"/>
            <a:ext cx="209550"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9900"/>
          </a:solidFill>
          <a:ln w="9525" cmpd="sng">
            <a:no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4" name="Freeform 444"/>
          <p:cNvSpPr>
            <a:spLocks/>
          </p:cNvSpPr>
          <p:nvPr>
            <p:custDataLst>
              <p:tags r:id="rId282"/>
            </p:custDataLst>
          </p:nvPr>
        </p:nvSpPr>
        <p:spPr bwMode="auto">
          <a:xfrm>
            <a:off x="4759575" y="2173501"/>
            <a:ext cx="82550"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5" name="Freeform 445"/>
          <p:cNvSpPr>
            <a:spLocks/>
          </p:cNvSpPr>
          <p:nvPr>
            <p:custDataLst>
              <p:tags r:id="rId283"/>
            </p:custDataLst>
          </p:nvPr>
        </p:nvSpPr>
        <p:spPr bwMode="auto">
          <a:xfrm>
            <a:off x="3124451" y="3610163"/>
            <a:ext cx="82550"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6" name="Freeform 446"/>
          <p:cNvSpPr>
            <a:spLocks/>
          </p:cNvSpPr>
          <p:nvPr>
            <p:custDataLst>
              <p:tags r:id="rId284"/>
            </p:custDataLst>
          </p:nvPr>
        </p:nvSpPr>
        <p:spPr bwMode="auto">
          <a:xfrm>
            <a:off x="4918327" y="2208400"/>
            <a:ext cx="133350"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7" name="Freeform 447"/>
          <p:cNvSpPr>
            <a:spLocks/>
          </p:cNvSpPr>
          <p:nvPr>
            <p:custDataLst>
              <p:tags r:id="rId285"/>
            </p:custDataLst>
          </p:nvPr>
        </p:nvSpPr>
        <p:spPr bwMode="auto">
          <a:xfrm>
            <a:off x="4273802" y="3135500"/>
            <a:ext cx="177800"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8" name="Freeform 448"/>
          <p:cNvSpPr>
            <a:spLocks/>
          </p:cNvSpPr>
          <p:nvPr>
            <p:custDataLst>
              <p:tags r:id="rId286"/>
            </p:custDataLst>
          </p:nvPr>
        </p:nvSpPr>
        <p:spPr bwMode="auto">
          <a:xfrm>
            <a:off x="4621474" y="3203763"/>
            <a:ext cx="19367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49" name="Freeform 449"/>
          <p:cNvSpPr>
            <a:spLocks/>
          </p:cNvSpPr>
          <p:nvPr>
            <p:custDataLst>
              <p:tags r:id="rId287"/>
            </p:custDataLst>
          </p:nvPr>
        </p:nvSpPr>
        <p:spPr bwMode="auto">
          <a:xfrm>
            <a:off x="7072574" y="2962463"/>
            <a:ext cx="5556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0" name="Freeform 450"/>
          <p:cNvSpPr>
            <a:spLocks/>
          </p:cNvSpPr>
          <p:nvPr>
            <p:custDataLst>
              <p:tags r:id="rId288"/>
            </p:custDataLst>
          </p:nvPr>
        </p:nvSpPr>
        <p:spPr bwMode="auto">
          <a:xfrm>
            <a:off x="2427541" y="3225995"/>
            <a:ext cx="298450"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1" name="Freeform 451"/>
          <p:cNvSpPr>
            <a:spLocks/>
          </p:cNvSpPr>
          <p:nvPr>
            <p:custDataLst>
              <p:tags r:id="rId289"/>
            </p:custDataLst>
          </p:nvPr>
        </p:nvSpPr>
        <p:spPr bwMode="auto">
          <a:xfrm>
            <a:off x="4680212" y="3494275"/>
            <a:ext cx="18732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2" name="Freeform 452"/>
          <p:cNvSpPr>
            <a:spLocks/>
          </p:cNvSpPr>
          <p:nvPr>
            <p:custDataLst>
              <p:tags r:id="rId290"/>
            </p:custDataLst>
          </p:nvPr>
        </p:nvSpPr>
        <p:spPr bwMode="auto">
          <a:xfrm>
            <a:off x="4711954" y="2136963"/>
            <a:ext cx="127000"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3" name="Freeform 453"/>
          <p:cNvSpPr>
            <a:spLocks/>
          </p:cNvSpPr>
          <p:nvPr>
            <p:custDataLst>
              <p:tags r:id="rId291"/>
            </p:custDataLst>
          </p:nvPr>
        </p:nvSpPr>
        <p:spPr bwMode="auto">
          <a:xfrm>
            <a:off x="4662743" y="1995675"/>
            <a:ext cx="168275"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4" name="Freeform 454"/>
          <p:cNvSpPr>
            <a:spLocks/>
          </p:cNvSpPr>
          <p:nvPr>
            <p:custDataLst>
              <p:tags r:id="rId292"/>
            </p:custDataLst>
          </p:nvPr>
        </p:nvSpPr>
        <p:spPr bwMode="auto">
          <a:xfrm>
            <a:off x="4626224" y="1851221"/>
            <a:ext cx="30162"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5" name="Freeform 455"/>
          <p:cNvSpPr>
            <a:spLocks/>
          </p:cNvSpPr>
          <p:nvPr>
            <p:custDataLst>
              <p:tags r:id="rId293"/>
            </p:custDataLst>
          </p:nvPr>
        </p:nvSpPr>
        <p:spPr bwMode="auto">
          <a:xfrm>
            <a:off x="4597650" y="1855975"/>
            <a:ext cx="25400"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9900"/>
          </a:solidFill>
          <a:ln w="9525" cmpd="sng">
            <a:no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6" name="Freeform 456"/>
          <p:cNvSpPr>
            <a:spLocks/>
          </p:cNvSpPr>
          <p:nvPr>
            <p:custDataLst>
              <p:tags r:id="rId294"/>
            </p:custDataLst>
          </p:nvPr>
        </p:nvSpPr>
        <p:spPr bwMode="auto">
          <a:xfrm>
            <a:off x="4567486" y="1802000"/>
            <a:ext cx="52388"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7" name="Freeform 457"/>
          <p:cNvSpPr>
            <a:spLocks/>
          </p:cNvSpPr>
          <p:nvPr>
            <p:custDataLst>
              <p:tags r:id="rId295"/>
            </p:custDataLst>
          </p:nvPr>
        </p:nvSpPr>
        <p:spPr bwMode="auto">
          <a:xfrm>
            <a:off x="4999286" y="2606889"/>
            <a:ext cx="273050"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8" name="Freeform 458"/>
          <p:cNvSpPr>
            <a:spLocks/>
          </p:cNvSpPr>
          <p:nvPr>
            <p:custDataLst>
              <p:tags r:id="rId296"/>
            </p:custDataLst>
          </p:nvPr>
        </p:nvSpPr>
        <p:spPr bwMode="auto">
          <a:xfrm>
            <a:off x="4594479" y="2241738"/>
            <a:ext cx="17462"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59" name="Freeform 459"/>
          <p:cNvSpPr>
            <a:spLocks/>
          </p:cNvSpPr>
          <p:nvPr>
            <p:custDataLst>
              <p:tags r:id="rId297"/>
            </p:custDataLst>
          </p:nvPr>
        </p:nvSpPr>
        <p:spPr bwMode="auto">
          <a:xfrm>
            <a:off x="4234124" y="1992500"/>
            <a:ext cx="295275"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0" name="Freeform 460"/>
          <p:cNvSpPr>
            <a:spLocks/>
          </p:cNvSpPr>
          <p:nvPr>
            <p:custDataLst>
              <p:tags r:id="rId298"/>
            </p:custDataLst>
          </p:nvPr>
        </p:nvSpPr>
        <p:spPr bwMode="auto">
          <a:xfrm>
            <a:off x="5315199" y="2227450"/>
            <a:ext cx="150812"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1" name="Freeform 461"/>
          <p:cNvSpPr>
            <a:spLocks/>
          </p:cNvSpPr>
          <p:nvPr>
            <p:custDataLst>
              <p:tags r:id="rId299"/>
            </p:custDataLst>
          </p:nvPr>
        </p:nvSpPr>
        <p:spPr bwMode="auto">
          <a:xfrm>
            <a:off x="4864354" y="2287775"/>
            <a:ext cx="147637"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990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2" name="Freeform 462"/>
          <p:cNvSpPr>
            <a:spLocks/>
          </p:cNvSpPr>
          <p:nvPr>
            <p:custDataLst>
              <p:tags r:id="rId300"/>
            </p:custDataLst>
          </p:nvPr>
        </p:nvSpPr>
        <p:spPr bwMode="auto">
          <a:xfrm>
            <a:off x="4948489" y="2479863"/>
            <a:ext cx="69850"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3" name="Freeform 463"/>
          <p:cNvSpPr>
            <a:spLocks/>
          </p:cNvSpPr>
          <p:nvPr>
            <p:custDataLst>
              <p:tags r:id="rId301"/>
            </p:custDataLst>
          </p:nvPr>
        </p:nvSpPr>
        <p:spPr bwMode="auto">
          <a:xfrm>
            <a:off x="4027749" y="3211700"/>
            <a:ext cx="18732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4" name="Freeform 464"/>
          <p:cNvSpPr>
            <a:spLocks/>
          </p:cNvSpPr>
          <p:nvPr>
            <p:custDataLst>
              <p:tags r:id="rId302"/>
            </p:custDataLst>
          </p:nvPr>
        </p:nvSpPr>
        <p:spPr bwMode="auto">
          <a:xfrm>
            <a:off x="6072436" y="2475126"/>
            <a:ext cx="692150"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990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5" name="Freeform 465"/>
          <p:cNvSpPr>
            <a:spLocks/>
          </p:cNvSpPr>
          <p:nvPr>
            <p:custDataLst>
              <p:tags r:id="rId303"/>
            </p:custDataLst>
          </p:nvPr>
        </p:nvSpPr>
        <p:spPr bwMode="auto">
          <a:xfrm>
            <a:off x="4194424" y="3270451"/>
            <a:ext cx="158750"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6" name="Freeform 466"/>
          <p:cNvSpPr>
            <a:spLocks/>
          </p:cNvSpPr>
          <p:nvPr>
            <p:custDataLst>
              <p:tags r:id="rId304"/>
            </p:custDataLst>
          </p:nvPr>
        </p:nvSpPr>
        <p:spPr bwMode="auto">
          <a:xfrm>
            <a:off x="5262814" y="3465707"/>
            <a:ext cx="192088"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7" name="Freeform 467"/>
          <p:cNvSpPr>
            <a:spLocks/>
          </p:cNvSpPr>
          <p:nvPr>
            <p:custDataLst>
              <p:tags r:id="rId305"/>
            </p:custDataLst>
          </p:nvPr>
        </p:nvSpPr>
        <p:spPr bwMode="auto">
          <a:xfrm>
            <a:off x="5245350" y="2551326"/>
            <a:ext cx="101600"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8" name="Freeform 468"/>
          <p:cNvSpPr>
            <a:spLocks/>
          </p:cNvSpPr>
          <p:nvPr>
            <p:custDataLst>
              <p:tags r:id="rId306"/>
            </p:custDataLst>
          </p:nvPr>
        </p:nvSpPr>
        <p:spPr bwMode="auto">
          <a:xfrm>
            <a:off x="5543812" y="2654488"/>
            <a:ext cx="22225"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69" name="Freeform 469"/>
          <p:cNvSpPr>
            <a:spLocks/>
          </p:cNvSpPr>
          <p:nvPr>
            <p:custDataLst>
              <p:tags r:id="rId307"/>
            </p:custDataLst>
          </p:nvPr>
        </p:nvSpPr>
        <p:spPr bwMode="auto">
          <a:xfrm>
            <a:off x="4831024" y="1789304"/>
            <a:ext cx="161925"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0" name="Freeform 470"/>
          <p:cNvSpPr>
            <a:spLocks/>
          </p:cNvSpPr>
          <p:nvPr>
            <p:custDataLst>
              <p:tags r:id="rId308"/>
            </p:custDataLst>
          </p:nvPr>
        </p:nvSpPr>
        <p:spPr bwMode="auto">
          <a:xfrm>
            <a:off x="5242174" y="2510025"/>
            <a:ext cx="30162"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1" name="Freeform 471"/>
          <p:cNvSpPr>
            <a:spLocks/>
          </p:cNvSpPr>
          <p:nvPr>
            <p:custDataLst>
              <p:tags r:id="rId309"/>
            </p:custDataLst>
          </p:nvPr>
        </p:nvSpPr>
        <p:spPr bwMode="auto">
          <a:xfrm>
            <a:off x="5058026" y="4521388"/>
            <a:ext cx="61912"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2" name="Freeform 472"/>
          <p:cNvSpPr>
            <a:spLocks/>
          </p:cNvSpPr>
          <p:nvPr>
            <p:custDataLst>
              <p:tags r:id="rId310"/>
            </p:custDataLst>
          </p:nvPr>
        </p:nvSpPr>
        <p:spPr bwMode="auto">
          <a:xfrm>
            <a:off x="4829424" y="1836925"/>
            <a:ext cx="13176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3" name="Freeform 473"/>
          <p:cNvSpPr>
            <a:spLocks/>
          </p:cNvSpPr>
          <p:nvPr>
            <p:custDataLst>
              <p:tags r:id="rId311"/>
            </p:custDataLst>
          </p:nvPr>
        </p:nvSpPr>
        <p:spPr bwMode="auto">
          <a:xfrm>
            <a:off x="4535736" y="2022682"/>
            <a:ext cx="19050"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4" name="Freeform 474"/>
          <p:cNvSpPr>
            <a:spLocks/>
          </p:cNvSpPr>
          <p:nvPr>
            <p:custDataLst>
              <p:tags r:id="rId312"/>
            </p:custDataLst>
          </p:nvPr>
        </p:nvSpPr>
        <p:spPr bwMode="auto">
          <a:xfrm>
            <a:off x="5232653" y="3907025"/>
            <a:ext cx="69850"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5" name="Freeform 475"/>
          <p:cNvSpPr>
            <a:spLocks/>
          </p:cNvSpPr>
          <p:nvPr>
            <p:custDataLst>
              <p:tags r:id="rId313"/>
            </p:custDataLst>
          </p:nvPr>
        </p:nvSpPr>
        <p:spPr bwMode="auto">
          <a:xfrm>
            <a:off x="4724653" y="2478275"/>
            <a:ext cx="14287"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6" name="Freeform 476"/>
          <p:cNvSpPr>
            <a:spLocks/>
          </p:cNvSpPr>
          <p:nvPr>
            <p:custDataLst>
              <p:tags r:id="rId314"/>
            </p:custDataLst>
          </p:nvPr>
        </p:nvSpPr>
        <p:spPr bwMode="auto">
          <a:xfrm>
            <a:off x="5043740" y="4099139"/>
            <a:ext cx="188913"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7" name="Freeform 477"/>
          <p:cNvSpPr>
            <a:spLocks/>
          </p:cNvSpPr>
          <p:nvPr>
            <p:custDataLst>
              <p:tags r:id="rId315"/>
            </p:custDataLst>
          </p:nvPr>
        </p:nvSpPr>
        <p:spPr bwMode="auto">
          <a:xfrm>
            <a:off x="4956437" y="3875275"/>
            <a:ext cx="293687"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8" name="Freeform 478"/>
          <p:cNvSpPr>
            <a:spLocks/>
          </p:cNvSpPr>
          <p:nvPr>
            <p:custDataLst>
              <p:tags r:id="rId316"/>
            </p:custDataLst>
          </p:nvPr>
        </p:nvSpPr>
        <p:spPr bwMode="auto">
          <a:xfrm>
            <a:off x="4692912" y="4148325"/>
            <a:ext cx="350837"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79" name="Freeform 479"/>
          <p:cNvSpPr>
            <a:spLocks/>
          </p:cNvSpPr>
          <p:nvPr>
            <p:custDataLst>
              <p:tags r:id="rId317"/>
            </p:custDataLst>
          </p:nvPr>
        </p:nvSpPr>
        <p:spPr bwMode="auto">
          <a:xfrm>
            <a:off x="3972187" y="3078350"/>
            <a:ext cx="161925"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0" name="Freeform 480"/>
          <p:cNvSpPr>
            <a:spLocks/>
          </p:cNvSpPr>
          <p:nvPr>
            <p:custDataLst>
              <p:tags r:id="rId318"/>
            </p:custDataLst>
          </p:nvPr>
        </p:nvSpPr>
        <p:spPr bwMode="auto">
          <a:xfrm>
            <a:off x="5145349" y="3640339"/>
            <a:ext cx="26987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1" name="Freeform 481"/>
          <p:cNvSpPr>
            <a:spLocks/>
          </p:cNvSpPr>
          <p:nvPr>
            <p:custDataLst>
              <p:tags r:id="rId319"/>
            </p:custDataLst>
          </p:nvPr>
        </p:nvSpPr>
        <p:spPr bwMode="auto">
          <a:xfrm>
            <a:off x="7709149" y="2154425"/>
            <a:ext cx="19050"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2" name="Freeform 482"/>
          <p:cNvSpPr>
            <a:spLocks/>
          </p:cNvSpPr>
          <p:nvPr>
            <p:custDataLst>
              <p:tags r:id="rId320"/>
            </p:custDataLst>
          </p:nvPr>
        </p:nvSpPr>
        <p:spPr bwMode="auto">
          <a:xfrm>
            <a:off x="7567861" y="2156013"/>
            <a:ext cx="141288"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3" name="Freeform 483"/>
          <p:cNvSpPr>
            <a:spLocks/>
          </p:cNvSpPr>
          <p:nvPr>
            <p:custDataLst>
              <p:tags r:id="rId321"/>
            </p:custDataLst>
          </p:nvPr>
        </p:nvSpPr>
        <p:spPr bwMode="auto">
          <a:xfrm>
            <a:off x="7537712" y="2510025"/>
            <a:ext cx="52387"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4" name="Freeform 484"/>
          <p:cNvSpPr>
            <a:spLocks/>
          </p:cNvSpPr>
          <p:nvPr>
            <p:custDataLst>
              <p:tags r:id="rId322"/>
            </p:custDataLst>
          </p:nvPr>
        </p:nvSpPr>
        <p:spPr bwMode="auto">
          <a:xfrm>
            <a:off x="7483726" y="2524339"/>
            <a:ext cx="60325"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5" name="Freeform 485"/>
          <p:cNvSpPr>
            <a:spLocks/>
          </p:cNvSpPr>
          <p:nvPr>
            <p:custDataLst>
              <p:tags r:id="rId323"/>
            </p:custDataLst>
          </p:nvPr>
        </p:nvSpPr>
        <p:spPr bwMode="auto">
          <a:xfrm>
            <a:off x="7499599" y="2286214"/>
            <a:ext cx="209550"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6" name="Freeform 486"/>
          <p:cNvSpPr>
            <a:spLocks/>
          </p:cNvSpPr>
          <p:nvPr>
            <p:custDataLst>
              <p:tags r:id="rId324"/>
            </p:custDataLst>
          </p:nvPr>
        </p:nvSpPr>
        <p:spPr bwMode="auto">
          <a:xfrm>
            <a:off x="5083424" y="1176551"/>
            <a:ext cx="107950"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7" name="Freeform 487"/>
          <p:cNvSpPr>
            <a:spLocks/>
          </p:cNvSpPr>
          <p:nvPr>
            <p:custDataLst>
              <p:tags r:id="rId325"/>
            </p:custDataLst>
          </p:nvPr>
        </p:nvSpPr>
        <p:spPr bwMode="auto">
          <a:xfrm>
            <a:off x="5226299" y="1159063"/>
            <a:ext cx="63500"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8" name="Freeform 488"/>
          <p:cNvSpPr>
            <a:spLocks/>
          </p:cNvSpPr>
          <p:nvPr>
            <p:custDataLst>
              <p:tags r:id="rId326"/>
            </p:custDataLst>
          </p:nvPr>
        </p:nvSpPr>
        <p:spPr bwMode="auto">
          <a:xfrm>
            <a:off x="5262824" y="1167000"/>
            <a:ext cx="130175"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89" name="Freeform 489"/>
          <p:cNvSpPr>
            <a:spLocks/>
          </p:cNvSpPr>
          <p:nvPr>
            <p:custDataLst>
              <p:tags r:id="rId327"/>
            </p:custDataLst>
          </p:nvPr>
        </p:nvSpPr>
        <p:spPr bwMode="auto">
          <a:xfrm>
            <a:off x="5796224" y="1352738"/>
            <a:ext cx="4127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0" name="Freeform 490"/>
          <p:cNvSpPr>
            <a:spLocks/>
          </p:cNvSpPr>
          <p:nvPr>
            <p:custDataLst>
              <p:tags r:id="rId328"/>
            </p:custDataLst>
          </p:nvPr>
        </p:nvSpPr>
        <p:spPr bwMode="auto">
          <a:xfrm>
            <a:off x="5705729" y="1211450"/>
            <a:ext cx="15875"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1" name="Freeform 491"/>
          <p:cNvSpPr>
            <a:spLocks/>
          </p:cNvSpPr>
          <p:nvPr>
            <p:custDataLst>
              <p:tags r:id="rId329"/>
            </p:custDataLst>
          </p:nvPr>
        </p:nvSpPr>
        <p:spPr bwMode="auto">
          <a:xfrm>
            <a:off x="5727949" y="1170201"/>
            <a:ext cx="14287"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2" name="Freeform 492"/>
          <p:cNvSpPr>
            <a:spLocks/>
          </p:cNvSpPr>
          <p:nvPr>
            <p:custDataLst>
              <p:tags r:id="rId330"/>
            </p:custDataLst>
          </p:nvPr>
        </p:nvSpPr>
        <p:spPr bwMode="auto">
          <a:xfrm>
            <a:off x="5872413" y="1286063"/>
            <a:ext cx="17463"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3" name="Freeform 493"/>
          <p:cNvSpPr>
            <a:spLocks/>
          </p:cNvSpPr>
          <p:nvPr>
            <p:custDataLst>
              <p:tags r:id="rId331"/>
            </p:custDataLst>
          </p:nvPr>
        </p:nvSpPr>
        <p:spPr bwMode="auto">
          <a:xfrm>
            <a:off x="5926389" y="1170201"/>
            <a:ext cx="93663"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4" name="Freeform 494"/>
          <p:cNvSpPr>
            <a:spLocks/>
          </p:cNvSpPr>
          <p:nvPr>
            <p:custDataLst>
              <p:tags r:id="rId332"/>
            </p:custDataLst>
          </p:nvPr>
        </p:nvSpPr>
        <p:spPr bwMode="auto">
          <a:xfrm>
            <a:off x="5986716" y="1195601"/>
            <a:ext cx="103188"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5" name="Freeform 495"/>
          <p:cNvSpPr>
            <a:spLocks/>
          </p:cNvSpPr>
          <p:nvPr>
            <p:custDataLst>
              <p:tags r:id="rId333"/>
            </p:custDataLst>
          </p:nvPr>
        </p:nvSpPr>
        <p:spPr bwMode="auto">
          <a:xfrm>
            <a:off x="6104187" y="1209863"/>
            <a:ext cx="82550"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6" name="Freeform 496"/>
          <p:cNvSpPr>
            <a:spLocks/>
          </p:cNvSpPr>
          <p:nvPr>
            <p:custDataLst>
              <p:tags r:id="rId334"/>
            </p:custDataLst>
          </p:nvPr>
        </p:nvSpPr>
        <p:spPr bwMode="auto">
          <a:xfrm>
            <a:off x="6631237" y="1335275"/>
            <a:ext cx="79375"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7" name="Freeform 497"/>
          <p:cNvSpPr>
            <a:spLocks/>
          </p:cNvSpPr>
          <p:nvPr>
            <p:custDataLst>
              <p:tags r:id="rId335"/>
            </p:custDataLst>
          </p:nvPr>
        </p:nvSpPr>
        <p:spPr bwMode="auto">
          <a:xfrm>
            <a:off x="6697911" y="1352738"/>
            <a:ext cx="33338"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8" name="Freeform 498"/>
          <p:cNvSpPr>
            <a:spLocks/>
          </p:cNvSpPr>
          <p:nvPr>
            <p:custDataLst>
              <p:tags r:id="rId336"/>
            </p:custDataLst>
          </p:nvPr>
        </p:nvSpPr>
        <p:spPr bwMode="auto">
          <a:xfrm>
            <a:off x="6728087" y="1363850"/>
            <a:ext cx="52387"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499" name="Freeform 499"/>
          <p:cNvSpPr>
            <a:spLocks/>
          </p:cNvSpPr>
          <p:nvPr>
            <p:custDataLst>
              <p:tags r:id="rId337"/>
            </p:custDataLst>
          </p:nvPr>
        </p:nvSpPr>
        <p:spPr bwMode="auto">
          <a:xfrm>
            <a:off x="6499478" y="1336889"/>
            <a:ext cx="61912"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0" name="Freeform 500"/>
          <p:cNvSpPr>
            <a:spLocks/>
          </p:cNvSpPr>
          <p:nvPr>
            <p:custDataLst>
              <p:tags r:id="rId338"/>
            </p:custDataLst>
          </p:nvPr>
        </p:nvSpPr>
        <p:spPr bwMode="auto">
          <a:xfrm>
            <a:off x="6799511" y="1278125"/>
            <a:ext cx="139700"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1" name="Freeform 501"/>
          <p:cNvSpPr>
            <a:spLocks/>
          </p:cNvSpPr>
          <p:nvPr>
            <p:custDataLst>
              <p:tags r:id="rId339"/>
            </p:custDataLst>
          </p:nvPr>
        </p:nvSpPr>
        <p:spPr bwMode="auto">
          <a:xfrm>
            <a:off x="6959849" y="1286063"/>
            <a:ext cx="95250"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2" name="Freeform 502"/>
          <p:cNvSpPr>
            <a:spLocks/>
          </p:cNvSpPr>
          <p:nvPr>
            <p:custDataLst>
              <p:tags r:id="rId340"/>
            </p:custDataLst>
          </p:nvPr>
        </p:nvSpPr>
        <p:spPr bwMode="auto">
          <a:xfrm>
            <a:off x="6920161" y="1333714"/>
            <a:ext cx="63500"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3" name="Freeform 503"/>
          <p:cNvSpPr>
            <a:spLocks/>
          </p:cNvSpPr>
          <p:nvPr>
            <p:custDataLst>
              <p:tags r:id="rId341"/>
            </p:custDataLst>
          </p:nvPr>
        </p:nvSpPr>
        <p:spPr bwMode="auto">
          <a:xfrm>
            <a:off x="6899537" y="1330539"/>
            <a:ext cx="2063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4" name="Line 504"/>
          <p:cNvSpPr>
            <a:spLocks noChangeShapeType="1"/>
          </p:cNvSpPr>
          <p:nvPr>
            <p:custDataLst>
              <p:tags r:id="rId342"/>
            </p:custDataLst>
          </p:nvPr>
        </p:nvSpPr>
        <p:spPr bwMode="auto">
          <a:xfrm flipV="1">
            <a:off x="6901111" y="1328925"/>
            <a:ext cx="0" cy="1588"/>
          </a:xfrm>
          <a:prstGeom prst="line">
            <a:avLst/>
          </a:prstGeom>
          <a:noFill/>
          <a:ln w="9525">
            <a:solidFill>
              <a:srgbClr val="FFFFFF"/>
            </a:solidFill>
            <a:round/>
            <a:headEnd/>
            <a:tailEn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5" name="Freeform 505"/>
          <p:cNvSpPr>
            <a:spLocks/>
          </p:cNvSpPr>
          <p:nvPr>
            <p:custDataLst>
              <p:tags r:id="rId343"/>
            </p:custDataLst>
          </p:nvPr>
        </p:nvSpPr>
        <p:spPr bwMode="auto">
          <a:xfrm>
            <a:off x="6070849" y="1257488"/>
            <a:ext cx="11112"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6" name="Freeform 506"/>
          <p:cNvSpPr>
            <a:spLocks/>
          </p:cNvSpPr>
          <p:nvPr>
            <p:custDataLst>
              <p:tags r:id="rId344"/>
            </p:custDataLst>
          </p:nvPr>
        </p:nvSpPr>
        <p:spPr bwMode="auto">
          <a:xfrm>
            <a:off x="6820162" y="1328925"/>
            <a:ext cx="9525"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7" name="Freeform 507"/>
          <p:cNvSpPr>
            <a:spLocks/>
          </p:cNvSpPr>
          <p:nvPr>
            <p:custDataLst>
              <p:tags r:id="rId345"/>
            </p:custDataLst>
          </p:nvPr>
        </p:nvSpPr>
        <p:spPr bwMode="auto">
          <a:xfrm>
            <a:off x="6774121" y="1292413"/>
            <a:ext cx="9525"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8" name="Freeform 508"/>
          <p:cNvSpPr>
            <a:spLocks/>
          </p:cNvSpPr>
          <p:nvPr>
            <p:custDataLst>
              <p:tags r:id="rId346"/>
            </p:custDataLst>
          </p:nvPr>
        </p:nvSpPr>
        <p:spPr bwMode="auto">
          <a:xfrm>
            <a:off x="7274174" y="1862325"/>
            <a:ext cx="12700"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09" name="Freeform 509"/>
          <p:cNvSpPr>
            <a:spLocks/>
          </p:cNvSpPr>
          <p:nvPr>
            <p:custDataLst>
              <p:tags r:id="rId347"/>
            </p:custDataLst>
          </p:nvPr>
        </p:nvSpPr>
        <p:spPr bwMode="auto">
          <a:xfrm>
            <a:off x="7567874" y="1384514"/>
            <a:ext cx="5556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0" name="Freeform 510"/>
          <p:cNvSpPr>
            <a:spLocks/>
          </p:cNvSpPr>
          <p:nvPr>
            <p:custDataLst>
              <p:tags r:id="rId348"/>
            </p:custDataLst>
          </p:nvPr>
        </p:nvSpPr>
        <p:spPr bwMode="auto">
          <a:xfrm>
            <a:off x="7704390" y="1736913"/>
            <a:ext cx="14288"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1" name="Freeform 511"/>
          <p:cNvSpPr>
            <a:spLocks/>
          </p:cNvSpPr>
          <p:nvPr>
            <p:custDataLst>
              <p:tags r:id="rId349"/>
            </p:custDataLst>
          </p:nvPr>
        </p:nvSpPr>
        <p:spPr bwMode="auto">
          <a:xfrm>
            <a:off x="7853624" y="1849631"/>
            <a:ext cx="42863"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2" name="Freeform 512"/>
          <p:cNvSpPr>
            <a:spLocks/>
          </p:cNvSpPr>
          <p:nvPr>
            <p:custDataLst>
              <p:tags r:id="rId350"/>
            </p:custDataLst>
          </p:nvPr>
        </p:nvSpPr>
        <p:spPr bwMode="auto">
          <a:xfrm>
            <a:off x="7904411" y="1865500"/>
            <a:ext cx="19050"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3" name="Freeform 513"/>
          <p:cNvSpPr>
            <a:spLocks/>
          </p:cNvSpPr>
          <p:nvPr>
            <p:custDataLst>
              <p:tags r:id="rId351"/>
            </p:custDataLst>
          </p:nvPr>
        </p:nvSpPr>
        <p:spPr bwMode="auto">
          <a:xfrm>
            <a:off x="7769479" y="1992500"/>
            <a:ext cx="14287"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4" name="Freeform 514"/>
          <p:cNvSpPr>
            <a:spLocks/>
          </p:cNvSpPr>
          <p:nvPr>
            <p:custDataLst>
              <p:tags r:id="rId352"/>
            </p:custDataLst>
          </p:nvPr>
        </p:nvSpPr>
        <p:spPr bwMode="auto">
          <a:xfrm>
            <a:off x="7780591" y="2021093"/>
            <a:ext cx="3175"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5" name="Freeform 515"/>
          <p:cNvSpPr>
            <a:spLocks/>
          </p:cNvSpPr>
          <p:nvPr>
            <p:custDataLst>
              <p:tags r:id="rId353"/>
            </p:custDataLst>
          </p:nvPr>
        </p:nvSpPr>
        <p:spPr bwMode="auto">
          <a:xfrm>
            <a:off x="7767899" y="2103651"/>
            <a:ext cx="9525"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6" name="Freeform 516"/>
          <p:cNvSpPr>
            <a:spLocks/>
          </p:cNvSpPr>
          <p:nvPr>
            <p:custDataLst>
              <p:tags r:id="rId354"/>
            </p:custDataLst>
          </p:nvPr>
        </p:nvSpPr>
        <p:spPr bwMode="auto">
          <a:xfrm>
            <a:off x="7745661" y="2138550"/>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7" name="Freeform 517"/>
          <p:cNvSpPr>
            <a:spLocks/>
          </p:cNvSpPr>
          <p:nvPr>
            <p:custDataLst>
              <p:tags r:id="rId355"/>
            </p:custDataLst>
          </p:nvPr>
        </p:nvSpPr>
        <p:spPr bwMode="auto">
          <a:xfrm>
            <a:off x="7745661" y="2138550"/>
            <a:ext cx="7938"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8" name="Freeform 518"/>
          <p:cNvSpPr>
            <a:spLocks/>
          </p:cNvSpPr>
          <p:nvPr>
            <p:custDataLst>
              <p:tags r:id="rId356"/>
            </p:custDataLst>
          </p:nvPr>
        </p:nvSpPr>
        <p:spPr bwMode="auto">
          <a:xfrm>
            <a:off x="7499603" y="1725807"/>
            <a:ext cx="17462"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19" name="Freeform 519"/>
          <p:cNvSpPr>
            <a:spLocks/>
          </p:cNvSpPr>
          <p:nvPr>
            <p:custDataLst>
              <p:tags r:id="rId357"/>
            </p:custDataLst>
          </p:nvPr>
        </p:nvSpPr>
        <p:spPr bwMode="auto">
          <a:xfrm>
            <a:off x="4815140" y="1865500"/>
            <a:ext cx="47625"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20" name="Freeform 520"/>
          <p:cNvSpPr>
            <a:spLocks/>
          </p:cNvSpPr>
          <p:nvPr>
            <p:custDataLst>
              <p:tags r:id="rId358"/>
            </p:custDataLst>
          </p:nvPr>
        </p:nvSpPr>
        <p:spPr bwMode="auto">
          <a:xfrm>
            <a:off x="5264399" y="1457539"/>
            <a:ext cx="42862"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21" name="Freeform 521"/>
          <p:cNvSpPr>
            <a:spLocks/>
          </p:cNvSpPr>
          <p:nvPr>
            <p:custDataLst>
              <p:tags r:id="rId359"/>
            </p:custDataLst>
          </p:nvPr>
        </p:nvSpPr>
        <p:spPr bwMode="auto">
          <a:xfrm>
            <a:off x="5299324" y="1270188"/>
            <a:ext cx="22860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00CC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22" name="Freeform 522"/>
          <p:cNvSpPr>
            <a:spLocks/>
          </p:cNvSpPr>
          <p:nvPr>
            <p:custDataLst>
              <p:tags r:id="rId360"/>
            </p:custDataLst>
          </p:nvPr>
        </p:nvSpPr>
        <p:spPr bwMode="auto">
          <a:xfrm>
            <a:off x="5091361" y="1581338"/>
            <a:ext cx="31750"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23" name="Freeform 523"/>
          <p:cNvSpPr>
            <a:spLocks/>
          </p:cNvSpPr>
          <p:nvPr>
            <p:custDataLst>
              <p:tags r:id="rId361"/>
            </p:custDataLst>
          </p:nvPr>
        </p:nvSpPr>
        <p:spPr bwMode="auto">
          <a:xfrm>
            <a:off x="7396411" y="1878200"/>
            <a:ext cx="196850"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524" name="Group 524"/>
          <p:cNvGrpSpPr>
            <a:grpSpLocks/>
          </p:cNvGrpSpPr>
          <p:nvPr>
            <p:custDataLst>
              <p:tags r:id="rId362"/>
            </p:custDataLst>
          </p:nvPr>
        </p:nvGrpSpPr>
        <p:grpSpPr bwMode="auto">
          <a:xfrm>
            <a:off x="6186740" y="1833758"/>
            <a:ext cx="671513" cy="384175"/>
            <a:chOff x="4115" y="1551"/>
            <a:chExt cx="504" cy="244"/>
          </a:xfrm>
        </p:grpSpPr>
        <p:sp>
          <p:nvSpPr>
            <p:cNvPr id="525"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26"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527" name="Freeform 527"/>
          <p:cNvSpPr>
            <a:spLocks/>
          </p:cNvSpPr>
          <p:nvPr>
            <p:custDataLst>
              <p:tags r:id="rId363"/>
            </p:custDataLst>
          </p:nvPr>
        </p:nvSpPr>
        <p:spPr bwMode="auto">
          <a:xfrm>
            <a:off x="5243768" y="2583076"/>
            <a:ext cx="530225"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28" name="Freeform 528"/>
          <p:cNvSpPr>
            <a:spLocks/>
          </p:cNvSpPr>
          <p:nvPr>
            <p:custDataLst>
              <p:tags r:id="rId364"/>
            </p:custDataLst>
          </p:nvPr>
        </p:nvSpPr>
        <p:spPr bwMode="auto">
          <a:xfrm>
            <a:off x="4718299" y="2127438"/>
            <a:ext cx="57150"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29" name="Freeform 529"/>
          <p:cNvSpPr>
            <a:spLocks/>
          </p:cNvSpPr>
          <p:nvPr>
            <p:custDataLst>
              <p:tags r:id="rId365"/>
            </p:custDataLst>
          </p:nvPr>
        </p:nvSpPr>
        <p:spPr bwMode="auto">
          <a:xfrm>
            <a:off x="4457951" y="2340163"/>
            <a:ext cx="15875"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00990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30" name="Freeform 530"/>
          <p:cNvSpPr>
            <a:spLocks/>
          </p:cNvSpPr>
          <p:nvPr>
            <p:custDataLst>
              <p:tags r:id="rId366"/>
            </p:custDataLst>
          </p:nvPr>
        </p:nvSpPr>
        <p:spPr bwMode="auto">
          <a:xfrm>
            <a:off x="4049961" y="2686238"/>
            <a:ext cx="28575"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31" name="Freeform 531"/>
          <p:cNvSpPr>
            <a:spLocks/>
          </p:cNvSpPr>
          <p:nvPr>
            <p:custDataLst>
              <p:tags r:id="rId367"/>
            </p:custDataLst>
          </p:nvPr>
        </p:nvSpPr>
        <p:spPr bwMode="auto">
          <a:xfrm>
            <a:off x="3991224" y="2702139"/>
            <a:ext cx="23812"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32" name="Freeform 532"/>
          <p:cNvSpPr>
            <a:spLocks/>
          </p:cNvSpPr>
          <p:nvPr>
            <p:custDataLst>
              <p:tags r:id="rId368"/>
            </p:custDataLst>
          </p:nvPr>
        </p:nvSpPr>
        <p:spPr bwMode="auto">
          <a:xfrm>
            <a:off x="3965824" y="2695763"/>
            <a:ext cx="6350"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33" name="Freeform 533"/>
          <p:cNvSpPr>
            <a:spLocks/>
          </p:cNvSpPr>
          <p:nvPr>
            <p:custDataLst>
              <p:tags r:id="rId369"/>
            </p:custDataLst>
          </p:nvPr>
        </p:nvSpPr>
        <p:spPr bwMode="auto">
          <a:xfrm>
            <a:off x="5237424" y="2424300"/>
            <a:ext cx="174625"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34" name="Freeform 534"/>
          <p:cNvSpPr>
            <a:spLocks/>
          </p:cNvSpPr>
          <p:nvPr>
            <p:custDataLst>
              <p:tags r:id="rId370"/>
            </p:custDataLst>
          </p:nvPr>
        </p:nvSpPr>
        <p:spPr bwMode="auto">
          <a:xfrm>
            <a:off x="7331324" y="2805326"/>
            <a:ext cx="42862"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nvGrpSpPr>
          <p:cNvPr id="535" name="Group 535"/>
          <p:cNvGrpSpPr>
            <a:grpSpLocks/>
          </p:cNvGrpSpPr>
          <p:nvPr>
            <p:custDataLst>
              <p:tags r:id="rId371"/>
            </p:custDataLst>
          </p:nvPr>
        </p:nvGrpSpPr>
        <p:grpSpPr bwMode="auto">
          <a:xfrm>
            <a:off x="4978650" y="2273488"/>
            <a:ext cx="482600" cy="201612"/>
            <a:chOff x="3289" y="1830"/>
            <a:chExt cx="363" cy="128"/>
          </a:xfrm>
        </p:grpSpPr>
        <p:sp>
          <p:nvSpPr>
            <p:cNvPr id="536"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37"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38"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39"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0"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grpSp>
      <p:sp>
        <p:nvSpPr>
          <p:cNvPr id="541" name="Freeform 541"/>
          <p:cNvSpPr>
            <a:spLocks/>
          </p:cNvSpPr>
          <p:nvPr>
            <p:custDataLst>
              <p:tags r:id="rId372"/>
            </p:custDataLst>
          </p:nvPr>
        </p:nvSpPr>
        <p:spPr bwMode="auto">
          <a:xfrm>
            <a:off x="2967299" y="3426017"/>
            <a:ext cx="100013"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2" name="Freeform 542"/>
          <p:cNvSpPr>
            <a:spLocks/>
          </p:cNvSpPr>
          <p:nvPr>
            <p:custDataLst>
              <p:tags r:id="rId373"/>
            </p:custDataLst>
          </p:nvPr>
        </p:nvSpPr>
        <p:spPr bwMode="auto">
          <a:xfrm>
            <a:off x="6912224" y="2862450"/>
            <a:ext cx="20796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3" name="Freeform 543"/>
          <p:cNvSpPr>
            <a:spLocks/>
          </p:cNvSpPr>
          <p:nvPr>
            <p:custDataLst>
              <p:tags r:id="rId374"/>
            </p:custDataLst>
          </p:nvPr>
        </p:nvSpPr>
        <p:spPr bwMode="auto">
          <a:xfrm>
            <a:off x="6999536" y="3548250"/>
            <a:ext cx="25400"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4" name="Freeform 544"/>
          <p:cNvSpPr>
            <a:spLocks/>
          </p:cNvSpPr>
          <p:nvPr>
            <p:custDataLst>
              <p:tags r:id="rId375"/>
            </p:custDataLst>
          </p:nvPr>
        </p:nvSpPr>
        <p:spPr bwMode="auto">
          <a:xfrm>
            <a:off x="5691449" y="2806888"/>
            <a:ext cx="174625"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5" name="Freeform 545"/>
          <p:cNvSpPr>
            <a:spLocks/>
          </p:cNvSpPr>
          <p:nvPr>
            <p:custDataLst>
              <p:tags r:id="rId376"/>
            </p:custDataLst>
          </p:nvPr>
        </p:nvSpPr>
        <p:spPr bwMode="auto">
          <a:xfrm>
            <a:off x="4418266" y="2860863"/>
            <a:ext cx="376238"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6" name="Freeform 546"/>
          <p:cNvSpPr>
            <a:spLocks/>
          </p:cNvSpPr>
          <p:nvPr>
            <p:custDataLst>
              <p:tags r:id="rId377"/>
            </p:custDataLst>
          </p:nvPr>
        </p:nvSpPr>
        <p:spPr bwMode="auto">
          <a:xfrm>
            <a:off x="4088067" y="2478275"/>
            <a:ext cx="300038"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7" name="Freeform 547"/>
          <p:cNvSpPr>
            <a:spLocks/>
          </p:cNvSpPr>
          <p:nvPr>
            <p:custDataLst>
              <p:tags r:id="rId378"/>
            </p:custDataLst>
          </p:nvPr>
        </p:nvSpPr>
        <p:spPr bwMode="auto">
          <a:xfrm>
            <a:off x="4788152" y="1408326"/>
            <a:ext cx="236537"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8" name="Freeform 548"/>
          <p:cNvSpPr>
            <a:spLocks/>
          </p:cNvSpPr>
          <p:nvPr>
            <p:custDataLst>
              <p:tags r:id="rId379"/>
            </p:custDataLst>
          </p:nvPr>
        </p:nvSpPr>
        <p:spPr bwMode="auto">
          <a:xfrm>
            <a:off x="5299324" y="1392451"/>
            <a:ext cx="107950"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0099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49" name="Freeform 549"/>
          <p:cNvSpPr>
            <a:spLocks/>
          </p:cNvSpPr>
          <p:nvPr>
            <p:custDataLst>
              <p:tags r:id="rId380"/>
            </p:custDataLst>
          </p:nvPr>
        </p:nvSpPr>
        <p:spPr bwMode="auto">
          <a:xfrm>
            <a:off x="5442199" y="1374963"/>
            <a:ext cx="63500"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00CC0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50" name="Freeform 550"/>
          <p:cNvSpPr>
            <a:spLocks/>
          </p:cNvSpPr>
          <p:nvPr>
            <p:custDataLst>
              <p:tags r:id="rId381"/>
            </p:custDataLst>
          </p:nvPr>
        </p:nvSpPr>
        <p:spPr bwMode="auto">
          <a:xfrm>
            <a:off x="5478724" y="1382900"/>
            <a:ext cx="130175"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noFill/>
            <a:prstDash val="solid"/>
            <a:round/>
            <a:headEnd type="none" w="med" len="med"/>
            <a:tailEnd type="none" w="med" len="med"/>
          </a:ln>
          <a:effectLst/>
        </p:spPr>
        <p:txBody>
          <a:bodyPr/>
          <a:lstStyle/>
          <a:p>
            <a:pPr fontAlgn="base">
              <a:spcBef>
                <a:spcPct val="0"/>
              </a:spcBef>
              <a:spcAft>
                <a:spcPct val="0"/>
              </a:spcAft>
            </a:pPr>
            <a:endParaRPr lang="en-US" sz="3200" dirty="0">
              <a:solidFill>
                <a:prstClr val="black"/>
              </a:solidFill>
              <a:latin typeface="Arial" charset="0"/>
              <a:cs typeface="Arial" charset="0"/>
            </a:endParaRPr>
          </a:p>
        </p:txBody>
      </p:sp>
      <p:sp>
        <p:nvSpPr>
          <p:cNvPr id="551" name="TextBox 550"/>
          <p:cNvSpPr txBox="1"/>
          <p:nvPr/>
        </p:nvSpPr>
        <p:spPr>
          <a:xfrm>
            <a:off x="395536" y="2154451"/>
            <a:ext cx="1219200" cy="461665"/>
          </a:xfrm>
          <a:prstGeom prst="rect">
            <a:avLst/>
          </a:prstGeom>
          <a:noFill/>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USGS/NOAA</a:t>
            </a:r>
          </a:p>
          <a:p>
            <a:pPr fontAlgn="base">
              <a:spcBef>
                <a:spcPct val="0"/>
              </a:spcBef>
              <a:spcAft>
                <a:spcPct val="0"/>
              </a:spcAft>
            </a:pPr>
            <a:r>
              <a:rPr lang="en-US" sz="1200" dirty="0" smtClean="0">
                <a:solidFill>
                  <a:prstClr val="black"/>
                </a:solidFill>
                <a:latin typeface="Arial" charset="0"/>
                <a:cs typeface="Arial" charset="0"/>
              </a:rPr>
              <a:t>NASA/NIST</a:t>
            </a:r>
            <a:endParaRPr lang="en-US" sz="1200" dirty="0">
              <a:solidFill>
                <a:prstClr val="black"/>
              </a:solidFill>
              <a:latin typeface="Arial" charset="0"/>
              <a:cs typeface="Arial" charset="0"/>
            </a:endParaRPr>
          </a:p>
        </p:txBody>
      </p:sp>
      <p:sp>
        <p:nvSpPr>
          <p:cNvPr id="552" name="TextBox 551"/>
          <p:cNvSpPr txBox="1"/>
          <p:nvPr/>
        </p:nvSpPr>
        <p:spPr>
          <a:xfrm>
            <a:off x="5838280" y="1505102"/>
            <a:ext cx="1430345" cy="276999"/>
          </a:xfrm>
          <a:prstGeom prst="rect">
            <a:avLst/>
          </a:prstGeom>
          <a:noFill/>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ROSHYDROMET</a:t>
            </a:r>
            <a:endParaRPr lang="en-US" sz="1200" dirty="0">
              <a:solidFill>
                <a:prstClr val="black"/>
              </a:solidFill>
              <a:latin typeface="Arial" charset="0"/>
              <a:cs typeface="Arial" charset="0"/>
            </a:endParaRPr>
          </a:p>
        </p:txBody>
      </p:sp>
      <p:sp>
        <p:nvSpPr>
          <p:cNvPr id="553" name="TextBox 552"/>
          <p:cNvSpPr txBox="1"/>
          <p:nvPr/>
        </p:nvSpPr>
        <p:spPr>
          <a:xfrm>
            <a:off x="6629400" y="2383051"/>
            <a:ext cx="609600" cy="276999"/>
          </a:xfrm>
          <a:prstGeom prst="rect">
            <a:avLst/>
          </a:prstGeom>
          <a:noFill/>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CMA</a:t>
            </a:r>
            <a:endParaRPr lang="en-US" sz="1200" dirty="0">
              <a:solidFill>
                <a:prstClr val="black"/>
              </a:solidFill>
              <a:latin typeface="Arial" charset="0"/>
              <a:cs typeface="Arial" charset="0"/>
            </a:endParaRPr>
          </a:p>
        </p:txBody>
      </p:sp>
      <p:sp>
        <p:nvSpPr>
          <p:cNvPr id="554" name="TextBox 553"/>
          <p:cNvSpPr txBox="1"/>
          <p:nvPr/>
        </p:nvSpPr>
        <p:spPr>
          <a:xfrm>
            <a:off x="5943600" y="3075811"/>
            <a:ext cx="990600" cy="276999"/>
          </a:xfrm>
          <a:prstGeom prst="rect">
            <a:avLst/>
          </a:prstGeom>
          <a:noFill/>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IMD/ISRO</a:t>
            </a:r>
            <a:endParaRPr lang="en-US" sz="1200" dirty="0">
              <a:solidFill>
                <a:prstClr val="black"/>
              </a:solidFill>
              <a:latin typeface="Arial" charset="0"/>
              <a:cs typeface="Arial" charset="0"/>
            </a:endParaRPr>
          </a:p>
        </p:txBody>
      </p:sp>
      <p:sp>
        <p:nvSpPr>
          <p:cNvPr id="555" name="TextBox 554"/>
          <p:cNvSpPr txBox="1"/>
          <p:nvPr/>
        </p:nvSpPr>
        <p:spPr>
          <a:xfrm>
            <a:off x="7623432" y="2267461"/>
            <a:ext cx="943708" cy="276999"/>
          </a:xfrm>
          <a:prstGeom prst="rect">
            <a:avLst/>
          </a:prstGeom>
          <a:noFill/>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JMA/JAXA</a:t>
            </a:r>
            <a:endParaRPr lang="en-US" sz="1200" dirty="0">
              <a:solidFill>
                <a:prstClr val="black"/>
              </a:solidFill>
              <a:latin typeface="Arial" charset="0"/>
              <a:cs typeface="Arial" charset="0"/>
            </a:endParaRPr>
          </a:p>
        </p:txBody>
      </p:sp>
      <p:sp>
        <p:nvSpPr>
          <p:cNvPr id="556" name="TextBox 555"/>
          <p:cNvSpPr txBox="1"/>
          <p:nvPr/>
        </p:nvSpPr>
        <p:spPr>
          <a:xfrm>
            <a:off x="7052725" y="2182406"/>
            <a:ext cx="533400" cy="276999"/>
          </a:xfrm>
          <a:prstGeom prst="rect">
            <a:avLst/>
          </a:prstGeom>
          <a:noFill/>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KMA</a:t>
            </a:r>
            <a:endParaRPr lang="en-US" sz="1200" dirty="0">
              <a:solidFill>
                <a:prstClr val="black"/>
              </a:solidFill>
              <a:latin typeface="Arial" charset="0"/>
              <a:cs typeface="Arial" charset="0"/>
            </a:endParaRPr>
          </a:p>
        </p:txBody>
      </p:sp>
      <p:sp>
        <p:nvSpPr>
          <p:cNvPr id="557" name="TextBox 556"/>
          <p:cNvSpPr txBox="1"/>
          <p:nvPr/>
        </p:nvSpPr>
        <p:spPr>
          <a:xfrm>
            <a:off x="3673724" y="1306710"/>
            <a:ext cx="1066800" cy="276999"/>
          </a:xfrm>
          <a:prstGeom prst="rect">
            <a:avLst/>
          </a:prstGeom>
          <a:noFill/>
          <a:ln>
            <a:noFill/>
          </a:ln>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EUMETSAT</a:t>
            </a:r>
          </a:p>
        </p:txBody>
      </p:sp>
      <p:sp>
        <p:nvSpPr>
          <p:cNvPr id="558" name="TextBox 557"/>
          <p:cNvSpPr txBox="1"/>
          <p:nvPr/>
        </p:nvSpPr>
        <p:spPr>
          <a:xfrm>
            <a:off x="473583" y="5405651"/>
            <a:ext cx="2621757" cy="584775"/>
          </a:xfrm>
          <a:prstGeom prst="rect">
            <a:avLst/>
          </a:prstGeom>
          <a:noFill/>
        </p:spPr>
        <p:txBody>
          <a:bodyPr wrap="square" rtlCol="0">
            <a:spAutoFit/>
          </a:bodyPr>
          <a:lstStyle/>
          <a:p>
            <a:pPr eaLnBrk="0" fontAlgn="base" hangingPunct="0">
              <a:spcBef>
                <a:spcPct val="0"/>
              </a:spcBef>
              <a:spcAft>
                <a:spcPct val="0"/>
              </a:spcAft>
              <a:defRPr/>
            </a:pPr>
            <a:r>
              <a:rPr lang="en-US" sz="1600" b="1" kern="0" dirty="0">
                <a:solidFill>
                  <a:prstClr val="black"/>
                </a:solidFill>
                <a:ea typeface="+mj-ea"/>
                <a:cs typeface="+mj-cs"/>
              </a:rPr>
              <a:t>Obs.      ESA + CEOS</a:t>
            </a:r>
          </a:p>
          <a:p>
            <a:pPr eaLnBrk="0" fontAlgn="base" hangingPunct="0">
              <a:spcBef>
                <a:spcPct val="0"/>
              </a:spcBef>
              <a:spcAft>
                <a:spcPct val="0"/>
              </a:spcAft>
              <a:defRPr/>
            </a:pPr>
            <a:r>
              <a:rPr lang="en-US" sz="1600" b="1" kern="0" dirty="0">
                <a:solidFill>
                  <a:prstClr val="black"/>
                </a:solidFill>
                <a:ea typeface="+mj-ea"/>
                <a:cs typeface="+mj-cs"/>
              </a:rPr>
              <a:t>ASSO.   GPX</a:t>
            </a:r>
          </a:p>
        </p:txBody>
      </p:sp>
      <p:sp>
        <p:nvSpPr>
          <p:cNvPr id="559" name="TextBox 558"/>
          <p:cNvSpPr txBox="1"/>
          <p:nvPr/>
        </p:nvSpPr>
        <p:spPr>
          <a:xfrm>
            <a:off x="4298159" y="707371"/>
            <a:ext cx="838200" cy="276999"/>
          </a:xfrm>
          <a:prstGeom prst="rect">
            <a:avLst/>
          </a:prstGeom>
          <a:noFill/>
          <a:ln>
            <a:noFill/>
          </a:ln>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WMO</a:t>
            </a:r>
            <a:endParaRPr lang="en-US" sz="1200" dirty="0">
              <a:solidFill>
                <a:prstClr val="black"/>
              </a:solidFill>
              <a:latin typeface="Arial" charset="0"/>
              <a:cs typeface="Arial" charset="0"/>
            </a:endParaRPr>
          </a:p>
        </p:txBody>
      </p:sp>
      <p:sp>
        <p:nvSpPr>
          <p:cNvPr id="560" name="Title 1"/>
          <p:cNvSpPr txBox="1">
            <a:spLocks/>
          </p:cNvSpPr>
          <p:nvPr/>
        </p:nvSpPr>
        <p:spPr>
          <a:xfrm>
            <a:off x="246319" y="338348"/>
            <a:ext cx="2438400" cy="520703"/>
          </a:xfrm>
          <a:prstGeom prst="rect">
            <a:avLst/>
          </a:prstGeom>
        </p:spPr>
        <p:txBody>
          <a:bodyPr>
            <a:noAutofit/>
          </a:bodyPr>
          <a:lstStyle/>
          <a:p>
            <a:pPr eaLnBrk="0" fontAlgn="base" hangingPunct="0">
              <a:spcBef>
                <a:spcPct val="0"/>
              </a:spcBef>
              <a:spcAft>
                <a:spcPct val="0"/>
              </a:spcAft>
              <a:defRPr/>
            </a:pPr>
            <a:r>
              <a:rPr lang="en-US" sz="2400" b="1" kern="0" dirty="0">
                <a:solidFill>
                  <a:prstClr val="black"/>
                </a:solidFill>
                <a:ea typeface="+mj-ea"/>
                <a:cs typeface="+mj-cs"/>
              </a:rPr>
              <a:t>GSICS Members</a:t>
            </a:r>
          </a:p>
        </p:txBody>
      </p:sp>
      <p:pic>
        <p:nvPicPr>
          <p:cNvPr id="561" name="Picture 2" descr="http://www.spaceweather.eu/files/images/wmo.jpg"/>
          <p:cNvPicPr>
            <a:picLocks noChangeAspect="1" noChangeArrowheads="1"/>
          </p:cNvPicPr>
          <p:nvPr/>
        </p:nvPicPr>
        <p:blipFill>
          <a:blip r:embed="rId383" cstate="print">
            <a:duotone>
              <a:schemeClr val="accent2">
                <a:shade val="45000"/>
                <a:satMod val="135000"/>
              </a:schemeClr>
              <a:prstClr val="white"/>
            </a:duotone>
          </a:blip>
          <a:srcRect b="34138"/>
          <a:stretch>
            <a:fillRect/>
          </a:stretch>
        </p:blipFill>
        <p:spPr bwMode="auto">
          <a:xfrm>
            <a:off x="3787047" y="386702"/>
            <a:ext cx="559640" cy="641318"/>
          </a:xfrm>
          <a:prstGeom prst="rect">
            <a:avLst/>
          </a:prstGeom>
          <a:noFill/>
        </p:spPr>
      </p:pic>
      <p:sp>
        <p:nvSpPr>
          <p:cNvPr id="563" name="TextBox 562"/>
          <p:cNvSpPr txBox="1"/>
          <p:nvPr/>
        </p:nvSpPr>
        <p:spPr>
          <a:xfrm>
            <a:off x="3239344" y="5913649"/>
            <a:ext cx="3763108" cy="461665"/>
          </a:xfrm>
          <a:prstGeom prst="rect">
            <a:avLst/>
          </a:prstGeom>
          <a:noFill/>
        </p:spPr>
        <p:txBody>
          <a:bodyPr wrap="square" rtlCol="0">
            <a:spAutoFit/>
          </a:bodyPr>
          <a:lstStyle/>
          <a:p>
            <a:pPr algn="ctr" fontAlgn="base">
              <a:spcBef>
                <a:spcPct val="0"/>
              </a:spcBef>
              <a:spcAft>
                <a:spcPct val="0"/>
              </a:spcAft>
            </a:pPr>
            <a:r>
              <a:rPr lang="en-US" sz="2400" b="1" kern="0" dirty="0" smtClean="0">
                <a:solidFill>
                  <a:prstClr val="black"/>
                </a:solidFill>
                <a:ea typeface="+mj-ea"/>
                <a:cs typeface="+mj-cs"/>
              </a:rPr>
              <a:t>14 Members Worldwide</a:t>
            </a:r>
          </a:p>
        </p:txBody>
      </p:sp>
      <p:sp>
        <p:nvSpPr>
          <p:cNvPr id="564" name="TextBox 563"/>
          <p:cNvSpPr txBox="1"/>
          <p:nvPr/>
        </p:nvSpPr>
        <p:spPr>
          <a:xfrm>
            <a:off x="3693946" y="1977851"/>
            <a:ext cx="642179" cy="276999"/>
          </a:xfrm>
          <a:prstGeom prst="rect">
            <a:avLst/>
          </a:prstGeom>
          <a:noFill/>
          <a:ln>
            <a:noFill/>
          </a:ln>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CNES</a:t>
            </a:r>
          </a:p>
        </p:txBody>
      </p:sp>
    </p:spTree>
    <p:extLst>
      <p:ext uri="{BB962C8B-B14F-4D97-AF65-F5344CB8AC3E}">
        <p14:creationId xmlns="" xmlns:p14="http://schemas.microsoft.com/office/powerpoint/2010/main" val="17944447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pic>
        <p:nvPicPr>
          <p:cNvPr id="5" name="Picture 2" descr="GSICS stru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35993" y="245828"/>
            <a:ext cx="4439394" cy="274435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矩形 5"/>
          <p:cNvSpPr/>
          <p:nvPr/>
        </p:nvSpPr>
        <p:spPr>
          <a:xfrm>
            <a:off x="356398" y="408554"/>
            <a:ext cx="2178802" cy="461665"/>
          </a:xfrm>
          <a:prstGeom prst="rect">
            <a:avLst/>
          </a:prstGeom>
        </p:spPr>
        <p:txBody>
          <a:bodyPr wrap="none">
            <a:spAutoFit/>
          </a:bodyPr>
          <a:lstStyle/>
          <a:p>
            <a:pPr lvl="0" eaLnBrk="0" fontAlgn="base" hangingPunct="0">
              <a:spcBef>
                <a:spcPct val="0"/>
              </a:spcBef>
              <a:spcAft>
                <a:spcPct val="0"/>
              </a:spcAft>
            </a:pPr>
            <a:r>
              <a:rPr lang="en-US" altLang="zh-CN" sz="2400" b="1" kern="0" dirty="0">
                <a:solidFill>
                  <a:prstClr val="black"/>
                </a:solidFill>
                <a:ea typeface="+mj-ea"/>
                <a:cs typeface="+mj-cs"/>
              </a:rPr>
              <a:t>GSICS Structure</a:t>
            </a:r>
          </a:p>
        </p:txBody>
      </p:sp>
      <p:grpSp>
        <p:nvGrpSpPr>
          <p:cNvPr id="87" name="组合 86"/>
          <p:cNvGrpSpPr/>
          <p:nvPr/>
        </p:nvGrpSpPr>
        <p:grpSpPr>
          <a:xfrm>
            <a:off x="246749" y="3124212"/>
            <a:ext cx="8744857" cy="3264645"/>
            <a:chOff x="246743" y="2883675"/>
            <a:chExt cx="8744857" cy="3264645"/>
          </a:xfrm>
        </p:grpSpPr>
        <p:cxnSp>
          <p:nvCxnSpPr>
            <p:cNvPr id="88" name="直接连接符 87"/>
            <p:cNvCxnSpPr/>
            <p:nvPr/>
          </p:nvCxnSpPr>
          <p:spPr>
            <a:xfrm>
              <a:off x="8382000" y="3886200"/>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886200" y="2883675"/>
              <a:ext cx="1199056" cy="799371"/>
              <a:chOff x="3972472" y="3286990"/>
              <a:chExt cx="1199056" cy="799371"/>
            </a:xfrm>
          </p:grpSpPr>
          <p:sp>
            <p:nvSpPr>
              <p:cNvPr id="130" name="圆角矩形 129"/>
              <p:cNvSpPr/>
              <p:nvPr/>
            </p:nvSpPr>
            <p:spPr>
              <a:xfrm>
                <a:off x="3972472" y="3286990"/>
                <a:ext cx="1199056" cy="799371"/>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31" name="圆角矩形 4"/>
              <p:cNvSpPr/>
              <p:nvPr/>
            </p:nvSpPr>
            <p:spPr>
              <a:xfrm>
                <a:off x="3995885" y="3310403"/>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1" i="0" u="none" strike="noStrike" kern="1200" cap="none" spc="0" normalizeH="0" baseline="0" noProof="0" dirty="0" smtClean="0">
                    <a:ln>
                      <a:noFill/>
                    </a:ln>
                    <a:solidFill>
                      <a:sysClr val="windowText" lastClr="000000"/>
                    </a:solidFill>
                    <a:effectLst/>
                    <a:uLnTx/>
                    <a:uFillTx/>
                    <a:latin typeface="Calibri"/>
                  </a:rPr>
                  <a:t>GSICS Research Working Group</a:t>
                </a:r>
                <a:endParaRPr kumimoji="0" lang="en-GB" sz="1300" b="1" i="0" u="none" strike="noStrike" kern="1200" cap="none" spc="0" normalizeH="0" baseline="0" noProof="0" dirty="0">
                  <a:ln>
                    <a:noFill/>
                  </a:ln>
                  <a:solidFill>
                    <a:sysClr val="windowText" lastClr="000000"/>
                  </a:solidFill>
                  <a:effectLst/>
                  <a:uLnTx/>
                  <a:uFillTx/>
                  <a:latin typeface="Calibri"/>
                </a:endParaRPr>
              </a:p>
            </p:txBody>
          </p:sp>
        </p:grpSp>
        <p:grpSp>
          <p:nvGrpSpPr>
            <p:cNvPr id="90" name="组合 89"/>
            <p:cNvGrpSpPr/>
            <p:nvPr/>
          </p:nvGrpSpPr>
          <p:grpSpPr>
            <a:xfrm>
              <a:off x="1905000" y="4138213"/>
              <a:ext cx="1199056" cy="814787"/>
              <a:chOff x="465230" y="4429522"/>
              <a:chExt cx="1199056" cy="814787"/>
            </a:xfrm>
          </p:grpSpPr>
          <p:sp>
            <p:nvSpPr>
              <p:cNvPr id="128" name="圆角矩形 127"/>
              <p:cNvSpPr/>
              <p:nvPr/>
            </p:nvSpPr>
            <p:spPr>
              <a:xfrm>
                <a:off x="465230" y="4444938"/>
                <a:ext cx="1199056" cy="799371"/>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29" name="圆角矩形 7"/>
              <p:cNvSpPr/>
              <p:nvPr/>
            </p:nvSpPr>
            <p:spPr>
              <a:xfrm>
                <a:off x="488643" y="442952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VIS/NIR </a:t>
                </a:r>
                <a:br>
                  <a:rPr kumimoji="0" lang="en-GB" sz="1300" b="0" i="0" u="none" strike="noStrike" kern="1200" cap="none" spc="0" normalizeH="0" baseline="0" noProof="0" dirty="0" smtClean="0">
                    <a:ln>
                      <a:noFill/>
                    </a:ln>
                    <a:solidFill>
                      <a:sysClr val="windowText" lastClr="000000"/>
                    </a:solidFill>
                    <a:effectLst/>
                    <a:uLnTx/>
                    <a:uFillTx/>
                    <a:latin typeface="Calibri"/>
                  </a:rPr>
                </a:br>
                <a:r>
                  <a:rPr kumimoji="0" lang="en-GB" sz="1300" b="0" i="0" u="none" strike="noStrike" kern="1200" cap="none" spc="0" normalizeH="0" baseline="0" noProof="0" dirty="0" smtClean="0">
                    <a:ln>
                      <a:noFill/>
                    </a:ln>
                    <a:solidFill>
                      <a:sysClr val="windowText" lastClr="000000"/>
                    </a:solidFill>
                    <a:effectLst/>
                    <a:uLnTx/>
                    <a:uFillTx/>
                    <a:latin typeface="Calibri"/>
                  </a:rPr>
                  <a:t>Sub-Group</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grpSp>
          <p:nvGrpSpPr>
            <p:cNvPr id="91" name="组合 90"/>
            <p:cNvGrpSpPr/>
            <p:nvPr/>
          </p:nvGrpSpPr>
          <p:grpSpPr>
            <a:xfrm>
              <a:off x="246743" y="4153629"/>
              <a:ext cx="1199056" cy="799371"/>
              <a:chOff x="465230" y="4406109"/>
              <a:chExt cx="1199056" cy="799371"/>
            </a:xfrm>
          </p:grpSpPr>
          <p:sp>
            <p:nvSpPr>
              <p:cNvPr id="126" name="圆角矩形 125"/>
              <p:cNvSpPr/>
              <p:nvPr/>
            </p:nvSpPr>
            <p:spPr>
              <a:xfrm>
                <a:off x="465230" y="4406109"/>
                <a:ext cx="1199056" cy="799371"/>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27" name="圆角矩形 7"/>
              <p:cNvSpPr/>
              <p:nvPr/>
            </p:nvSpPr>
            <p:spPr>
              <a:xfrm>
                <a:off x="488643" y="442952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IR </a:t>
                </a:r>
                <a:br>
                  <a:rPr kumimoji="0" lang="en-GB" sz="1300" b="0" i="0" u="none" strike="noStrike" kern="1200" cap="none" spc="0" normalizeH="0" baseline="0" noProof="0" dirty="0" smtClean="0">
                    <a:ln>
                      <a:noFill/>
                    </a:ln>
                    <a:solidFill>
                      <a:sysClr val="windowText" lastClr="000000"/>
                    </a:solidFill>
                    <a:effectLst/>
                    <a:uLnTx/>
                    <a:uFillTx/>
                    <a:latin typeface="Calibri"/>
                  </a:rPr>
                </a:br>
                <a:r>
                  <a:rPr kumimoji="0" lang="en-GB" sz="1300" b="0" i="0" u="none" strike="noStrike" kern="1200" cap="none" spc="0" normalizeH="0" baseline="0" noProof="0" dirty="0" smtClean="0">
                    <a:ln>
                      <a:noFill/>
                    </a:ln>
                    <a:solidFill>
                      <a:sysClr val="windowText" lastClr="000000"/>
                    </a:solidFill>
                    <a:effectLst/>
                    <a:uLnTx/>
                    <a:uFillTx/>
                    <a:latin typeface="Calibri"/>
                  </a:rPr>
                  <a:t>Sub-Group</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sp>
          <p:nvSpPr>
            <p:cNvPr id="92" name="圆角矩形 91"/>
            <p:cNvSpPr/>
            <p:nvPr/>
          </p:nvSpPr>
          <p:spPr>
            <a:xfrm>
              <a:off x="1905000" y="5348949"/>
              <a:ext cx="1199056" cy="799371"/>
            </a:xfrm>
            <a:prstGeom prst="roundRect">
              <a:avLst>
                <a:gd name="adj" fmla="val 10000"/>
              </a:avLst>
            </a:prstGeom>
            <a:gradFill rotWithShape="1">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93" name="圆角矩形 10"/>
            <p:cNvSpPr/>
            <p:nvPr/>
          </p:nvSpPr>
          <p:spPr>
            <a:xfrm>
              <a:off x="1905000" y="537236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WGCV IVOS</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nvGrpSpPr>
            <p:cNvPr id="94" name="组合 93"/>
            <p:cNvGrpSpPr/>
            <p:nvPr/>
          </p:nvGrpSpPr>
          <p:grpSpPr>
            <a:xfrm>
              <a:off x="3906344" y="4153629"/>
              <a:ext cx="1199056" cy="799371"/>
              <a:chOff x="2803391" y="4406109"/>
              <a:chExt cx="1199056" cy="799371"/>
            </a:xfrm>
          </p:grpSpPr>
          <p:sp>
            <p:nvSpPr>
              <p:cNvPr id="124" name="圆角矩形 123"/>
              <p:cNvSpPr/>
              <p:nvPr/>
            </p:nvSpPr>
            <p:spPr>
              <a:xfrm>
                <a:off x="2803391" y="4406109"/>
                <a:ext cx="1199056" cy="799371"/>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25" name="圆角矩形 13"/>
              <p:cNvSpPr/>
              <p:nvPr/>
            </p:nvSpPr>
            <p:spPr>
              <a:xfrm>
                <a:off x="2826804" y="442952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Microwave Sub-Group</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grpSp>
          <p:nvGrpSpPr>
            <p:cNvPr id="95" name="组合 94"/>
            <p:cNvGrpSpPr/>
            <p:nvPr/>
          </p:nvGrpSpPr>
          <p:grpSpPr>
            <a:xfrm>
              <a:off x="3276600" y="5348949"/>
              <a:ext cx="1199056" cy="799371"/>
              <a:chOff x="3352800" y="5348949"/>
              <a:chExt cx="1199056" cy="799371"/>
            </a:xfrm>
          </p:grpSpPr>
          <p:sp>
            <p:nvSpPr>
              <p:cNvPr id="122" name="圆角矩形 121"/>
              <p:cNvSpPr/>
              <p:nvPr/>
            </p:nvSpPr>
            <p:spPr>
              <a:xfrm>
                <a:off x="3352800" y="5348949"/>
                <a:ext cx="1199056" cy="799371"/>
              </a:xfrm>
              <a:prstGeom prst="roundRect">
                <a:avLst>
                  <a:gd name="adj" fmla="val 10000"/>
                </a:avLst>
              </a:prstGeom>
              <a:gradFill rotWithShape="1">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23" name="圆角矩形 15"/>
              <p:cNvSpPr/>
              <p:nvPr/>
            </p:nvSpPr>
            <p:spPr>
              <a:xfrm>
                <a:off x="3376213" y="537236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WGCV MWSG</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grpSp>
          <p:nvGrpSpPr>
            <p:cNvPr id="96" name="组合 95"/>
            <p:cNvGrpSpPr/>
            <p:nvPr/>
          </p:nvGrpSpPr>
          <p:grpSpPr>
            <a:xfrm>
              <a:off x="4586630" y="5348949"/>
              <a:ext cx="1199056" cy="799371"/>
              <a:chOff x="4911574" y="5348949"/>
              <a:chExt cx="1199056" cy="799371"/>
            </a:xfrm>
          </p:grpSpPr>
          <p:sp>
            <p:nvSpPr>
              <p:cNvPr id="120" name="圆角矩形 119"/>
              <p:cNvSpPr/>
              <p:nvPr/>
            </p:nvSpPr>
            <p:spPr>
              <a:xfrm>
                <a:off x="4911574" y="5348949"/>
                <a:ext cx="1199056" cy="799371"/>
              </a:xfrm>
              <a:prstGeom prst="roundRect">
                <a:avLst>
                  <a:gd name="adj" fmla="val 10000"/>
                </a:avLst>
              </a:prstGeom>
              <a:gradFill rotWithShape="1">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21" name="圆角矩形 18"/>
              <p:cNvSpPr/>
              <p:nvPr/>
            </p:nvSpPr>
            <p:spPr>
              <a:xfrm>
                <a:off x="4934987" y="537236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GPM X-CAL</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grpSp>
          <p:nvGrpSpPr>
            <p:cNvPr id="97" name="组合 96"/>
            <p:cNvGrpSpPr/>
            <p:nvPr/>
          </p:nvGrpSpPr>
          <p:grpSpPr>
            <a:xfrm>
              <a:off x="6400800" y="4144174"/>
              <a:ext cx="1199056" cy="799371"/>
              <a:chOff x="5920939" y="4406109"/>
              <a:chExt cx="1199056" cy="799371"/>
            </a:xfrm>
          </p:grpSpPr>
          <p:sp>
            <p:nvSpPr>
              <p:cNvPr id="118" name="圆角矩形 117"/>
              <p:cNvSpPr/>
              <p:nvPr/>
            </p:nvSpPr>
            <p:spPr>
              <a:xfrm>
                <a:off x="5920939" y="4406109"/>
                <a:ext cx="1199056" cy="799371"/>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19" name="圆角矩形 20"/>
              <p:cNvSpPr/>
              <p:nvPr/>
            </p:nvSpPr>
            <p:spPr>
              <a:xfrm>
                <a:off x="5944352" y="442952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UV </a:t>
                </a:r>
                <a:br>
                  <a:rPr kumimoji="0" lang="en-GB" sz="1300" b="0" i="0" u="none" strike="noStrike" kern="1200" cap="none" spc="0" normalizeH="0" baseline="0" noProof="0" dirty="0" smtClean="0">
                    <a:ln>
                      <a:noFill/>
                    </a:ln>
                    <a:solidFill>
                      <a:sysClr val="windowText" lastClr="000000"/>
                    </a:solidFill>
                    <a:effectLst/>
                    <a:uLnTx/>
                    <a:uFillTx/>
                    <a:latin typeface="Calibri"/>
                  </a:rPr>
                </a:br>
                <a:r>
                  <a:rPr kumimoji="0" lang="en-GB" sz="1300" b="0" i="0" u="none" strike="noStrike" kern="1200" cap="none" spc="0" normalizeH="0" baseline="0" noProof="0" dirty="0" smtClean="0">
                    <a:ln>
                      <a:noFill/>
                    </a:ln>
                    <a:solidFill>
                      <a:sysClr val="windowText" lastClr="000000"/>
                    </a:solidFill>
                    <a:effectLst/>
                    <a:uLnTx/>
                    <a:uFillTx/>
                    <a:latin typeface="Calibri"/>
                  </a:rPr>
                  <a:t>Sub-Group</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grpSp>
          <p:nvGrpSpPr>
            <p:cNvPr id="98" name="组合 97"/>
            <p:cNvGrpSpPr/>
            <p:nvPr/>
          </p:nvGrpSpPr>
          <p:grpSpPr>
            <a:xfrm>
              <a:off x="5867400" y="5334000"/>
              <a:ext cx="1199056" cy="799371"/>
              <a:chOff x="6233770" y="5372829"/>
              <a:chExt cx="1199056" cy="799371"/>
            </a:xfrm>
          </p:grpSpPr>
          <p:sp>
            <p:nvSpPr>
              <p:cNvPr id="116" name="圆角矩形 115"/>
              <p:cNvSpPr/>
              <p:nvPr/>
            </p:nvSpPr>
            <p:spPr>
              <a:xfrm>
                <a:off x="6233770" y="5372829"/>
                <a:ext cx="1199056" cy="799371"/>
              </a:xfrm>
              <a:prstGeom prst="roundRect">
                <a:avLst>
                  <a:gd name="adj" fmla="val 10000"/>
                </a:avLst>
              </a:prstGeom>
              <a:gradFill rotWithShape="1">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17" name="圆角矩形 23"/>
              <p:cNvSpPr/>
              <p:nvPr/>
            </p:nvSpPr>
            <p:spPr>
              <a:xfrm>
                <a:off x="6257183" y="539624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WGCV ACSG</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grpSp>
          <p:nvGrpSpPr>
            <p:cNvPr id="99" name="组合 98"/>
            <p:cNvGrpSpPr/>
            <p:nvPr/>
          </p:nvGrpSpPr>
          <p:grpSpPr>
            <a:xfrm>
              <a:off x="7177430" y="5334000"/>
              <a:ext cx="1199056" cy="799371"/>
              <a:chOff x="7792544" y="5372829"/>
              <a:chExt cx="1199056" cy="799371"/>
            </a:xfrm>
          </p:grpSpPr>
          <p:sp>
            <p:nvSpPr>
              <p:cNvPr id="114" name="圆角矩形 113"/>
              <p:cNvSpPr/>
              <p:nvPr/>
            </p:nvSpPr>
            <p:spPr>
              <a:xfrm>
                <a:off x="7792544" y="5372829"/>
                <a:ext cx="1199056" cy="799371"/>
              </a:xfrm>
              <a:prstGeom prst="roundRect">
                <a:avLst>
                  <a:gd name="adj" fmla="val 10000"/>
                </a:avLst>
              </a:prstGeom>
              <a:gradFill rotWithShape="1">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15" name="圆角矩形 26"/>
              <p:cNvSpPr/>
              <p:nvPr/>
            </p:nvSpPr>
            <p:spPr>
              <a:xfrm>
                <a:off x="7815957" y="539624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CEOS ACC</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grpSp>
          <p:nvGrpSpPr>
            <p:cNvPr id="100" name="组合 99"/>
            <p:cNvGrpSpPr/>
            <p:nvPr/>
          </p:nvGrpSpPr>
          <p:grpSpPr>
            <a:xfrm>
              <a:off x="7792544" y="4153629"/>
              <a:ext cx="1199056" cy="799371"/>
              <a:chOff x="7479713" y="4406109"/>
              <a:chExt cx="1199056" cy="799371"/>
            </a:xfrm>
          </p:grpSpPr>
          <p:sp>
            <p:nvSpPr>
              <p:cNvPr id="112" name="圆角矩形 111"/>
              <p:cNvSpPr/>
              <p:nvPr/>
            </p:nvSpPr>
            <p:spPr>
              <a:xfrm>
                <a:off x="7479713" y="4406109"/>
                <a:ext cx="1199056" cy="799371"/>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p>
          <p:sp>
            <p:nvSpPr>
              <p:cNvPr id="113" name="圆角矩形 29"/>
              <p:cNvSpPr/>
              <p:nvPr/>
            </p:nvSpPr>
            <p:spPr>
              <a:xfrm>
                <a:off x="7503126" y="4429522"/>
                <a:ext cx="1152230" cy="752545"/>
              </a:xfrm>
              <a:prstGeom prst="rect">
                <a:avLst/>
              </a:prstGeom>
              <a:noFill/>
              <a:ln>
                <a:noFill/>
              </a:ln>
              <a:effectLst/>
              <a:scene3d>
                <a:camera prst="orthographicFront"/>
                <a:lightRig rig="flat" dir="t"/>
              </a:scene3d>
              <a:sp3d/>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dirty="0" smtClean="0">
                    <a:ln>
                      <a:noFill/>
                    </a:ln>
                    <a:solidFill>
                      <a:sysClr val="windowText" lastClr="000000"/>
                    </a:solidFill>
                    <a:effectLst/>
                    <a:uLnTx/>
                    <a:uFillTx/>
                    <a:latin typeface="Calibri"/>
                  </a:rPr>
                  <a:t>Future </a:t>
                </a:r>
                <a:br>
                  <a:rPr kumimoji="0" lang="en-GB" sz="1300" b="0" i="0" u="none" strike="noStrike" kern="1200" cap="none" spc="0" normalizeH="0" baseline="0" noProof="0" dirty="0" smtClean="0">
                    <a:ln>
                      <a:noFill/>
                    </a:ln>
                    <a:solidFill>
                      <a:sysClr val="windowText" lastClr="000000"/>
                    </a:solidFill>
                    <a:effectLst/>
                    <a:uLnTx/>
                    <a:uFillTx/>
                    <a:latin typeface="Calibri"/>
                  </a:rPr>
                </a:br>
                <a:r>
                  <a:rPr kumimoji="0" lang="en-GB" sz="1300" b="0" i="0" u="none" strike="noStrike" kern="1200" cap="none" spc="0" normalizeH="0" baseline="0" noProof="0" dirty="0" smtClean="0">
                    <a:ln>
                      <a:noFill/>
                    </a:ln>
                    <a:solidFill>
                      <a:sysClr val="windowText" lastClr="000000"/>
                    </a:solidFill>
                    <a:effectLst/>
                    <a:uLnTx/>
                    <a:uFillTx/>
                    <a:latin typeface="Calibri"/>
                  </a:rPr>
                  <a:t>Sub-Groups...</a:t>
                </a:r>
                <a:endParaRPr kumimoji="0" lang="en-GB" sz="1300" b="0" i="0" u="none" strike="noStrike" kern="1200" cap="none" spc="0" normalizeH="0" baseline="0" noProof="0" dirty="0">
                  <a:ln>
                    <a:noFill/>
                  </a:ln>
                  <a:solidFill>
                    <a:sysClr val="windowText" lastClr="000000"/>
                  </a:solidFill>
                  <a:effectLst/>
                  <a:uLnTx/>
                  <a:uFillTx/>
                  <a:latin typeface="Calibri"/>
                </a:endParaRPr>
              </a:p>
            </p:txBody>
          </p:sp>
        </p:grpSp>
        <p:cxnSp>
          <p:nvCxnSpPr>
            <p:cNvPr id="101" name="肘形连接符 100"/>
            <p:cNvCxnSpPr>
              <a:stCxn id="122" idx="0"/>
              <a:endCxn id="121" idx="0"/>
            </p:cNvCxnSpPr>
            <p:nvPr/>
          </p:nvCxnSpPr>
          <p:spPr>
            <a:xfrm rot="16200000" flipH="1">
              <a:off x="4519436" y="4705640"/>
              <a:ext cx="23413" cy="1310030"/>
            </a:xfrm>
            <a:prstGeom prst="bentConnector3">
              <a:avLst>
                <a:gd name="adj1" fmla="val -976381"/>
              </a:avLst>
            </a:prstGeom>
            <a:ln w="31750" cmpd="sng">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endCxn id="92" idx="0"/>
            </p:cNvCxnSpPr>
            <p:nvPr/>
          </p:nvCxnSpPr>
          <p:spPr>
            <a:xfrm>
              <a:off x="2481115" y="5013784"/>
              <a:ext cx="23413" cy="335165"/>
            </a:xfrm>
            <a:prstGeom prst="straightConnector1">
              <a:avLst/>
            </a:prstGeom>
            <a:ln w="3175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 name="肘形连接符 102"/>
            <p:cNvCxnSpPr/>
            <p:nvPr/>
          </p:nvCxnSpPr>
          <p:spPr>
            <a:xfrm rot="16200000" flipH="1">
              <a:off x="7044109" y="4690692"/>
              <a:ext cx="23413" cy="1310030"/>
            </a:xfrm>
            <a:prstGeom prst="bentConnector3">
              <a:avLst>
                <a:gd name="adj1" fmla="val -976381"/>
              </a:avLst>
            </a:prstGeom>
            <a:ln w="31750" cmpd="sng">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4505872" y="4990371"/>
              <a:ext cx="0" cy="1440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7010400" y="4953000"/>
              <a:ext cx="0" cy="1440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762000" y="3886200"/>
              <a:ext cx="76144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4495800" y="3683046"/>
              <a:ext cx="0" cy="203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4495800" y="3886200"/>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514600" y="3886200"/>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762000" y="3886200"/>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7010400" y="3886200"/>
              <a:ext cx="0" cy="2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200844" y="1981200"/>
            <a:ext cx="1524000" cy="1815882"/>
          </a:xfrm>
          <a:prstGeom prst="rect">
            <a:avLst/>
          </a:prstGeom>
          <a:noFill/>
        </p:spPr>
        <p:txBody>
          <a:bodyPr wrap="square" rtlCol="0">
            <a:spAutoFit/>
          </a:bodyPr>
          <a:lstStyle/>
          <a:p>
            <a:pPr marL="0" lvl="1"/>
            <a:r>
              <a:rPr lang="en-US" sz="1400" dirty="0" smtClean="0">
                <a:solidFill>
                  <a:sysClr val="windowText" lastClr="000000"/>
                </a:solidFill>
              </a:rPr>
              <a:t>CMA </a:t>
            </a:r>
          </a:p>
          <a:p>
            <a:pPr marL="0" lvl="1"/>
            <a:r>
              <a:rPr lang="en-US" sz="1400" dirty="0" smtClean="0">
                <a:solidFill>
                  <a:sysClr val="windowText" lastClr="000000"/>
                </a:solidFill>
              </a:rPr>
              <a:t>EUMETSAT</a:t>
            </a:r>
            <a:br>
              <a:rPr lang="en-US" sz="1400" dirty="0" smtClean="0">
                <a:solidFill>
                  <a:sysClr val="windowText" lastClr="000000"/>
                </a:solidFill>
              </a:rPr>
            </a:br>
            <a:r>
              <a:rPr lang="en-US" sz="1400" dirty="0" smtClean="0">
                <a:solidFill>
                  <a:sysClr val="windowText" lastClr="000000"/>
                </a:solidFill>
              </a:rPr>
              <a:t>IMD</a:t>
            </a:r>
          </a:p>
          <a:p>
            <a:pPr marL="0" lvl="1"/>
            <a:r>
              <a:rPr lang="en-US" sz="1400" dirty="0" smtClean="0">
                <a:solidFill>
                  <a:sysClr val="windowText" lastClr="000000"/>
                </a:solidFill>
              </a:rPr>
              <a:t>JMA</a:t>
            </a:r>
          </a:p>
          <a:p>
            <a:pPr marL="0" lvl="1"/>
            <a:r>
              <a:rPr lang="en-US" sz="1400" dirty="0" smtClean="0">
                <a:solidFill>
                  <a:sysClr val="windowText" lastClr="000000"/>
                </a:solidFill>
              </a:rPr>
              <a:t>KMA</a:t>
            </a:r>
            <a:br>
              <a:rPr lang="en-US" sz="1400" dirty="0" smtClean="0">
                <a:solidFill>
                  <a:sysClr val="windowText" lastClr="000000"/>
                </a:solidFill>
              </a:rPr>
            </a:br>
            <a:r>
              <a:rPr lang="en-US" sz="1400" dirty="0" smtClean="0">
                <a:solidFill>
                  <a:sysClr val="windowText" lastClr="000000"/>
                </a:solidFill>
              </a:rPr>
              <a:t>NOAA</a:t>
            </a:r>
            <a:br>
              <a:rPr lang="en-US" sz="1400" dirty="0" smtClean="0">
                <a:solidFill>
                  <a:sysClr val="windowText" lastClr="000000"/>
                </a:solidFill>
              </a:rPr>
            </a:br>
            <a:r>
              <a:rPr lang="en-US" sz="1400" dirty="0" smtClean="0">
                <a:solidFill>
                  <a:sysClr val="windowText" lastClr="000000"/>
                </a:solidFill>
              </a:rPr>
              <a:t>ROSHYDROMET</a:t>
            </a:r>
            <a:endParaRPr lang="en-US" sz="1400" dirty="0">
              <a:solidFill>
                <a:sysClr val="windowText" lastClr="000000"/>
              </a:solidFill>
            </a:endParaRPr>
          </a:p>
          <a:p>
            <a:endParaRPr lang="en-US" sz="1200" dirty="0"/>
          </a:p>
        </p:txBody>
      </p:sp>
    </p:spTree>
    <p:extLst>
      <p:ext uri="{BB962C8B-B14F-4D97-AF65-F5344CB8AC3E}">
        <p14:creationId xmlns="" xmlns:p14="http://schemas.microsoft.com/office/powerpoint/2010/main" val="1730699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274638"/>
            <a:ext cx="7678479" cy="868362"/>
          </a:xfrm>
        </p:spPr>
        <p:txBody>
          <a:bodyPr>
            <a:normAutofit/>
          </a:bodyPr>
          <a:lstStyle/>
          <a:p>
            <a:r>
              <a:rPr lang="fr-CH" sz="3200" b="1" dirty="0" smtClean="0">
                <a:solidFill>
                  <a:schemeClr val="accent1">
                    <a:lumMod val="50000"/>
                  </a:schemeClr>
                </a:solidFill>
                <a:latin typeface="Arial Narrow" panose="020B0606020202030204" pitchFamily="34" charset="0"/>
              </a:rPr>
              <a:t>Outline</a:t>
            </a:r>
            <a:endParaRPr lang="en-US" sz="3200" b="1" dirty="0">
              <a:solidFill>
                <a:schemeClr val="accent1">
                  <a:lumMod val="50000"/>
                </a:schemeClr>
              </a:solidFill>
              <a:latin typeface="Arial Narrow" panose="020B0606020202030204" pitchFamily="34" charset="0"/>
            </a:endParaRPr>
          </a:p>
        </p:txBody>
      </p:sp>
      <p:sp>
        <p:nvSpPr>
          <p:cNvPr id="3" name="Content Placeholder 2"/>
          <p:cNvSpPr>
            <a:spLocks noGrp="1"/>
          </p:cNvSpPr>
          <p:nvPr>
            <p:ph idx="1"/>
          </p:nvPr>
        </p:nvSpPr>
        <p:spPr>
          <a:xfrm>
            <a:off x="609600" y="1722437"/>
            <a:ext cx="8229600" cy="4525963"/>
          </a:xfrm>
        </p:spPr>
        <p:txBody>
          <a:bodyPr>
            <a:noAutofit/>
          </a:bodyPr>
          <a:lstStyle/>
          <a:p>
            <a:pPr marL="514350" indent="-514350">
              <a:buFont typeface="+mj-lt"/>
              <a:buAutoNum type="arabicPeriod"/>
            </a:pPr>
            <a:r>
              <a:rPr lang="en-GB" sz="3200" dirty="0" smtClean="0">
                <a:solidFill>
                  <a:schemeClr val="tx1">
                    <a:lumMod val="50000"/>
                    <a:lumOff val="50000"/>
                  </a:schemeClr>
                </a:solidFill>
              </a:rPr>
              <a:t>GSICS purpose and organization</a:t>
            </a:r>
          </a:p>
          <a:p>
            <a:pPr marL="514350" indent="-514350">
              <a:buFont typeface="+mj-lt"/>
              <a:buAutoNum type="arabicPeriod"/>
            </a:pPr>
            <a:r>
              <a:rPr lang="en-GB" sz="3200" b="1" dirty="0" smtClean="0"/>
              <a:t>Highlights of recent activities</a:t>
            </a:r>
          </a:p>
          <a:p>
            <a:pPr marL="514350" indent="-514350">
              <a:buFont typeface="+mj-lt"/>
              <a:buAutoNum type="arabicPeriod"/>
            </a:pPr>
            <a:r>
              <a:rPr lang="en-GB" sz="3200" dirty="0" smtClean="0"/>
              <a:t>Recommendations</a:t>
            </a:r>
            <a:endParaRPr lang="en-GB" sz="3200" dirty="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135722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274638"/>
            <a:ext cx="7678479" cy="868362"/>
          </a:xfrm>
        </p:spPr>
        <p:txBody>
          <a:bodyPr>
            <a:normAutofit/>
          </a:bodyPr>
          <a:lstStyle/>
          <a:p>
            <a:r>
              <a:rPr lang="fr-CH" sz="3200" b="1" dirty="0" smtClean="0">
                <a:solidFill>
                  <a:schemeClr val="accent1">
                    <a:lumMod val="50000"/>
                  </a:schemeClr>
                </a:solidFill>
                <a:latin typeface="Arial Narrow" panose="020B0606020202030204" pitchFamily="34" charset="0"/>
              </a:rPr>
              <a:t>GCC </a:t>
            </a:r>
            <a:r>
              <a:rPr lang="fr-CH" sz="3200" b="1" dirty="0" err="1" smtClean="0">
                <a:solidFill>
                  <a:schemeClr val="accent1">
                    <a:lumMod val="50000"/>
                  </a:schemeClr>
                </a:solidFill>
                <a:latin typeface="Arial Narrow" panose="020B0606020202030204" pitchFamily="34" charset="0"/>
              </a:rPr>
              <a:t>Highlights</a:t>
            </a:r>
            <a:endParaRPr lang="en-US" sz="3200" b="1" dirty="0">
              <a:solidFill>
                <a:schemeClr val="accent1">
                  <a:lumMod val="50000"/>
                </a:schemeClr>
              </a:solidFill>
              <a:latin typeface="Arial Narrow" panose="020B0606020202030204" pitchFamily="34" charset="0"/>
            </a:endParaRPr>
          </a:p>
        </p:txBody>
      </p:sp>
      <p:sp>
        <p:nvSpPr>
          <p:cNvPr id="3" name="Content Placeholder 2"/>
          <p:cNvSpPr>
            <a:spLocks noGrp="1"/>
          </p:cNvSpPr>
          <p:nvPr>
            <p:ph idx="1"/>
          </p:nvPr>
        </p:nvSpPr>
        <p:spPr>
          <a:xfrm>
            <a:off x="228600" y="1219201"/>
            <a:ext cx="8610600" cy="5029200"/>
          </a:xfrm>
        </p:spPr>
        <p:txBody>
          <a:bodyPr>
            <a:noAutofit/>
          </a:bodyPr>
          <a:lstStyle/>
          <a:p>
            <a:pPr eaLnBrk="0" fontAlgn="base" hangingPunct="0"/>
            <a:r>
              <a:rPr lang="en-US" b="1" dirty="0" smtClean="0"/>
              <a:t>GSICS Coordination Center continues to support and coordinate exchanges of ideas within GSICS.</a:t>
            </a:r>
            <a:endParaRPr lang="en-GB" dirty="0" smtClean="0"/>
          </a:p>
          <a:p>
            <a:pPr eaLnBrk="0" fontAlgn="base" hangingPunct="0"/>
            <a:r>
              <a:rPr lang="en-US" b="1" dirty="0" smtClean="0"/>
              <a:t>Review of MSG-2,-3/IASI-A products was completed and Products are in Operational Status.</a:t>
            </a:r>
            <a:endParaRPr lang="en-GB" dirty="0" smtClean="0"/>
          </a:p>
          <a:p>
            <a:pPr eaLnBrk="0" fontAlgn="base" hangingPunct="0"/>
            <a:r>
              <a:rPr lang="en-US" b="1" dirty="0" smtClean="0"/>
              <a:t>Review of DCC and Prime product completed at GPPA.</a:t>
            </a:r>
            <a:endParaRPr lang="en-GB" dirty="0" smtClean="0"/>
          </a:p>
          <a:p>
            <a:pPr eaLnBrk="0" fontAlgn="base" hangingPunct="0"/>
            <a:r>
              <a:rPr lang="en-US" b="1" dirty="0" smtClean="0"/>
              <a:t>List of GCC focused discussions at this meeting</a:t>
            </a:r>
            <a:endParaRPr lang="en-GB" dirty="0" smtClean="0"/>
          </a:p>
          <a:p>
            <a:pPr lvl="1" eaLnBrk="0" fontAlgn="base" hangingPunct="0"/>
            <a:r>
              <a:rPr lang="en-GB" b="1" dirty="0" smtClean="0"/>
              <a:t>Promotion of products to pre-operational or operational stage</a:t>
            </a:r>
            <a:endParaRPr lang="en-US" b="1" dirty="0" smtClean="0"/>
          </a:p>
          <a:p>
            <a:pPr lvl="1" eaLnBrk="0" fontAlgn="base" hangingPunct="0"/>
            <a:r>
              <a:rPr lang="en-GB" b="1" dirty="0" smtClean="0"/>
              <a:t>Status of GSICS User Requirements and discussion  	</a:t>
            </a:r>
            <a:endParaRPr lang="en-US" b="1" dirty="0" smtClean="0"/>
          </a:p>
          <a:p>
            <a:pPr lvl="1" eaLnBrk="0" fontAlgn="base" hangingPunct="0"/>
            <a:r>
              <a:rPr lang="en-GB" b="1" dirty="0" smtClean="0"/>
              <a:t>Catalogue and definition of GSICS deliverables 	</a:t>
            </a:r>
            <a:endParaRPr lang="en-GB" dirty="0" smtClean="0"/>
          </a:p>
          <a:p>
            <a:pPr lvl="1"/>
            <a:r>
              <a:rPr lang="en-GB" b="1" dirty="0" smtClean="0"/>
              <a:t>GSICS documentation and outreach</a:t>
            </a:r>
            <a:endParaRPr lang="en-GB" dirty="0"/>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CGMS-44  GSICS Report</a:t>
            </a:r>
            <a:endParaRPr lang="en-US" altLang="en-US">
              <a:solidFill>
                <a:srgbClr val="000000"/>
              </a:solidFill>
            </a:endParaRPr>
          </a:p>
        </p:txBody>
      </p:sp>
    </p:spTree>
    <p:extLst>
      <p:ext uri="{BB962C8B-B14F-4D97-AF65-F5344CB8AC3E}">
        <p14:creationId xmlns="" xmlns:p14="http://schemas.microsoft.com/office/powerpoint/2010/main" val="1357221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4509</TotalTime>
  <Words>2238</Words>
  <Application>Microsoft Office PowerPoint</Application>
  <PresentationFormat>On-screen Show (4:3)</PresentationFormat>
  <Paragraphs>438</Paragraphs>
  <Slides>40</Slides>
  <Notes>2</Notes>
  <HiddenSlides>1</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1_Office Theme</vt:lpstr>
      <vt:lpstr>Office Theme</vt:lpstr>
      <vt:lpstr>2_Office Theme</vt:lpstr>
      <vt:lpstr>Highlights from the 17th Executive Panel Meeting   Kenneth HOLMLUND (GSICS-EP Vice-Chair)  </vt:lpstr>
      <vt:lpstr>Outline</vt:lpstr>
      <vt:lpstr>Why GSICS?  </vt:lpstr>
      <vt:lpstr>GSICS deliverables</vt:lpstr>
      <vt:lpstr>Who benefits from GSICS ?</vt:lpstr>
      <vt:lpstr>Slide 6</vt:lpstr>
      <vt:lpstr>Slide 7</vt:lpstr>
      <vt:lpstr>Outline</vt:lpstr>
      <vt:lpstr>GCC Highlights</vt:lpstr>
      <vt:lpstr>GSICS GEO-LEO IR Product Status 2016-02 (IR)</vt:lpstr>
      <vt:lpstr>Near-term GCC Goals for 2016-2017</vt:lpstr>
      <vt:lpstr>Outreach</vt:lpstr>
      <vt:lpstr>Engaging with users</vt:lpstr>
      <vt:lpstr>Overall GSICS Coordination Issues Near-term goals for GSICS Coordination Center</vt:lpstr>
      <vt:lpstr>GSICS Reference Documents</vt:lpstr>
      <vt:lpstr>Product Endorsement Process</vt:lpstr>
      <vt:lpstr>Responding to CGMS HLPP Targets</vt:lpstr>
      <vt:lpstr>Status of CGMS HLPP Targets</vt:lpstr>
      <vt:lpstr>Operational coordination: GSICS Procedure for Product Acceptance</vt:lpstr>
      <vt:lpstr>Slide 20</vt:lpstr>
      <vt:lpstr>Slide 21</vt:lpstr>
      <vt:lpstr>AHI Lunar Observation for GIRO Slide from JMA </vt:lpstr>
      <vt:lpstr>GEO-LEO VIS/NIR</vt:lpstr>
      <vt:lpstr>VIS-NIR intercalibration of  GEO to LEO (MODIS) using DCC as transfer standard</vt:lpstr>
      <vt:lpstr>Additional</vt:lpstr>
      <vt:lpstr>Slide 26</vt:lpstr>
      <vt:lpstr>Slide 27</vt:lpstr>
      <vt:lpstr>Slide 28</vt:lpstr>
      <vt:lpstr>GRWG Issues presented to CGMS WG II</vt:lpstr>
      <vt:lpstr>Other on-going developments</vt:lpstr>
      <vt:lpstr>GDWG Highlights</vt:lpstr>
      <vt:lpstr>GDWG Work Plan 2016/2017</vt:lpstr>
      <vt:lpstr>GDWG Membership Encouragement </vt:lpstr>
      <vt:lpstr>Data Management Highlights</vt:lpstr>
      <vt:lpstr>GDWG Work Plan</vt:lpstr>
      <vt:lpstr>Outline</vt:lpstr>
      <vt:lpstr>Recommendations/challenges</vt:lpstr>
      <vt:lpstr>ISCCP and SCOPE-CM</vt:lpstr>
      <vt:lpstr>GSICS Input to WIGOS Vision for 2040</vt:lpstr>
      <vt:lpstr>Summary</vt:lpstr>
    </vt:vector>
  </TitlesOfParts>
  <Company>WMO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JLafeuille</dc:creator>
  <cp:lastModifiedBy>Kenneth Holmlund</cp:lastModifiedBy>
  <cp:revision>183</cp:revision>
  <cp:lastPrinted>2015-04-13T09:11:56Z</cp:lastPrinted>
  <dcterms:created xsi:type="dcterms:W3CDTF">2014-11-15T13:54:40Z</dcterms:created>
  <dcterms:modified xsi:type="dcterms:W3CDTF">2016-08-11T09:25:50Z</dcterms:modified>
</cp:coreProperties>
</file>