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775" r:id="rId2"/>
    <p:sldId id="804" r:id="rId3"/>
    <p:sldId id="794" r:id="rId4"/>
    <p:sldId id="795" r:id="rId5"/>
    <p:sldId id="823" r:id="rId6"/>
    <p:sldId id="824" r:id="rId7"/>
    <p:sldId id="825" r:id="rId8"/>
    <p:sldId id="826" r:id="rId9"/>
    <p:sldId id="816" r:id="rId10"/>
    <p:sldId id="818" r:id="rId11"/>
    <p:sldId id="817" r:id="rId12"/>
    <p:sldId id="819" r:id="rId13"/>
    <p:sldId id="812" r:id="rId14"/>
    <p:sldId id="814" r:id="rId15"/>
    <p:sldId id="813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4F81BD"/>
    <a:srgbClr val="D9D9D9"/>
    <a:srgbClr val="0070C0"/>
    <a:srgbClr val="FDEADA"/>
    <a:srgbClr val="339933"/>
    <a:srgbClr val="333333"/>
    <a:srgbClr val="008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7433" autoAdjust="0"/>
  </p:normalViewPr>
  <p:slideViewPr>
    <p:cSldViewPr snapToGrid="0">
      <p:cViewPr varScale="1">
        <p:scale>
          <a:sx n="73" d="100"/>
          <a:sy n="73" d="100"/>
        </p:scale>
        <p:origin x="1074" y="45"/>
      </p:cViewPr>
      <p:guideLst>
        <p:guide orient="horz" pos="2160"/>
        <p:guide pos="2880"/>
        <p:guide orient="horz" pos="2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1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15 April 2020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54013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 smtClean="0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97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40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8"/>
            <a:ext cx="8229600" cy="57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8404"/>
            <a:ext cx="8229600" cy="55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60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341127" y="2181496"/>
            <a:ext cx="7195451" cy="1863270"/>
          </a:xfrm>
        </p:spPr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2020 Annual GSICS Calibration Report - GEO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" y="4338826"/>
            <a:ext cx="9143999" cy="2519174"/>
          </a:xfrm>
        </p:spPr>
        <p:txBody>
          <a:bodyPr/>
          <a:lstStyle/>
          <a:p>
            <a:pPr eaLnBrk="1" hangingPunct="1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hangingPunct="1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 Xu, </a:t>
            </a:r>
            <a:r>
              <a:rPr lang="en-US" altLang="zh-CN" sz="20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Xiuqing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Hu, Hanlie Xu, </a:t>
            </a:r>
            <a:r>
              <a:rPr lang="en-US" altLang="zh-CN" sz="20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Chengli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Qi </a:t>
            </a:r>
          </a:p>
          <a:p>
            <a:pPr eaLnBrk="1" hangingPunct="1"/>
            <a:r>
              <a:rPr lang="en-US" altLang="zh-CN" sz="20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Qiang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Guo, </a:t>
            </a:r>
            <a:r>
              <a:rPr lang="en-US" altLang="zh-CN" sz="20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Boyang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Chen, Lin Sun</a:t>
            </a:r>
          </a:p>
          <a:p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National Satellite Meteorological Center(NSMC), CMA</a:t>
            </a:r>
          </a:p>
          <a:p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2020 GSICS </a:t>
            </a:r>
            <a:r>
              <a:rPr lang="en-US" altLang="zh-CN" sz="1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Webmeeting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</a:p>
          <a:p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16, Apr, 2020</a:t>
            </a:r>
            <a:endParaRPr lang="zh-CN" altLang="en-US" sz="1800" dirty="0">
              <a:solidFill>
                <a:schemeClr val="tx1"/>
              </a:solidFill>
              <a:latin typeface="Malgun Gothic" panose="020B0503020000020004" charset="-127"/>
              <a:ea typeface="Malgun Gothic" panose="020B0503020000020004" charset="-127"/>
              <a:sym typeface="微软雅黑" panose="020B0503020204020204" pitchFamily="34" charset="-122"/>
            </a:endParaRPr>
          </a:p>
          <a:p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958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DDA4BD6F-986F-412C-A9B8-459C38A1B9D3}"/>
              </a:ext>
            </a:extLst>
          </p:cNvPr>
          <p:cNvSpPr txBox="1"/>
          <p:nvPr/>
        </p:nvSpPr>
        <p:spPr>
          <a:xfrm>
            <a:off x="0" y="1524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/>
              <a:t>Key Improvements of GIIIRS L1 Data in V3</a:t>
            </a:r>
            <a:endParaRPr lang="zh-CN" altLang="en-US" sz="22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C64F5C2-F9EC-46CC-8C58-29846F199473}"/>
              </a:ext>
            </a:extLst>
          </p:cNvPr>
          <p:cNvSpPr/>
          <p:nvPr/>
        </p:nvSpPr>
        <p:spPr>
          <a:xfrm>
            <a:off x="337463" y="1040671"/>
            <a:ext cx="8534400" cy="55626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</a:rPr>
              <a:t>Abnormal Observations (bad graduals) Correction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</a:rPr>
              <a:t>Spectral Optimization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1600" dirty="0">
                <a:solidFill>
                  <a:schemeClr val="tx1"/>
                </a:solidFill>
              </a:rPr>
              <a:t>Off-axis effects correction (for 32</a:t>
            </a:r>
            <a:r>
              <a:rPr lang="en-US" altLang="zh-CN" sz="1600" dirty="0">
                <a:solidFill>
                  <a:schemeClr val="tx1"/>
                </a:solidFill>
                <a:cs typeface="Times New Roman"/>
              </a:rPr>
              <a:t>×4 detector array</a:t>
            </a:r>
            <a:r>
              <a:rPr lang="en-US" altLang="zh-CN" sz="1600" dirty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1600" dirty="0">
                <a:solidFill>
                  <a:schemeClr val="tx1"/>
                </a:solidFill>
              </a:rPr>
              <a:t>Accurate spectral shift correction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</a:rPr>
              <a:t>Radiometric Optimization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1600" dirty="0">
                <a:solidFill>
                  <a:schemeClr val="tx1"/>
                </a:solidFill>
              </a:rPr>
              <a:t>ZPD-aligning improvement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1600" dirty="0">
                <a:solidFill>
                  <a:schemeClr val="tx1"/>
                </a:solidFill>
              </a:rPr>
              <a:t>New calibration model for diurnal-varying on GEO platform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</a:rPr>
              <a:t>Processing Efficiency Optimization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1600" dirty="0">
                <a:solidFill>
                  <a:schemeClr val="tx1"/>
                </a:solidFill>
              </a:rPr>
              <a:t>Fast DFT for GIIRS utilization (increased by 8~10 times)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</a:rPr>
              <a:t>Optional Apodization upon L1 Data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1400" i="1" dirty="0">
                <a:solidFill>
                  <a:schemeClr val="tx1"/>
                </a:solidFill>
              </a:rPr>
              <a:t>0813~0828: Hamming Apodization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1400" i="1" dirty="0">
                <a:solidFill>
                  <a:schemeClr val="tx1"/>
                </a:solidFill>
              </a:rPr>
              <a:t>0829~ : </a:t>
            </a:r>
            <a:r>
              <a:rPr lang="en-US" altLang="zh-CN" sz="1400" i="1" dirty="0" err="1">
                <a:solidFill>
                  <a:schemeClr val="tx1"/>
                </a:solidFill>
              </a:rPr>
              <a:t>Unapodized</a:t>
            </a:r>
            <a:endParaRPr lang="en-US" altLang="zh-CN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2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6D965DC5-CE0D-4ACB-921C-D5DE1E0E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55" y="56606"/>
            <a:ext cx="72825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+mn-lt"/>
                <a:ea typeface="仿宋" pitchFamily="49" charset="-122"/>
              </a:rPr>
              <a:t>Bad granules 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occurred in V1 has been overcome completely: </a:t>
            </a:r>
            <a:r>
              <a:rPr lang="en-US" altLang="zh-CN" sz="2000" b="1" dirty="0">
                <a:latin typeface="+mn-lt"/>
              </a:rPr>
              <a:t>11/350</a:t>
            </a:r>
            <a:r>
              <a:rPr lang="en-US" altLang="zh-CN" sz="2000" b="1" dirty="0">
                <a:latin typeface="+mn-lt"/>
                <a:ea typeface="Cambria Math" pitchFamily="18" charset="0"/>
                <a:cs typeface="Times New Roman" pitchFamily="18" charset="0"/>
              </a:rPr>
              <a:t>≈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Cambria Math" pitchFamily="18" charset="0"/>
                <a:cs typeface="Times New Roman" pitchFamily="18" charset="0"/>
              </a:rPr>
              <a:t>3%</a:t>
            </a:r>
            <a:endParaRPr lang="zh-CN" altLang="en-US" sz="20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C50E537-198C-42A2-875C-C033903A8831}"/>
              </a:ext>
            </a:extLst>
          </p:cNvPr>
          <p:cNvGrpSpPr/>
          <p:nvPr/>
        </p:nvGrpSpPr>
        <p:grpSpPr>
          <a:xfrm>
            <a:off x="0" y="1066795"/>
            <a:ext cx="9144000" cy="5715000"/>
            <a:chOff x="0" y="990600"/>
            <a:chExt cx="9144000" cy="5715000"/>
          </a:xfrm>
        </p:grpSpPr>
        <p:pic>
          <p:nvPicPr>
            <p:cNvPr id="6" name="Picture 2" descr="C:\Users\q\Desktop\animation\PCLK\20190509_20190513_1050.000.gif">
              <a:extLst>
                <a:ext uri="{FF2B5EF4-FFF2-40B4-BE49-F238E27FC236}">
                  <a16:creationId xmlns:a16="http://schemas.microsoft.com/office/drawing/2014/main" id="{0BD982BB-7BE1-4C4F-82A7-DD1829E8E02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990600"/>
              <a:ext cx="7620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AF60EC75-BF78-4BC1-AC9C-97AA9CA27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76400"/>
              <a:ext cx="914400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latin typeface="Cambria Math" pitchFamily="18" charset="0"/>
                </a:rPr>
                <a:t>                                      V2/V3                                        V1</a:t>
              </a:r>
              <a:endParaRPr lang="zh-CN" altLang="en-US" sz="2400" b="1" dirty="0">
                <a:latin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17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A245B-E94C-4850-804E-52BEC17E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43" y="121919"/>
            <a:ext cx="7886700" cy="551022"/>
          </a:xfrm>
        </p:spPr>
        <p:txBody>
          <a:bodyPr/>
          <a:lstStyle/>
          <a:p>
            <a:r>
              <a:rPr lang="en-US" altLang="zh-CN" sz="1800" dirty="0"/>
              <a:t>FY4A/GIIRS spectral and radiometric </a:t>
            </a:r>
            <a:r>
              <a:rPr lang="en-US" altLang="zh-CN" sz="1800" dirty="0" err="1"/>
              <a:t>asessment</a:t>
            </a:r>
            <a:endParaRPr lang="zh-CN" altLang="en-US" sz="180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C23ED45-75FA-472E-A001-ED87E75A51CE}"/>
              </a:ext>
            </a:extLst>
          </p:cNvPr>
          <p:cNvSpPr txBox="1"/>
          <p:nvPr/>
        </p:nvSpPr>
        <p:spPr bwMode="auto">
          <a:xfrm>
            <a:off x="0" y="3635827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latin typeface="+mn-lt"/>
                <a:ea typeface="仿宋" pitchFamily="49" charset="-122"/>
              </a:rPr>
              <a:t>ECMWF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 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Assessments of V3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 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Radiance (O-B): channel7 (~100hPa)</a:t>
            </a:r>
            <a:endParaRPr lang="zh-CN" altLang="en-US" sz="2000" b="1" dirty="0">
              <a:latin typeface="+mn-lt"/>
              <a:ea typeface="仿宋" pitchFamily="49" charset="-122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FED5918-0D37-47BC-8469-84FD122E9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4" t="48788" r="12093" b="5980"/>
          <a:stretch>
            <a:fillRect/>
          </a:stretch>
        </p:blipFill>
        <p:spPr bwMode="auto">
          <a:xfrm>
            <a:off x="0" y="3959746"/>
            <a:ext cx="4572000" cy="269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123E186-E994-414B-8A58-3185D9EF2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7" t="48788" r="12268" b="5980"/>
          <a:stretch>
            <a:fillRect/>
          </a:stretch>
        </p:blipFill>
        <p:spPr bwMode="auto">
          <a:xfrm>
            <a:off x="4572000" y="3959746"/>
            <a:ext cx="4572000" cy="269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1814A5C-3250-4F94-A5DF-50565486A7D2}"/>
              </a:ext>
            </a:extLst>
          </p:cNvPr>
          <p:cNvSpPr/>
          <p:nvPr/>
        </p:nvSpPr>
        <p:spPr bwMode="auto">
          <a:xfrm>
            <a:off x="3505200" y="4275590"/>
            <a:ext cx="4984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V1</a:t>
            </a:r>
            <a:endParaRPr lang="zh-CN" altLang="en-US" dirty="0"/>
          </a:p>
        </p:txBody>
      </p:sp>
      <p:sp>
        <p:nvSpPr>
          <p:cNvPr id="8" name="矩形 23">
            <a:extLst>
              <a:ext uri="{FF2B5EF4-FFF2-40B4-BE49-F238E27FC236}">
                <a16:creationId xmlns:a16="http://schemas.microsoft.com/office/drawing/2014/main" id="{7E108579-7916-4A9B-A5FD-B9D253739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06" y="4276222"/>
            <a:ext cx="498855" cy="40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zh-CN" sz="2000" b="1">
                <a:solidFill>
                  <a:srgbClr val="FF0000"/>
                </a:solidFill>
              </a:rPr>
              <a:t>V3</a:t>
            </a:r>
            <a:endParaRPr lang="zh-CN" altLang="en-US" sz="200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2CAF97B9-30FC-4C99-8F71-BF4B6858379B}"/>
              </a:ext>
            </a:extLst>
          </p:cNvPr>
          <p:cNvSpPr txBox="1"/>
          <p:nvPr/>
        </p:nvSpPr>
        <p:spPr>
          <a:xfrm>
            <a:off x="152400" y="6531427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Less than </a:t>
            </a:r>
            <a:r>
              <a:rPr lang="en-US" altLang="zh-CN" sz="2000" b="1" dirty="0">
                <a:solidFill>
                  <a:srgbClr val="FF0000"/>
                </a:solidFill>
              </a:rPr>
              <a:t>1K</a:t>
            </a:r>
            <a:r>
              <a:rPr lang="en-US" altLang="zh-CN" sz="2000" b="1" dirty="0"/>
              <a:t> for most channels in LW band</a:t>
            </a:r>
            <a:endParaRPr lang="zh-CN" altLang="en-US" sz="2000" b="1" dirty="0"/>
          </a:p>
        </p:txBody>
      </p:sp>
      <p:pic>
        <p:nvPicPr>
          <p:cNvPr id="10" name="Picture 2" descr="C:\User\My Work\国家自然科学基金申请\2020自然基金申请\素材\SSEC_Spectral_Shifts_2019_final.jpg">
            <a:extLst>
              <a:ext uri="{FF2B5EF4-FFF2-40B4-BE49-F238E27FC236}">
                <a16:creationId xmlns:a16="http://schemas.microsoft.com/office/drawing/2014/main" id="{06F2D17D-A80D-4CDD-B229-C0B54A3A7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398"/>
            <a:ext cx="9144000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3716E762-39F3-433B-B7E3-B45D251A2DDB}"/>
              </a:ext>
            </a:extLst>
          </p:cNvPr>
          <p:cNvSpPr txBox="1"/>
          <p:nvPr/>
        </p:nvSpPr>
        <p:spPr bwMode="auto">
          <a:xfrm>
            <a:off x="143691" y="871399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latin typeface="+mn-lt"/>
                <a:ea typeface="仿宋" pitchFamily="49" charset="-122"/>
              </a:rPr>
              <a:t>SSEC/UW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 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Assessments of V3</a:t>
            </a:r>
            <a:r>
              <a:rPr lang="zh-CN" altLang="en-US" sz="2000" b="1" dirty="0">
                <a:latin typeface="+mn-lt"/>
                <a:ea typeface="仿宋" pitchFamily="49" charset="-122"/>
              </a:rPr>
              <a:t> </a:t>
            </a:r>
            <a:r>
              <a:rPr lang="en-US" altLang="zh-CN" sz="2000" b="1" dirty="0">
                <a:latin typeface="+mn-lt"/>
                <a:ea typeface="仿宋" pitchFamily="49" charset="-122"/>
              </a:rPr>
              <a:t>Spectral Shifts</a:t>
            </a:r>
            <a:endParaRPr lang="zh-CN" altLang="en-US" sz="2000" b="1" dirty="0">
              <a:latin typeface="+mn-lt"/>
              <a:ea typeface="仿宋" pitchFamily="49" charset="-122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20E13F8-59D7-4A6D-88AC-BF874887FF82}"/>
              </a:ext>
            </a:extLst>
          </p:cNvPr>
          <p:cNvSpPr txBox="1"/>
          <p:nvPr/>
        </p:nvSpPr>
        <p:spPr>
          <a:xfrm>
            <a:off x="1524000" y="241662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&lt; 5ppm</a:t>
            </a:r>
            <a:endParaRPr lang="zh-CN" altLang="en-US" b="1" dirty="0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63E4DF3E-1F7C-424F-8BCE-5D9A616F64DB}"/>
              </a:ext>
            </a:extLst>
          </p:cNvPr>
          <p:cNvSpPr txBox="1"/>
          <p:nvPr/>
        </p:nvSpPr>
        <p:spPr>
          <a:xfrm>
            <a:off x="5799056" y="2444907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&lt; 10ppm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4019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/>
          <p:nvPr/>
        </p:nvSpPr>
        <p:spPr bwMode="auto">
          <a:xfrm>
            <a:off x="233841" y="103348"/>
            <a:ext cx="7886700" cy="551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ja-JP" sz="2000" dirty="0">
                <a:solidFill>
                  <a:prstClr val="black"/>
                </a:solidFill>
              </a:rPr>
              <a:t>FY-2G/H IR Rad. Calibration Performance (2019)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186841" y="982818"/>
          <a:ext cx="423479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28"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IR1_11.0</a:t>
                      </a:r>
                    </a:p>
                    <a:p>
                      <a:r>
                        <a:rPr lang="en-US" altLang="zh-CN" sz="1000" b="0" dirty="0"/>
                        <a:t>(286K)</a:t>
                      </a:r>
                      <a:endParaRPr lang="zh-CN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IR2_12.2</a:t>
                      </a:r>
                    </a:p>
                    <a:p>
                      <a:r>
                        <a:rPr lang="en-US" altLang="zh-CN" sz="1000" b="0" dirty="0"/>
                        <a:t>(285K)</a:t>
                      </a:r>
                      <a:endParaRPr lang="zh-CN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IR3_6.9</a:t>
                      </a:r>
                    </a:p>
                    <a:p>
                      <a:r>
                        <a:rPr lang="en-US" altLang="zh-CN" sz="1000" b="0" dirty="0"/>
                        <a:t>(247K)</a:t>
                      </a:r>
                      <a:endParaRPr lang="zh-CN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IR4_3.8</a:t>
                      </a:r>
                    </a:p>
                    <a:p>
                      <a:r>
                        <a:rPr lang="en-US" altLang="zh-CN" sz="1000" b="0" dirty="0"/>
                        <a:t>(285K)</a:t>
                      </a:r>
                      <a:endParaRPr lang="zh-CN" alt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r>
                        <a:rPr lang="en-US" altLang="zh-CN" sz="1050" dirty="0" err="1"/>
                        <a:t>Metop</a:t>
                      </a:r>
                      <a:r>
                        <a:rPr lang="en-US" altLang="zh-CN" sz="1050" dirty="0"/>
                        <a:t>-A/IASI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-0.2593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-0.7841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-1.4897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1.1197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r>
                        <a:rPr lang="en-US" altLang="zh-CN" sz="1050" dirty="0" err="1"/>
                        <a:t>Metop</a:t>
                      </a:r>
                      <a:r>
                        <a:rPr lang="en-US" altLang="zh-CN" sz="1050" dirty="0"/>
                        <a:t>-B/IASI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-0.2194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-0.7426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-1.4335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0.9641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表格 2"/>
          <p:cNvGraphicFramePr>
            <a:graphicFrameLocks noGrp="1"/>
          </p:cNvGraphicFramePr>
          <p:nvPr/>
        </p:nvGraphicFramePr>
        <p:xfrm>
          <a:off x="4823767" y="987536"/>
          <a:ext cx="4001190" cy="119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558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IR1_11.0</a:t>
                      </a:r>
                    </a:p>
                    <a:p>
                      <a:r>
                        <a:rPr lang="en-US" altLang="zh-CN" sz="1000" b="0" dirty="0"/>
                        <a:t>(286K)</a:t>
                      </a:r>
                      <a:endParaRPr lang="zh-CN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IR2_12.2</a:t>
                      </a:r>
                    </a:p>
                    <a:p>
                      <a:r>
                        <a:rPr lang="en-US" altLang="zh-CN" sz="1000" b="0" dirty="0"/>
                        <a:t>(285K)</a:t>
                      </a:r>
                      <a:endParaRPr lang="zh-CN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IR3_6.9</a:t>
                      </a:r>
                    </a:p>
                    <a:p>
                      <a:r>
                        <a:rPr lang="en-US" altLang="zh-CN" sz="1000" b="0" dirty="0"/>
                        <a:t>(247K)</a:t>
                      </a:r>
                      <a:endParaRPr lang="zh-CN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IR4_3.8</a:t>
                      </a:r>
                    </a:p>
                    <a:p>
                      <a:r>
                        <a:rPr lang="en-US" altLang="zh-CN" sz="1000" b="0" dirty="0"/>
                        <a:t>(285K)</a:t>
                      </a:r>
                      <a:endParaRPr lang="zh-CN" alt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64">
                <a:tc>
                  <a:txBody>
                    <a:bodyPr/>
                    <a:lstStyle/>
                    <a:p>
                      <a:r>
                        <a:rPr lang="en-US" altLang="zh-CN" sz="1000" dirty="0" err="1"/>
                        <a:t>Metop</a:t>
                      </a:r>
                      <a:r>
                        <a:rPr lang="en-US" altLang="zh-CN" sz="1000" dirty="0"/>
                        <a:t>-A/IASI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-0.4519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-</a:t>
                      </a:r>
                      <a:r>
                        <a:rPr lang="en-US" altLang="zh-CN" sz="800" dirty="0"/>
                        <a:t>1.0307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-1.1022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2.9536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64">
                <a:tc>
                  <a:txBody>
                    <a:bodyPr/>
                    <a:lstStyle/>
                    <a:p>
                      <a:r>
                        <a:rPr lang="en-US" altLang="zh-CN" sz="1000" dirty="0" err="1"/>
                        <a:t>Metop</a:t>
                      </a:r>
                      <a:r>
                        <a:rPr lang="en-US" altLang="zh-CN" sz="1000" dirty="0"/>
                        <a:t>-B/IASI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-0.4653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-1.0320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-0.9186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1.8630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35460" y="749844"/>
            <a:ext cx="96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FY-2G</a:t>
            </a:r>
            <a:endParaRPr lang="zh-CN" altLang="en-US" sz="1200" dirty="0"/>
          </a:p>
        </p:txBody>
      </p:sp>
      <p:sp>
        <p:nvSpPr>
          <p:cNvPr id="6" name="文本框 5"/>
          <p:cNvSpPr txBox="1"/>
          <p:nvPr/>
        </p:nvSpPr>
        <p:spPr>
          <a:xfrm>
            <a:off x="4557149" y="736377"/>
            <a:ext cx="96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FY-2H</a:t>
            </a:r>
            <a:endParaRPr lang="zh-CN" altLang="en-US" sz="1200" dirty="0"/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53" y="2668243"/>
            <a:ext cx="2020812" cy="1347208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" y="2668244"/>
            <a:ext cx="2020812" cy="1347208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" y="3984234"/>
            <a:ext cx="2020810" cy="1347207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37" y="3984234"/>
            <a:ext cx="2020812" cy="1347208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60" y="2677764"/>
            <a:ext cx="2020813" cy="134720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44" y="2677769"/>
            <a:ext cx="2020813" cy="1347209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60" y="3984232"/>
            <a:ext cx="2020813" cy="1347209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44" y="3984237"/>
            <a:ext cx="2020813" cy="1347209"/>
          </a:xfrm>
          <a:prstGeom prst="rect">
            <a:avLst/>
          </a:prstGeom>
        </p:spPr>
      </p:pic>
      <p:sp>
        <p:nvSpPr>
          <p:cNvPr id="66" name="文本框 65"/>
          <p:cNvSpPr txBox="1"/>
          <p:nvPr/>
        </p:nvSpPr>
        <p:spPr>
          <a:xfrm>
            <a:off x="257229" y="3418788"/>
            <a:ext cx="80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IR1</a:t>
            </a:r>
            <a:endParaRPr lang="zh-CN" altLang="en-US" sz="1200" dirty="0"/>
          </a:p>
        </p:txBody>
      </p:sp>
      <p:sp>
        <p:nvSpPr>
          <p:cNvPr id="67" name="文本框 66"/>
          <p:cNvSpPr txBox="1"/>
          <p:nvPr/>
        </p:nvSpPr>
        <p:spPr>
          <a:xfrm>
            <a:off x="2335977" y="3418788"/>
            <a:ext cx="80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IR2</a:t>
            </a:r>
            <a:endParaRPr lang="zh-CN" altLang="en-US" sz="1200" dirty="0"/>
          </a:p>
        </p:txBody>
      </p:sp>
      <p:sp>
        <p:nvSpPr>
          <p:cNvPr id="68" name="文本框 67"/>
          <p:cNvSpPr txBox="1"/>
          <p:nvPr/>
        </p:nvSpPr>
        <p:spPr>
          <a:xfrm>
            <a:off x="225846" y="4799843"/>
            <a:ext cx="80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IR3</a:t>
            </a:r>
            <a:endParaRPr lang="zh-CN" altLang="en-US" sz="1200" dirty="0"/>
          </a:p>
        </p:txBody>
      </p:sp>
      <p:sp>
        <p:nvSpPr>
          <p:cNvPr id="69" name="文本框 68"/>
          <p:cNvSpPr txBox="1"/>
          <p:nvPr/>
        </p:nvSpPr>
        <p:spPr>
          <a:xfrm>
            <a:off x="2335976" y="4799843"/>
            <a:ext cx="80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IR4</a:t>
            </a:r>
            <a:endParaRPr lang="zh-CN" altLang="en-US" sz="1200" dirty="0"/>
          </a:p>
        </p:txBody>
      </p:sp>
      <p:sp>
        <p:nvSpPr>
          <p:cNvPr id="70" name="文本框 69"/>
          <p:cNvSpPr txBox="1"/>
          <p:nvPr/>
        </p:nvSpPr>
        <p:spPr>
          <a:xfrm>
            <a:off x="4946543" y="3429823"/>
            <a:ext cx="80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IR1</a:t>
            </a:r>
            <a:endParaRPr lang="zh-CN" altLang="en-US" sz="1200" dirty="0"/>
          </a:p>
        </p:txBody>
      </p:sp>
      <p:sp>
        <p:nvSpPr>
          <p:cNvPr id="71" name="文本框 70"/>
          <p:cNvSpPr txBox="1"/>
          <p:nvPr/>
        </p:nvSpPr>
        <p:spPr>
          <a:xfrm>
            <a:off x="7025291" y="3429823"/>
            <a:ext cx="80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IR2</a:t>
            </a:r>
            <a:endParaRPr lang="zh-CN" altLang="en-US" sz="1200" dirty="0"/>
          </a:p>
        </p:txBody>
      </p:sp>
      <p:sp>
        <p:nvSpPr>
          <p:cNvPr id="72" name="文本框 71"/>
          <p:cNvSpPr txBox="1"/>
          <p:nvPr/>
        </p:nvSpPr>
        <p:spPr>
          <a:xfrm>
            <a:off x="4915160" y="4810878"/>
            <a:ext cx="80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IR3</a:t>
            </a:r>
            <a:endParaRPr lang="zh-CN" altLang="en-US" sz="1200" dirty="0"/>
          </a:p>
        </p:txBody>
      </p:sp>
      <p:sp>
        <p:nvSpPr>
          <p:cNvPr id="73" name="文本框 72"/>
          <p:cNvSpPr txBox="1"/>
          <p:nvPr/>
        </p:nvSpPr>
        <p:spPr>
          <a:xfrm>
            <a:off x="7025290" y="4810878"/>
            <a:ext cx="80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IR4</a:t>
            </a:r>
            <a:endParaRPr lang="zh-CN" altLang="en-US" sz="1200" dirty="0"/>
          </a:p>
        </p:txBody>
      </p:sp>
      <p:sp>
        <p:nvSpPr>
          <p:cNvPr id="74" name="文本框 73"/>
          <p:cNvSpPr txBox="1"/>
          <p:nvPr/>
        </p:nvSpPr>
        <p:spPr>
          <a:xfrm>
            <a:off x="225846" y="2922844"/>
            <a:ext cx="1838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B050"/>
                </a:solidFill>
              </a:rPr>
              <a:t>Ref: IASI-A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899532" y="2922844"/>
            <a:ext cx="190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B050"/>
                </a:solidFill>
              </a:rPr>
              <a:t>Ref: IASI-A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0555" y="5603687"/>
            <a:ext cx="73344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 at window channels are less than 1k (FY-2G) and 1.5k  (FY-2H)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FY-2G/H’s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 bias at standard Tb show seasonal variation;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2" y="2287786"/>
            <a:ext cx="2281449" cy="15209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54" y="2287786"/>
            <a:ext cx="2281449" cy="15209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60" y="2275721"/>
            <a:ext cx="2281449" cy="15209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" y="3808752"/>
            <a:ext cx="2281449" cy="15209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75" y="3808752"/>
            <a:ext cx="2281449" cy="152096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24" y="3796492"/>
            <a:ext cx="2281449" cy="1520966"/>
          </a:xfrm>
          <a:prstGeom prst="rect">
            <a:avLst/>
          </a:prstGeom>
        </p:spPr>
      </p:pic>
      <p:sp>
        <p:nvSpPr>
          <p:cNvPr id="22" name="タイトル 1"/>
          <p:cNvSpPr txBox="1"/>
          <p:nvPr/>
        </p:nvSpPr>
        <p:spPr bwMode="auto">
          <a:xfrm>
            <a:off x="233841" y="103348"/>
            <a:ext cx="7886700" cy="551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ja-JP" sz="2000" dirty="0">
                <a:solidFill>
                  <a:prstClr val="black"/>
                </a:solidFill>
              </a:rPr>
              <a:t>FY-4A/AGRI IR Rad. Calibration Performance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9" name="表格 2"/>
          <p:cNvGraphicFramePr>
            <a:graphicFrameLocks noGrp="1"/>
          </p:cNvGraphicFramePr>
          <p:nvPr/>
        </p:nvGraphicFramePr>
        <p:xfrm>
          <a:off x="442924" y="860383"/>
          <a:ext cx="8258152" cy="1177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2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2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22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2828"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0" dirty="0"/>
                        <a:t>CH8_3.8</a:t>
                      </a:r>
                    </a:p>
                    <a:p>
                      <a:r>
                        <a:rPr lang="en-US" altLang="zh-CN" sz="1050" b="0" dirty="0"/>
                        <a:t>(286K)</a:t>
                      </a:r>
                      <a:endParaRPr lang="zh-CN" alt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0" dirty="0"/>
                        <a:t>CH9_6.25</a:t>
                      </a:r>
                    </a:p>
                    <a:p>
                      <a:r>
                        <a:rPr lang="en-US" altLang="zh-CN" sz="1050" b="0" dirty="0"/>
                        <a:t>(237K)</a:t>
                      </a:r>
                      <a:endParaRPr lang="zh-CN" alt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0" dirty="0"/>
                        <a:t>CH10_7.1</a:t>
                      </a:r>
                    </a:p>
                    <a:p>
                      <a:r>
                        <a:rPr lang="en-US" altLang="zh-CN" sz="1050" b="0" dirty="0"/>
                        <a:t>(248.5K)</a:t>
                      </a:r>
                      <a:endParaRPr lang="zh-CN" alt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0" dirty="0"/>
                        <a:t>CH11_8.5</a:t>
                      </a:r>
                    </a:p>
                    <a:p>
                      <a:r>
                        <a:rPr lang="en-US" altLang="zh-CN" sz="1050" b="0" dirty="0"/>
                        <a:t>(283K)</a:t>
                      </a:r>
                      <a:endParaRPr lang="zh-CN" alt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0" dirty="0"/>
                        <a:t>CH12_10.8</a:t>
                      </a:r>
                    </a:p>
                    <a:p>
                      <a:r>
                        <a:rPr lang="en-US" altLang="zh-CN" sz="1050" b="0" dirty="0"/>
                        <a:t>(286)</a:t>
                      </a:r>
                      <a:endParaRPr lang="zh-CN" alt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0" dirty="0"/>
                        <a:t>CH13_12.0</a:t>
                      </a:r>
                    </a:p>
                    <a:p>
                      <a:r>
                        <a:rPr lang="en-US" altLang="zh-CN" sz="1050" b="0" dirty="0"/>
                        <a:t>(285)</a:t>
                      </a:r>
                      <a:endParaRPr lang="zh-CN" alt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0"/>
                        <a:t>CH14_13.5</a:t>
                      </a:r>
                    </a:p>
                    <a:p>
                      <a:r>
                        <a:rPr lang="en-US" altLang="zh-CN" sz="1050" b="0"/>
                        <a:t>(</a:t>
                      </a:r>
                      <a:r>
                        <a:rPr lang="en-US" altLang="zh-CN" sz="1050" b="0" dirty="0"/>
                        <a:t>258)</a:t>
                      </a:r>
                      <a:endParaRPr lang="zh-CN" altLang="en-US" sz="105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r>
                        <a:rPr lang="en-US" altLang="zh-CN" sz="1100" dirty="0" err="1"/>
                        <a:t>Metop</a:t>
                      </a:r>
                      <a:r>
                        <a:rPr lang="en-US" altLang="zh-CN" sz="1100" dirty="0"/>
                        <a:t>-A/IASI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-3.5927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-0.2230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0.6527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0.3048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-0.1227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-0.1447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-0.2635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r>
                        <a:rPr lang="en-US" altLang="zh-CN" sz="1100" dirty="0" err="1"/>
                        <a:t>Metop</a:t>
                      </a:r>
                      <a:r>
                        <a:rPr lang="en-US" altLang="zh-CN" sz="1100" dirty="0"/>
                        <a:t>-B/IASI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-3.5148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-0.2223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0.6303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0.2745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-0.1419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-0.1776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-0.2756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69847" y="1846848"/>
            <a:ext cx="7983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*</a:t>
            </a:r>
            <a:r>
              <a:rPr lang="en-US" altLang="zh-CN" sz="1050" dirty="0"/>
              <a:t>Average bias in 2019;</a:t>
            </a:r>
            <a:endParaRPr lang="zh-CN" altLang="en-US" sz="1050" dirty="0"/>
          </a:p>
        </p:txBody>
      </p:sp>
      <p:sp>
        <p:nvSpPr>
          <p:cNvPr id="24" name="文本框 23"/>
          <p:cNvSpPr txBox="1"/>
          <p:nvPr/>
        </p:nvSpPr>
        <p:spPr>
          <a:xfrm>
            <a:off x="1653244" y="3199252"/>
            <a:ext cx="705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CH 9</a:t>
            </a:r>
            <a:endParaRPr lang="zh-CN" altLang="en-US" sz="1200" dirty="0"/>
          </a:p>
        </p:txBody>
      </p:sp>
      <p:sp>
        <p:nvSpPr>
          <p:cNvPr id="25" name="文本框 24"/>
          <p:cNvSpPr txBox="1"/>
          <p:nvPr/>
        </p:nvSpPr>
        <p:spPr>
          <a:xfrm>
            <a:off x="4008703" y="3199251"/>
            <a:ext cx="705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CH 10</a:t>
            </a:r>
            <a:endParaRPr lang="zh-CN" altLang="en-US" sz="1200" dirty="0"/>
          </a:p>
        </p:txBody>
      </p:sp>
      <p:sp>
        <p:nvSpPr>
          <p:cNvPr id="26" name="文本框 25"/>
          <p:cNvSpPr txBox="1"/>
          <p:nvPr/>
        </p:nvSpPr>
        <p:spPr>
          <a:xfrm>
            <a:off x="6337378" y="3220543"/>
            <a:ext cx="705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CH 11</a:t>
            </a:r>
            <a:endParaRPr lang="zh-CN" altLang="en-US" sz="1200" dirty="0"/>
          </a:p>
        </p:txBody>
      </p:sp>
      <p:sp>
        <p:nvSpPr>
          <p:cNvPr id="39" name="文本框 38"/>
          <p:cNvSpPr txBox="1"/>
          <p:nvPr/>
        </p:nvSpPr>
        <p:spPr>
          <a:xfrm>
            <a:off x="1782172" y="4740922"/>
            <a:ext cx="705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CH 12</a:t>
            </a:r>
            <a:endParaRPr lang="zh-CN" altLang="en-US" sz="1200" dirty="0"/>
          </a:p>
        </p:txBody>
      </p:sp>
      <p:sp>
        <p:nvSpPr>
          <p:cNvPr id="40" name="文本框 39"/>
          <p:cNvSpPr txBox="1"/>
          <p:nvPr/>
        </p:nvSpPr>
        <p:spPr>
          <a:xfrm>
            <a:off x="4071419" y="4793270"/>
            <a:ext cx="705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CH 13</a:t>
            </a:r>
            <a:endParaRPr lang="zh-CN" altLang="en-US" sz="1200" dirty="0"/>
          </a:p>
        </p:txBody>
      </p:sp>
      <p:sp>
        <p:nvSpPr>
          <p:cNvPr id="41" name="文本框 40"/>
          <p:cNvSpPr txBox="1"/>
          <p:nvPr/>
        </p:nvSpPr>
        <p:spPr>
          <a:xfrm>
            <a:off x="6203613" y="4791043"/>
            <a:ext cx="705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CH 14</a:t>
            </a:r>
            <a:endParaRPr lang="zh-CN" altLang="en-US" sz="1200" dirty="0"/>
          </a:p>
        </p:txBody>
      </p:sp>
      <p:sp>
        <p:nvSpPr>
          <p:cNvPr id="2" name="文本框 1"/>
          <p:cNvSpPr txBox="1"/>
          <p:nvPr/>
        </p:nvSpPr>
        <p:spPr>
          <a:xfrm>
            <a:off x="636796" y="5776022"/>
            <a:ext cx="532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Tb bias are less than 0.7 k (operation phase);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Scene dependent is much more better than FY-2G/H;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No strong seasonal variation;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zh-CN" alt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43" y="1420238"/>
            <a:ext cx="8554646" cy="3200400"/>
          </a:xfrm>
        </p:spPr>
        <p:txBody>
          <a:bodyPr/>
          <a:lstStyle/>
          <a:p>
            <a:r>
              <a:rPr lang="en-US" b="0" dirty="0"/>
              <a:t>Add GSICS monitoring of FY-4/GIIRS using </a:t>
            </a:r>
            <a:r>
              <a:rPr lang="en-US" altLang="zh-CN" sz="2000" b="0" dirty="0">
                <a:solidFill>
                  <a:srgbClr val="0000FF"/>
                </a:solidFill>
              </a:rPr>
              <a:t>GSICS inter-calibration/inter-comparison</a:t>
            </a:r>
            <a:endParaRPr lang="en-US" b="0" dirty="0"/>
          </a:p>
          <a:p>
            <a:pPr lvl="1"/>
            <a:r>
              <a:rPr lang="en-US" b="0" dirty="0"/>
              <a:t>Bias at reference temperature</a:t>
            </a:r>
          </a:p>
          <a:p>
            <a:pPr lvl="1"/>
            <a:r>
              <a:rPr lang="en-US" b="0" dirty="0"/>
              <a:t>Uncertainty of Tb bias at reference temperature</a:t>
            </a:r>
          </a:p>
          <a:p>
            <a:r>
              <a:rPr lang="en-US" b="0" dirty="0"/>
              <a:t>FY-4A/AGRI IR </a:t>
            </a:r>
            <a:r>
              <a:rPr lang="en-US" b="0" dirty="0" err="1"/>
              <a:t>gsics</a:t>
            </a:r>
            <a:r>
              <a:rPr lang="en-US" b="0" dirty="0"/>
              <a:t> correction products development</a:t>
            </a:r>
          </a:p>
          <a:p>
            <a:r>
              <a:rPr lang="en-US" b="0" dirty="0"/>
              <a:t>FY-4A/AGRI </a:t>
            </a:r>
            <a:r>
              <a:rPr lang="en-US" altLang="zh-CN" b="0" dirty="0"/>
              <a:t>reflective solar bands (RSB) calibration monitoring.</a:t>
            </a:r>
            <a:endParaRPr lang="en-US" b="0" dirty="0"/>
          </a:p>
          <a:p>
            <a:pPr marL="457200" lvl="1" indent="0">
              <a:buNone/>
            </a:pPr>
            <a:endParaRPr lang="en-US" b="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8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2019 Geo Calibration work in CMA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63" y="1155262"/>
            <a:ext cx="8554646" cy="5595162"/>
          </a:xfrm>
        </p:spPr>
        <p:txBody>
          <a:bodyPr/>
          <a:lstStyle/>
          <a:p>
            <a:pPr marL="314325" indent="-314325">
              <a:lnSpc>
                <a:spcPct val="130000"/>
              </a:lnSpc>
            </a:pPr>
            <a:r>
              <a:rPr lang="en-US" sz="2000" dirty="0">
                <a:solidFill>
                  <a:srgbClr val="0000FF"/>
                </a:solidFill>
              </a:rPr>
              <a:t>Major satellite/Instrument events </a:t>
            </a:r>
            <a:r>
              <a:rPr lang="en-US" sz="2000" dirty="0"/>
              <a:t>of FY-2 &amp; FY-4 relevant to calibration and the impact on the radiance quality</a:t>
            </a:r>
            <a:endParaRPr lang="en-US" sz="2000" dirty="0">
              <a:solidFill>
                <a:srgbClr val="3333FF"/>
              </a:solidFill>
            </a:endParaRPr>
          </a:p>
          <a:p>
            <a:pPr marL="314325" indent="-314325">
              <a:lnSpc>
                <a:spcPct val="130000"/>
              </a:lnSpc>
            </a:pPr>
            <a:r>
              <a:rPr lang="en-US" sz="2000" dirty="0"/>
              <a:t>FY-4/GIIRS status updates in 2019 and performance of V3 L1 data.</a:t>
            </a:r>
          </a:p>
          <a:p>
            <a:pPr marL="314325" indent="-314325">
              <a:lnSpc>
                <a:spcPct val="130000"/>
              </a:lnSpc>
            </a:pPr>
            <a:r>
              <a:rPr lang="en-US" sz="2000" dirty="0"/>
              <a:t>Radiometric calibration performance for </a:t>
            </a:r>
            <a:r>
              <a:rPr lang="en-US" sz="2000" dirty="0">
                <a:solidFill>
                  <a:srgbClr val="3333FF"/>
                </a:solidFill>
              </a:rPr>
              <a:t>FY-2 &amp; FY-4 Imagers using </a:t>
            </a:r>
            <a:r>
              <a:rPr lang="en-US" sz="2000" dirty="0">
                <a:solidFill>
                  <a:srgbClr val="0000FF"/>
                </a:solidFill>
              </a:rPr>
              <a:t>GSICS inter-calibration/inter-comparison</a:t>
            </a:r>
            <a:endParaRPr lang="en-US" sz="2000" dirty="0">
              <a:solidFill>
                <a:srgbClr val="FF0000"/>
              </a:solidFill>
            </a:endParaRP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Table/Figure summarizing bias/</a:t>
            </a:r>
            <a:r>
              <a:rPr lang="en-US" sz="2000" dirty="0" err="1"/>
              <a:t>unc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00FF"/>
                </a:solidFill>
              </a:rPr>
              <a:t>average of last one year or typical time period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Time series chart of bias/</a:t>
            </a:r>
            <a:r>
              <a:rPr lang="en-US" sz="2000" dirty="0" err="1"/>
              <a:t>unc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00FF"/>
                </a:solidFill>
              </a:rPr>
              <a:t>since operation start or last one year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333FF"/>
                </a:solidFill>
              </a:rPr>
              <a:t>Scene Dependent Bias</a:t>
            </a:r>
            <a:r>
              <a:rPr lang="en-US" sz="2000" dirty="0"/>
              <a:t>:</a:t>
            </a:r>
            <a:r>
              <a:rPr lang="en-US" sz="2000" dirty="0">
                <a:solidFill>
                  <a:srgbClr val="FF0000"/>
                </a:solidFill>
              </a:rPr>
              <a:t> Scatterplot of scene dependent bias</a:t>
            </a:r>
          </a:p>
        </p:txBody>
      </p:sp>
    </p:spTree>
    <p:extLst>
      <p:ext uri="{BB962C8B-B14F-4D97-AF65-F5344CB8AC3E}">
        <p14:creationId xmlns:p14="http://schemas.microsoft.com/office/powerpoint/2010/main" val="90689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647" y="124097"/>
            <a:ext cx="6240419" cy="413267"/>
          </a:xfrm>
        </p:spPr>
        <p:txBody>
          <a:bodyPr/>
          <a:lstStyle/>
          <a:p>
            <a:r>
              <a:rPr lang="en-GB" sz="2100" dirty="0">
                <a:latin typeface="+mn-lt"/>
              </a:rPr>
              <a:t>FY-2 Calibration Events in 2019</a:t>
            </a:r>
          </a:p>
        </p:txBody>
      </p:sp>
      <p:sp>
        <p:nvSpPr>
          <p:cNvPr id="7" name="テキスト ボックス 2"/>
          <p:cNvSpPr txBox="1"/>
          <p:nvPr/>
        </p:nvSpPr>
        <p:spPr>
          <a:xfrm>
            <a:off x="6681890" y="-661251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solidFill>
                  <a:prstClr val="black"/>
                </a:solidFill>
                <a:latin typeface="Tahoma" pitchFamily="34" charset="0"/>
              </a:rPr>
              <a:t>http://planet.rssi.ru</a:t>
            </a:r>
            <a:endParaRPr kumimoji="1" lang="ja-JP" altLang="en-US" sz="9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1005" y="5252671"/>
            <a:ext cx="4121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FengYun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satellite operation information and announcements:</a:t>
            </a: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http://www.nsmc.org.cn/en/NSMC/Channels/100029.html</a:t>
            </a:r>
          </a:p>
        </p:txBody>
      </p:sp>
      <p:graphicFrame>
        <p:nvGraphicFramePr>
          <p:cNvPr id="10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522806"/>
              </p:ext>
            </p:extLst>
          </p:nvPr>
        </p:nvGraphicFramePr>
        <p:xfrm>
          <a:off x="632025" y="1004452"/>
          <a:ext cx="7532259" cy="16230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7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1613">
                  <a:extLst>
                    <a:ext uri="{9D8B030D-6E8A-4147-A177-3AD203B41FA5}">
                      <a16:colId xmlns:a16="http://schemas.microsoft.com/office/drawing/2014/main" val="1841951577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Satellite (status)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Current Location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Launch</a:t>
                      </a:r>
                      <a:r>
                        <a:rPr kumimoji="1" lang="en-US" altLang="ja-JP" sz="1400" baseline="0" dirty="0"/>
                        <a:t> Date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Operation Date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FY-2E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1620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(11, Jan 2019 disengaged)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23, Dec 2008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Feb 2009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extLst>
                  <a:ext uri="{0D108BD9-81ED-4DB2-BD59-A6C34878D82A}">
                    <a16:rowId xmlns:a16="http://schemas.microsoft.com/office/drawing/2014/main" val="9297230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FY-2F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400" dirty="0"/>
                        <a:t>（</a:t>
                      </a:r>
                      <a:r>
                        <a:rPr kumimoji="1" lang="en-US" altLang="zh-CN" sz="1400" dirty="0"/>
                        <a:t>Op</a:t>
                      </a:r>
                      <a:r>
                        <a:rPr kumimoji="1" lang="zh-CN" altLang="en-US" sz="1400" dirty="0"/>
                        <a:t>）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112°E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13, Jan 2012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3305" marR="63305" marT="34290" marB="34290"/>
                </a:tc>
                <a:extLst>
                  <a:ext uri="{0D108BD9-81ED-4DB2-BD59-A6C34878D82A}">
                    <a16:rowId xmlns:a16="http://schemas.microsoft.com/office/drawing/2014/main" val="32904007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FY-2G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400" dirty="0"/>
                        <a:t>（</a:t>
                      </a:r>
                      <a:r>
                        <a:rPr kumimoji="1" lang="en-US" altLang="zh-CN" sz="1400" dirty="0"/>
                        <a:t>Op</a:t>
                      </a:r>
                      <a:r>
                        <a:rPr kumimoji="1" lang="zh-CN" altLang="en-US" sz="1400" dirty="0"/>
                        <a:t>）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105°E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31, Dec 2014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1, Jul 2015 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3305" marR="63305" marT="34290" marB="34290"/>
                </a:tc>
                <a:extLst>
                  <a:ext uri="{0D108BD9-81ED-4DB2-BD59-A6C34878D82A}">
                    <a16:rowId xmlns:a16="http://schemas.microsoft.com/office/drawing/2014/main" val="27077818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FY-2H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400" dirty="0"/>
                        <a:t>（</a:t>
                      </a:r>
                      <a:r>
                        <a:rPr kumimoji="1" lang="en-US" altLang="zh-CN" sz="1400" dirty="0"/>
                        <a:t>Op</a:t>
                      </a:r>
                      <a:r>
                        <a:rPr kumimoji="1" lang="zh-CN" altLang="en-US" sz="1400" dirty="0"/>
                        <a:t>）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79°E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5, Jun 2018</a:t>
                      </a:r>
                      <a:endParaRPr kumimoji="1" lang="ja-JP" altLang="en-US" sz="14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11, Jan 2019 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3305" marR="63305" marT="34290" marB="34290"/>
                </a:tc>
                <a:extLst>
                  <a:ext uri="{0D108BD9-81ED-4DB2-BD59-A6C34878D82A}">
                    <a16:rowId xmlns:a16="http://schemas.microsoft.com/office/drawing/2014/main" val="3531776035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49F48A68-CAC2-41B8-997B-3DF68C6A8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824024"/>
              </p:ext>
            </p:extLst>
          </p:nvPr>
        </p:nvGraphicFramePr>
        <p:xfrm>
          <a:off x="608651" y="2946547"/>
          <a:ext cx="7544236" cy="88369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952530">
                  <a:extLst>
                    <a:ext uri="{9D8B030D-6E8A-4147-A177-3AD203B41FA5}">
                      <a16:colId xmlns:a16="http://schemas.microsoft.com/office/drawing/2014/main" val="2268888661"/>
                    </a:ext>
                  </a:extLst>
                </a:gridCol>
                <a:gridCol w="1768295">
                  <a:extLst>
                    <a:ext uri="{9D8B030D-6E8A-4147-A177-3AD203B41FA5}">
                      <a16:colId xmlns:a16="http://schemas.microsoft.com/office/drawing/2014/main" val="1690693206"/>
                    </a:ext>
                  </a:extLst>
                </a:gridCol>
                <a:gridCol w="1504517">
                  <a:extLst>
                    <a:ext uri="{9D8B030D-6E8A-4147-A177-3AD203B41FA5}">
                      <a16:colId xmlns:a16="http://schemas.microsoft.com/office/drawing/2014/main" val="1099509861"/>
                    </a:ext>
                  </a:extLst>
                </a:gridCol>
                <a:gridCol w="1318894">
                  <a:extLst>
                    <a:ext uri="{9D8B030D-6E8A-4147-A177-3AD203B41FA5}">
                      <a16:colId xmlns:a16="http://schemas.microsoft.com/office/drawing/2014/main" val="3485315418"/>
                    </a:ext>
                  </a:extLst>
                </a:gridCol>
              </a:tblGrid>
              <a:tr h="373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Major Calibration Related Events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FY-2F</a:t>
                      </a:r>
                      <a:endParaRPr kumimoji="1" lang="ja-JP" altLang="en-US" sz="16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FY-2G</a:t>
                      </a:r>
                      <a:endParaRPr kumimoji="1" lang="ja-JP" altLang="en-US" sz="16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FY-2H</a:t>
                      </a:r>
                      <a:endParaRPr kumimoji="1" lang="ja-JP" altLang="en-US" sz="1600"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36739106"/>
                  </a:ext>
                </a:extLst>
              </a:tr>
              <a:tr h="326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calibration algorithm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(source free)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January, 2020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January, 2019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89695665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A4459DFE-CE77-4831-A62F-9C59C9115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1" y="3949336"/>
            <a:ext cx="4186651" cy="27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9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824" y="209005"/>
            <a:ext cx="6240419" cy="413267"/>
          </a:xfrm>
        </p:spPr>
        <p:txBody>
          <a:bodyPr/>
          <a:lstStyle/>
          <a:p>
            <a:r>
              <a:rPr lang="en-GB" sz="2100" dirty="0">
                <a:latin typeface="+mn-lt"/>
              </a:rPr>
              <a:t>FY-4 Calibration Events in 2019</a:t>
            </a:r>
          </a:p>
        </p:txBody>
      </p:sp>
      <p:sp>
        <p:nvSpPr>
          <p:cNvPr id="7" name="テキスト ボックス 2"/>
          <p:cNvSpPr txBox="1"/>
          <p:nvPr/>
        </p:nvSpPr>
        <p:spPr>
          <a:xfrm>
            <a:off x="6681890" y="-661251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solidFill>
                  <a:prstClr val="black"/>
                </a:solidFill>
                <a:latin typeface="Tahoma" pitchFamily="34" charset="0"/>
              </a:rPr>
              <a:t>http://planet.rssi.ru</a:t>
            </a:r>
            <a:endParaRPr kumimoji="1" lang="ja-JP" altLang="en-US" sz="900" b="1" dirty="0">
              <a:solidFill>
                <a:prstClr val="black"/>
              </a:solidFill>
              <a:latin typeface="Tahoma" pitchFamily="34" charset="0"/>
            </a:endParaRPr>
          </a:p>
        </p:txBody>
      </p:sp>
      <p:graphicFrame>
        <p:nvGraphicFramePr>
          <p:cNvPr id="10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43971"/>
              </p:ext>
            </p:extLst>
          </p:nvPr>
        </p:nvGraphicFramePr>
        <p:xfrm>
          <a:off x="612431" y="1024046"/>
          <a:ext cx="7669418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5148">
                  <a:extLst>
                    <a:ext uri="{9D8B030D-6E8A-4147-A177-3AD203B41FA5}">
                      <a16:colId xmlns:a16="http://schemas.microsoft.com/office/drawing/2014/main" val="1841951577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Satellite (status)</a:t>
                      </a:r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Current Location</a:t>
                      </a:r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Launch</a:t>
                      </a:r>
                      <a:r>
                        <a:rPr kumimoji="1" lang="en-US" altLang="ja-JP" sz="1600" baseline="0" dirty="0"/>
                        <a:t> Date</a:t>
                      </a:r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Operation Date</a:t>
                      </a:r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dirty="0"/>
                        <a:t>FY-4A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aseline="0" dirty="0"/>
                        <a:t>E104.7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2016-12-11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extLst>
                  <a:ext uri="{0D108BD9-81ED-4DB2-BD59-A6C34878D82A}">
                    <a16:rowId xmlns:a16="http://schemas.microsoft.com/office/drawing/2014/main" val="9297230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L="63305" marR="63305"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3305" marR="63305" marT="34290" marB="34290"/>
                </a:tc>
                <a:extLst>
                  <a:ext uri="{0D108BD9-81ED-4DB2-BD59-A6C34878D82A}">
                    <a16:rowId xmlns:a16="http://schemas.microsoft.com/office/drawing/2014/main" val="3531776035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49F48A68-CAC2-41B8-997B-3DF68C6A8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218287"/>
              </p:ext>
            </p:extLst>
          </p:nvPr>
        </p:nvGraphicFramePr>
        <p:xfrm>
          <a:off x="620604" y="2287517"/>
          <a:ext cx="7125669" cy="147380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951396">
                  <a:extLst>
                    <a:ext uri="{9D8B030D-6E8A-4147-A177-3AD203B41FA5}">
                      <a16:colId xmlns:a16="http://schemas.microsoft.com/office/drawing/2014/main" val="1690693206"/>
                    </a:ext>
                  </a:extLst>
                </a:gridCol>
                <a:gridCol w="3174273">
                  <a:extLst>
                    <a:ext uri="{9D8B030D-6E8A-4147-A177-3AD203B41FA5}">
                      <a16:colId xmlns:a16="http://schemas.microsoft.com/office/drawing/2014/main" val="563816892"/>
                    </a:ext>
                  </a:extLst>
                </a:gridCol>
              </a:tblGrid>
              <a:tr h="540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Major Calibration Related Events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FY-4A/AGRI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367391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Improvement of De-stripping algorithm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08/11/2019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695665"/>
                  </a:ext>
                </a:extLst>
              </a:tr>
              <a:tr h="521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reflective solar bands (RSB) calibration correction coefficients updates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09/25/2019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49726776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6F407E04-D477-4C45-B527-546ABAADD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71" y="3909991"/>
            <a:ext cx="6119857" cy="2948009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4AEBA14-77B7-4697-A786-98788E2334EC}"/>
              </a:ext>
            </a:extLst>
          </p:cNvPr>
          <p:cNvSpPr/>
          <p:nvPr/>
        </p:nvSpPr>
        <p:spPr>
          <a:xfrm>
            <a:off x="1430383" y="6198327"/>
            <a:ext cx="5891348" cy="45066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97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14319B0-814A-4871-9B8A-DCC60DB2B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6953"/>
              </p:ext>
            </p:extLst>
          </p:nvPr>
        </p:nvGraphicFramePr>
        <p:xfrm>
          <a:off x="5538006" y="907868"/>
          <a:ext cx="3423115" cy="4047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9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</a:rPr>
                        <a:t>Wave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</a:rPr>
                        <a:t>(um)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Sensitivity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Stripe Noise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3.5L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0.1K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5.8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0.09K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effectLst/>
                          <a:latin typeface="Calibri"/>
                          <a:ea typeface="宋体"/>
                          <a:cs typeface="Times New Roman"/>
                        </a:rPr>
                        <a:t>Visiable</a:t>
                      </a:r>
                      <a:r>
                        <a:rPr lang="en-US" altLang="zh-CN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 in image</a:t>
                      </a:r>
                    </a:p>
                  </a:txBody>
                  <a:tcPr marL="68592" marR="68592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6.9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0.12K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8.0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0.06K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effectLst/>
                          <a:latin typeface="Calibri"/>
                          <a:ea typeface="宋体"/>
                          <a:cs typeface="Times New Roman"/>
                        </a:rPr>
                        <a:t>Visialbe</a:t>
                      </a:r>
                      <a:r>
                        <a:rPr lang="zh-CN" alt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in</a:t>
                      </a:r>
                      <a:r>
                        <a:rPr lang="zh-CN" alt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products</a:t>
                      </a: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10.3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0.07K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11.5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0.14K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13.2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0.6K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92" marR="6859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effectLst/>
                          <a:latin typeface="+mn-lt"/>
                          <a:ea typeface="宋体"/>
                          <a:cs typeface="Times New Roman"/>
                        </a:rPr>
                        <a:t>Visiable</a:t>
                      </a:r>
                      <a:r>
                        <a:rPr lang="en-US" altLang="zh-CN" sz="1600" kern="100" dirty="0">
                          <a:effectLst/>
                          <a:latin typeface="+mn-lt"/>
                          <a:ea typeface="宋体"/>
                          <a:cs typeface="Times New Roman"/>
                        </a:rPr>
                        <a:t> in image</a:t>
                      </a:r>
                    </a:p>
                  </a:txBody>
                  <a:tcPr marL="68592" marR="68592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290365EF-0F13-472C-992F-21CBEE1AA22A}"/>
              </a:ext>
            </a:extLst>
          </p:cNvPr>
          <p:cNvSpPr txBox="1"/>
          <p:nvPr/>
        </p:nvSpPr>
        <p:spPr>
          <a:xfrm>
            <a:off x="0" y="524237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600" dirty="0"/>
              <a:t>Stripping in absorption channels are more obvious, main contribution from inconsistent SRFs.</a:t>
            </a:r>
            <a:endParaRPr lang="en-US" altLang="zh-CN" sz="1600" b="1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600" dirty="0"/>
              <a:t>The maximum equivalent noise can reach 2K, improved algorithm has been preliminarily developed.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600" dirty="0"/>
              <a:t>The requirement of quantification is getting higher, systematic design needs to be strengthened and the image quality needs to be improved continuously</a:t>
            </a:r>
            <a:endParaRPr lang="zh-CN" altLang="en-US" sz="1600" b="1" dirty="0"/>
          </a:p>
        </p:txBody>
      </p:sp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E0B79A7F-8669-452F-B37D-96F8438B9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365"/>
            <a:ext cx="5356476" cy="4310743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1F242D1-A51E-485B-8A61-D6D9C067197F}"/>
              </a:ext>
            </a:extLst>
          </p:cNvPr>
          <p:cNvSpPr txBox="1"/>
          <p:nvPr/>
        </p:nvSpPr>
        <p:spPr>
          <a:xfrm>
            <a:off x="441479" y="1455837"/>
            <a:ext cx="16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13.2-13.8um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729F09-8903-4072-AD78-0DB75EF51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50" y="209005"/>
            <a:ext cx="6935894" cy="413267"/>
          </a:xfrm>
        </p:spPr>
        <p:txBody>
          <a:bodyPr/>
          <a:lstStyle/>
          <a:p>
            <a:r>
              <a:rPr lang="en-GB" sz="2100" dirty="0">
                <a:latin typeface="+mn-lt"/>
              </a:rPr>
              <a:t>Improvement of radiance consistency in different detectors</a:t>
            </a:r>
          </a:p>
        </p:txBody>
      </p:sp>
    </p:spTree>
    <p:extLst>
      <p:ext uri="{BB962C8B-B14F-4D97-AF65-F5344CB8AC3E}">
        <p14:creationId xmlns:p14="http://schemas.microsoft.com/office/powerpoint/2010/main" val="111197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DDC8FD7-D06D-4AC6-AA5F-55C3AD54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95" y="116956"/>
            <a:ext cx="6929846" cy="599728"/>
          </a:xfrm>
        </p:spPr>
        <p:txBody>
          <a:bodyPr/>
          <a:lstStyle/>
          <a:p>
            <a:pPr algn="l"/>
            <a:r>
              <a:rPr lang="en-GB" altLang="zh-CN" sz="1800" dirty="0"/>
              <a:t>Improvement of radiance consistency in different detectors </a:t>
            </a:r>
            <a:endParaRPr lang="zh-CN" altLang="en-US" sz="1800" dirty="0"/>
          </a:p>
        </p:txBody>
      </p:sp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E08B0616-B1FA-422E-8F5B-135B86CD5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1336" y="1052736"/>
            <a:ext cx="3266706" cy="218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F9DB93-93B5-4695-A0A4-5813FC7C9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94" y="3936167"/>
            <a:ext cx="3266706" cy="21814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B63DCA9-9EE2-4F71-936F-98CC995AB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" y="1168179"/>
            <a:ext cx="5744154" cy="19753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C249ACE-E5BD-4401-AE0A-89B0F3EEF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886"/>
            <a:ext cx="5744156" cy="196646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BC9593B-3CB5-4210-9CFE-23CCD3950341}"/>
              </a:ext>
            </a:extLst>
          </p:cNvPr>
          <p:cNvSpPr txBox="1"/>
          <p:nvPr/>
        </p:nvSpPr>
        <p:spPr>
          <a:xfrm>
            <a:off x="1992085" y="6270171"/>
            <a:ext cx="6842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/>
              <a:t>SST </a:t>
            </a:r>
            <a:endParaRPr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15EA61-F2B3-4718-90B0-7B193BC58A23}"/>
              </a:ext>
            </a:extLst>
          </p:cNvPr>
          <p:cNvSpPr txBox="1"/>
          <p:nvPr/>
        </p:nvSpPr>
        <p:spPr>
          <a:xfrm>
            <a:off x="6651171" y="6272348"/>
            <a:ext cx="17123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/>
              <a:t>Cloud Mask 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53D91D-394E-4B11-9728-910265A908DE}"/>
              </a:ext>
            </a:extLst>
          </p:cNvPr>
          <p:cNvSpPr txBox="1"/>
          <p:nvPr/>
        </p:nvSpPr>
        <p:spPr>
          <a:xfrm>
            <a:off x="799011" y="1177834"/>
            <a:ext cx="265585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/>
              <a:t>Before de-stripping </a:t>
            </a:r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B27BF16-403E-4F5E-ABD7-A712FA51895E}"/>
              </a:ext>
            </a:extLst>
          </p:cNvPr>
          <p:cNvSpPr txBox="1"/>
          <p:nvPr/>
        </p:nvSpPr>
        <p:spPr>
          <a:xfrm>
            <a:off x="905692" y="3981995"/>
            <a:ext cx="246375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/>
              <a:t>After de-stripping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9182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J:\3.FY卫星工程\FY-4\CVS\AGRI\多场地\DATA_BDAM\figures_5days\bias_ocean_tibet_SolZ60\FY4A_AGRI_Multisitte_calibration_B01_relative_bias.jpg">
            <a:extLst>
              <a:ext uri="{FF2B5EF4-FFF2-40B4-BE49-F238E27FC236}">
                <a16:creationId xmlns:a16="http://schemas.microsoft.com/office/drawing/2014/main" id="{32AB5BAC-1D87-476F-B160-D51E00502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4136" y="4346813"/>
            <a:ext cx="4315623" cy="212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B0FEEB2E-F593-48FE-8833-DBF029521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6935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7828B38-DB6E-48C6-B291-3BEBE2FC2C91}"/>
              </a:ext>
            </a:extLst>
          </p:cNvPr>
          <p:cNvSpPr txBox="1">
            <a:spLocks/>
          </p:cNvSpPr>
          <p:nvPr/>
        </p:nvSpPr>
        <p:spPr bwMode="auto">
          <a:xfrm>
            <a:off x="5117911" y="839338"/>
            <a:ext cx="3466532" cy="5732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FY-4A AGRI RSB</a:t>
            </a:r>
            <a:endParaRPr lang="zh-CN" altLang="en-US" sz="2400" b="1" dirty="0">
              <a:solidFill>
                <a:srgbClr val="00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5592002A-5FD4-418A-9AD1-0B68EF06D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20" y="915211"/>
            <a:ext cx="5057008" cy="24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7209BD38-4D4D-4CE7-B255-BCDA4A1BB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12" y="259307"/>
            <a:ext cx="6639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Monitoring and calibration updates using stable target</a:t>
            </a:r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8" name="表格 18">
            <a:extLst>
              <a:ext uri="{FF2B5EF4-FFF2-40B4-BE49-F238E27FC236}">
                <a16:creationId xmlns:a16="http://schemas.microsoft.com/office/drawing/2014/main" id="{6DFE3C3C-9F40-4968-AA85-6C800D490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93109"/>
              </p:ext>
            </p:extLst>
          </p:nvPr>
        </p:nvGraphicFramePr>
        <p:xfrm>
          <a:off x="5393140" y="1492535"/>
          <a:ext cx="375086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761">
                  <a:extLst>
                    <a:ext uri="{9D8B030D-6E8A-4147-A177-3AD203B41FA5}">
                      <a16:colId xmlns:a16="http://schemas.microsoft.com/office/drawing/2014/main" val="1416725170"/>
                    </a:ext>
                  </a:extLst>
                </a:gridCol>
                <a:gridCol w="996287">
                  <a:extLst>
                    <a:ext uri="{9D8B030D-6E8A-4147-A177-3AD203B41FA5}">
                      <a16:colId xmlns:a16="http://schemas.microsoft.com/office/drawing/2014/main" val="2194556606"/>
                    </a:ext>
                  </a:extLst>
                </a:gridCol>
                <a:gridCol w="1030406">
                  <a:extLst>
                    <a:ext uri="{9D8B030D-6E8A-4147-A177-3AD203B41FA5}">
                      <a16:colId xmlns:a16="http://schemas.microsoft.com/office/drawing/2014/main" val="2043084134"/>
                    </a:ext>
                  </a:extLst>
                </a:gridCol>
                <a:gridCol w="1030406">
                  <a:extLst>
                    <a:ext uri="{9D8B030D-6E8A-4147-A177-3AD203B41FA5}">
                      <a16:colId xmlns:a16="http://schemas.microsoft.com/office/drawing/2014/main" val="2403646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</a:t>
                      </a:r>
                      <a:endParaRPr lang="zh-CN" altLang="en-US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Wavelength</a:t>
                      </a:r>
                    </a:p>
                    <a:p>
                      <a:r>
                        <a:rPr lang="en-US" altLang="zh-CN" sz="12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(um)</a:t>
                      </a:r>
                      <a:endParaRPr lang="zh-CN" altLang="en-US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attenuation rate(%)</a:t>
                      </a:r>
                      <a:endParaRPr lang="zh-CN" altLang="en-US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attenuation rate(%)</a:t>
                      </a:r>
                      <a:endParaRPr lang="zh-CN" altLang="en-US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1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0.47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40.3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14.36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51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0.65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6.62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2.36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24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0.82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-8.56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-3.05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40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1.61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6.53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2.33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32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2.85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9.62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3.43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953611"/>
                  </a:ext>
                </a:extLst>
              </a:tr>
            </a:tbl>
          </a:graphicData>
        </a:graphic>
      </p:graphicFrame>
      <p:pic>
        <p:nvPicPr>
          <p:cNvPr id="20" name="Picture 30" descr="J:\3.FY卫星工程\FY-4\CVS\AGRI\DCC\20191216-DCC\DCC_Multi\DCC_FY4A_NORMED2_ORIGIN_REF5_20161211_20191212_MEAN_10_1.png">
            <a:extLst>
              <a:ext uri="{FF2B5EF4-FFF2-40B4-BE49-F238E27FC236}">
                <a16:creationId xmlns:a16="http://schemas.microsoft.com/office/drawing/2014/main" id="{0B2BB19B-694E-4698-A6A2-D0962E765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8188" t="1" r="5722" b="3817"/>
          <a:stretch/>
        </p:blipFill>
        <p:spPr bwMode="auto">
          <a:xfrm>
            <a:off x="0" y="3757260"/>
            <a:ext cx="5001904" cy="242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9E2EA99E-8365-40B8-BB82-682DD26D3B62}"/>
              </a:ext>
            </a:extLst>
          </p:cNvPr>
          <p:cNvSpPr txBox="1"/>
          <p:nvPr/>
        </p:nvSpPr>
        <p:spPr>
          <a:xfrm>
            <a:off x="0" y="6277971"/>
            <a:ext cx="5051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Reflection of Ch1 at DCC and Multi station are consistent;</a:t>
            </a:r>
          </a:p>
          <a:p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86260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E1F3EA-1F4A-4D75-A46D-8666DD8D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dirty="0"/>
              <a:t>DCC reflectance of operational VS recalibrated</a:t>
            </a:r>
            <a:endParaRPr lang="zh-CN" altLang="en-US" sz="2000" dirty="0"/>
          </a:p>
        </p:txBody>
      </p:sp>
      <p:pic>
        <p:nvPicPr>
          <p:cNvPr id="4" name="Picture 31" descr="J:\3.FY卫星工程\FY-4\CVS\AGRI\DCC\20191216-DCC\B1Coef_Zhanglang\DCC_FY4A_ORIGIN_REF5_20161211_20191210_MEAN_10_1.png">
            <a:extLst>
              <a:ext uri="{FF2B5EF4-FFF2-40B4-BE49-F238E27FC236}">
                <a16:creationId xmlns:a16="http://schemas.microsoft.com/office/drawing/2014/main" id="{28A203FC-001A-443E-BB06-4F6F1FE46C5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22" y="3712402"/>
            <a:ext cx="6936110" cy="260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http://10.24.238.36/static/image/avs/20191206/318338.png">
            <a:extLst>
              <a:ext uri="{FF2B5EF4-FFF2-40B4-BE49-F238E27FC236}">
                <a16:creationId xmlns:a16="http://schemas.microsoft.com/office/drawing/2014/main" id="{32C652DB-C47F-44B3-A926-7C6113F5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4378"/>
          <a:stretch>
            <a:fillRect/>
          </a:stretch>
        </p:blipFill>
        <p:spPr bwMode="auto">
          <a:xfrm>
            <a:off x="14037" y="1003331"/>
            <a:ext cx="6690653" cy="212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AAAB126B-6924-47F6-89EC-2F9321509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494" y="1330455"/>
            <a:ext cx="411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DCC reflectance (operational)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07E3AF68-1806-4135-A344-A5F7443CA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91" y="4025888"/>
            <a:ext cx="411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DCC reflectance (recalibrated)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315B2FB-881B-4C87-BD8C-04F8849700A9}"/>
              </a:ext>
            </a:extLst>
          </p:cNvPr>
          <p:cNvSpPr txBox="1"/>
          <p:nvPr/>
        </p:nvSpPr>
        <p:spPr>
          <a:xfrm>
            <a:off x="6817056" y="1760562"/>
            <a:ext cx="2429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15% fluctuation in Operational calibration results  </a:t>
            </a:r>
            <a:endParaRPr lang="zh-CN" altLang="en-US" sz="1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1BBE617-36EB-4273-B4A9-8581095851A2}"/>
              </a:ext>
            </a:extLst>
          </p:cNvPr>
          <p:cNvSpPr txBox="1"/>
          <p:nvPr/>
        </p:nvSpPr>
        <p:spPr>
          <a:xfrm>
            <a:off x="6714698" y="4001070"/>
            <a:ext cx="2429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Fluctuation was greatly decreased in recalibrated  results 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10448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B5ED5-1E0B-494B-A6C7-89CFD07CB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83" y="0"/>
            <a:ext cx="7886700" cy="699068"/>
          </a:xfrm>
        </p:spPr>
        <p:txBody>
          <a:bodyPr/>
          <a:lstStyle/>
          <a:p>
            <a:r>
              <a:rPr lang="en-US" altLang="zh-CN" sz="2000" dirty="0"/>
              <a:t>Milestones of </a:t>
            </a:r>
            <a:r>
              <a:rPr lang="en-GB" altLang="zh-CN" sz="2000" dirty="0"/>
              <a:t>FY-4/GIIRS </a:t>
            </a:r>
            <a:r>
              <a:rPr lang="en-US" altLang="zh-CN" sz="2000" dirty="0"/>
              <a:t>L1 Data </a:t>
            </a:r>
            <a:br>
              <a:rPr lang="en-US" altLang="zh-CN" sz="2400" dirty="0"/>
            </a:br>
            <a:r>
              <a:rPr lang="en-US" altLang="zh-CN" sz="1400" dirty="0"/>
              <a:t>(Operation, Distribution and Application)</a:t>
            </a:r>
            <a:endParaRPr lang="zh-CN" altLang="en-US" sz="1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C9AB67-0F81-4F63-A5C1-4881FEE3E601}"/>
              </a:ext>
            </a:extLst>
          </p:cNvPr>
          <p:cNvSpPr/>
          <p:nvPr/>
        </p:nvSpPr>
        <p:spPr>
          <a:xfrm>
            <a:off x="343988" y="1247503"/>
            <a:ext cx="8534400" cy="4876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p"/>
            </a:pPr>
            <a:r>
              <a:rPr lang="en-US" altLang="zh-CN" dirty="0">
                <a:solidFill>
                  <a:schemeClr val="tx1"/>
                </a:solidFill>
              </a:rPr>
              <a:t>2016.12~2017.10: Commissioning and Preliminary Validation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p"/>
            </a:pPr>
            <a:r>
              <a:rPr lang="en-US" altLang="zh-CN" dirty="0">
                <a:solidFill>
                  <a:schemeClr val="tx1"/>
                </a:solidFill>
              </a:rPr>
              <a:t>2017.11~2018.04: User Readiness (i.e. observation mode optimization, training)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p"/>
            </a:pPr>
            <a:r>
              <a:rPr lang="en-US" altLang="zh-CN" dirty="0">
                <a:solidFill>
                  <a:schemeClr val="tx1"/>
                </a:solidFill>
              </a:rPr>
              <a:t>2018.05~2018.11: Experimental Application (i.e. NWP and retrieval)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p"/>
            </a:pPr>
            <a:r>
              <a:rPr lang="en-US" altLang="zh-CN" dirty="0">
                <a:solidFill>
                  <a:schemeClr val="tx1"/>
                </a:solidFill>
              </a:rPr>
              <a:t>2018.12: Operational Application in GRAPES (direct radiation assimilation)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p"/>
            </a:pPr>
            <a:r>
              <a:rPr lang="en-US" altLang="zh-CN" dirty="0">
                <a:solidFill>
                  <a:srgbClr val="FF0000"/>
                </a:solidFill>
              </a:rPr>
              <a:t>2019.01: V1 Data Distribution to International Users;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p"/>
            </a:pPr>
            <a:r>
              <a:rPr lang="en-US" altLang="zh-CN" dirty="0">
                <a:solidFill>
                  <a:srgbClr val="FF0000"/>
                </a:solidFill>
              </a:rPr>
              <a:t>2019.08: V2 Data in Operation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p"/>
            </a:pPr>
            <a:r>
              <a:rPr lang="en-US" altLang="zh-CN" dirty="0">
                <a:solidFill>
                  <a:srgbClr val="FF0000"/>
                </a:solidFill>
              </a:rPr>
              <a:t>2019.10: V2+ available (spectral coding error corrected)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p"/>
            </a:pPr>
            <a:r>
              <a:rPr lang="en-US" altLang="zh-CN" dirty="0">
                <a:solidFill>
                  <a:srgbClr val="FF0000"/>
                </a:solidFill>
              </a:rPr>
              <a:t>2019.11.07: V3 Data in Operation (diurnal BT biases variation corrected)</a:t>
            </a:r>
          </a:p>
        </p:txBody>
      </p:sp>
    </p:spTree>
    <p:extLst>
      <p:ext uri="{BB962C8B-B14F-4D97-AF65-F5344CB8AC3E}">
        <p14:creationId xmlns:p14="http://schemas.microsoft.com/office/powerpoint/2010/main" val="3182232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37046</TotalTime>
  <Words>1017</Words>
  <Application>Microsoft Office PowerPoint</Application>
  <PresentationFormat>全屏显示(4:3)</PresentationFormat>
  <Paragraphs>261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맑은 고딕</vt:lpstr>
      <vt:lpstr>맑은 고딕</vt:lpstr>
      <vt:lpstr>微软雅黑</vt:lpstr>
      <vt:lpstr>Arial</vt:lpstr>
      <vt:lpstr>Calibri</vt:lpstr>
      <vt:lpstr>Cambria Math</vt:lpstr>
      <vt:lpstr>Tahoma</vt:lpstr>
      <vt:lpstr>Times New Roman</vt:lpstr>
      <vt:lpstr>Wingdings</vt:lpstr>
      <vt:lpstr>Office Theme</vt:lpstr>
      <vt:lpstr>2020 Annual GSICS Calibration Report - GEO</vt:lpstr>
      <vt:lpstr>2019 Geo Calibration work in CMA </vt:lpstr>
      <vt:lpstr>FY-2 Calibration Events in 2019</vt:lpstr>
      <vt:lpstr>FY-4 Calibration Events in 2019</vt:lpstr>
      <vt:lpstr>Improvement of radiance consistency in different detectors</vt:lpstr>
      <vt:lpstr>Improvement of radiance consistency in different detectors </vt:lpstr>
      <vt:lpstr>PowerPoint 演示文稿</vt:lpstr>
      <vt:lpstr>DCC reflectance of operational VS recalibrated</vt:lpstr>
      <vt:lpstr>Milestones of FY-4/GIIRS L1 Data  (Operation, Distribution and Application)</vt:lpstr>
      <vt:lpstr>PowerPoint 演示文稿</vt:lpstr>
      <vt:lpstr>PowerPoint 演示文稿</vt:lpstr>
      <vt:lpstr>FY4A/GIIRS spectral and radiometric asessment</vt:lpstr>
      <vt:lpstr>PowerPoint 演示文稿</vt:lpstr>
      <vt:lpstr>PowerPoint 演示文稿</vt:lpstr>
      <vt:lpstr>Future work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lenovo</cp:lastModifiedBy>
  <cp:revision>1427</cp:revision>
  <dcterms:created xsi:type="dcterms:W3CDTF">2004-06-10T15:46:18Z</dcterms:created>
  <dcterms:modified xsi:type="dcterms:W3CDTF">2020-04-15T12:09:47Z</dcterms:modified>
</cp:coreProperties>
</file>