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 id="2147483676" r:id="rId4"/>
  </p:sldMasterIdLst>
  <p:notesMasterIdLst>
    <p:notesMasterId r:id="rId6"/>
  </p:notesMasterIdLst>
  <p:sldIdLst>
    <p:sldId id="1003" r:id="rId5"/>
    <p:sldId id="986" r:id="rId7"/>
    <p:sldId id="985" r:id="rId8"/>
    <p:sldId id="640" r:id="rId9"/>
    <p:sldId id="946" r:id="rId10"/>
    <p:sldId id="987" r:id="rId11"/>
    <p:sldId id="657" r:id="rId12"/>
    <p:sldId id="948" r:id="rId13"/>
    <p:sldId id="930" r:id="rId14"/>
    <p:sldId id="919" r:id="rId15"/>
    <p:sldId id="992" r:id="rId16"/>
    <p:sldId id="989" r:id="rId17"/>
    <p:sldId id="957" r:id="rId18"/>
    <p:sldId id="958" r:id="rId19"/>
    <p:sldId id="963" r:id="rId20"/>
    <p:sldId id="990" r:id="rId21"/>
    <p:sldId id="966" r:id="rId22"/>
    <p:sldId id="993"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tags" Target="tags/tag17.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19FA7-6FF6-4B2F-B64E-B2CF72FB05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E5451-EEC4-4176-BC5F-C5442EA50C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kern="100" dirty="0">
              <a:latin typeface="Times New Roman" panose="02020603050405020304" pitchFamily="18" charset="0"/>
              <a:ea typeface="楷体" panose="02010609060101010101" pitchFamily="49" charset="-122"/>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a:xfrm>
            <a:off x="9130039" y="6330239"/>
            <a:ext cx="2743200" cy="365125"/>
          </a:xfrm>
        </p:spPr>
        <p:txBody>
          <a:bodyPr/>
          <a:lstStyle>
            <a:lvl1pPr>
              <a:defRPr sz="1465">
                <a:solidFill>
                  <a:schemeClr val="tx1">
                    <a:lumMod val="85000"/>
                    <a:lumOff val="15000"/>
                  </a:schemeClr>
                </a:solidFill>
                <a:latin typeface="+mj-ea"/>
                <a:ea typeface="+mj-ea"/>
              </a:defRPr>
            </a:lvl1pPr>
          </a:lstStyle>
          <a:p>
            <a:fld id="{ACBECEF1-1935-4692-9C86-5FD89D9EDF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914400" y="2133601"/>
            <a:ext cx="10363200" cy="1470025"/>
          </a:xfrm>
          <a:effectLst>
            <a:outerShdw dist="35921" dir="2700000" algn="ctr" rotWithShape="0">
              <a:srgbClr val="000000"/>
            </a:outerShdw>
          </a:effectLst>
        </p:spPr>
        <p:txBody>
          <a:bodyPr/>
          <a:lstStyle>
            <a:lvl1pPr>
              <a:defRPr b="0">
                <a:latin typeface="Arial Black" panose="020B0A04020102020204" pitchFamily="34" charset="0"/>
              </a:defRPr>
            </a:lvl1pPr>
          </a:lstStyle>
          <a:p>
            <a:pPr lvl="0"/>
            <a:r>
              <a:rPr lang="en-US" altLang="zh-CN" noProof="0"/>
              <a:t>Click to edit Master title style</a:t>
            </a:r>
            <a:endParaRPr lang="en-US" altLang="zh-CN" noProof="0"/>
          </a:p>
        </p:txBody>
      </p:sp>
      <p:sp>
        <p:nvSpPr>
          <p:cNvPr id="112643" name="Rectangle 3"/>
          <p:cNvSpPr>
            <a:spLocks noGrp="1" noChangeArrowheads="1"/>
          </p:cNvSpPr>
          <p:nvPr>
            <p:ph type="subTitle" idx="1"/>
          </p:nvPr>
        </p:nvSpPr>
        <p:spPr>
          <a:xfrm>
            <a:off x="1828800" y="4648200"/>
            <a:ext cx="8534400" cy="1219200"/>
          </a:xfrm>
          <a:noFill/>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Lst>
        </p:spPr>
        <p:txBody>
          <a:bodyPr/>
          <a:lstStyle>
            <a:lvl1pPr marL="0" indent="0" algn="ctr">
              <a:buFontTx/>
              <a:buNone/>
              <a:defRPr sz="2400">
                <a:solidFill>
                  <a:srgbClr val="FF9900"/>
                </a:solidFill>
                <a:latin typeface="Arial Black" panose="020B0A04020102020204" pitchFamily="34" charset="0"/>
              </a:defRPr>
            </a:lvl1pPr>
          </a:lstStyle>
          <a:p>
            <a:pPr lvl="0"/>
            <a:r>
              <a:rPr lang="en-US" altLang="zh-CN" noProof="0"/>
              <a:t>Click to edit Master subtitle style</a:t>
            </a:r>
            <a:endParaRPr lang="en-US" altLang="zh-CN" noProof="0"/>
          </a:p>
        </p:txBody>
      </p:sp>
      <p:pic>
        <p:nvPicPr>
          <p:cNvPr id="112644"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9600" y="153988"/>
            <a:ext cx="13208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5"/>
          <p:cNvSpPr txBox="1">
            <a:spLocks noChangeArrowheads="1"/>
          </p:cNvSpPr>
          <p:nvPr userDrawn="1"/>
        </p:nvSpPr>
        <p:spPr bwMode="auto">
          <a:xfrm>
            <a:off x="1219200" y="6276976"/>
            <a:ext cx="9652000" cy="581025"/>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600" b="1">
                <a:solidFill>
                  <a:schemeClr val="bg1"/>
                </a:solidFill>
                <a:ea typeface="宋体" panose="02010600030101010101" pitchFamily="2" charset="-122"/>
              </a:rPr>
              <a:t> Center for Satellite Applications and Research (STAR) Review </a:t>
            </a:r>
            <a:br>
              <a:rPr lang="en-US" altLang="zh-CN" sz="1600" b="1">
                <a:solidFill>
                  <a:schemeClr val="bg1"/>
                </a:solidFill>
                <a:ea typeface="宋体" panose="02010600030101010101" pitchFamily="2" charset="-122"/>
              </a:rPr>
            </a:br>
            <a:r>
              <a:rPr lang="en-US" altLang="zh-CN" sz="1600" b="1">
                <a:solidFill>
                  <a:schemeClr val="bg1"/>
                </a:solidFill>
                <a:ea typeface="宋体" panose="02010600030101010101" pitchFamily="2" charset="-122"/>
              </a:rPr>
              <a:t>09 – 11 March 2010</a:t>
            </a:r>
            <a:endParaRPr lang="en-US" altLang="zh-CN" sz="1600" b="1">
              <a:solidFill>
                <a:schemeClr val="bg1"/>
              </a:solidFill>
              <a:ea typeface="宋体" panose="02010600030101010101" pitchFamily="2" charset="-122"/>
            </a:endParaRPr>
          </a:p>
        </p:txBody>
      </p:sp>
      <p:sp>
        <p:nvSpPr>
          <p:cNvPr id="112646" name="Text Box 6"/>
          <p:cNvSpPr txBox="1">
            <a:spLocks noChangeArrowheads="1"/>
          </p:cNvSpPr>
          <p:nvPr userDrawn="1"/>
        </p:nvSpPr>
        <p:spPr bwMode="auto">
          <a:xfrm>
            <a:off x="10769600" y="6324601"/>
            <a:ext cx="15240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zh-CN" sz="500">
                <a:solidFill>
                  <a:schemeClr val="bg1"/>
                </a:solidFill>
                <a:ea typeface="宋体" panose="02010600030101010101" pitchFamily="2" charset="-122"/>
              </a:rPr>
              <a:t>Image:</a:t>
            </a:r>
            <a:endParaRPr lang="en-US" altLang="zh-CN" sz="500">
              <a:solidFill>
                <a:schemeClr val="bg1"/>
              </a:solidFill>
              <a:ea typeface="宋体" panose="02010600030101010101" pitchFamily="2" charset="-122"/>
            </a:endParaRPr>
          </a:p>
          <a:p>
            <a:pPr algn="r">
              <a:spcBef>
                <a:spcPct val="50000"/>
              </a:spcBef>
            </a:pPr>
            <a:r>
              <a:rPr lang="en-US" altLang="zh-CN" sz="500">
                <a:solidFill>
                  <a:schemeClr val="bg1"/>
                </a:solidFill>
                <a:ea typeface="宋体" panose="02010600030101010101" pitchFamily="2" charset="-122"/>
              </a:rPr>
              <a:t>MODIS Land Group, </a:t>
            </a:r>
            <a:endParaRPr lang="en-US" altLang="zh-CN" sz="500">
              <a:solidFill>
                <a:schemeClr val="bg1"/>
              </a:solidFill>
              <a:ea typeface="宋体" panose="02010600030101010101" pitchFamily="2" charset="-122"/>
            </a:endParaRPr>
          </a:p>
          <a:p>
            <a:pPr algn="r">
              <a:spcBef>
                <a:spcPct val="50000"/>
              </a:spcBef>
            </a:pPr>
            <a:r>
              <a:rPr lang="en-US" altLang="zh-CN" sz="500">
                <a:solidFill>
                  <a:schemeClr val="bg1"/>
                </a:solidFill>
                <a:ea typeface="宋体" panose="02010600030101010101" pitchFamily="2" charset="-122"/>
              </a:rPr>
              <a:t>NASA GSFC</a:t>
            </a:r>
            <a:endParaRPr lang="en-US" altLang="zh-CN" sz="500">
              <a:solidFill>
                <a:schemeClr val="bg1"/>
              </a:solidFill>
              <a:ea typeface="宋体" panose="02010600030101010101" pitchFamily="2" charset="-122"/>
            </a:endParaRPr>
          </a:p>
          <a:p>
            <a:pPr algn="r">
              <a:spcBef>
                <a:spcPct val="50000"/>
              </a:spcBef>
            </a:pPr>
            <a:r>
              <a:rPr lang="en-US" altLang="zh-CN" sz="500">
                <a:solidFill>
                  <a:schemeClr val="bg1"/>
                </a:solidFill>
                <a:ea typeface="宋体" panose="02010600030101010101" pitchFamily="2" charset="-122"/>
              </a:rPr>
              <a:t>March 2000</a:t>
            </a:r>
            <a:endParaRPr lang="en-US" altLang="zh-CN" sz="500">
              <a:solidFill>
                <a:schemeClr val="bg1"/>
              </a:solidFill>
              <a:ea typeface="宋体" panose="02010600030101010101" pitchFamily="2" charset="-122"/>
            </a:endParaRPr>
          </a:p>
        </p:txBody>
      </p:sp>
      <p:pic>
        <p:nvPicPr>
          <p:cNvPr id="112647"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r="5185" b="5882"/>
          <a:stretch>
            <a:fillRect/>
          </a:stretch>
        </p:blipFill>
        <p:spPr bwMode="auto">
          <a:xfrm>
            <a:off x="101600" y="762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灯片编号占位符 3"/>
          <p:cNvSpPr>
            <a:spLocks noGrp="1"/>
          </p:cNvSpPr>
          <p:nvPr>
            <p:ph type="sldNum" sz="quarter" idx="10"/>
          </p:nvPr>
        </p:nvSpPr>
        <p:spPr/>
        <p:txBody>
          <a:bodyPr/>
          <a:lstStyle>
            <a:lvl1pPr>
              <a:defRPr/>
            </a:lvl1pPr>
          </a:lstStyle>
          <a:p>
            <a:fld id="{6F521693-E8F1-46C9-B94A-6CC7285909C8}"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灯片编号占位符 3"/>
          <p:cNvSpPr>
            <a:spLocks noGrp="1"/>
          </p:cNvSpPr>
          <p:nvPr>
            <p:ph type="sldNum" sz="quarter" idx="10"/>
          </p:nvPr>
        </p:nvSpPr>
        <p:spPr/>
        <p:txBody>
          <a:bodyPr/>
          <a:lstStyle>
            <a:lvl1pPr>
              <a:defRPr/>
            </a:lvl1pPr>
          </a:lstStyle>
          <a:p>
            <a:fld id="{0BA9D84E-B71E-44E0-9FDF-03E2A048A167}"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0" y="914400"/>
            <a:ext cx="5994400" cy="55626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97600" y="914400"/>
            <a:ext cx="5994400" cy="55626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灯片编号占位符 4"/>
          <p:cNvSpPr>
            <a:spLocks noGrp="1"/>
          </p:cNvSpPr>
          <p:nvPr>
            <p:ph type="sldNum" sz="quarter" idx="10"/>
          </p:nvPr>
        </p:nvSpPr>
        <p:spPr/>
        <p:txBody>
          <a:bodyPr/>
          <a:lstStyle>
            <a:lvl1pPr>
              <a:defRPr/>
            </a:lvl1pPr>
          </a:lstStyle>
          <a:p>
            <a:fld id="{50032D6F-0CBF-4D92-9A3A-A7C919525A2A}"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灯片编号占位符 6"/>
          <p:cNvSpPr>
            <a:spLocks noGrp="1"/>
          </p:cNvSpPr>
          <p:nvPr>
            <p:ph type="sldNum" sz="quarter" idx="10"/>
          </p:nvPr>
        </p:nvSpPr>
        <p:spPr/>
        <p:txBody>
          <a:bodyPr/>
          <a:lstStyle>
            <a:lvl1pPr>
              <a:defRPr/>
            </a:lvl1pPr>
          </a:lstStyle>
          <a:p>
            <a:fld id="{0462AEE7-89C0-4792-8E18-2490DA41A6CB}"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F493067B-BB9D-4B7C-AF36-2FE8172CB3B0}"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21A6F171-9B16-4D05-A2D7-1DBAB9D6455D}"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灯片编号占位符 4"/>
          <p:cNvSpPr>
            <a:spLocks noGrp="1"/>
          </p:cNvSpPr>
          <p:nvPr>
            <p:ph type="sldNum" sz="quarter" idx="10"/>
          </p:nvPr>
        </p:nvSpPr>
        <p:spPr/>
        <p:txBody>
          <a:bodyPr/>
          <a:lstStyle>
            <a:lvl1pPr>
              <a:defRPr/>
            </a:lvl1pPr>
          </a:lstStyle>
          <a:p>
            <a:fld id="{C79079B5-82D6-4B35-8908-120F9290F193}"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灯片编号占位符 4"/>
          <p:cNvSpPr>
            <a:spLocks noGrp="1"/>
          </p:cNvSpPr>
          <p:nvPr>
            <p:ph type="sldNum" sz="quarter" idx="10"/>
          </p:nvPr>
        </p:nvSpPr>
        <p:spPr/>
        <p:txBody>
          <a:bodyPr/>
          <a:lstStyle>
            <a:lvl1pPr>
              <a:defRPr/>
            </a:lvl1pPr>
          </a:lstStyle>
          <a:p>
            <a:fld id="{0C7751C4-230F-45AB-8A77-47EE554EFF0A}"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灯片编号占位符 3"/>
          <p:cNvSpPr>
            <a:spLocks noGrp="1"/>
          </p:cNvSpPr>
          <p:nvPr>
            <p:ph type="sldNum" sz="quarter" idx="10"/>
          </p:nvPr>
        </p:nvSpPr>
        <p:spPr/>
        <p:txBody>
          <a:bodyPr/>
          <a:lstStyle>
            <a:lvl1pPr>
              <a:defRPr/>
            </a:lvl1pPr>
          </a:lstStyle>
          <a:p>
            <a:fld id="{D9B35A72-266C-405B-96A2-64781A42DDAA}"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44000" y="0"/>
            <a:ext cx="3048000" cy="64770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0" y="0"/>
            <a:ext cx="8940800" cy="6477000"/>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灯片编号占位符 3"/>
          <p:cNvSpPr>
            <a:spLocks noGrp="1"/>
          </p:cNvSpPr>
          <p:nvPr>
            <p:ph type="sldNum" sz="quarter" idx="10"/>
          </p:nvPr>
        </p:nvSpPr>
        <p:spPr/>
        <p:txBody>
          <a:bodyPr/>
          <a:lstStyle>
            <a:lvl1pPr>
              <a:defRPr/>
            </a:lvl1pPr>
          </a:lstStyle>
          <a:p>
            <a:fld id="{2B96029C-47CD-4235-B6B9-99378601E71B}"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9144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0" y="914400"/>
            <a:ext cx="5994400" cy="55626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97600" y="914400"/>
            <a:ext cx="5994400" cy="55626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灯片编号占位符 4"/>
          <p:cNvSpPr>
            <a:spLocks noGrp="1"/>
          </p:cNvSpPr>
          <p:nvPr>
            <p:ph type="sldNum" sz="quarter" idx="10"/>
          </p:nvPr>
        </p:nvSpPr>
        <p:spPr>
          <a:xfrm>
            <a:off x="11582400" y="6534150"/>
            <a:ext cx="609600" cy="323850"/>
          </a:xfrm>
        </p:spPr>
        <p:txBody>
          <a:bodyPr/>
          <a:lstStyle>
            <a:lvl1pPr>
              <a:defRPr/>
            </a:lvl1pPr>
          </a:lstStyle>
          <a:p>
            <a:fld id="{AEFCA8EB-9DB7-43B0-BD6C-9887DD1ABF99}"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12192000" cy="9144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0" y="914400"/>
            <a:ext cx="5994400" cy="55626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quarter" idx="2"/>
          </p:nvPr>
        </p:nvSpPr>
        <p:spPr>
          <a:xfrm>
            <a:off x="6197600" y="914400"/>
            <a:ext cx="5994400" cy="27051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内容占位符 4"/>
          <p:cNvSpPr>
            <a:spLocks noGrp="1"/>
          </p:cNvSpPr>
          <p:nvPr>
            <p:ph sz="quarter" idx="3"/>
          </p:nvPr>
        </p:nvSpPr>
        <p:spPr>
          <a:xfrm>
            <a:off x="6197600" y="3771900"/>
            <a:ext cx="5994400" cy="27051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灯片编号占位符 5"/>
          <p:cNvSpPr>
            <a:spLocks noGrp="1"/>
          </p:cNvSpPr>
          <p:nvPr>
            <p:ph type="sldNum" sz="quarter" idx="10"/>
          </p:nvPr>
        </p:nvSpPr>
        <p:spPr>
          <a:xfrm>
            <a:off x="11582400" y="6534150"/>
            <a:ext cx="609600" cy="323850"/>
          </a:xfrm>
        </p:spPr>
        <p:txBody>
          <a:bodyPr/>
          <a:lstStyle>
            <a:lvl1pPr>
              <a:defRPr/>
            </a:lvl1pPr>
          </a:lstStyle>
          <a:p>
            <a:fld id="{FAF5A249-E404-4DFF-8C7F-AEEF6286DD02}" type="slidenum">
              <a:rPr lang="en-US" altLang="zh-CN"/>
            </a:fld>
            <a:endParaRPr lang="en-US" altLang="zh-CN"/>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8F8F8"/>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a:xfrm>
            <a:off x="9130039" y="6330239"/>
            <a:ext cx="2743200" cy="365125"/>
          </a:xfrm>
        </p:spPr>
        <p:txBody>
          <a:bodyPr/>
          <a:lstStyle>
            <a:lvl1pPr>
              <a:defRPr sz="1465">
                <a:solidFill>
                  <a:schemeClr val="tx1">
                    <a:lumMod val="85000"/>
                    <a:lumOff val="15000"/>
                  </a:schemeClr>
                </a:solidFill>
                <a:latin typeface="+mj-ea"/>
                <a:ea typeface="+mj-ea"/>
              </a:defRPr>
            </a:lvl1pPr>
          </a:lstStyle>
          <a:p>
            <a:fld id="{ACBECEF1-1935-4692-9C86-5FD89D9EDF4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0330515-B5EE-470B-AE32-1970CDDB98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88BE61-0FC0-436E-AF3F-B1BBEAE5812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7" Type="http://schemas.openxmlformats.org/officeDocument/2006/relationships/theme" Target="../theme/theme2.xml"/><Relationship Id="rId16" Type="http://schemas.openxmlformats.org/officeDocument/2006/relationships/image" Target="../media/image1.jpeg"/><Relationship Id="rId15" Type="http://schemas.openxmlformats.org/officeDocument/2006/relationships/image" Target="../media/image4.png"/><Relationship Id="rId14" Type="http://schemas.openxmlformats.org/officeDocument/2006/relationships/image" Target="../media/image2.pn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4" Type="http://schemas.openxmlformats.org/officeDocument/2006/relationships/theme" Target="../theme/theme3.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30515-B5EE-470B-AE32-1970CDDB980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8BE61-0FC0-436E-AF3F-B1BBEAE5812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ChangeArrowheads="1"/>
          </p:cNvSpPr>
          <p:nvPr userDrawn="1"/>
        </p:nvSpPr>
        <p:spPr bwMode="auto">
          <a:xfrm>
            <a:off x="0" y="6477000"/>
            <a:ext cx="12192000" cy="381000"/>
          </a:xfrm>
          <a:prstGeom prst="rect">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11619" name="Rectangle 3"/>
          <p:cNvSpPr>
            <a:spLocks noChangeArrowheads="1"/>
          </p:cNvSpPr>
          <p:nvPr userDrawn="1"/>
        </p:nvSpPr>
        <p:spPr bwMode="auto">
          <a:xfrm>
            <a:off x="0" y="0"/>
            <a:ext cx="12192000" cy="914400"/>
          </a:xfrm>
          <a:prstGeom prst="rect">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111620" name="Rectangle 4"/>
          <p:cNvSpPr>
            <a:spLocks noGrp="1" noChangeArrowheads="1"/>
          </p:cNvSpPr>
          <p:nvPr>
            <p:ph type="title"/>
          </p:nvPr>
        </p:nvSpPr>
        <p:spPr bwMode="auto">
          <a:xfrm>
            <a:off x="0" y="0"/>
            <a:ext cx="12192000" cy="914400"/>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endParaRPr lang="en-US" altLang="zh-CN"/>
          </a:p>
        </p:txBody>
      </p:sp>
      <p:sp>
        <p:nvSpPr>
          <p:cNvPr id="111621" name="Rectangle 5"/>
          <p:cNvSpPr>
            <a:spLocks noGrp="1" noChangeArrowheads="1"/>
          </p:cNvSpPr>
          <p:nvPr>
            <p:ph type="body" idx="1"/>
          </p:nvPr>
        </p:nvSpPr>
        <p:spPr bwMode="auto">
          <a:xfrm>
            <a:off x="0" y="914400"/>
            <a:ext cx="12192000" cy="55626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11622" name="Rectangle 6"/>
          <p:cNvSpPr>
            <a:spLocks noGrp="1" noChangeArrowheads="1"/>
          </p:cNvSpPr>
          <p:nvPr>
            <p:ph type="sldNum" sz="quarter" idx="4"/>
          </p:nvPr>
        </p:nvSpPr>
        <p:spPr bwMode="auto">
          <a:xfrm>
            <a:off x="11582400" y="6534150"/>
            <a:ext cx="609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chemeClr val="bg1"/>
                </a:solidFill>
                <a:ea typeface="宋体" panose="02010600030101010101" pitchFamily="2" charset="-122"/>
              </a:defRPr>
            </a:lvl1pPr>
          </a:lstStyle>
          <a:p>
            <a:fld id="{061745F2-D958-42B0-AC03-11B799BCD12F}" type="slidenum">
              <a:rPr lang="en-US" altLang="zh-CN"/>
            </a:fld>
            <a:endParaRPr lang="en-US" altLang="zh-CN"/>
          </a:p>
        </p:txBody>
      </p:sp>
      <p:sp>
        <p:nvSpPr>
          <p:cNvPr id="111623" name="Text Box 7"/>
          <p:cNvSpPr txBox="1">
            <a:spLocks noChangeArrowheads="1"/>
          </p:cNvSpPr>
          <p:nvPr userDrawn="1"/>
        </p:nvSpPr>
        <p:spPr bwMode="auto">
          <a:xfrm>
            <a:off x="2032000" y="6429376"/>
            <a:ext cx="8026400" cy="428625"/>
          </a:xfrm>
          <a:prstGeom prst="rect">
            <a:avLst/>
          </a:prstGeom>
          <a:noFill/>
          <a:ln>
            <a:noFill/>
          </a:ln>
          <a:effectLst>
            <a:outerShdw dist="1796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zh-CN" sz="1100" b="1">
                <a:solidFill>
                  <a:schemeClr val="bg1"/>
                </a:solidFill>
                <a:ea typeface="宋体" panose="02010600030101010101" pitchFamily="2" charset="-122"/>
              </a:rPr>
              <a:t> Center for Satellite Applications and Research (STAR) Review</a:t>
            </a:r>
            <a:br>
              <a:rPr lang="en-US" altLang="zh-CN" sz="1100" b="1">
                <a:solidFill>
                  <a:schemeClr val="bg1"/>
                </a:solidFill>
                <a:ea typeface="宋体" panose="02010600030101010101" pitchFamily="2" charset="-122"/>
              </a:rPr>
            </a:br>
            <a:r>
              <a:rPr lang="en-US" altLang="zh-CN" sz="1100" b="1">
                <a:solidFill>
                  <a:schemeClr val="bg1"/>
                </a:solidFill>
                <a:ea typeface="宋体" panose="02010600030101010101" pitchFamily="2" charset="-122"/>
              </a:rPr>
              <a:t>09 – 11 March 2010</a:t>
            </a:r>
            <a:endParaRPr lang="en-US" altLang="zh-CN" sz="1100" b="1">
              <a:solidFill>
                <a:schemeClr val="bg1"/>
              </a:solidFill>
              <a:ea typeface="宋体" panose="02010600030101010101" pitchFamily="2" charset="-122"/>
            </a:endParaRPr>
          </a:p>
        </p:txBody>
      </p:sp>
      <p:pic>
        <p:nvPicPr>
          <p:cNvPr id="111624"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091334" y="84139"/>
            <a:ext cx="102023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5"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l="8168" t="6206" r="7933" b="8696"/>
          <a:stretch>
            <a:fillRect/>
          </a:stretch>
        </p:blipFill>
        <p:spPr bwMode="auto">
          <a:xfrm>
            <a:off x="10011834" y="66675"/>
            <a:ext cx="102023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626"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l="14102" r="14102"/>
          <a:stretch>
            <a:fillRect/>
          </a:stretch>
        </p:blipFill>
        <p:spPr bwMode="auto">
          <a:xfrm>
            <a:off x="101601" y="0"/>
            <a:ext cx="1166284" cy="914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ctr" rtl="0" fontAlgn="base">
        <a:spcBef>
          <a:spcPct val="0"/>
        </a:spcBef>
        <a:spcAft>
          <a:spcPct val="0"/>
        </a:spcAft>
        <a:defRPr sz="3200" b="1" kern="1200">
          <a:solidFill>
            <a:srgbClr val="FF9900"/>
          </a:solidFill>
          <a:latin typeface="+mj-lt"/>
          <a:ea typeface="+mj-ea"/>
          <a:cs typeface="+mj-cs"/>
        </a:defRPr>
      </a:lvl1pPr>
      <a:lvl2pPr algn="ctr" rtl="0" fontAlgn="base">
        <a:spcBef>
          <a:spcPct val="0"/>
        </a:spcBef>
        <a:spcAft>
          <a:spcPct val="0"/>
        </a:spcAft>
        <a:defRPr sz="3200" b="1">
          <a:solidFill>
            <a:srgbClr val="FF9900"/>
          </a:solidFill>
          <a:latin typeface="Arial" panose="020B0604020202020204" pitchFamily="34" charset="0"/>
        </a:defRPr>
      </a:lvl2pPr>
      <a:lvl3pPr algn="ctr" rtl="0" fontAlgn="base">
        <a:spcBef>
          <a:spcPct val="0"/>
        </a:spcBef>
        <a:spcAft>
          <a:spcPct val="0"/>
        </a:spcAft>
        <a:defRPr sz="3200" b="1">
          <a:solidFill>
            <a:srgbClr val="FF9900"/>
          </a:solidFill>
          <a:latin typeface="Arial" panose="020B0604020202020204" pitchFamily="34" charset="0"/>
        </a:defRPr>
      </a:lvl3pPr>
      <a:lvl4pPr algn="ctr" rtl="0" fontAlgn="base">
        <a:spcBef>
          <a:spcPct val="0"/>
        </a:spcBef>
        <a:spcAft>
          <a:spcPct val="0"/>
        </a:spcAft>
        <a:defRPr sz="3200" b="1">
          <a:solidFill>
            <a:srgbClr val="FF9900"/>
          </a:solidFill>
          <a:latin typeface="Arial" panose="020B0604020202020204" pitchFamily="34" charset="0"/>
        </a:defRPr>
      </a:lvl4pPr>
      <a:lvl5pPr algn="ctr" rtl="0" fontAlgn="base">
        <a:spcBef>
          <a:spcPct val="0"/>
        </a:spcBef>
        <a:spcAft>
          <a:spcPct val="0"/>
        </a:spcAft>
        <a:defRPr sz="3200" b="1">
          <a:solidFill>
            <a:srgbClr val="FF9900"/>
          </a:solidFill>
          <a:latin typeface="Arial" panose="020B0604020202020204" pitchFamily="34" charset="0"/>
        </a:defRPr>
      </a:lvl5pPr>
      <a:lvl6pPr marL="457200" algn="ctr" rtl="0" fontAlgn="base">
        <a:spcBef>
          <a:spcPct val="0"/>
        </a:spcBef>
        <a:spcAft>
          <a:spcPct val="0"/>
        </a:spcAft>
        <a:defRPr sz="3200" b="1">
          <a:solidFill>
            <a:srgbClr val="FF9900"/>
          </a:solidFill>
          <a:latin typeface="Arial" panose="020B0604020202020204" pitchFamily="34" charset="0"/>
        </a:defRPr>
      </a:lvl6pPr>
      <a:lvl7pPr marL="914400" algn="ctr" rtl="0" fontAlgn="base">
        <a:spcBef>
          <a:spcPct val="0"/>
        </a:spcBef>
        <a:spcAft>
          <a:spcPct val="0"/>
        </a:spcAft>
        <a:defRPr sz="3200" b="1">
          <a:solidFill>
            <a:srgbClr val="FF9900"/>
          </a:solidFill>
          <a:latin typeface="Arial" panose="020B0604020202020204" pitchFamily="34" charset="0"/>
        </a:defRPr>
      </a:lvl7pPr>
      <a:lvl8pPr marL="1371600" algn="ctr" rtl="0" fontAlgn="base">
        <a:spcBef>
          <a:spcPct val="0"/>
        </a:spcBef>
        <a:spcAft>
          <a:spcPct val="0"/>
        </a:spcAft>
        <a:defRPr sz="3200" b="1">
          <a:solidFill>
            <a:srgbClr val="FF9900"/>
          </a:solidFill>
          <a:latin typeface="Arial" panose="020B0604020202020204" pitchFamily="34" charset="0"/>
        </a:defRPr>
      </a:lvl8pPr>
      <a:lvl9pPr marL="1828800" algn="ctr" rtl="0" fontAlgn="base">
        <a:spcBef>
          <a:spcPct val="0"/>
        </a:spcBef>
        <a:spcAft>
          <a:spcPct val="0"/>
        </a:spcAft>
        <a:defRPr sz="3200" b="1">
          <a:solidFill>
            <a:srgbClr val="FF9900"/>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30515-B5EE-470B-AE32-1970CDDB980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88BE61-0FC0-436E-AF3F-B1BBEAE5812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7.png"/><Relationship Id="rId6" Type="http://schemas.openxmlformats.org/officeDocument/2006/relationships/tags" Target="../tags/tag4.xml"/><Relationship Id="rId5" Type="http://schemas.openxmlformats.org/officeDocument/2006/relationships/image" Target="../media/image6.png"/><Relationship Id="rId4" Type="http://schemas.openxmlformats.org/officeDocument/2006/relationships/tags" Target="../tags/tag3.xml"/><Relationship Id="rId3" Type="http://schemas.openxmlformats.org/officeDocument/2006/relationships/image" Target="../media/image5.png"/><Relationship Id="rId2" Type="http://schemas.openxmlformats.org/officeDocument/2006/relationships/tags" Target="../tags/tag2.xml"/><Relationship Id="rId12" Type="http://schemas.openxmlformats.org/officeDocument/2006/relationships/notesSlide" Target="../notesSlides/notesSlide1.xml"/><Relationship Id="rId11" Type="http://schemas.openxmlformats.org/officeDocument/2006/relationships/slideLayout" Target="../slideLayouts/slideLayout1.xml"/><Relationship Id="rId10" Type="http://schemas.openxmlformats.org/officeDocument/2006/relationships/image" Target="../media/image8.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7.xml"/><Relationship Id="rId7" Type="http://schemas.openxmlformats.org/officeDocument/2006/relationships/image" Target="../media/image19.jpeg"/><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7.wmf"/><Relationship Id="rId3" Type="http://schemas.openxmlformats.org/officeDocument/2006/relationships/oleObject" Target="../embeddings/oleObject2.bin"/><Relationship Id="rId2" Type="http://schemas.openxmlformats.org/officeDocument/2006/relationships/image" Target="../media/image16.wmf"/><Relationship Id="rId10" Type="http://schemas.openxmlformats.org/officeDocument/2006/relationships/notesSlide" Target="../notesSlides/notesSlide10.xml"/><Relationship Id="rId1"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3.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14.xml"/><Relationship Id="rId2" Type="http://schemas.openxmlformats.org/officeDocument/2006/relationships/image" Target="../media/image5.png"/><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25.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8.xml"/><Relationship Id="rId2" Type="http://schemas.openxmlformats.org/officeDocument/2006/relationships/image" Target="../media/image5.png"/><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10.xml"/><Relationship Id="rId2" Type="http://schemas.openxmlformats.org/officeDocument/2006/relationships/image" Target="../media/image5.png"/><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3.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12.xml"/><Relationship Id="rId2" Type="http://schemas.openxmlformats.org/officeDocument/2006/relationships/image" Target="../media/image5.png"/><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3.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8"/>
          <p:cNvSpPr/>
          <p:nvPr>
            <p:custDataLst>
              <p:tags r:id="rId1"/>
            </p:custDataLst>
          </p:nvPr>
        </p:nvSpPr>
        <p:spPr>
          <a:xfrm>
            <a:off x="0" y="3733800"/>
            <a:ext cx="12192000" cy="3124200"/>
          </a:xfrm>
          <a:prstGeom prst="rect">
            <a:avLst/>
          </a:prstGeom>
          <a:solidFill>
            <a:schemeClr val="bg1">
              <a:lumMod val="65000"/>
              <a:alpha val="85000"/>
            </a:schemeClr>
          </a:solidFill>
          <a:ln w="9525">
            <a:noFill/>
          </a:ln>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dirty="0">
              <a:ln>
                <a:noFill/>
              </a:ln>
              <a:solidFill>
                <a:schemeClr val="bg1">
                  <a:lumMod val="85000"/>
                </a:schemeClr>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pic>
        <p:nvPicPr>
          <p:cNvPr id="6146" name="Picture 5" descr="E:\文档\局徽01.gif"/>
          <p:cNvPicPr>
            <a:picLocks noChangeAspect="1"/>
          </p:cNvPicPr>
          <p:nvPr>
            <p:custDataLst>
              <p:tags r:id="rId2"/>
            </p:custDataLst>
          </p:nvPr>
        </p:nvPicPr>
        <p:blipFill>
          <a:blip r:embed="rId3"/>
          <a:stretch>
            <a:fillRect/>
          </a:stretch>
        </p:blipFill>
        <p:spPr>
          <a:xfrm>
            <a:off x="9641987" y="6003457"/>
            <a:ext cx="720397" cy="716083"/>
          </a:xfrm>
          <a:prstGeom prst="rect">
            <a:avLst/>
          </a:prstGeom>
          <a:noFill/>
          <a:ln w="9525">
            <a:noFill/>
          </a:ln>
        </p:spPr>
      </p:pic>
      <p:pic>
        <p:nvPicPr>
          <p:cNvPr id="6147" name="Picture 6"/>
          <p:cNvPicPr>
            <a:picLocks noChangeAspect="1"/>
          </p:cNvPicPr>
          <p:nvPr>
            <p:custDataLst>
              <p:tags r:id="rId4"/>
            </p:custDataLst>
          </p:nvPr>
        </p:nvPicPr>
        <p:blipFill>
          <a:blip r:embed="rId5"/>
          <a:stretch>
            <a:fillRect/>
          </a:stretch>
        </p:blipFill>
        <p:spPr>
          <a:xfrm>
            <a:off x="0" y="-203450"/>
            <a:ext cx="12192000" cy="2359267"/>
          </a:xfrm>
          <a:prstGeom prst="rect">
            <a:avLst/>
          </a:prstGeom>
          <a:noFill/>
          <a:ln w="9525">
            <a:noFill/>
          </a:ln>
        </p:spPr>
      </p:pic>
      <p:pic>
        <p:nvPicPr>
          <p:cNvPr id="6148" name="Picture 9" descr="F:\logo\国家卫星气象中心标-3.png"/>
          <p:cNvPicPr>
            <a:picLocks noChangeAspect="1"/>
          </p:cNvPicPr>
          <p:nvPr>
            <p:custDataLst>
              <p:tags r:id="rId6"/>
            </p:custDataLst>
          </p:nvPr>
        </p:nvPicPr>
        <p:blipFill>
          <a:blip r:embed="rId7"/>
          <a:stretch>
            <a:fillRect/>
          </a:stretch>
        </p:blipFill>
        <p:spPr>
          <a:xfrm>
            <a:off x="10524914" y="5921022"/>
            <a:ext cx="661790" cy="793750"/>
          </a:xfrm>
          <a:prstGeom prst="rect">
            <a:avLst/>
          </a:prstGeom>
          <a:noFill/>
          <a:ln w="9525">
            <a:noFill/>
          </a:ln>
        </p:spPr>
      </p:pic>
      <p:sp>
        <p:nvSpPr>
          <p:cNvPr id="6149" name="矩形 12"/>
          <p:cNvSpPr/>
          <p:nvPr>
            <p:custDataLst>
              <p:tags r:id="rId8"/>
            </p:custDataLst>
          </p:nvPr>
        </p:nvSpPr>
        <p:spPr>
          <a:xfrm>
            <a:off x="0" y="2039970"/>
            <a:ext cx="12192000" cy="2032920"/>
          </a:xfrm>
          <a:prstGeom prst="rect">
            <a:avLst/>
          </a:prstGeom>
          <a:gradFill rotWithShape="1">
            <a:gsLst>
              <a:gs pos="0">
                <a:srgbClr val="5E9EFF">
                  <a:alpha val="100000"/>
                </a:srgbClr>
              </a:gs>
              <a:gs pos="39998">
                <a:srgbClr val="85C2FF">
                  <a:alpha val="100000"/>
                </a:srgbClr>
              </a:gs>
              <a:gs pos="70000">
                <a:srgbClr val="C4D6EB">
                  <a:alpha val="100000"/>
                </a:srgbClr>
              </a:gs>
              <a:gs pos="100000">
                <a:srgbClr val="FFEBFA">
                  <a:alpha val="100000"/>
                </a:srgbClr>
              </a:gs>
            </a:gsLst>
            <a:lin ang="2700000" scaled="1"/>
            <a:tileRect/>
          </a:gradFill>
          <a:ln w="9525">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4400" b="1" dirty="0" smtClean="0">
                <a:solidFill>
                  <a:srgbClr val="002060"/>
                </a:solidFill>
                <a:latin typeface="Times New Roman" panose="02020603050405020304" pitchFamily="18" charset="0"/>
                <a:ea typeface="+mj-ea"/>
                <a:cs typeface="Times New Roman" panose="02020603050405020304" pitchFamily="18" charset="0"/>
                <a:sym typeface="Arial" panose="020B0604020202020204" pitchFamily="34" charset="0"/>
              </a:rPr>
              <a:t>The Uncertainty of SNO Cross-calibration for Satellite Infrared Channels</a:t>
            </a:r>
            <a:endParaRPr kumimoji="0" lang="zh-CN" altLang="en-US" sz="4400" i="0" u="none" strike="noStrike" kern="1200" cap="none" spc="0" normalizeH="0" noProof="0" dirty="0">
              <a:ln>
                <a:noFill/>
              </a:ln>
              <a:solidFill>
                <a:prstClr val="black"/>
              </a:solidFill>
              <a:effectLst/>
              <a:uLnTx/>
              <a:uFillTx/>
              <a:latin typeface="楷体" panose="02010609060101010101" pitchFamily="49" charset="-122"/>
              <a:ea typeface="楷体" panose="02010609060101010101" pitchFamily="49" charset="-122"/>
              <a:cs typeface="微软雅黑" panose="020B0503020204020204" pitchFamily="34" charset="-122"/>
              <a:sym typeface="Arial" panose="020B0604020202020204" pitchFamily="34" charset="0"/>
            </a:endParaRPr>
          </a:p>
        </p:txBody>
      </p:sp>
      <p:sp>
        <p:nvSpPr>
          <p:cNvPr id="5" name="文本框 4"/>
          <p:cNvSpPr txBox="1"/>
          <p:nvPr>
            <p:custDataLst>
              <p:tags r:id="rId9"/>
            </p:custDataLst>
          </p:nvPr>
        </p:nvSpPr>
        <p:spPr>
          <a:xfrm>
            <a:off x="418465" y="4582795"/>
            <a:ext cx="11592560" cy="52197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2800" b="1" dirty="0" smtClean="0">
                <a:solidFill>
                  <a:schemeClr val="tx1"/>
                </a:solidFill>
                <a:effectLst/>
                <a:latin typeface="Times New Roman" panose="02020603050405020304" pitchFamily="18" charset="0"/>
                <a:cs typeface="Times New Roman" panose="02020603050405020304" pitchFamily="18" charset="0"/>
                <a:sym typeface="+mn-ea"/>
              </a:rPr>
              <a:t>Zhong Gu, </a:t>
            </a:r>
            <a:r>
              <a:rPr lang="en-US" altLang="zh-CN" sz="2800" dirty="0" smtClean="0">
                <a:solidFill>
                  <a:schemeClr val="tx1"/>
                </a:solidFill>
                <a:effectLst/>
                <a:latin typeface="Times New Roman" panose="02020603050405020304" pitchFamily="18" charset="0"/>
                <a:cs typeface="Times New Roman" panose="02020603050405020304" pitchFamily="18" charset="0"/>
                <a:sym typeface="+mn-ea"/>
              </a:rPr>
              <a:t>Lin Chen, HuiXing Dai, XiuQing Hu, Peng Zhang</a:t>
            </a:r>
            <a:r>
              <a:rPr lang="en-US" altLang="zh-CN" sz="2800" dirty="0">
                <a:solidFill>
                  <a:schemeClr val="tx1"/>
                </a:solidFill>
                <a:effectLst/>
                <a:latin typeface="Times New Roman" panose="02020603050405020304" pitchFamily="18" charset="0"/>
                <a:cs typeface="Times New Roman" panose="02020603050405020304" pitchFamily="18" charset="0"/>
                <a:sym typeface="+mn-ea"/>
              </a:rPr>
              <a:t>  </a:t>
            </a:r>
            <a:r>
              <a:rPr lang="en-US" altLang="zh-CN" sz="2800" b="1" dirty="0">
                <a:solidFill>
                  <a:schemeClr val="tx1"/>
                </a:solidFill>
                <a:effectLst/>
                <a:latin typeface="Times New Roman" panose="02020603050405020304" pitchFamily="18" charset="0"/>
                <a:cs typeface="Times New Roman" panose="02020603050405020304" pitchFamily="18" charset="0"/>
                <a:sym typeface="+mn-ea"/>
              </a:rPr>
              <a:t>     </a:t>
            </a:r>
            <a:endParaRPr kumimoji="0" lang="en-US" altLang="zh-CN" sz="2800" b="1"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9" name="图片 8"/>
          <p:cNvPicPr>
            <a:picLocks noChangeAspect="1"/>
          </p:cNvPicPr>
          <p:nvPr/>
        </p:nvPicPr>
        <p:blipFill rotWithShape="1">
          <a:blip r:embed="rId10" cstate="print">
            <a:extLst>
              <a:ext uri="{28A0092B-C50C-407E-A947-70E740481C1C}">
                <a14:useLocalDpi xmlns:a14="http://schemas.microsoft.com/office/drawing/2010/main" val="0"/>
              </a:ext>
            </a:extLst>
          </a:blip>
          <a:srcRect l="25716" t="16401" r="23772" b="23750"/>
          <a:stretch>
            <a:fillRect/>
          </a:stretch>
        </p:blipFill>
        <p:spPr>
          <a:xfrm>
            <a:off x="11349234" y="5921023"/>
            <a:ext cx="661791" cy="716082"/>
          </a:xfrm>
          <a:prstGeom prst="rect">
            <a:avLst/>
          </a:prstGeom>
        </p:spPr>
      </p:pic>
      <p:sp>
        <p:nvSpPr>
          <p:cNvPr id="2" name="文本框 1"/>
          <p:cNvSpPr txBox="1"/>
          <p:nvPr/>
        </p:nvSpPr>
        <p:spPr>
          <a:xfrm>
            <a:off x="3048000" y="5702300"/>
            <a:ext cx="6096000" cy="460375"/>
          </a:xfrm>
          <a:prstGeom prst="rect">
            <a:avLst/>
          </a:prstGeom>
          <a:noFill/>
        </p:spPr>
        <p:txBody>
          <a:bodyPr wrap="square" rtlCol="0" anchor="t">
            <a:spAutoFit/>
          </a:bodyPr>
          <a:p>
            <a:pPr algn="ctr"/>
            <a:r>
              <a:rPr lang="en-US" altLang="zh-CN" sz="2400" dirty="0" smtClean="0">
                <a:solidFill>
                  <a:schemeClr val="tx1"/>
                </a:solidFill>
                <a:latin typeface="Times New Roman" panose="02020603050405020304" pitchFamily="18" charset="0"/>
                <a:cs typeface="Times New Roman" panose="02020603050405020304" pitchFamily="18" charset="0"/>
                <a:sym typeface="微软雅黑" panose="020B0503020204020204" pitchFamily="34" charset="-122"/>
              </a:rPr>
              <a:t>February 13, 2025</a:t>
            </a:r>
            <a:endParaRPr lang="en-US" altLang="zh-CN" sz="2400" dirty="0" smtClean="0">
              <a:solidFill>
                <a:schemeClr val="tx1"/>
              </a:solidFill>
              <a:latin typeface="Times New Roman" panose="02020603050405020304" pitchFamily="18" charset="0"/>
              <a:cs typeface="Times New Roman" panose="02020603050405020304" pitchFamily="18"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aphicFrame>
        <p:nvGraphicFramePr>
          <p:cNvPr id="2" name="对象 1"/>
          <p:cNvGraphicFramePr>
            <a:graphicFrameLocks noChangeAspect="1"/>
          </p:cNvGraphicFramePr>
          <p:nvPr/>
        </p:nvGraphicFramePr>
        <p:xfrm>
          <a:off x="7466064" y="3336919"/>
          <a:ext cx="3529965" cy="653415"/>
        </p:xfrm>
        <a:graphic>
          <a:graphicData uri="http://schemas.openxmlformats.org/presentationml/2006/ole">
            <mc:AlternateContent xmlns:mc="http://schemas.openxmlformats.org/markup-compatibility/2006">
              <mc:Choice xmlns:v="urn:schemas-microsoft-com:vml" Requires="v">
                <p:oleObj spid="_x0000_s2241" name="Equation" r:id="rId1" imgW="1091565" imgH="203200" progId="Equation.DSMT4">
                  <p:embed/>
                </p:oleObj>
              </mc:Choice>
              <mc:Fallback>
                <p:oleObj name="Equation" r:id="rId1" imgW="1091565" imgH="203200" progId="Equation.DSMT4">
                  <p:embed/>
                  <p:pic>
                    <p:nvPicPr>
                      <p:cNvPr id="0" name="对象 1"/>
                      <p:cNvPicPr/>
                      <p:nvPr/>
                    </p:nvPicPr>
                    <p:blipFill>
                      <a:blip r:embed="rId2"/>
                      <a:stretch>
                        <a:fillRect/>
                      </a:stretch>
                    </p:blipFill>
                    <p:spPr>
                      <a:xfrm>
                        <a:off x="7466064" y="3336919"/>
                        <a:ext cx="3529965" cy="653415"/>
                      </a:xfrm>
                      <a:prstGeom prst="rect">
                        <a:avLst/>
                      </a:prstGeom>
                    </p:spPr>
                  </p:pic>
                </p:oleObj>
              </mc:Fallback>
            </mc:AlternateContent>
          </a:graphicData>
        </a:graphic>
      </p:graphicFrame>
      <p:cxnSp>
        <p:nvCxnSpPr>
          <p:cNvPr id="4" name="直接箭头连接符 3"/>
          <p:cNvCxnSpPr>
            <a:endCxn id="2" idx="0"/>
          </p:cNvCxnSpPr>
          <p:nvPr/>
        </p:nvCxnSpPr>
        <p:spPr>
          <a:xfrm>
            <a:off x="9231681" y="2640619"/>
            <a:ext cx="0" cy="696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箭头: 下 4"/>
          <p:cNvSpPr/>
          <p:nvPr/>
        </p:nvSpPr>
        <p:spPr>
          <a:xfrm>
            <a:off x="9654136" y="3971599"/>
            <a:ext cx="270164" cy="615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下 33"/>
          <p:cNvSpPr/>
          <p:nvPr/>
        </p:nvSpPr>
        <p:spPr>
          <a:xfrm>
            <a:off x="8960882" y="3967158"/>
            <a:ext cx="270164" cy="615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下 34"/>
          <p:cNvSpPr/>
          <p:nvPr/>
        </p:nvSpPr>
        <p:spPr>
          <a:xfrm>
            <a:off x="10890468" y="3967158"/>
            <a:ext cx="270164" cy="615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9366315" y="4823774"/>
            <a:ext cx="1393330" cy="400110"/>
          </a:xfrm>
          <a:prstGeom prst="rect">
            <a:avLst/>
          </a:prstGeom>
          <a:solidFill>
            <a:schemeClr val="accent5">
              <a:lumMod val="40000"/>
              <a:lumOff val="60000"/>
            </a:schemeClr>
          </a:solid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Uncertainty</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37" name="对象 36"/>
          <p:cNvGraphicFramePr>
            <a:graphicFrameLocks noChangeAspect="1"/>
          </p:cNvGraphicFramePr>
          <p:nvPr/>
        </p:nvGraphicFramePr>
        <p:xfrm>
          <a:off x="6333223" y="2100712"/>
          <a:ext cx="4662653" cy="466265"/>
        </p:xfrm>
        <a:graphic>
          <a:graphicData uri="http://schemas.openxmlformats.org/presentationml/2006/ole">
            <mc:AlternateContent xmlns:mc="http://schemas.openxmlformats.org/markup-compatibility/2006">
              <mc:Choice xmlns:v="urn:schemas-microsoft-com:vml" Requires="v">
                <p:oleObj spid="_x0000_s2242" name="Equation" r:id="rId3" imgW="51816000" imgH="5181600" progId="Equation.DSMT4">
                  <p:embed/>
                </p:oleObj>
              </mc:Choice>
              <mc:Fallback>
                <p:oleObj name="Equation" r:id="rId3" imgW="51816000" imgH="5181600" progId="Equation.DSMT4">
                  <p:embed/>
                  <p:pic>
                    <p:nvPicPr>
                      <p:cNvPr id="0" name="对象 36"/>
                      <p:cNvPicPr/>
                      <p:nvPr/>
                    </p:nvPicPr>
                    <p:blipFill>
                      <a:blip r:embed="rId4"/>
                      <a:stretch>
                        <a:fillRect/>
                      </a:stretch>
                    </p:blipFill>
                    <p:spPr>
                      <a:xfrm>
                        <a:off x="6333223" y="2100712"/>
                        <a:ext cx="4662653" cy="466265"/>
                      </a:xfrm>
                      <a:prstGeom prst="rect">
                        <a:avLst/>
                      </a:prstGeom>
                    </p:spPr>
                  </p:pic>
                </p:oleObj>
              </mc:Fallback>
            </mc:AlternateContent>
          </a:graphicData>
        </a:graphic>
      </p:graphicFrame>
      <p:graphicFrame>
        <p:nvGraphicFramePr>
          <p:cNvPr id="40" name="对象 39"/>
          <p:cNvGraphicFramePr>
            <a:graphicFrameLocks noChangeAspect="1"/>
          </p:cNvGraphicFramePr>
          <p:nvPr/>
        </p:nvGraphicFramePr>
        <p:xfrm>
          <a:off x="5516880" y="5400040"/>
          <a:ext cx="6555105" cy="532765"/>
        </p:xfrm>
        <a:graphic>
          <a:graphicData uri="http://schemas.openxmlformats.org/presentationml/2006/ole">
            <mc:AlternateContent xmlns:mc="http://schemas.openxmlformats.org/markup-compatibility/2006">
              <mc:Choice xmlns:v="urn:schemas-microsoft-com:vml" Requires="v">
                <p:oleObj spid="_x0000_s2243" name="Equation" r:id="rId5" imgW="7338060" imgH="594995" progId="Equation.DSMT4">
                  <p:embed/>
                </p:oleObj>
              </mc:Choice>
              <mc:Fallback>
                <p:oleObj name="Equation" r:id="rId5" imgW="7338060" imgH="594995" progId="Equation.DSMT4">
                  <p:embed/>
                  <p:pic>
                    <p:nvPicPr>
                      <p:cNvPr id="0" name="对象 39"/>
                      <p:cNvPicPr/>
                      <p:nvPr/>
                    </p:nvPicPr>
                    <p:blipFill>
                      <a:blip r:embed="rId6"/>
                      <a:stretch>
                        <a:fillRect/>
                      </a:stretch>
                    </p:blipFill>
                    <p:spPr>
                      <a:xfrm>
                        <a:off x="5516880" y="5400040"/>
                        <a:ext cx="6555105" cy="532765"/>
                      </a:xfrm>
                      <a:prstGeom prst="rect">
                        <a:avLst/>
                      </a:prstGeom>
                    </p:spPr>
                  </p:pic>
                </p:oleObj>
              </mc:Fallback>
            </mc:AlternateContent>
          </a:graphicData>
        </a:graphic>
      </p:graphicFrame>
      <p:cxnSp>
        <p:nvCxnSpPr>
          <p:cNvPr id="38" name="直接连接符 37"/>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43" name="矩形 42"/>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3" name="图片 35" descr="图片1"/>
          <p:cNvPicPr>
            <a:picLocks noChangeAspect="1"/>
          </p:cNvPicPr>
          <p:nvPr/>
        </p:nvPicPr>
        <p:blipFill>
          <a:blip r:embed="rId7"/>
          <a:stretch>
            <a:fillRect/>
          </a:stretch>
        </p:blipFill>
        <p:spPr>
          <a:xfrm>
            <a:off x="467995" y="3077845"/>
            <a:ext cx="3542665" cy="3072765"/>
          </a:xfrm>
          <a:prstGeom prst="rect">
            <a:avLst/>
          </a:prstGeom>
        </p:spPr>
      </p:pic>
      <p:sp>
        <p:nvSpPr>
          <p:cNvPr id="101" name="文本框 100"/>
          <p:cNvSpPr txBox="1"/>
          <p:nvPr/>
        </p:nvSpPr>
        <p:spPr>
          <a:xfrm>
            <a:off x="67945" y="1212850"/>
            <a:ext cx="5749290" cy="1753235"/>
          </a:xfrm>
          <a:prstGeom prst="rect">
            <a:avLst/>
          </a:prstGeom>
          <a:noFill/>
          <a:ln w="9525">
            <a:noFill/>
          </a:ln>
        </p:spPr>
        <p:txBody>
          <a:bodyPr wrap="square">
            <a:spAutoFit/>
          </a:bodyPr>
          <a:p>
            <a:pPr indent="0" fontAlgn="auto"/>
            <a:r>
              <a:rPr lang="en-US" b="0">
                <a:solidFill>
                  <a:srgbClr val="000000"/>
                </a:solidFill>
                <a:latin typeface="Calibri" panose="020F0502020204030204" pitchFamily="34" charset="0"/>
                <a:cs typeface="Calibri" panose="020F0502020204030204" pitchFamily="34" charset="0"/>
              </a:rPr>
              <a:t>The above analysis shows that the sample matching and fitting methods during the cross-calibration process are</a:t>
            </a:r>
            <a:r>
              <a:rPr lang="en-US" b="0">
                <a:solidFill>
                  <a:srgbClr val="C00000"/>
                </a:solidFill>
                <a:latin typeface="Calibri" panose="020F0502020204030204" pitchFamily="34" charset="0"/>
                <a:cs typeface="Calibri" panose="020F0502020204030204" pitchFamily="34" charset="0"/>
              </a:rPr>
              <a:t> the two major sources </a:t>
            </a:r>
            <a:r>
              <a:rPr lang="en-US" b="0">
                <a:solidFill>
                  <a:srgbClr val="000000"/>
                </a:solidFill>
                <a:latin typeface="Calibri" panose="020F0502020204030204" pitchFamily="34" charset="0"/>
                <a:cs typeface="Calibri" panose="020F0502020204030204" pitchFamily="34" charset="0"/>
              </a:rPr>
              <a:t>of errors in the cross-calibration method. The generalized model for uncertainty assessment of the SNO cross-calibration method self is thus described from these two aspects.</a:t>
            </a:r>
            <a:endParaRPr lang="zh-CN" altLang="en-US">
              <a:latin typeface="Calibri" panose="020F0502020204030204" pitchFamily="34" charset="0"/>
              <a:cs typeface="Calibri" panose="020F0502020204030204" pitchFamily="34" charset="0"/>
            </a:endParaRPr>
          </a:p>
        </p:txBody>
      </p:sp>
      <p:sp>
        <p:nvSpPr>
          <p:cNvPr id="9" name="文本框 8"/>
          <p:cNvSpPr txBox="1"/>
          <p:nvPr/>
        </p:nvSpPr>
        <p:spPr>
          <a:xfrm>
            <a:off x="164465" y="702310"/>
            <a:ext cx="11353165" cy="398780"/>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C00000"/>
                </a:solidFill>
                <a:effectLst/>
                <a:uLnTx/>
                <a:uFillTx/>
                <a:latin typeface="Calibri" panose="020F0502020204030204" pitchFamily="34" charset="0"/>
                <a:ea typeface="仿宋" panose="02010609060101010101" pitchFamily="49" charset="-122"/>
                <a:cs typeface="Calibri" panose="020F0502020204030204" pitchFamily="34" charset="0"/>
              </a:rPr>
              <a:t>2.2 Derivation of a generalized model for SNO cross-calibration uncertainty assessment</a:t>
            </a:r>
            <a:endParaRPr kumimoji="0" lang="en-US" altLang="zh-CN" sz="2000" b="1" i="0" u="none" strike="noStrike" kern="1200" cap="none" spc="0" normalizeH="0" baseline="0" noProof="0" dirty="0">
              <a:ln>
                <a:noFill/>
              </a:ln>
              <a:solidFill>
                <a:srgbClr val="C00000"/>
              </a:solidFill>
              <a:effectLst/>
              <a:uLnTx/>
              <a:uFillTx/>
              <a:latin typeface="Calibri" panose="020F0502020204030204" pitchFamily="34" charset="0"/>
              <a:ea typeface="仿宋" panose="02010609060101010101" pitchFamily="49" charset="-122"/>
              <a:cs typeface="Calibri" panose="020F0502020204030204" pitchFamily="34" charset="0"/>
            </a:endParaRPr>
          </a:p>
        </p:txBody>
      </p:sp>
      <p:sp>
        <p:nvSpPr>
          <p:cNvPr id="10" name="文本框 9"/>
          <p:cNvSpPr txBox="1"/>
          <p:nvPr/>
        </p:nvSpPr>
        <p:spPr>
          <a:xfrm flipH="1">
            <a:off x="103695" y="204843"/>
            <a:ext cx="3137535"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zh-CN" altLang="en-US" b="0" dirty="0">
                <a:sym typeface="+mn-ea"/>
              </a:rPr>
              <a:t>2 </a:t>
            </a:r>
            <a:r>
              <a:rPr lang="zh-CN" altLang="en-US" b="0" dirty="0">
                <a:latin typeface="Times New Roman" panose="02020603050405020304" pitchFamily="18" charset="0"/>
                <a:cs typeface="Times New Roman" panose="02020603050405020304" pitchFamily="18" charset="0"/>
                <a:sym typeface="+mn-ea"/>
              </a:rPr>
              <a:t>Methods and Models</a:t>
            </a:r>
            <a:r>
              <a:rPr lang="en-US" altLang="zh-CN" b="0"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sym typeface="+mn-ea"/>
              </a:rPr>
              <a:t> </a:t>
            </a:r>
            <a:endParaRPr lang="zh-CN" altLang="en-US" b="0" dirty="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5" name="文本框 34"/>
          <p:cNvSpPr txBox="1"/>
          <p:nvPr/>
        </p:nvSpPr>
        <p:spPr>
          <a:xfrm flipH="1">
            <a:off x="103695" y="204843"/>
            <a:ext cx="3137535"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zh-CN" altLang="en-US" b="0" dirty="0">
                <a:sym typeface="+mn-ea"/>
              </a:rPr>
              <a:t>2 </a:t>
            </a:r>
            <a:r>
              <a:rPr lang="zh-CN" altLang="en-US" b="0" dirty="0">
                <a:latin typeface="Times New Roman" panose="02020603050405020304" pitchFamily="18" charset="0"/>
                <a:cs typeface="Times New Roman" panose="02020603050405020304" pitchFamily="18" charset="0"/>
                <a:sym typeface="+mn-ea"/>
              </a:rPr>
              <a:t>Methods and Models</a:t>
            </a:r>
            <a:r>
              <a:rPr lang="en-US" altLang="zh-CN" b="0"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sym typeface="+mn-ea"/>
              </a:rPr>
              <a:t> </a:t>
            </a:r>
            <a:endParaRPr lang="zh-CN" altLang="en-US" b="0" dirty="0"/>
          </a:p>
        </p:txBody>
      </p:sp>
      <p:cxnSp>
        <p:nvCxnSpPr>
          <p:cNvPr id="36" name="直接连接符 35"/>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9" name="文本框 38"/>
          <p:cNvSpPr txBox="1"/>
          <p:nvPr/>
        </p:nvSpPr>
        <p:spPr>
          <a:xfrm>
            <a:off x="164465" y="702310"/>
            <a:ext cx="11353165" cy="39878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2.2 Derivation of a generalized model for SNO cross-calibration uncertainty assessment</a:t>
            </a:r>
            <a:endPar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endParaRPr>
          </a:p>
        </p:txBody>
      </p:sp>
      <p:sp>
        <p:nvSpPr>
          <p:cNvPr id="40" name="矩形 39"/>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4" name="图片 3"/>
          <p:cNvPicPr>
            <a:picLocks noChangeAspect="1"/>
          </p:cNvPicPr>
          <p:nvPr/>
        </p:nvPicPr>
        <p:blipFill>
          <a:blip r:embed="rId1"/>
          <a:stretch>
            <a:fillRect/>
          </a:stretch>
        </p:blipFill>
        <p:spPr>
          <a:xfrm>
            <a:off x="2019935" y="1690370"/>
            <a:ext cx="6238875" cy="828675"/>
          </a:xfrm>
          <a:prstGeom prst="rect">
            <a:avLst/>
          </a:prstGeom>
        </p:spPr>
      </p:pic>
      <p:pic>
        <p:nvPicPr>
          <p:cNvPr id="5" name="图片 4"/>
          <p:cNvPicPr>
            <a:picLocks noChangeAspect="1"/>
          </p:cNvPicPr>
          <p:nvPr/>
        </p:nvPicPr>
        <p:blipFill>
          <a:blip r:embed="rId2"/>
          <a:stretch>
            <a:fillRect/>
          </a:stretch>
        </p:blipFill>
        <p:spPr>
          <a:xfrm>
            <a:off x="9502140" y="1303655"/>
            <a:ext cx="1676400" cy="1314450"/>
          </a:xfrm>
          <a:prstGeom prst="rect">
            <a:avLst/>
          </a:prstGeom>
        </p:spPr>
      </p:pic>
      <p:pic>
        <p:nvPicPr>
          <p:cNvPr id="6" name="图片 5"/>
          <p:cNvPicPr>
            <a:picLocks noChangeAspect="1"/>
          </p:cNvPicPr>
          <p:nvPr/>
        </p:nvPicPr>
        <p:blipFill>
          <a:blip r:embed="rId3"/>
          <a:stretch>
            <a:fillRect/>
          </a:stretch>
        </p:blipFill>
        <p:spPr>
          <a:xfrm>
            <a:off x="1034415" y="3508375"/>
            <a:ext cx="8467725" cy="733425"/>
          </a:xfrm>
          <a:prstGeom prst="rect">
            <a:avLst/>
          </a:prstGeom>
        </p:spPr>
      </p:pic>
      <p:pic>
        <p:nvPicPr>
          <p:cNvPr id="7" name="图片 6"/>
          <p:cNvPicPr>
            <a:picLocks noChangeAspect="1"/>
          </p:cNvPicPr>
          <p:nvPr/>
        </p:nvPicPr>
        <p:blipFill>
          <a:blip r:embed="rId4"/>
          <a:stretch>
            <a:fillRect/>
          </a:stretch>
        </p:blipFill>
        <p:spPr>
          <a:xfrm>
            <a:off x="2213610" y="5029835"/>
            <a:ext cx="5962650" cy="676275"/>
          </a:xfrm>
          <a:prstGeom prst="rect">
            <a:avLst/>
          </a:prstGeom>
        </p:spPr>
      </p:pic>
      <p:sp>
        <p:nvSpPr>
          <p:cNvPr id="8" name="左箭头 7"/>
          <p:cNvSpPr/>
          <p:nvPr/>
        </p:nvSpPr>
        <p:spPr>
          <a:xfrm>
            <a:off x="8794115" y="1884680"/>
            <a:ext cx="708025" cy="4413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下箭头 8"/>
          <p:cNvSpPr/>
          <p:nvPr/>
        </p:nvSpPr>
        <p:spPr>
          <a:xfrm>
            <a:off x="5217795" y="2717800"/>
            <a:ext cx="523875" cy="735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下箭头 9"/>
          <p:cNvSpPr/>
          <p:nvPr/>
        </p:nvSpPr>
        <p:spPr>
          <a:xfrm>
            <a:off x="5217795" y="4352290"/>
            <a:ext cx="523875" cy="735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254000" y="1447165"/>
            <a:ext cx="3673475" cy="36830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p>
            <a:pPr algn="ctr"/>
            <a:r>
              <a:rPr lang="en-US" altLang="zh-CN"/>
              <a:t>sample matching uncertainty</a:t>
            </a:r>
            <a:endParaRPr lang="en-US" altLang="zh-CN"/>
          </a:p>
        </p:txBody>
      </p:sp>
      <p:sp>
        <p:nvSpPr>
          <p:cNvPr id="13" name="文本框 12"/>
          <p:cNvSpPr txBox="1"/>
          <p:nvPr/>
        </p:nvSpPr>
        <p:spPr>
          <a:xfrm>
            <a:off x="254000" y="3081655"/>
            <a:ext cx="3674110" cy="3683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p>
            <a:pPr algn="ctr"/>
            <a:r>
              <a:rPr lang="en-US" altLang="zh-CN"/>
              <a:t>sample fitting method uncertainty</a:t>
            </a:r>
            <a:endParaRPr lang="en-US" altLang="zh-CN"/>
          </a:p>
        </p:txBody>
      </p:sp>
      <p:sp>
        <p:nvSpPr>
          <p:cNvPr id="101" name="文本框 100"/>
          <p:cNvSpPr txBox="1"/>
          <p:nvPr/>
        </p:nvSpPr>
        <p:spPr>
          <a:xfrm>
            <a:off x="6236970" y="2618105"/>
            <a:ext cx="5789295" cy="922020"/>
          </a:xfrm>
          <a:prstGeom prst="rect">
            <a:avLst/>
          </a:prstGeom>
          <a:noFill/>
          <a:ln w="9525">
            <a:noFill/>
          </a:ln>
        </p:spPr>
        <p:txBody>
          <a:bodyPr wrap="square">
            <a:spAutoFit/>
          </a:bodyPr>
          <a:p>
            <a:pPr indent="0"/>
            <a:r>
              <a:rPr lang="en-US" b="0">
                <a:solidFill>
                  <a:schemeClr val="tx1"/>
                </a:solidFill>
                <a:latin typeface="Calibri" panose="020F0502020204030204" pitchFamily="34" charset="0"/>
                <a:ea typeface="宋体" panose="02010600030101010101" pitchFamily="2" charset="-122"/>
                <a:cs typeface="Calibri" panose="020F0502020204030204" pitchFamily="34" charset="0"/>
              </a:rPr>
              <a:t>Since each parameter has equal occurrence probability in the threshold range, it can be assumed that each parameter difference satisfies the </a:t>
            </a:r>
            <a:r>
              <a:rPr lang="en-US" b="1">
                <a:solidFill>
                  <a:srgbClr val="FF0000"/>
                </a:solidFill>
                <a:latin typeface="Calibri" panose="020F0502020204030204" pitchFamily="34" charset="0"/>
                <a:ea typeface="宋体" panose="02010600030101010101" pitchFamily="2" charset="-122"/>
                <a:cs typeface="Calibri" panose="020F0502020204030204" pitchFamily="34" charset="0"/>
              </a:rPr>
              <a:t>rectangular distribution.</a:t>
            </a:r>
            <a:endParaRPr lang="zh-CN" altLang="en-US" b="1">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ChangeArrowheads="1"/>
          </p:cNvSpPr>
          <p:nvPr/>
        </p:nvSpPr>
        <p:spPr bwMode="auto">
          <a:xfrm>
            <a:off x="10996915" y="1810507"/>
            <a:ext cx="1200307" cy="2792175"/>
          </a:xfrm>
          <a:prstGeom prst="rect">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1" name="Freeform 13"/>
          <p:cNvSpPr/>
          <p:nvPr/>
        </p:nvSpPr>
        <p:spPr bwMode="auto">
          <a:xfrm>
            <a:off x="0" y="1810509"/>
            <a:ext cx="1949003" cy="2792175"/>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314865"/>
          </a:solidFill>
          <a:ln>
            <a:noFill/>
          </a:ln>
        </p:spPr>
        <p:txBody>
          <a:bodyPr vert="horz" wrap="square" lIns="108819" tIns="54409" rIns="108819" bIns="54409" numCol="1" anchor="t" anchorCtr="0" compatLnSpc="1"/>
          <a:lstStyle/>
          <a:p>
            <a:endParaRPr lang="zh-CN" altLang="en-US" sz="2400"/>
          </a:p>
        </p:txBody>
      </p:sp>
      <p:sp>
        <p:nvSpPr>
          <p:cNvPr id="22" name="Oval 14"/>
          <p:cNvSpPr>
            <a:spLocks noChangeArrowheads="1"/>
          </p:cNvSpPr>
          <p:nvPr/>
        </p:nvSpPr>
        <p:spPr bwMode="auto">
          <a:xfrm>
            <a:off x="1257580" y="1995039"/>
            <a:ext cx="2471837" cy="2416829"/>
          </a:xfrm>
          <a:prstGeom prst="ellipse">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3" name="Freeform 15"/>
          <p:cNvSpPr>
            <a:spLocks noEditPoints="1"/>
          </p:cNvSpPr>
          <p:nvPr/>
        </p:nvSpPr>
        <p:spPr bwMode="auto">
          <a:xfrm>
            <a:off x="1834400" y="2290404"/>
            <a:ext cx="1302585" cy="116289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9" tIns="54409" rIns="108819" bIns="54409" numCol="1" anchor="t" anchorCtr="0" compatLnSpc="1"/>
          <a:lstStyle/>
          <a:p>
            <a:endParaRPr lang="zh-CN" altLang="en-US" sz="2400"/>
          </a:p>
        </p:txBody>
      </p:sp>
      <p:sp>
        <p:nvSpPr>
          <p:cNvPr id="38" name="TextBox 37"/>
          <p:cNvSpPr txBox="1"/>
          <p:nvPr/>
        </p:nvSpPr>
        <p:spPr>
          <a:xfrm>
            <a:off x="1656516" y="3478281"/>
            <a:ext cx="1673964" cy="538480"/>
          </a:xfrm>
          <a:prstGeom prst="rect">
            <a:avLst/>
          </a:prstGeom>
          <a:noFill/>
        </p:spPr>
        <p:txBody>
          <a:bodyPr wrap="square" lIns="108819" tIns="54409" rIns="108819" bIns="54409" rtlCol="0">
            <a:spAutoFit/>
          </a:bodyPr>
          <a:lstStyle/>
          <a:p>
            <a:pPr algn="ctr"/>
            <a:r>
              <a:rPr lang="zh-CN" altLang="en-US" sz="2800" b="1" dirty="0">
                <a:solidFill>
                  <a:srgbClr val="F8F8F8"/>
                </a:solidFill>
                <a:latin typeface="+mn-ea"/>
                <a:sym typeface="+mn-ea"/>
              </a:rPr>
              <a:t>OUTLINE</a:t>
            </a:r>
            <a:endParaRPr lang="zh-CN" altLang="en-US" sz="2800" b="1" dirty="0">
              <a:solidFill>
                <a:srgbClr val="F8F8F8"/>
              </a:solidFill>
              <a:latin typeface="+mn-ea"/>
            </a:endParaRPr>
          </a:p>
        </p:txBody>
      </p:sp>
      <p:sp>
        <p:nvSpPr>
          <p:cNvPr id="41" name="文本框 40"/>
          <p:cNvSpPr txBox="1"/>
          <p:nvPr/>
        </p:nvSpPr>
        <p:spPr>
          <a:xfrm>
            <a:off x="4815196" y="1994990"/>
            <a:ext cx="3397941" cy="521970"/>
          </a:xfrm>
          <a:prstGeom prst="rect">
            <a:avLst/>
          </a:prstGeom>
          <a:noFill/>
        </p:spPr>
        <p:txBody>
          <a:bodyPr wrap="square" rtlCol="0">
            <a:spAutoFit/>
          </a:bodyPr>
          <a:lstStyle/>
          <a:p>
            <a:pPr lvl="0">
              <a:defRPr/>
            </a:pP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01. Background</a:t>
            </a:r>
            <a:endPar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2" name="文本框 41"/>
          <p:cNvSpPr txBox="1"/>
          <p:nvPr/>
        </p:nvSpPr>
        <p:spPr>
          <a:xfrm>
            <a:off x="4815205" y="2616200"/>
            <a:ext cx="4504690" cy="521970"/>
          </a:xfrm>
          <a:prstGeom prst="rect">
            <a:avLst/>
          </a:prstGeom>
          <a:noFill/>
        </p:spPr>
        <p:txBody>
          <a:bodyPr wrap="squar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02.</a:t>
            </a: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Methods and Models</a:t>
            </a: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3" name="文本框 42"/>
          <p:cNvSpPr txBox="1"/>
          <p:nvPr/>
        </p:nvSpPr>
        <p:spPr>
          <a:xfrm>
            <a:off x="4815196" y="3237468"/>
            <a:ext cx="4253230" cy="521970"/>
          </a:xfrm>
          <a:prstGeom prst="rect">
            <a:avLst/>
          </a:prstGeom>
          <a:noFill/>
        </p:spPr>
        <p:txBody>
          <a:bodyPr wrap="none" rtlCol="0">
            <a:spAutoFit/>
          </a:bodyPr>
          <a:lstStyle/>
          <a:p>
            <a:pPr lvl="0" algn="l">
              <a:defRPr/>
            </a:pPr>
            <a:r>
              <a:rPr lang="en-US" altLang="zh-CN"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rPr>
              <a:t>03.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Results and discussions</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44" name="文本框 43"/>
          <p:cNvSpPr txBox="1"/>
          <p:nvPr/>
        </p:nvSpPr>
        <p:spPr>
          <a:xfrm>
            <a:off x="4815196" y="3858033"/>
            <a:ext cx="2411650" cy="521970"/>
          </a:xfrm>
          <a:prstGeom prst="rect">
            <a:avLst/>
          </a:prstGeom>
          <a:noFill/>
        </p:spPr>
        <p:txBody>
          <a:bodyPr wrap="square" rtlCol="0">
            <a:spAutoFit/>
          </a:bodyPr>
          <a:lstStyle/>
          <a:p>
            <a:pPr lvl="0">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04.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Summary</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pic>
        <p:nvPicPr>
          <p:cNvPr id="6146" name="Picture 5" descr="E:\文档\局徽01.gif"/>
          <p:cNvPicPr>
            <a:picLocks noChangeAspect="1"/>
          </p:cNvPicPr>
          <p:nvPr>
            <p:custDataLst>
              <p:tags r:id="rId1"/>
            </p:custDataLst>
          </p:nvPr>
        </p:nvPicPr>
        <p:blipFill>
          <a:blip r:embed="rId2"/>
          <a:stretch>
            <a:fillRect/>
          </a:stretch>
        </p:blipFill>
        <p:spPr>
          <a:xfrm>
            <a:off x="9641987" y="6003457"/>
            <a:ext cx="720397" cy="716083"/>
          </a:xfrm>
          <a:prstGeom prst="rect">
            <a:avLst/>
          </a:prstGeom>
          <a:noFill/>
          <a:ln w="9525">
            <a:noFill/>
          </a:ln>
        </p:spPr>
      </p:pic>
      <p:pic>
        <p:nvPicPr>
          <p:cNvPr id="6148" name="Picture 9" descr="F:\logo\国家卫星气象中心标-3.png"/>
          <p:cNvPicPr>
            <a:picLocks noChangeAspect="1"/>
          </p:cNvPicPr>
          <p:nvPr>
            <p:custDataLst>
              <p:tags r:id="rId3"/>
            </p:custDataLst>
          </p:nvPr>
        </p:nvPicPr>
        <p:blipFill>
          <a:blip r:embed="rId4"/>
          <a:stretch>
            <a:fillRect/>
          </a:stretch>
        </p:blipFill>
        <p:spPr>
          <a:xfrm>
            <a:off x="10524914" y="5921022"/>
            <a:ext cx="661790" cy="793750"/>
          </a:xfrm>
          <a:prstGeom prst="rect">
            <a:avLst/>
          </a:prstGeom>
          <a:noFill/>
          <a:ln w="9525">
            <a:noFill/>
          </a:ln>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5716" t="16401" r="23772" b="23750"/>
          <a:stretch>
            <a:fillRect/>
          </a:stretch>
        </p:blipFill>
        <p:spPr>
          <a:xfrm>
            <a:off x="11349234" y="5921023"/>
            <a:ext cx="661791" cy="7160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3" name="文本框 32"/>
          <p:cNvSpPr txBox="1"/>
          <p:nvPr/>
        </p:nvSpPr>
        <p:spPr>
          <a:xfrm flipH="1">
            <a:off x="103695" y="204843"/>
            <a:ext cx="4024630"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lvl="0" algn="l">
              <a:defRPr/>
            </a:pPr>
            <a:r>
              <a:rPr lang="zh-CN" altLang="en-US" dirty="0"/>
              <a:t>3 </a:t>
            </a:r>
            <a:r>
              <a:rPr lang="zh-CN" altLang="en-US" dirty="0">
                <a:sym typeface="+mn-ea"/>
              </a:rPr>
              <a:t>Results and discussions</a:t>
            </a:r>
            <a:endParaRPr lang="zh-CN" altLang="en-US" dirty="0"/>
          </a:p>
        </p:txBody>
      </p:sp>
      <p:cxnSp>
        <p:nvCxnSpPr>
          <p:cNvPr id="38" name="直接连接符 37"/>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9" name="文本框 38"/>
          <p:cNvSpPr txBox="1"/>
          <p:nvPr/>
        </p:nvSpPr>
        <p:spPr>
          <a:xfrm>
            <a:off x="164212" y="702627"/>
            <a:ext cx="4992250" cy="39878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3.1 Design of Simulation Test</a:t>
            </a:r>
            <a:endPar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endParaRPr>
          </a:p>
        </p:txBody>
      </p:sp>
      <p:sp>
        <p:nvSpPr>
          <p:cNvPr id="43" name="矩形 42"/>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pic>
        <p:nvPicPr>
          <p:cNvPr id="47" name="图片 4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922940" y="2096853"/>
            <a:ext cx="4345013" cy="2788754"/>
          </a:xfrm>
          <a:prstGeom prst="rect">
            <a:avLst/>
          </a:prstGeom>
          <a:noFill/>
          <a:ln>
            <a:noFill/>
          </a:ln>
        </p:spPr>
      </p:pic>
      <p:sp>
        <p:nvSpPr>
          <p:cNvPr id="101" name="文本框 100"/>
          <p:cNvSpPr txBox="1"/>
          <p:nvPr/>
        </p:nvSpPr>
        <p:spPr>
          <a:xfrm>
            <a:off x="332105" y="1137920"/>
            <a:ext cx="11339830" cy="922020"/>
          </a:xfrm>
          <a:prstGeom prst="rect">
            <a:avLst/>
          </a:prstGeom>
          <a:noFill/>
          <a:ln w="9525">
            <a:noFill/>
          </a:ln>
        </p:spPr>
        <p:txBody>
          <a:bodyPr wrap="square">
            <a:spAutoFit/>
          </a:bodyPr>
          <a:p>
            <a:pPr indent="0"/>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Cross-calibration of the reference instrument (</a:t>
            </a:r>
            <a:r>
              <a:rPr lang="en-US" b="1">
                <a:solidFill>
                  <a:srgbClr val="FF0000"/>
                </a:solidFill>
                <a:latin typeface="Calibri" panose="020F0502020204030204" pitchFamily="34" charset="0"/>
                <a:ea typeface="宋体" panose="02010600030101010101" pitchFamily="2" charset="-122"/>
                <a:cs typeface="Calibri" panose="020F0502020204030204" pitchFamily="34" charset="0"/>
              </a:rPr>
              <a:t>HIRAS </a:t>
            </a:r>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carried by FY-3D) and the monitored instrument </a:t>
            </a:r>
            <a:r>
              <a:rPr lang="en-US" b="1">
                <a:solidFill>
                  <a:srgbClr val="FF0000"/>
                </a:solidFill>
                <a:latin typeface="Calibri" panose="020F0502020204030204" pitchFamily="34" charset="0"/>
                <a:ea typeface="宋体" panose="02010600030101010101" pitchFamily="2" charset="-122"/>
                <a:cs typeface="Calibri" panose="020F0502020204030204" pitchFamily="34" charset="0"/>
              </a:rPr>
              <a:t>(MERSI)</a:t>
            </a:r>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 and their payload parameters was used to construct simulated data conforming to the observation. In this study, MERSI Band 24 </a:t>
            </a:r>
            <a:r>
              <a:rPr lang="en-US" b="1">
                <a:solidFill>
                  <a:srgbClr val="FF0000"/>
                </a:solidFill>
                <a:latin typeface="Calibri" panose="020F0502020204030204" pitchFamily="34" charset="0"/>
                <a:ea typeface="宋体" panose="02010600030101010101" pitchFamily="2" charset="-122"/>
                <a:cs typeface="Calibri" panose="020F0502020204030204" pitchFamily="34" charset="0"/>
              </a:rPr>
              <a:t>(10.8 </a:t>
            </a:r>
            <a:r>
              <a:rPr lang="en-US" b="1">
                <a:solidFill>
                  <a:srgbClr val="FF0000"/>
                </a:solidFill>
                <a:latin typeface="Calibri" panose="020F0502020204030204" pitchFamily="34" charset="0"/>
                <a:ea typeface="宋体" panose="02010600030101010101" pitchFamily="2" charset="-122"/>
                <a:cs typeface="Calibri" panose="020F0502020204030204" pitchFamily="34" charset="0"/>
                <a:sym typeface="Symbol" panose="05050102010706020507" charset="0"/>
              </a:rPr>
              <a:t></a:t>
            </a:r>
            <a:r>
              <a:rPr lang="en-US" b="1">
                <a:solidFill>
                  <a:srgbClr val="FF0000"/>
                </a:solidFill>
                <a:latin typeface="Calibri" panose="020F0502020204030204" pitchFamily="34" charset="0"/>
                <a:ea typeface="宋体" panose="02010600030101010101" pitchFamily="2" charset="-122"/>
                <a:cs typeface="Calibri" panose="020F0502020204030204" pitchFamily="34" charset="0"/>
              </a:rPr>
              <a:t>m)</a:t>
            </a:r>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 was selected as the simulating channel.</a:t>
            </a:r>
            <a:endParaRPr lang="zh-CN" altLang="en-US">
              <a:latin typeface="Calibri" panose="020F0502020204030204" pitchFamily="34" charset="0"/>
              <a:cs typeface="Calibri" panose="020F0502020204030204" pitchFamily="34" charset="0"/>
            </a:endParaRPr>
          </a:p>
        </p:txBody>
      </p:sp>
      <p:sp>
        <p:nvSpPr>
          <p:cNvPr id="2" name="文本框 1"/>
          <p:cNvSpPr txBox="1"/>
          <p:nvPr/>
        </p:nvSpPr>
        <p:spPr>
          <a:xfrm>
            <a:off x="3877945" y="4885690"/>
            <a:ext cx="4034155" cy="398780"/>
          </a:xfrm>
          <a:prstGeom prst="rect">
            <a:avLst/>
          </a:prstGeom>
          <a:noFill/>
          <a:ln w="9525">
            <a:noFill/>
          </a:ln>
        </p:spPr>
        <p:txBody>
          <a:bodyPr wrap="square">
            <a:spAutoFit/>
          </a:bodyPr>
          <a:p>
            <a:pPr indent="0" algn="ctr"/>
            <a:r>
              <a:rPr lang="en-US" sz="1000" b="1">
                <a:solidFill>
                  <a:srgbClr val="000000"/>
                </a:solidFill>
                <a:latin typeface="Calibri" panose="020F0502020204030204" pitchFamily="34" charset="0"/>
                <a:ea typeface="宋体" panose="02010600030101010101" pitchFamily="2" charset="-122"/>
                <a:cs typeface="Calibri" panose="020F0502020204030204" pitchFamily="34" charset="0"/>
              </a:rPr>
              <a:t>Figure. Spectral data of HIRAS and the spectral response function of MERSI Band 24 (10.8 </a:t>
            </a:r>
            <a:r>
              <a:rPr lang="en-US" sz="1000" b="1">
                <a:solidFill>
                  <a:srgbClr val="000000"/>
                </a:solidFill>
                <a:latin typeface="Calibri" panose="020F0502020204030204" pitchFamily="34" charset="0"/>
                <a:ea typeface="宋体" panose="02010600030101010101" pitchFamily="2" charset="-122"/>
                <a:cs typeface="Calibri" panose="020F0502020204030204" pitchFamily="34" charset="0"/>
                <a:sym typeface="Symbol" panose="05050102010706020507" charset="0"/>
              </a:rPr>
              <a:t></a:t>
            </a:r>
            <a:r>
              <a:rPr lang="en-US" sz="1000" b="1">
                <a:solidFill>
                  <a:srgbClr val="000000"/>
                </a:solidFill>
                <a:latin typeface="Calibri" panose="020F0502020204030204" pitchFamily="34" charset="0"/>
                <a:ea typeface="宋体" panose="02010600030101010101" pitchFamily="2" charset="-122"/>
                <a:cs typeface="Calibri" panose="020F0502020204030204" pitchFamily="34" charset="0"/>
              </a:rPr>
              <a:t>m).</a:t>
            </a:r>
            <a:endParaRPr lang="en-US" altLang="en-US" sz="1000" b="1">
              <a:solidFill>
                <a:srgbClr val="000000"/>
              </a:solidFill>
              <a:latin typeface="Calibri" panose="020F0502020204030204" pitchFamily="34" charset="0"/>
              <a:ea typeface="宋体" panose="02010600030101010101" pitchFamily="2" charset="-122"/>
              <a:cs typeface="Calibri" panose="020F0502020204030204" pitchFamily="34" charset="0"/>
            </a:endParaRPr>
          </a:p>
        </p:txBody>
      </p:sp>
      <p:pic>
        <p:nvPicPr>
          <p:cNvPr id="3" name="图片 2"/>
          <p:cNvPicPr>
            <a:picLocks noChangeAspect="1"/>
          </p:cNvPicPr>
          <p:nvPr/>
        </p:nvPicPr>
        <p:blipFill>
          <a:blip r:embed="rId2"/>
          <a:stretch>
            <a:fillRect/>
          </a:stretch>
        </p:blipFill>
        <p:spPr>
          <a:xfrm>
            <a:off x="2214245" y="5553710"/>
            <a:ext cx="7948930" cy="85915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38" name="直接连接符 37"/>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9" name="文本框 38"/>
          <p:cNvSpPr txBox="1"/>
          <p:nvPr/>
        </p:nvSpPr>
        <p:spPr>
          <a:xfrm>
            <a:off x="164465" y="702310"/>
            <a:ext cx="7317740" cy="39878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lang="en-US" altLang="zh-CN" sz="2000" b="1" dirty="0">
                <a:solidFill>
                  <a:srgbClr val="C00000"/>
                </a:solidFill>
                <a:latin typeface="Calibri" panose="020F0502020204030204" pitchFamily="34" charset="0"/>
                <a:ea typeface="仿宋" panose="02010609060101010101" pitchFamily="49" charset="-122"/>
                <a:cs typeface="Calibri" panose="020F0502020204030204" pitchFamily="34" charset="0"/>
              </a:rPr>
              <a:t>3</a:t>
            </a:r>
            <a:r>
              <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.1 Sensitivity Analysis of Error Transmission</a:t>
            </a:r>
            <a:endParaRPr lang="zh-CN" altLang="en-US" sz="2000" b="1" dirty="0">
              <a:solidFill>
                <a:srgbClr val="C00000"/>
              </a:solidFill>
              <a:latin typeface="Calibri" panose="020F0502020204030204" pitchFamily="34" charset="0"/>
              <a:ea typeface="仿宋" panose="02010609060101010101" pitchFamily="49" charset="-122"/>
              <a:cs typeface="Calibri" panose="020F0502020204030204" pitchFamily="34" charset="0"/>
            </a:endParaRPr>
          </a:p>
        </p:txBody>
      </p:sp>
      <p:sp>
        <p:nvSpPr>
          <p:cNvPr id="43" name="矩形 42"/>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3" name="文本框 2"/>
          <p:cNvSpPr txBox="1"/>
          <p:nvPr/>
        </p:nvSpPr>
        <p:spPr>
          <a:xfrm flipH="1">
            <a:off x="103695" y="204843"/>
            <a:ext cx="4024630"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lvl="0" algn="l">
              <a:defRPr/>
            </a:pPr>
            <a:r>
              <a:rPr lang="zh-CN" altLang="en-US" dirty="0"/>
              <a:t>3 </a:t>
            </a:r>
            <a:r>
              <a:rPr lang="zh-CN" altLang="en-US" dirty="0">
                <a:sym typeface="+mn-ea"/>
              </a:rPr>
              <a:t>Results and discussions</a:t>
            </a:r>
            <a:endParaRPr lang="zh-CN" altLang="en-US" dirty="0"/>
          </a:p>
        </p:txBody>
      </p:sp>
      <p:pic>
        <p:nvPicPr>
          <p:cNvPr id="4" name="图片 3"/>
          <p:cNvPicPr>
            <a:picLocks noChangeAspect="1"/>
          </p:cNvPicPr>
          <p:nvPr/>
        </p:nvPicPr>
        <p:blipFill>
          <a:blip r:embed="rId1"/>
          <a:stretch>
            <a:fillRect/>
          </a:stretch>
        </p:blipFill>
        <p:spPr>
          <a:xfrm>
            <a:off x="164465" y="1447165"/>
            <a:ext cx="6035040" cy="1657350"/>
          </a:xfrm>
          <a:prstGeom prst="rect">
            <a:avLst/>
          </a:prstGeom>
        </p:spPr>
      </p:pic>
      <p:pic>
        <p:nvPicPr>
          <p:cNvPr id="5" name="图片 4"/>
          <p:cNvPicPr>
            <a:picLocks noChangeAspect="1"/>
          </p:cNvPicPr>
          <p:nvPr/>
        </p:nvPicPr>
        <p:blipFill>
          <a:blip r:embed="rId2"/>
          <a:srcRect b="2388"/>
          <a:stretch>
            <a:fillRect/>
          </a:stretch>
        </p:blipFill>
        <p:spPr>
          <a:xfrm>
            <a:off x="6176645" y="1497330"/>
            <a:ext cx="6015355" cy="1557655"/>
          </a:xfrm>
          <a:prstGeom prst="rect">
            <a:avLst/>
          </a:prstGeom>
        </p:spPr>
      </p:pic>
      <p:pic>
        <p:nvPicPr>
          <p:cNvPr id="6" name="图片 5"/>
          <p:cNvPicPr>
            <a:picLocks noChangeAspect="1"/>
          </p:cNvPicPr>
          <p:nvPr/>
        </p:nvPicPr>
        <p:blipFill>
          <a:blip r:embed="rId3"/>
          <a:stretch>
            <a:fillRect/>
          </a:stretch>
        </p:blipFill>
        <p:spPr>
          <a:xfrm>
            <a:off x="2788920" y="3728720"/>
            <a:ext cx="6791325" cy="800100"/>
          </a:xfrm>
          <a:prstGeom prst="rect">
            <a:avLst/>
          </a:prstGeom>
        </p:spPr>
      </p:pic>
      <p:pic>
        <p:nvPicPr>
          <p:cNvPr id="7" name="图片 6"/>
          <p:cNvPicPr>
            <a:picLocks noChangeAspect="1"/>
          </p:cNvPicPr>
          <p:nvPr/>
        </p:nvPicPr>
        <p:blipFill>
          <a:blip r:embed="rId4"/>
          <a:stretch>
            <a:fillRect/>
          </a:stretch>
        </p:blipFill>
        <p:spPr>
          <a:xfrm>
            <a:off x="2469515" y="5429250"/>
            <a:ext cx="6953250" cy="809625"/>
          </a:xfrm>
          <a:prstGeom prst="rect">
            <a:avLst/>
          </a:prstGeom>
        </p:spPr>
      </p:pic>
      <p:sp>
        <p:nvSpPr>
          <p:cNvPr id="101" name="文本框 100"/>
          <p:cNvSpPr txBox="1"/>
          <p:nvPr/>
        </p:nvSpPr>
        <p:spPr>
          <a:xfrm>
            <a:off x="287020" y="1101090"/>
            <a:ext cx="3335020" cy="3683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p>
            <a:pPr indent="0"/>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Sensitivity to Temporal Matching</a:t>
            </a:r>
            <a:endParaRPr lang="en-US" altLang="en-US" b="0">
              <a:solidFill>
                <a:srgbClr val="000000"/>
              </a:solidFill>
              <a:latin typeface="Calibri" panose="020F0502020204030204" pitchFamily="34" charset="0"/>
              <a:ea typeface="宋体" panose="02010600030101010101" pitchFamily="2" charset="-122"/>
              <a:cs typeface="Calibri" panose="020F0502020204030204" pitchFamily="34" charset="0"/>
            </a:endParaRPr>
          </a:p>
        </p:txBody>
      </p:sp>
      <p:sp>
        <p:nvSpPr>
          <p:cNvPr id="8" name="文本框 7"/>
          <p:cNvSpPr txBox="1"/>
          <p:nvPr/>
        </p:nvSpPr>
        <p:spPr>
          <a:xfrm>
            <a:off x="6333490" y="1074420"/>
            <a:ext cx="3048000" cy="368300"/>
          </a:xfrm>
          <a:prstGeom prst="rect">
            <a:avLst/>
          </a:prstGeom>
        </p:spPr>
        <p:style>
          <a:lnRef idx="1">
            <a:schemeClr val="accent4"/>
          </a:lnRef>
          <a:fillRef idx="2">
            <a:schemeClr val="accent4"/>
          </a:fillRef>
          <a:effectRef idx="1">
            <a:schemeClr val="accent4"/>
          </a:effectRef>
          <a:fontRef idx="minor">
            <a:schemeClr val="dk1"/>
          </a:fontRef>
        </p:style>
        <p:txBody>
          <a:bodyPr vertOverflow="overflow" horzOverflow="overflow" vert="horz" wrap="square" numCol="1" spcCol="0" rtlCol="0" fromWordArt="0" anchor="ctr" anchorCtr="0" forceAA="0" compatLnSpc="1">
            <a:spAutoFit/>
          </a:bodyPr>
          <a:p>
            <a:pPr lvl="0" algn="l">
              <a:buClrTx/>
              <a:buSzTx/>
              <a:buFontTx/>
            </a:pPr>
            <a:r>
              <a:rPr lang="en-US">
                <a:solidFill>
                  <a:srgbClr val="000000"/>
                </a:solidFill>
                <a:latin typeface="Calibri" panose="020F0502020204030204" pitchFamily="34" charset="0"/>
                <a:ea typeface="宋体" panose="02010600030101010101" pitchFamily="2" charset="-122"/>
                <a:cs typeface="Calibri" panose="020F0502020204030204" pitchFamily="34" charset="0"/>
                <a:sym typeface="+mn-ea"/>
              </a:rPr>
              <a:t>Sensitivity to Spatial Matching</a:t>
            </a:r>
            <a:endParaRPr lang="en-US">
              <a:solidFill>
                <a:srgbClr val="000000"/>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0" name="文本框 9"/>
          <p:cNvSpPr txBox="1"/>
          <p:nvPr/>
        </p:nvSpPr>
        <p:spPr>
          <a:xfrm>
            <a:off x="2788920" y="3360420"/>
            <a:ext cx="6315075" cy="368300"/>
          </a:xfrm>
          <a:prstGeom prst="rect">
            <a:avLst/>
          </a:prstGeom>
        </p:spPr>
        <p:style>
          <a:lnRef idx="1">
            <a:schemeClr val="accent4"/>
          </a:lnRef>
          <a:fillRef idx="2">
            <a:schemeClr val="accent4"/>
          </a:fillRef>
          <a:effectRef idx="1">
            <a:schemeClr val="accent4"/>
          </a:effectRef>
          <a:fontRef idx="minor">
            <a:schemeClr val="dk1"/>
          </a:fontRef>
        </p:style>
        <p:txBody>
          <a:bodyPr vertOverflow="overflow" horzOverflow="overflow" vert="horz" wrap="square" numCol="1" spcCol="0" rtlCol="0" fromWordArt="0" anchor="ctr" anchorCtr="0" forceAA="0" compatLnSpc="1">
            <a:spAutoFit/>
          </a:bodyPr>
          <a:p>
            <a:pPr lvl="0" algn="l">
              <a:buClrTx/>
              <a:buSzTx/>
              <a:buFontTx/>
            </a:pPr>
            <a:r>
              <a:rPr lang="en-US">
                <a:solidFill>
                  <a:srgbClr val="000000"/>
                </a:solidFill>
                <a:latin typeface="Calibri" panose="020F0502020204030204" pitchFamily="34" charset="0"/>
                <a:ea typeface="宋体" panose="02010600030101010101" pitchFamily="2" charset="-122"/>
                <a:cs typeface="Calibri" panose="020F0502020204030204" pitchFamily="34" charset="0"/>
                <a:sym typeface="+mn-ea"/>
              </a:rPr>
              <a:t>Sensitivity to the Zenith Angle Threshold of Satellite Observations</a:t>
            </a:r>
            <a:endParaRPr lang="en-US">
              <a:solidFill>
                <a:srgbClr val="000000"/>
              </a:solidFill>
              <a:latin typeface="Calibri" panose="020F0502020204030204" pitchFamily="34" charset="0"/>
              <a:ea typeface="宋体" panose="02010600030101010101" pitchFamily="2" charset="-122"/>
              <a:cs typeface="Calibri" panose="020F0502020204030204" pitchFamily="34" charset="0"/>
              <a:sym typeface="+mn-ea"/>
            </a:endParaRPr>
          </a:p>
        </p:txBody>
      </p:sp>
      <p:sp>
        <p:nvSpPr>
          <p:cNvPr id="11" name="文本框 10"/>
          <p:cNvSpPr txBox="1"/>
          <p:nvPr/>
        </p:nvSpPr>
        <p:spPr>
          <a:xfrm>
            <a:off x="2720340" y="4921885"/>
            <a:ext cx="4256405" cy="368300"/>
          </a:xfrm>
          <a:prstGeom prst="rect">
            <a:avLst/>
          </a:prstGeom>
        </p:spPr>
        <p:style>
          <a:lnRef idx="1">
            <a:schemeClr val="accent4"/>
          </a:lnRef>
          <a:fillRef idx="2">
            <a:schemeClr val="accent4"/>
          </a:fillRef>
          <a:effectRef idx="1">
            <a:schemeClr val="accent4"/>
          </a:effectRef>
          <a:fontRef idx="minor">
            <a:schemeClr val="dk1"/>
          </a:fontRef>
        </p:style>
        <p:txBody>
          <a:bodyPr vertOverflow="overflow" horzOverflow="overflow" vert="horz" wrap="square" numCol="1" spcCol="0" rtlCol="0" fromWordArt="0" anchor="ctr" anchorCtr="0" forceAA="0" compatLnSpc="1">
            <a:spAutoFit/>
          </a:bodyPr>
          <a:p>
            <a:pPr lvl="0" algn="l">
              <a:buClrTx/>
              <a:buSzTx/>
              <a:buFontTx/>
            </a:pPr>
            <a:r>
              <a:rPr lang="en-US">
                <a:solidFill>
                  <a:srgbClr val="000000"/>
                </a:solidFill>
                <a:latin typeface="Calibri" panose="020F0502020204030204" pitchFamily="34" charset="0"/>
                <a:ea typeface="宋体" panose="02010600030101010101" pitchFamily="2" charset="-122"/>
                <a:cs typeface="Calibri" panose="020F0502020204030204" pitchFamily="34" charset="0"/>
                <a:sym typeface="+mn-ea"/>
              </a:rPr>
              <a:t>Sensitivity to Instrument Spectral Matching</a:t>
            </a:r>
            <a:endParaRPr lang="en-US">
              <a:solidFill>
                <a:srgbClr val="000000"/>
              </a:solidFill>
              <a:latin typeface="Calibri" panose="020F0502020204030204" pitchFamily="34" charset="0"/>
              <a:ea typeface="宋体" panose="02010600030101010101" pitchFamily="2" charset="-122"/>
              <a:cs typeface="Calibri" panose="020F050202020403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cxnSp>
        <p:nvCxnSpPr>
          <p:cNvPr id="38" name="直接连接符 37"/>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9" name="文本框 38"/>
          <p:cNvSpPr txBox="1"/>
          <p:nvPr/>
        </p:nvSpPr>
        <p:spPr>
          <a:xfrm>
            <a:off x="164465" y="702310"/>
            <a:ext cx="8964295" cy="398780"/>
          </a:xfrm>
          <a:prstGeom prst="rect">
            <a:avLst/>
          </a:prstGeom>
          <a:noFill/>
        </p:spPr>
        <p:txBody>
          <a:bodyPr wrap="square" rtlCol="0">
            <a:spAutoFit/>
          </a:bodyPr>
          <a:lstStyle/>
          <a:p>
            <a:pPr lvl="0" algn="l">
              <a:spcBef>
                <a:spcPts val="0"/>
              </a:spcBef>
              <a:spcAft>
                <a:spcPts val="0"/>
              </a:spcAft>
              <a:buClrTx/>
              <a:buSzTx/>
              <a:buFontTx/>
              <a:defRPr/>
            </a:pPr>
            <a:r>
              <a:rPr lang="en-US" altLang="zh-CN" sz="2000" b="1" noProof="0" dirty="0">
                <a:solidFill>
                  <a:srgbClr val="C00000"/>
                </a:solidFill>
                <a:latin typeface="Calibri" panose="020F0502020204030204" pitchFamily="34" charset="0"/>
                <a:ea typeface="仿宋" panose="02010609060101010101" pitchFamily="49" charset="-122"/>
                <a:cs typeface="Calibri" panose="020F0502020204030204" pitchFamily="34" charset="0"/>
                <a:sym typeface="+mn-ea"/>
              </a:rPr>
              <a:t>3</a:t>
            </a:r>
            <a:r>
              <a:rPr lang="en-US" altLang="zh-CN" sz="2000" b="1" noProof="0" dirty="0">
                <a:solidFill>
                  <a:srgbClr val="C00000"/>
                </a:solidFill>
                <a:latin typeface="Calibri" panose="020F0502020204030204" pitchFamily="34" charset="0"/>
                <a:ea typeface="仿宋" panose="02010609060101010101" pitchFamily="49" charset="-122"/>
                <a:cs typeface="Calibri" panose="020F0502020204030204" pitchFamily="34" charset="0"/>
                <a:sym typeface="+mn-ea"/>
              </a:rPr>
              <a:t>.</a:t>
            </a:r>
            <a:r>
              <a:rPr lang="en-US" altLang="zh-CN" sz="2000" b="1" noProof="0" dirty="0">
                <a:solidFill>
                  <a:srgbClr val="C00000"/>
                </a:solidFill>
                <a:latin typeface="Calibri" panose="020F0502020204030204" pitchFamily="34" charset="0"/>
                <a:ea typeface="仿宋" panose="02010609060101010101" pitchFamily="49" charset="-122"/>
                <a:cs typeface="Calibri" panose="020F0502020204030204" pitchFamily="34" charset="0"/>
                <a:sym typeface="+mn-ea"/>
              </a:rPr>
              <a:t>2</a:t>
            </a:r>
            <a:r>
              <a:rPr lang="en-US" altLang="zh-CN" sz="2000" b="1" noProof="0" dirty="0">
                <a:solidFill>
                  <a:srgbClr val="C00000"/>
                </a:solidFill>
                <a:latin typeface="Calibri" panose="020F0502020204030204" pitchFamily="34" charset="0"/>
                <a:ea typeface="仿宋" panose="02010609060101010101" pitchFamily="49" charset="-122"/>
                <a:cs typeface="Calibri" panose="020F0502020204030204" pitchFamily="34" charset="0"/>
                <a:sym typeface="+mn-ea"/>
              </a:rPr>
              <a:t> </a:t>
            </a:r>
            <a:r>
              <a:rPr lang="en-US" altLang="zh-CN" sz="2000" b="1" noProof="0" dirty="0">
                <a:solidFill>
                  <a:srgbClr val="C00000"/>
                </a:solidFill>
                <a:latin typeface="Calibri" panose="020F0502020204030204" pitchFamily="34" charset="0"/>
                <a:ea typeface="仿宋" panose="02010609060101010101" pitchFamily="49" charset="-122"/>
                <a:cs typeface="Calibri" panose="020F0502020204030204" pitchFamily="34" charset="0"/>
                <a:sym typeface="+mn-ea"/>
              </a:rPr>
              <a:t>Uncertainty Assessment of SNO Cross-Calibration</a:t>
            </a:r>
            <a:endParaRPr lang="en-US" altLang="zh-CN" sz="2000" b="1" noProof="0" dirty="0">
              <a:solidFill>
                <a:srgbClr val="C00000"/>
              </a:solidFill>
              <a:latin typeface="Calibri" panose="020F0502020204030204" pitchFamily="34" charset="0"/>
              <a:ea typeface="仿宋" panose="02010609060101010101" pitchFamily="49" charset="-122"/>
              <a:cs typeface="Calibri" panose="020F0502020204030204" pitchFamily="34" charset="0"/>
              <a:sym typeface="+mn-ea"/>
            </a:endParaRPr>
          </a:p>
        </p:txBody>
      </p:sp>
      <p:sp>
        <p:nvSpPr>
          <p:cNvPr id="43" name="矩形 42"/>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6" name="文本框 15"/>
          <p:cNvSpPr txBox="1"/>
          <p:nvPr/>
        </p:nvSpPr>
        <p:spPr>
          <a:xfrm>
            <a:off x="300873" y="1044179"/>
            <a:ext cx="11727729" cy="1198880"/>
          </a:xfrm>
          <a:prstGeom prst="rect">
            <a:avLst/>
          </a:prstGeom>
          <a:noFill/>
        </p:spPr>
        <p:txBody>
          <a:bodyPr wrap="square">
            <a:spAutoFit/>
          </a:bodyPr>
          <a:lstStyle/>
          <a:p>
            <a:r>
              <a:rPr lang="zh-CN" altLang="zh-CN" kern="100" dirty="0">
                <a:effectLst/>
                <a:latin typeface="Calibri" panose="020F0502020204030204" pitchFamily="34" charset="0"/>
                <a:ea typeface="楷体" panose="02010609060101010101" pitchFamily="49" charset="-122"/>
                <a:cs typeface="Calibri" panose="020F0502020204030204" pitchFamily="34" charset="0"/>
              </a:rPr>
              <a:t>In calculating the sub-standard uncertainty of each influencing factor in the sample matching, the relative standard deviation of the environmental region was firstly chosen to set 0.05. The standard uncertainty of the bright temperature caused by these four error factors was calculated under different settings of time matching, space matching, angle matching and spectral matching conditions.</a:t>
            </a:r>
            <a:endParaRPr lang="zh-CN" altLang="zh-CN" kern="100" dirty="0">
              <a:effectLst/>
              <a:latin typeface="Calibri" panose="020F0502020204030204" pitchFamily="34" charset="0"/>
              <a:ea typeface="楷体" panose="02010609060101010101" pitchFamily="49" charset="-122"/>
              <a:cs typeface="Calibri" panose="020F0502020204030204" pitchFamily="34" charset="0"/>
            </a:endParaRPr>
          </a:p>
        </p:txBody>
      </p:sp>
      <p:pic>
        <p:nvPicPr>
          <p:cNvPr id="13" name="图片 12"/>
          <p:cNvPicPr>
            <a:picLocks noChangeAspect="1"/>
          </p:cNvPicPr>
          <p:nvPr/>
        </p:nvPicPr>
        <p:blipFill>
          <a:blip r:embed="rId1"/>
          <a:srcRect t="10458"/>
          <a:stretch>
            <a:fillRect/>
          </a:stretch>
        </p:blipFill>
        <p:spPr>
          <a:xfrm>
            <a:off x="5495925" y="3938905"/>
            <a:ext cx="6209665" cy="1478915"/>
          </a:xfrm>
          <a:prstGeom prst="rect">
            <a:avLst/>
          </a:prstGeom>
        </p:spPr>
      </p:pic>
      <p:sp>
        <p:nvSpPr>
          <p:cNvPr id="21" name="文本框 20"/>
          <p:cNvSpPr txBox="1"/>
          <p:nvPr/>
        </p:nvSpPr>
        <p:spPr>
          <a:xfrm>
            <a:off x="103505" y="6017895"/>
            <a:ext cx="5547995" cy="645160"/>
          </a:xfrm>
          <a:prstGeom prst="rect">
            <a:avLst/>
          </a:prstGeom>
          <a:solidFill>
            <a:schemeClr val="accent2">
              <a:lumMod val="60000"/>
              <a:lumOff val="40000"/>
            </a:schemeClr>
          </a:solidFill>
        </p:spPr>
        <p:txBody>
          <a:bodyPr wrap="square">
            <a:spAutoFit/>
          </a:bodyPr>
          <a:lstStyle/>
          <a:p>
            <a:r>
              <a:rPr lang="zh-CN" altLang="zh-CN" sz="1800" b="1" kern="100" dirty="0">
                <a:effectLst/>
                <a:latin typeface="Calibri" panose="020F0502020204030204" pitchFamily="34" charset="0"/>
                <a:ea typeface="楷体" panose="02010609060101010101" pitchFamily="49" charset="-122"/>
                <a:cs typeface="Calibri" panose="020F0502020204030204" pitchFamily="34" charset="0"/>
              </a:rPr>
              <a:t>With the increase of bright temperature, the standard uncertainty of each influencing factor tends to decrease</a:t>
            </a:r>
            <a:endParaRPr lang="zh-CN" altLang="zh-CN" sz="1800" b="1" kern="100" dirty="0">
              <a:effectLst/>
              <a:latin typeface="Calibri" panose="020F0502020204030204" pitchFamily="34" charset="0"/>
              <a:ea typeface="楷体" panose="02010609060101010101" pitchFamily="49" charset="-122"/>
              <a:cs typeface="Calibri" panose="020F0502020204030204" pitchFamily="34" charset="0"/>
            </a:endParaRPr>
          </a:p>
        </p:txBody>
      </p:sp>
      <p:sp>
        <p:nvSpPr>
          <p:cNvPr id="24" name="文本框 23"/>
          <p:cNvSpPr txBox="1"/>
          <p:nvPr/>
        </p:nvSpPr>
        <p:spPr>
          <a:xfrm>
            <a:off x="5172710" y="2188845"/>
            <a:ext cx="6856730" cy="1753235"/>
          </a:xfrm>
          <a:prstGeom prst="rect">
            <a:avLst/>
          </a:prstGeom>
          <a:solidFill>
            <a:schemeClr val="accent5">
              <a:lumMod val="20000"/>
              <a:lumOff val="80000"/>
            </a:schemeClr>
          </a:solidFill>
        </p:spPr>
        <p:txBody>
          <a:bodyPr wrap="square">
            <a:spAutoFit/>
          </a:bodyPr>
          <a:lstStyle/>
          <a:p>
            <a:r>
              <a:rPr altLang="zh-CN" sz="1800" kern="100" dirty="0">
                <a:effectLst/>
                <a:latin typeface="Calibri" panose="020F0502020204030204" pitchFamily="34" charset="0"/>
                <a:ea typeface="楷体" panose="02010609060101010101" pitchFamily="49" charset="-122"/>
                <a:cs typeface="Calibri" panose="020F0502020204030204" pitchFamily="34" charset="0"/>
              </a:rPr>
              <a:t>In order to more intuitively analyze the variability of the uncertainty of calibration results introduced by sample matching in the SNO cross-calibration method under different bright temperature environments, three typical bright temperatures were selected in turn: low temperature (210K), medium temperature (280K) and high temperature (300K)</a:t>
            </a:r>
            <a:endParaRPr altLang="zh-CN" sz="1800" kern="100" dirty="0">
              <a:effectLst/>
              <a:latin typeface="Calibri" panose="020F0502020204030204" pitchFamily="34" charset="0"/>
              <a:ea typeface="楷体" panose="02010609060101010101" pitchFamily="49" charset="-122"/>
              <a:cs typeface="Calibri" panose="020F0502020204030204" pitchFamily="34" charset="0"/>
            </a:endParaRPr>
          </a:p>
        </p:txBody>
      </p:sp>
      <p:sp>
        <p:nvSpPr>
          <p:cNvPr id="2" name="文本框 1"/>
          <p:cNvSpPr txBox="1"/>
          <p:nvPr/>
        </p:nvSpPr>
        <p:spPr>
          <a:xfrm flipH="1">
            <a:off x="103695" y="204843"/>
            <a:ext cx="4024630"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lvl="0" algn="l">
              <a:defRPr/>
            </a:pPr>
            <a:r>
              <a:rPr lang="zh-CN" altLang="en-US" dirty="0"/>
              <a:t>3 </a:t>
            </a:r>
            <a:r>
              <a:rPr lang="zh-CN" altLang="en-US" dirty="0">
                <a:sym typeface="+mn-ea"/>
              </a:rPr>
              <a:t>Results and discussions</a:t>
            </a:r>
            <a:endParaRPr lang="zh-CN" altLang="en-US" dirty="0"/>
          </a:p>
        </p:txBody>
      </p:sp>
      <p:pic>
        <p:nvPicPr>
          <p:cNvPr id="9" name="图片 9" descr="H:\气象局\时间定位结果-200426\sj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0505" y="2184400"/>
            <a:ext cx="2316673" cy="1908000"/>
          </a:xfrm>
          <a:prstGeom prst="rect">
            <a:avLst/>
          </a:prstGeom>
          <a:noFill/>
          <a:ln>
            <a:noFill/>
          </a:ln>
        </p:spPr>
      </p:pic>
      <p:pic>
        <p:nvPicPr>
          <p:cNvPr id="10" name="图片 10" descr="A picture containing text, screenshot, line, plot&#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623185" y="2169160"/>
            <a:ext cx="2317085" cy="1908000"/>
          </a:xfrm>
          <a:prstGeom prst="rect">
            <a:avLst/>
          </a:prstGeom>
          <a:noFill/>
          <a:ln>
            <a:noFill/>
          </a:ln>
        </p:spPr>
      </p:pic>
      <p:pic>
        <p:nvPicPr>
          <p:cNvPr id="4" name="图片 12" descr="A picture containing text, screenshot, line, plot&#10;&#10;Description automatically generated"/>
          <p:cNvPicPr>
            <a:picLocks noChangeAspect="1"/>
          </p:cNvPicPr>
          <p:nvPr/>
        </p:nvPicPr>
        <p:blipFill>
          <a:blip r:embed="rId4"/>
          <a:stretch>
            <a:fillRect/>
          </a:stretch>
        </p:blipFill>
        <p:spPr>
          <a:xfrm>
            <a:off x="253365" y="4109720"/>
            <a:ext cx="2316720" cy="1908000"/>
          </a:xfrm>
          <a:prstGeom prst="rect">
            <a:avLst/>
          </a:prstGeom>
        </p:spPr>
      </p:pic>
      <p:pic>
        <p:nvPicPr>
          <p:cNvPr id="5" name="图片 13" descr="H:\气象局\光谱结果图.png"/>
          <p:cNvPicPr>
            <a:picLocks noChangeAspect="1" noChangeArrowheads="1"/>
          </p:cNvPicPr>
          <p:nvPr/>
        </p:nvPicPr>
        <p:blipFill>
          <a:blip r:embed="rId5" cstate="print">
            <a:extLst>
              <a:ext uri="{28A0092B-C50C-407E-A947-70E740481C1C}">
                <a14:useLocalDpi xmlns:a14="http://schemas.microsoft.com/office/drawing/2010/main" val="0"/>
              </a:ext>
            </a:extLst>
          </a:blip>
          <a:srcRect l="-1" t="2371" r="2615" b="4478"/>
          <a:stretch>
            <a:fillRect/>
          </a:stretch>
        </p:blipFill>
        <p:spPr>
          <a:xfrm>
            <a:off x="2623185" y="4109403"/>
            <a:ext cx="2317304" cy="1908000"/>
          </a:xfrm>
          <a:prstGeom prst="rect">
            <a:avLst/>
          </a:prstGeom>
          <a:noFill/>
          <a:ln>
            <a:noFill/>
          </a:ln>
        </p:spPr>
      </p:pic>
      <p:pic>
        <p:nvPicPr>
          <p:cNvPr id="6" name="图片 5"/>
          <p:cNvPicPr>
            <a:picLocks noChangeAspect="1"/>
          </p:cNvPicPr>
          <p:nvPr/>
        </p:nvPicPr>
        <p:blipFill>
          <a:blip r:embed="rId6"/>
          <a:stretch>
            <a:fillRect/>
          </a:stretch>
        </p:blipFill>
        <p:spPr>
          <a:xfrm>
            <a:off x="5718810" y="5429885"/>
            <a:ext cx="6210300" cy="11620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ChangeArrowheads="1"/>
          </p:cNvSpPr>
          <p:nvPr/>
        </p:nvSpPr>
        <p:spPr bwMode="auto">
          <a:xfrm>
            <a:off x="10996915" y="1810507"/>
            <a:ext cx="1200307" cy="2792175"/>
          </a:xfrm>
          <a:prstGeom prst="rect">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1" name="Freeform 13"/>
          <p:cNvSpPr/>
          <p:nvPr/>
        </p:nvSpPr>
        <p:spPr bwMode="auto">
          <a:xfrm>
            <a:off x="0" y="1810509"/>
            <a:ext cx="1949003" cy="2792175"/>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314865"/>
          </a:solidFill>
          <a:ln>
            <a:noFill/>
          </a:ln>
        </p:spPr>
        <p:txBody>
          <a:bodyPr vert="horz" wrap="square" lIns="108819" tIns="54409" rIns="108819" bIns="54409" numCol="1" anchor="t" anchorCtr="0" compatLnSpc="1"/>
          <a:lstStyle/>
          <a:p>
            <a:endParaRPr lang="zh-CN" altLang="en-US" sz="2400"/>
          </a:p>
        </p:txBody>
      </p:sp>
      <p:sp>
        <p:nvSpPr>
          <p:cNvPr id="22" name="Oval 14"/>
          <p:cNvSpPr>
            <a:spLocks noChangeArrowheads="1"/>
          </p:cNvSpPr>
          <p:nvPr/>
        </p:nvSpPr>
        <p:spPr bwMode="auto">
          <a:xfrm>
            <a:off x="1257580" y="1995039"/>
            <a:ext cx="2471837" cy="2416829"/>
          </a:xfrm>
          <a:prstGeom prst="ellipse">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3" name="Freeform 15"/>
          <p:cNvSpPr>
            <a:spLocks noEditPoints="1"/>
          </p:cNvSpPr>
          <p:nvPr/>
        </p:nvSpPr>
        <p:spPr bwMode="auto">
          <a:xfrm>
            <a:off x="1834400" y="2290404"/>
            <a:ext cx="1302585" cy="116289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9" tIns="54409" rIns="108819" bIns="54409" numCol="1" anchor="t" anchorCtr="0" compatLnSpc="1"/>
          <a:lstStyle/>
          <a:p>
            <a:endParaRPr lang="zh-CN" altLang="en-US" sz="2400"/>
          </a:p>
        </p:txBody>
      </p:sp>
      <p:sp>
        <p:nvSpPr>
          <p:cNvPr id="38" name="TextBox 37"/>
          <p:cNvSpPr txBox="1"/>
          <p:nvPr/>
        </p:nvSpPr>
        <p:spPr>
          <a:xfrm>
            <a:off x="1656516" y="3478281"/>
            <a:ext cx="1673964" cy="538480"/>
          </a:xfrm>
          <a:prstGeom prst="rect">
            <a:avLst/>
          </a:prstGeom>
          <a:noFill/>
        </p:spPr>
        <p:txBody>
          <a:bodyPr wrap="square" lIns="108819" tIns="54409" rIns="108819" bIns="54409" rtlCol="0">
            <a:spAutoFit/>
          </a:bodyPr>
          <a:lstStyle/>
          <a:p>
            <a:pPr algn="ctr"/>
            <a:r>
              <a:rPr lang="zh-CN" altLang="en-US" sz="2800" b="1" dirty="0">
                <a:solidFill>
                  <a:srgbClr val="F8F8F8"/>
                </a:solidFill>
                <a:latin typeface="+mn-ea"/>
                <a:sym typeface="+mn-ea"/>
              </a:rPr>
              <a:t>OUTLINE</a:t>
            </a:r>
            <a:endParaRPr lang="zh-CN" altLang="en-US" sz="2800" b="1" dirty="0">
              <a:solidFill>
                <a:srgbClr val="F8F8F8"/>
              </a:solidFill>
              <a:latin typeface="+mn-ea"/>
            </a:endParaRPr>
          </a:p>
        </p:txBody>
      </p:sp>
      <p:sp>
        <p:nvSpPr>
          <p:cNvPr id="41" name="文本框 40"/>
          <p:cNvSpPr txBox="1"/>
          <p:nvPr/>
        </p:nvSpPr>
        <p:spPr>
          <a:xfrm>
            <a:off x="4815196" y="1994990"/>
            <a:ext cx="3397941" cy="521970"/>
          </a:xfrm>
          <a:prstGeom prst="rect">
            <a:avLst/>
          </a:prstGeom>
          <a:noFill/>
        </p:spPr>
        <p:txBody>
          <a:bodyPr wrap="square" rtlCol="0">
            <a:spAutoFit/>
          </a:bodyPr>
          <a:lstStyle/>
          <a:p>
            <a:pPr lvl="0">
              <a:defRPr/>
            </a:pP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01. Background</a:t>
            </a:r>
            <a:endPar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2" name="文本框 41"/>
          <p:cNvSpPr txBox="1"/>
          <p:nvPr/>
        </p:nvSpPr>
        <p:spPr>
          <a:xfrm>
            <a:off x="4815205" y="2616200"/>
            <a:ext cx="4504690" cy="521970"/>
          </a:xfrm>
          <a:prstGeom prst="rect">
            <a:avLst/>
          </a:prstGeom>
          <a:noFill/>
        </p:spPr>
        <p:txBody>
          <a:bodyPr wrap="squar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02.</a:t>
            </a: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Methods and Models</a:t>
            </a: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3" name="文本框 42"/>
          <p:cNvSpPr txBox="1"/>
          <p:nvPr/>
        </p:nvSpPr>
        <p:spPr>
          <a:xfrm>
            <a:off x="4815196" y="3237468"/>
            <a:ext cx="4253230" cy="521970"/>
          </a:xfrm>
          <a:prstGeom prst="rect">
            <a:avLst/>
          </a:prstGeom>
          <a:noFill/>
        </p:spPr>
        <p:txBody>
          <a:bodyPr wrap="non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03.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Results and discussions</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4" name="文本框 43"/>
          <p:cNvSpPr txBox="1"/>
          <p:nvPr/>
        </p:nvSpPr>
        <p:spPr>
          <a:xfrm>
            <a:off x="4815196" y="3858033"/>
            <a:ext cx="2411650" cy="521970"/>
          </a:xfrm>
          <a:prstGeom prst="rect">
            <a:avLst/>
          </a:prstGeom>
          <a:noFill/>
        </p:spPr>
        <p:txBody>
          <a:bodyPr wrap="square" rtlCol="0">
            <a:spAutoFit/>
          </a:bodyPr>
          <a:lstStyle/>
          <a:p>
            <a:pPr lvl="0">
              <a:defRPr/>
            </a:pPr>
            <a:r>
              <a:rPr lang="en-US" altLang="zh-CN"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rPr>
              <a:t>04. </a:t>
            </a:r>
            <a:r>
              <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Summary</a:t>
            </a:r>
            <a:endParaRPr lang="en-US" altLang="zh-CN" sz="28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6146" name="Picture 5" descr="E:\文档\局徽01.gif"/>
          <p:cNvPicPr>
            <a:picLocks noChangeAspect="1"/>
          </p:cNvPicPr>
          <p:nvPr>
            <p:custDataLst>
              <p:tags r:id="rId1"/>
            </p:custDataLst>
          </p:nvPr>
        </p:nvPicPr>
        <p:blipFill>
          <a:blip r:embed="rId2"/>
          <a:stretch>
            <a:fillRect/>
          </a:stretch>
        </p:blipFill>
        <p:spPr>
          <a:xfrm>
            <a:off x="9641987" y="6003457"/>
            <a:ext cx="720397" cy="716083"/>
          </a:xfrm>
          <a:prstGeom prst="rect">
            <a:avLst/>
          </a:prstGeom>
          <a:noFill/>
          <a:ln w="9525">
            <a:noFill/>
          </a:ln>
        </p:spPr>
      </p:pic>
      <p:pic>
        <p:nvPicPr>
          <p:cNvPr id="6148" name="Picture 9" descr="F:\logo\国家卫星气象中心标-3.png"/>
          <p:cNvPicPr>
            <a:picLocks noChangeAspect="1"/>
          </p:cNvPicPr>
          <p:nvPr>
            <p:custDataLst>
              <p:tags r:id="rId3"/>
            </p:custDataLst>
          </p:nvPr>
        </p:nvPicPr>
        <p:blipFill>
          <a:blip r:embed="rId4"/>
          <a:stretch>
            <a:fillRect/>
          </a:stretch>
        </p:blipFill>
        <p:spPr>
          <a:xfrm>
            <a:off x="10524914" y="5921022"/>
            <a:ext cx="661790" cy="793750"/>
          </a:xfrm>
          <a:prstGeom prst="rect">
            <a:avLst/>
          </a:prstGeom>
          <a:noFill/>
          <a:ln w="9525">
            <a:noFill/>
          </a:ln>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5716" t="16401" r="23772" b="23750"/>
          <a:stretch>
            <a:fillRect/>
          </a:stretch>
        </p:blipFill>
        <p:spPr>
          <a:xfrm>
            <a:off x="11349234" y="5921023"/>
            <a:ext cx="661791" cy="7160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flipH="1">
            <a:off x="103695" y="204843"/>
            <a:ext cx="1565910"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en-US" altLang="zh-CN" dirty="0"/>
              <a:t>4 </a:t>
            </a:r>
            <a:r>
              <a:rPr lang="zh-CN" altLang="en-US" dirty="0">
                <a:sym typeface="+mn-ea"/>
              </a:rPr>
              <a:t>Summary</a:t>
            </a:r>
            <a:endParaRPr lang="zh-CN" altLang="en-US" dirty="0"/>
          </a:p>
        </p:txBody>
      </p:sp>
      <p:cxnSp>
        <p:nvCxnSpPr>
          <p:cNvPr id="4" name="直接连接符 3"/>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6" name="矩形 5"/>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01" name="文本框 100"/>
          <p:cNvSpPr txBox="1"/>
          <p:nvPr/>
        </p:nvSpPr>
        <p:spPr>
          <a:xfrm>
            <a:off x="302895" y="1957070"/>
            <a:ext cx="11532870" cy="4092575"/>
          </a:xfrm>
          <a:prstGeom prst="rect">
            <a:avLst/>
          </a:prstGeom>
          <a:noFill/>
          <a:ln w="9525">
            <a:noFill/>
          </a:ln>
        </p:spPr>
        <p:txBody>
          <a:bodyPr wrap="square">
            <a:spAutoFit/>
          </a:bodyPr>
          <a:p>
            <a:pPr indent="0"/>
            <a:r>
              <a:rPr lang="en-US" sz="2000" b="0">
                <a:solidFill>
                  <a:srgbClr val="000000"/>
                </a:solidFill>
                <a:latin typeface="Calibri" panose="020F0502020204030204" pitchFamily="34" charset="0"/>
                <a:ea typeface="宋体" panose="02010600030101010101" pitchFamily="2" charset="-122"/>
                <a:cs typeface="Calibri" panose="020F0502020204030204" pitchFamily="34" charset="0"/>
              </a:rPr>
              <a:t>(1) The generalized model establishes a generalized model for uncertainty assessment of SNO cross-calibration at satellite infrared channels in the forward direction. Moreover, it provides guidance for the selection of temporal and spatial matching thresholds, environmental uniformity, and even parameters of reference instruments, when a certain radiometric calibration accuracy of the SNO cross-calibration method is required.  (2) The payload parameters of Hyperspectral Infrared Atmospheric Sounder (HIRAS) and Medium Resolution Spectral Imager (MERSI) onboard the FY-3D are used to build the simulation data sets and discuss the uncertainty of SNO cross-calibration method under different parameters.The SNO cross-calibration matching data is simulated through setting two-dimensional PSF parameters, instrument spatial resolution, and spatial uniformity. The sensitivities of target radiance to temporal matching, spatial matching, angular matching and spectral drift are investigated. Besides, the errors in the fitting method for sample points are also considered. Finally, a generalized model for the uncertainty assessment of the SNO cross-calibration method for meteorological satellite infrared channels is constructed.</a:t>
            </a:r>
            <a:endParaRPr lang="en-US" altLang="en-US" sz="2000" b="0">
              <a:solidFill>
                <a:srgbClr val="000000"/>
              </a:solidFill>
              <a:latin typeface="Calibri" panose="020F0502020204030204" pitchFamily="34" charset="0"/>
              <a:ea typeface="宋体" panose="02010600030101010101" pitchFamily="2" charset="-122"/>
              <a:cs typeface="Calibri" panose="020F0502020204030204" pitchFamily="34" charset="0"/>
            </a:endParaRPr>
          </a:p>
        </p:txBody>
      </p:sp>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5" y="-99060"/>
            <a:ext cx="12191365" cy="6957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5"/>
          <p:cNvSpPr>
            <a:spLocks noGrp="1" noChangeArrowheads="1"/>
          </p:cNvSpPr>
          <p:nvPr>
            <p:ph type="title"/>
          </p:nvPr>
        </p:nvSpPr>
        <p:spPr bwMode="auto">
          <a:xfrm>
            <a:off x="2063552" y="5373216"/>
            <a:ext cx="2592288" cy="93583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rmAutofit fontScale="90000"/>
          </a:bodyPr>
          <a:lstStyle/>
          <a:p>
            <a:r>
              <a:rPr lang="en-US" altLang="zh-CN" sz="9600" b="1" dirty="0" smtClean="0">
                <a:solidFill>
                  <a:srgbClr val="0813F2"/>
                </a:solidFill>
                <a:latin typeface="Freestyle Script" panose="030804020302050B0404" pitchFamily="66" charset="0"/>
                <a:ea typeface="华文隶书" panose="02010800040101010101" pitchFamily="2" charset="-122"/>
              </a:rPr>
              <a:t>Thanks</a:t>
            </a:r>
            <a:endParaRPr lang="zh-CN" altLang="en-US" sz="9600" b="1" dirty="0">
              <a:solidFill>
                <a:srgbClr val="0813F2"/>
              </a:solidFill>
              <a:latin typeface="Freestyle Script" panose="030804020302050B0404" pitchFamily="66" charset="0"/>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ChangeArrowheads="1"/>
          </p:cNvSpPr>
          <p:nvPr/>
        </p:nvSpPr>
        <p:spPr bwMode="auto">
          <a:xfrm>
            <a:off x="10996915" y="1810507"/>
            <a:ext cx="1200307" cy="2792175"/>
          </a:xfrm>
          <a:prstGeom prst="rect">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1" name="Freeform 13"/>
          <p:cNvSpPr/>
          <p:nvPr/>
        </p:nvSpPr>
        <p:spPr bwMode="auto">
          <a:xfrm>
            <a:off x="0" y="1810509"/>
            <a:ext cx="1949003" cy="2792175"/>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314865"/>
          </a:solidFill>
          <a:ln>
            <a:noFill/>
          </a:ln>
        </p:spPr>
        <p:txBody>
          <a:bodyPr vert="horz" wrap="square" lIns="108819" tIns="54409" rIns="108819" bIns="54409" numCol="1" anchor="t" anchorCtr="0" compatLnSpc="1"/>
          <a:lstStyle/>
          <a:p>
            <a:endParaRPr lang="zh-CN" altLang="en-US" sz="2400"/>
          </a:p>
        </p:txBody>
      </p:sp>
      <p:sp>
        <p:nvSpPr>
          <p:cNvPr id="22" name="Oval 14"/>
          <p:cNvSpPr>
            <a:spLocks noChangeArrowheads="1"/>
          </p:cNvSpPr>
          <p:nvPr/>
        </p:nvSpPr>
        <p:spPr bwMode="auto">
          <a:xfrm>
            <a:off x="1257580" y="1995039"/>
            <a:ext cx="2471837" cy="2416829"/>
          </a:xfrm>
          <a:prstGeom prst="ellipse">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3" name="Freeform 15"/>
          <p:cNvSpPr>
            <a:spLocks noEditPoints="1"/>
          </p:cNvSpPr>
          <p:nvPr/>
        </p:nvSpPr>
        <p:spPr bwMode="auto">
          <a:xfrm>
            <a:off x="1834400" y="2290404"/>
            <a:ext cx="1302585" cy="116289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9" tIns="54409" rIns="108819" bIns="54409" numCol="1" anchor="t" anchorCtr="0" compatLnSpc="1"/>
          <a:lstStyle/>
          <a:p>
            <a:endParaRPr lang="zh-CN" altLang="en-US" sz="2400"/>
          </a:p>
        </p:txBody>
      </p:sp>
      <p:sp>
        <p:nvSpPr>
          <p:cNvPr id="38" name="TextBox 37"/>
          <p:cNvSpPr txBox="1"/>
          <p:nvPr/>
        </p:nvSpPr>
        <p:spPr>
          <a:xfrm>
            <a:off x="1656516" y="3478281"/>
            <a:ext cx="1673964" cy="538480"/>
          </a:xfrm>
          <a:prstGeom prst="rect">
            <a:avLst/>
          </a:prstGeom>
          <a:noFill/>
        </p:spPr>
        <p:txBody>
          <a:bodyPr wrap="square" lIns="108819" tIns="54409" rIns="108819" bIns="54409" rtlCol="0">
            <a:spAutoFit/>
          </a:bodyPr>
          <a:lstStyle/>
          <a:p>
            <a:pPr algn="ctr"/>
            <a:r>
              <a:rPr lang="zh-CN" altLang="en-US" sz="2800" b="1" dirty="0">
                <a:solidFill>
                  <a:srgbClr val="F8F8F8"/>
                </a:solidFill>
                <a:latin typeface="+mn-ea"/>
                <a:sym typeface="+mn-ea"/>
              </a:rPr>
              <a:t>OUTLINE</a:t>
            </a:r>
            <a:endParaRPr lang="zh-CN" altLang="en-US" sz="2800" b="1" dirty="0">
              <a:solidFill>
                <a:srgbClr val="F8F8F8"/>
              </a:solidFill>
              <a:latin typeface="+mn-ea"/>
            </a:endParaRPr>
          </a:p>
        </p:txBody>
      </p:sp>
      <p:sp>
        <p:nvSpPr>
          <p:cNvPr id="41" name="文本框 40"/>
          <p:cNvSpPr txBox="1"/>
          <p:nvPr/>
        </p:nvSpPr>
        <p:spPr>
          <a:xfrm>
            <a:off x="4815196" y="1994990"/>
            <a:ext cx="3397941" cy="521970"/>
          </a:xfrm>
          <a:prstGeom prst="rect">
            <a:avLst/>
          </a:prstGeom>
          <a:noFill/>
        </p:spPr>
        <p:txBody>
          <a:bodyPr wrap="square" rtlCol="0">
            <a:spAutoFit/>
          </a:bodyPr>
          <a:lstStyle/>
          <a:p>
            <a:pPr lvl="0">
              <a:defRPr/>
            </a:pP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01. Background</a:t>
            </a:r>
            <a:endPar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2" name="文本框 41"/>
          <p:cNvSpPr txBox="1"/>
          <p:nvPr/>
        </p:nvSpPr>
        <p:spPr>
          <a:xfrm>
            <a:off x="4815205" y="2616200"/>
            <a:ext cx="4504690" cy="521970"/>
          </a:xfrm>
          <a:prstGeom prst="rect">
            <a:avLst/>
          </a:prstGeom>
          <a:noFill/>
        </p:spPr>
        <p:txBody>
          <a:bodyPr wrap="squar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02.</a:t>
            </a: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Methods and Models</a:t>
            </a: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3" name="文本框 42"/>
          <p:cNvSpPr txBox="1"/>
          <p:nvPr/>
        </p:nvSpPr>
        <p:spPr>
          <a:xfrm>
            <a:off x="4815196" y="3237468"/>
            <a:ext cx="4253230" cy="521970"/>
          </a:xfrm>
          <a:prstGeom prst="rect">
            <a:avLst/>
          </a:prstGeom>
          <a:noFill/>
        </p:spPr>
        <p:txBody>
          <a:bodyPr wrap="non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03.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Results and discussions</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4" name="文本框 43"/>
          <p:cNvSpPr txBox="1"/>
          <p:nvPr/>
        </p:nvSpPr>
        <p:spPr>
          <a:xfrm>
            <a:off x="4815196" y="3858033"/>
            <a:ext cx="2411650" cy="521970"/>
          </a:xfrm>
          <a:prstGeom prst="rect">
            <a:avLst/>
          </a:prstGeom>
          <a:noFill/>
        </p:spPr>
        <p:txBody>
          <a:bodyPr wrap="square" rtlCol="0">
            <a:spAutoFit/>
          </a:bodyPr>
          <a:lstStyle/>
          <a:p>
            <a:pPr lvl="0">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04.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Summary</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pic>
        <p:nvPicPr>
          <p:cNvPr id="6146" name="Picture 5" descr="E:\文档\局徽01.gif"/>
          <p:cNvPicPr>
            <a:picLocks noChangeAspect="1"/>
          </p:cNvPicPr>
          <p:nvPr>
            <p:custDataLst>
              <p:tags r:id="rId1"/>
            </p:custDataLst>
          </p:nvPr>
        </p:nvPicPr>
        <p:blipFill>
          <a:blip r:embed="rId2"/>
          <a:stretch>
            <a:fillRect/>
          </a:stretch>
        </p:blipFill>
        <p:spPr>
          <a:xfrm>
            <a:off x="9641987" y="6003457"/>
            <a:ext cx="720397" cy="716083"/>
          </a:xfrm>
          <a:prstGeom prst="rect">
            <a:avLst/>
          </a:prstGeom>
          <a:noFill/>
          <a:ln w="9525">
            <a:noFill/>
          </a:ln>
        </p:spPr>
      </p:pic>
      <p:pic>
        <p:nvPicPr>
          <p:cNvPr id="6148" name="Picture 9" descr="F:\logo\国家卫星气象中心标-3.png"/>
          <p:cNvPicPr>
            <a:picLocks noChangeAspect="1"/>
          </p:cNvPicPr>
          <p:nvPr>
            <p:custDataLst>
              <p:tags r:id="rId3"/>
            </p:custDataLst>
          </p:nvPr>
        </p:nvPicPr>
        <p:blipFill>
          <a:blip r:embed="rId4"/>
          <a:stretch>
            <a:fillRect/>
          </a:stretch>
        </p:blipFill>
        <p:spPr>
          <a:xfrm>
            <a:off x="10524914" y="5921022"/>
            <a:ext cx="661790" cy="793750"/>
          </a:xfrm>
          <a:prstGeom prst="rect">
            <a:avLst/>
          </a:prstGeom>
          <a:noFill/>
          <a:ln w="9525">
            <a:noFill/>
          </a:ln>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5716" t="16401" r="23772" b="23750"/>
          <a:stretch>
            <a:fillRect/>
          </a:stretch>
        </p:blipFill>
        <p:spPr>
          <a:xfrm>
            <a:off x="11349234" y="5921023"/>
            <a:ext cx="661791" cy="7160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ChangeArrowheads="1"/>
          </p:cNvSpPr>
          <p:nvPr/>
        </p:nvSpPr>
        <p:spPr bwMode="auto">
          <a:xfrm>
            <a:off x="10996915" y="1810507"/>
            <a:ext cx="1200307" cy="2792175"/>
          </a:xfrm>
          <a:prstGeom prst="rect">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1" name="Freeform 13"/>
          <p:cNvSpPr/>
          <p:nvPr/>
        </p:nvSpPr>
        <p:spPr bwMode="auto">
          <a:xfrm>
            <a:off x="0" y="1810509"/>
            <a:ext cx="1949003" cy="2792175"/>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314865"/>
          </a:solidFill>
          <a:ln>
            <a:noFill/>
          </a:ln>
        </p:spPr>
        <p:txBody>
          <a:bodyPr vert="horz" wrap="square" lIns="108819" tIns="54409" rIns="108819" bIns="54409" numCol="1" anchor="t" anchorCtr="0" compatLnSpc="1"/>
          <a:lstStyle/>
          <a:p>
            <a:endParaRPr lang="zh-CN" altLang="en-US" sz="2400"/>
          </a:p>
        </p:txBody>
      </p:sp>
      <p:sp>
        <p:nvSpPr>
          <p:cNvPr id="22" name="Oval 14"/>
          <p:cNvSpPr>
            <a:spLocks noChangeArrowheads="1"/>
          </p:cNvSpPr>
          <p:nvPr/>
        </p:nvSpPr>
        <p:spPr bwMode="auto">
          <a:xfrm>
            <a:off x="1257580" y="1995039"/>
            <a:ext cx="2471837" cy="2416829"/>
          </a:xfrm>
          <a:prstGeom prst="ellipse">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3" name="Freeform 15"/>
          <p:cNvSpPr>
            <a:spLocks noEditPoints="1"/>
          </p:cNvSpPr>
          <p:nvPr/>
        </p:nvSpPr>
        <p:spPr bwMode="auto">
          <a:xfrm>
            <a:off x="1834400" y="2290404"/>
            <a:ext cx="1302585" cy="116289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9" tIns="54409" rIns="108819" bIns="54409" numCol="1" anchor="t" anchorCtr="0" compatLnSpc="1"/>
          <a:lstStyle/>
          <a:p>
            <a:endParaRPr lang="zh-CN" altLang="en-US" sz="2400"/>
          </a:p>
        </p:txBody>
      </p:sp>
      <p:sp>
        <p:nvSpPr>
          <p:cNvPr id="38" name="TextBox 37"/>
          <p:cNvSpPr txBox="1"/>
          <p:nvPr/>
        </p:nvSpPr>
        <p:spPr>
          <a:xfrm>
            <a:off x="1656516" y="3478281"/>
            <a:ext cx="1673964" cy="538480"/>
          </a:xfrm>
          <a:prstGeom prst="rect">
            <a:avLst/>
          </a:prstGeom>
          <a:noFill/>
        </p:spPr>
        <p:txBody>
          <a:bodyPr wrap="square" lIns="108819" tIns="54409" rIns="108819" bIns="54409" rtlCol="0">
            <a:spAutoFit/>
          </a:bodyPr>
          <a:lstStyle/>
          <a:p>
            <a:pPr algn="ctr"/>
            <a:r>
              <a:rPr lang="zh-CN" altLang="en-US" sz="2800" b="1" dirty="0">
                <a:solidFill>
                  <a:srgbClr val="F8F8F8"/>
                </a:solidFill>
                <a:latin typeface="+mn-ea"/>
                <a:sym typeface="+mn-ea"/>
              </a:rPr>
              <a:t>OUTLINE</a:t>
            </a:r>
            <a:endParaRPr lang="zh-CN" altLang="en-US" sz="2800" b="1" dirty="0">
              <a:solidFill>
                <a:srgbClr val="F8F8F8"/>
              </a:solidFill>
              <a:latin typeface="+mn-ea"/>
            </a:endParaRPr>
          </a:p>
        </p:txBody>
      </p:sp>
      <p:sp>
        <p:nvSpPr>
          <p:cNvPr id="41" name="文本框 40"/>
          <p:cNvSpPr txBox="1"/>
          <p:nvPr/>
        </p:nvSpPr>
        <p:spPr>
          <a:xfrm>
            <a:off x="4815196" y="1994990"/>
            <a:ext cx="3397941" cy="521970"/>
          </a:xfrm>
          <a:prstGeom prst="rect">
            <a:avLst/>
          </a:prstGeom>
          <a:noFill/>
        </p:spPr>
        <p:txBody>
          <a:bodyPr wrap="square" rtlCol="0">
            <a:spAutoFit/>
          </a:bodyPr>
          <a:lstStyle/>
          <a:p>
            <a:pPr lvl="0">
              <a:defRPr/>
            </a:pPr>
            <a:r>
              <a:rPr lang="en-US" altLang="zh-CN"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rPr>
              <a:t>01. </a:t>
            </a:r>
            <a:r>
              <a:rPr lang="zh-CN" altLang="en-US"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rPr>
              <a:t>Background</a:t>
            </a:r>
            <a:endParaRPr lang="zh-CN" altLang="en-US"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2" name="文本框 41"/>
          <p:cNvSpPr txBox="1"/>
          <p:nvPr/>
        </p:nvSpPr>
        <p:spPr>
          <a:xfrm>
            <a:off x="4815205" y="2616200"/>
            <a:ext cx="4504690" cy="521970"/>
          </a:xfrm>
          <a:prstGeom prst="rect">
            <a:avLst/>
          </a:prstGeom>
          <a:noFill/>
        </p:spPr>
        <p:txBody>
          <a:bodyPr wrap="squar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02.</a:t>
            </a: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Methods and Models</a:t>
            </a: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 </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3" name="文本框 42"/>
          <p:cNvSpPr txBox="1"/>
          <p:nvPr/>
        </p:nvSpPr>
        <p:spPr>
          <a:xfrm>
            <a:off x="4815196" y="3237468"/>
            <a:ext cx="4253230" cy="521970"/>
          </a:xfrm>
          <a:prstGeom prst="rect">
            <a:avLst/>
          </a:prstGeom>
          <a:noFill/>
        </p:spPr>
        <p:txBody>
          <a:bodyPr wrap="non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03.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Results and discussions</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4" name="文本框 43"/>
          <p:cNvSpPr txBox="1"/>
          <p:nvPr/>
        </p:nvSpPr>
        <p:spPr>
          <a:xfrm>
            <a:off x="4815196" y="3858033"/>
            <a:ext cx="2411650" cy="521970"/>
          </a:xfrm>
          <a:prstGeom prst="rect">
            <a:avLst/>
          </a:prstGeom>
          <a:noFill/>
        </p:spPr>
        <p:txBody>
          <a:bodyPr wrap="square" rtlCol="0">
            <a:spAutoFit/>
          </a:bodyPr>
          <a:lstStyle/>
          <a:p>
            <a:pPr lvl="0">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04.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Summary</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pic>
        <p:nvPicPr>
          <p:cNvPr id="6146" name="Picture 5" descr="E:\文档\局徽01.gif"/>
          <p:cNvPicPr>
            <a:picLocks noChangeAspect="1"/>
          </p:cNvPicPr>
          <p:nvPr>
            <p:custDataLst>
              <p:tags r:id="rId1"/>
            </p:custDataLst>
          </p:nvPr>
        </p:nvPicPr>
        <p:blipFill>
          <a:blip r:embed="rId2"/>
          <a:stretch>
            <a:fillRect/>
          </a:stretch>
        </p:blipFill>
        <p:spPr>
          <a:xfrm>
            <a:off x="9641987" y="6003457"/>
            <a:ext cx="720397" cy="716083"/>
          </a:xfrm>
          <a:prstGeom prst="rect">
            <a:avLst/>
          </a:prstGeom>
          <a:noFill/>
          <a:ln w="9525">
            <a:noFill/>
          </a:ln>
        </p:spPr>
      </p:pic>
      <p:pic>
        <p:nvPicPr>
          <p:cNvPr id="6148" name="Picture 9" descr="F:\logo\国家卫星气象中心标-3.png"/>
          <p:cNvPicPr>
            <a:picLocks noChangeAspect="1"/>
          </p:cNvPicPr>
          <p:nvPr>
            <p:custDataLst>
              <p:tags r:id="rId3"/>
            </p:custDataLst>
          </p:nvPr>
        </p:nvPicPr>
        <p:blipFill>
          <a:blip r:embed="rId4"/>
          <a:stretch>
            <a:fillRect/>
          </a:stretch>
        </p:blipFill>
        <p:spPr>
          <a:xfrm>
            <a:off x="10524914" y="5921022"/>
            <a:ext cx="661790" cy="793750"/>
          </a:xfrm>
          <a:prstGeom prst="rect">
            <a:avLst/>
          </a:prstGeom>
          <a:noFill/>
          <a:ln w="9525">
            <a:noFill/>
          </a:ln>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5716" t="16401" r="23772" b="23750"/>
          <a:stretch>
            <a:fillRect/>
          </a:stretch>
        </p:blipFill>
        <p:spPr>
          <a:xfrm>
            <a:off x="11349234" y="5921023"/>
            <a:ext cx="661791" cy="7160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73645" y="2601944"/>
            <a:ext cx="11027056" cy="922020"/>
          </a:xfrm>
          <a:prstGeom prst="rect">
            <a:avLst/>
          </a:prstGeom>
          <a:solidFill>
            <a:schemeClr val="accent1">
              <a:lumMod val="20000"/>
              <a:lumOff val="80000"/>
            </a:schemeClr>
          </a:solidFill>
        </p:spPr>
        <p:txBody>
          <a:bodyPr wrap="square">
            <a:spAutoFit/>
          </a:bodyPr>
          <a:lstStyle/>
          <a:p>
            <a:r>
              <a:rPr lang="zh-CN" altLang="zh-CN" kern="100" dirty="0">
                <a:effectLst/>
                <a:latin typeface="Calibri" panose="020F0502020204030204" pitchFamily="34" charset="0"/>
                <a:ea typeface="楷体" panose="02010609060101010101" pitchFamily="49" charset="-122"/>
                <a:cs typeface="Calibri" panose="020F0502020204030204" pitchFamily="34" charset="0"/>
              </a:rPr>
              <a:t>Stable and reliable calibration of satellite-based remote sensors is an important prerequisite for a series of tasks such as extraction, evaluation and assimilation of quantitative remote sensing information, and remote sensor calibration in wide definition includes spatial, spectral and </a:t>
            </a:r>
            <a:r>
              <a:rPr lang="zh-CN" altLang="zh-CN" b="1" kern="100" dirty="0">
                <a:solidFill>
                  <a:srgbClr val="FF0000"/>
                </a:solidFill>
                <a:effectLst/>
                <a:latin typeface="Calibri" panose="020F0502020204030204" pitchFamily="34" charset="0"/>
                <a:ea typeface="楷体" panose="02010609060101010101" pitchFamily="49" charset="-122"/>
                <a:cs typeface="Calibri" panose="020F0502020204030204" pitchFamily="34" charset="0"/>
              </a:rPr>
              <a:t>radiometric calibration</a:t>
            </a:r>
            <a:r>
              <a:rPr lang="zh-CN" altLang="zh-CN" kern="100" dirty="0">
                <a:effectLst/>
                <a:latin typeface="Calibri" panose="020F0502020204030204" pitchFamily="34" charset="0"/>
                <a:ea typeface="楷体" panose="02010609060101010101" pitchFamily="49" charset="-122"/>
                <a:cs typeface="Calibri" panose="020F0502020204030204" pitchFamily="34" charset="0"/>
              </a:rPr>
              <a:t>.</a:t>
            </a:r>
            <a:endParaRPr lang="zh-CN" altLang="zh-CN" sz="2000" kern="100" dirty="0">
              <a:effectLst/>
              <a:latin typeface="Calibri" panose="020F0502020204030204" pitchFamily="34" charset="0"/>
              <a:ea typeface="楷体" panose="02010609060101010101" pitchFamily="49" charset="-122"/>
              <a:cs typeface="Calibri" panose="020F0502020204030204" pitchFamily="34" charset="0"/>
            </a:endParaRPr>
          </a:p>
        </p:txBody>
      </p:sp>
      <p:pic>
        <p:nvPicPr>
          <p:cNvPr id="14" name="图片 13"/>
          <p:cNvPicPr/>
          <p:nvPr/>
        </p:nvPicPr>
        <p:blipFill>
          <a:blip r:embed="rId1"/>
          <a:stretch>
            <a:fillRect/>
          </a:stretch>
        </p:blipFill>
        <p:spPr>
          <a:xfrm>
            <a:off x="9114369" y="3937635"/>
            <a:ext cx="2474119" cy="2198870"/>
          </a:xfrm>
          <a:prstGeom prst="rect">
            <a:avLst/>
          </a:prstGeom>
        </p:spPr>
      </p:pic>
      <p:sp>
        <p:nvSpPr>
          <p:cNvPr id="29" name="矩形 28"/>
          <p:cNvSpPr/>
          <p:nvPr/>
        </p:nvSpPr>
        <p:spPr>
          <a:xfrm>
            <a:off x="4078605" y="1734820"/>
            <a:ext cx="7717790" cy="645160"/>
          </a:xfrm>
          <a:prstGeom prst="rect">
            <a:avLst/>
          </a:prstGeom>
        </p:spPr>
        <p:txBody>
          <a:bodyPr wrap="square">
            <a:spAutoFit/>
          </a:bodyPr>
          <a:lstStyle/>
          <a:p>
            <a:pPr defTabSz="914400"/>
            <a:r>
              <a:rPr lang="zh-CN" altLang="en-US" dirty="0">
                <a:solidFill>
                  <a:prstClr val="black"/>
                </a:solidFill>
                <a:latin typeface="Calibri" panose="020F0502020204030204" pitchFamily="34" charset="0"/>
                <a:ea typeface="华文楷体" panose="02010600040101010101" pitchFamily="2" charset="-122"/>
                <a:cs typeface="Calibri" panose="020F0502020204030204" pitchFamily="34" charset="0"/>
              </a:rPr>
              <a:t>Obtain quantitative information of the ground and gas system, and form a variety of quantitative remote sensing products after numerical data processing</a:t>
            </a:r>
            <a:endParaRPr lang="zh-CN" altLang="en-US" b="1" dirty="0">
              <a:solidFill>
                <a:prstClr val="black"/>
              </a:solidFill>
              <a:latin typeface="Calibri" panose="020F0502020204030204" pitchFamily="34" charset="0"/>
              <a:ea typeface="华文楷体" panose="02010600040101010101" pitchFamily="2" charset="-122"/>
              <a:cs typeface="Calibri" panose="020F0502020204030204" pitchFamily="34" charset="0"/>
            </a:endParaRPr>
          </a:p>
        </p:txBody>
      </p:sp>
      <p:sp>
        <p:nvSpPr>
          <p:cNvPr id="31" name="矩形 30"/>
          <p:cNvSpPr/>
          <p:nvPr/>
        </p:nvSpPr>
        <p:spPr>
          <a:xfrm>
            <a:off x="4064635" y="867410"/>
            <a:ext cx="7643495" cy="645160"/>
          </a:xfrm>
          <a:prstGeom prst="rect">
            <a:avLst/>
          </a:prstGeom>
        </p:spPr>
        <p:txBody>
          <a:bodyPr wrap="square">
            <a:spAutoFit/>
          </a:bodyPr>
          <a:lstStyle/>
          <a:p>
            <a:pPr defTabSz="914400"/>
            <a:r>
              <a:rPr lang="zh-CN" altLang="en-US" dirty="0">
                <a:solidFill>
                  <a:prstClr val="black"/>
                </a:solidFill>
                <a:latin typeface="Calibri" panose="020F0502020204030204" pitchFamily="34" charset="0"/>
                <a:ea typeface="华文楷体" panose="02010600040101010101" pitchFamily="2" charset="-122"/>
                <a:cs typeface="Calibri" panose="020F0502020204030204" pitchFamily="34" charset="0"/>
              </a:rPr>
              <a:t>Acquisition of Earth image data for qualitative analysis of weather and resource environment conditions</a:t>
            </a:r>
            <a:endParaRPr lang="zh-CN" altLang="en-US" dirty="0">
              <a:solidFill>
                <a:prstClr val="black"/>
              </a:solidFill>
              <a:latin typeface="Calibri" panose="020F0502020204030204" pitchFamily="34" charset="0"/>
              <a:ea typeface="华文楷体" panose="02010600040101010101" pitchFamily="2" charset="-122"/>
              <a:cs typeface="Calibri" panose="020F0502020204030204" pitchFamily="34" charset="0"/>
            </a:endParaRPr>
          </a:p>
        </p:txBody>
      </p:sp>
      <p:sp>
        <p:nvSpPr>
          <p:cNvPr id="32" name="文本框 31"/>
          <p:cNvSpPr txBox="1"/>
          <p:nvPr/>
        </p:nvSpPr>
        <p:spPr>
          <a:xfrm>
            <a:off x="473710" y="1311275"/>
            <a:ext cx="2569845" cy="645160"/>
          </a:xfrm>
          <a:prstGeom prst="rect">
            <a:avLst/>
          </a:prstGeom>
          <a:solidFill>
            <a:schemeClr val="accent4">
              <a:lumMod val="40000"/>
              <a:lumOff val="60000"/>
            </a:schemeClr>
          </a:solidFill>
        </p:spPr>
        <p:txBody>
          <a:bodyPr wrap="square" rtlCol="0">
            <a:spAutoFit/>
          </a:bodyPr>
          <a:lstStyle/>
          <a:p>
            <a:pPr algn="ctr" defTabSz="914400"/>
            <a:r>
              <a:rPr lang="en-US" altLang="zh-CN" dirty="0">
                <a:solidFill>
                  <a:prstClr val="black"/>
                </a:solidFill>
                <a:latin typeface="Calibri" panose="020F0502020204030204" pitchFamily="34" charset="0"/>
                <a:ea typeface="楷体" panose="02010609060101010101" pitchFamily="49" charset="-122"/>
                <a:cs typeface="Calibri" panose="020F0502020204030204" pitchFamily="34" charset="0"/>
              </a:rPr>
              <a:t>e</a:t>
            </a:r>
            <a:r>
              <a:rPr lang="zh-CN" altLang="en-US" dirty="0">
                <a:solidFill>
                  <a:prstClr val="black"/>
                </a:solidFill>
                <a:latin typeface="Calibri" panose="020F0502020204030204" pitchFamily="34" charset="0"/>
                <a:ea typeface="楷体" panose="02010609060101010101" pitchFamily="49" charset="-122"/>
                <a:cs typeface="Calibri" panose="020F0502020204030204" pitchFamily="34" charset="0"/>
              </a:rPr>
              <a:t>arth observation </a:t>
            </a:r>
            <a:r>
              <a:rPr lang="en-US" altLang="zh-CN" dirty="0">
                <a:solidFill>
                  <a:prstClr val="black"/>
                </a:solidFill>
                <a:latin typeface="Calibri" panose="020F0502020204030204" pitchFamily="34" charset="0"/>
                <a:ea typeface="楷体" panose="02010609060101010101" pitchFamily="49" charset="-122"/>
                <a:cs typeface="Calibri" panose="020F0502020204030204" pitchFamily="34" charset="0"/>
              </a:rPr>
              <a:t>(EO) </a:t>
            </a:r>
            <a:r>
              <a:rPr lang="zh-CN" altLang="en-US" dirty="0">
                <a:solidFill>
                  <a:prstClr val="black"/>
                </a:solidFill>
                <a:latin typeface="Calibri" panose="020F0502020204030204" pitchFamily="34" charset="0"/>
                <a:ea typeface="楷体" panose="02010609060101010101" pitchFamily="49" charset="-122"/>
                <a:cs typeface="Calibri" panose="020F0502020204030204" pitchFamily="34" charset="0"/>
              </a:rPr>
              <a:t>by meteorological satellites</a:t>
            </a:r>
            <a:endParaRPr lang="zh-CN" altLang="en-US" dirty="0">
              <a:solidFill>
                <a:prstClr val="black"/>
              </a:solidFill>
              <a:latin typeface="Calibri" panose="020F0502020204030204" pitchFamily="34" charset="0"/>
              <a:ea typeface="楷体" panose="02010609060101010101" pitchFamily="49" charset="-122"/>
              <a:cs typeface="Calibri" panose="020F0502020204030204" pitchFamily="34" charset="0"/>
            </a:endParaRPr>
          </a:p>
        </p:txBody>
      </p:sp>
      <p:pic>
        <p:nvPicPr>
          <p:cNvPr id="37" name="Picture 4" descr="NDVIrgdpt27"/>
          <p:cNvPicPr>
            <a:picLocks noChangeAspect="1"/>
          </p:cNvPicPr>
          <p:nvPr/>
        </p:nvPicPr>
        <p:blipFill>
          <a:blip r:embed="rId2"/>
          <a:stretch>
            <a:fillRect/>
          </a:stretch>
        </p:blipFill>
        <p:spPr>
          <a:xfrm>
            <a:off x="683195" y="3937480"/>
            <a:ext cx="3590713" cy="1780540"/>
          </a:xfrm>
          <a:prstGeom prst="rect">
            <a:avLst/>
          </a:prstGeom>
          <a:noFill/>
          <a:ln w="28575" cap="flat" cmpd="sng">
            <a:solidFill>
              <a:schemeClr val="accent1"/>
            </a:solidFill>
            <a:prstDash val="solid"/>
            <a:miter/>
            <a:headEnd type="none" w="med" len="med"/>
            <a:tailEnd type="none" w="med" len="med"/>
          </a:ln>
        </p:spPr>
      </p:pic>
      <p:pic>
        <p:nvPicPr>
          <p:cNvPr id="38" name="Picture 5" descr="NDVIagdpt27"/>
          <p:cNvPicPr>
            <a:picLocks noChangeAspect="1"/>
          </p:cNvPicPr>
          <p:nvPr/>
        </p:nvPicPr>
        <p:blipFill>
          <a:blip r:embed="rId3"/>
          <a:stretch>
            <a:fillRect/>
          </a:stretch>
        </p:blipFill>
        <p:spPr>
          <a:xfrm>
            <a:off x="4523384" y="3890010"/>
            <a:ext cx="3434357" cy="1817633"/>
          </a:xfrm>
          <a:prstGeom prst="rect">
            <a:avLst/>
          </a:prstGeom>
          <a:noFill/>
          <a:ln w="28575" cap="flat" cmpd="sng">
            <a:solidFill>
              <a:schemeClr val="accent1"/>
            </a:solidFill>
            <a:prstDash val="solid"/>
            <a:miter/>
            <a:headEnd type="none" w="med" len="med"/>
            <a:tailEnd type="none" w="med" len="med"/>
          </a:ln>
        </p:spPr>
      </p:pic>
      <p:sp>
        <p:nvSpPr>
          <p:cNvPr id="39" name="Text Box 2"/>
          <p:cNvSpPr txBox="1">
            <a:spLocks noChangeArrowheads="1"/>
          </p:cNvSpPr>
          <p:nvPr/>
        </p:nvSpPr>
        <p:spPr bwMode="auto">
          <a:xfrm>
            <a:off x="422275" y="5824220"/>
            <a:ext cx="4113530" cy="860425"/>
          </a:xfrm>
          <a:prstGeom prst="rect">
            <a:avLst/>
          </a:prstGeom>
          <a:noFill/>
          <a:ln w="9525">
            <a:noFill/>
            <a:miter lim="800000"/>
          </a:ln>
          <a:effectLst/>
        </p:spPr>
        <p:txBody>
          <a:bodyPr wrap="square">
            <a:spAutoFit/>
          </a:bodyPr>
          <a:lstStyle/>
          <a:p>
            <a:pPr algn="ctr" defTabSz="1219200">
              <a:lnSpc>
                <a:spcPct val="100000"/>
              </a:lnSpc>
              <a:spcBef>
                <a:spcPct val="50000"/>
              </a:spcBef>
              <a:defRPr/>
            </a:pPr>
            <a:r>
              <a:rPr lang="en-US" altLang="zh-CN" sz="2000" b="1" dirty="0">
                <a:solidFill>
                  <a:prstClr val="black"/>
                </a:solidFill>
                <a:effectLst>
                  <a:outerShdw blurRad="38100" dist="38100" dir="2700000" algn="tl">
                    <a:srgbClr val="000000"/>
                  </a:outerShdw>
                </a:effectLst>
                <a:latin typeface="华文仿宋" panose="02010600040101010101" pitchFamily="2" charset="-122"/>
                <a:ea typeface="华文仿宋" panose="02010600040101010101" pitchFamily="2" charset="-122"/>
              </a:rPr>
              <a:t>Before radiation calibration</a:t>
            </a:r>
            <a:endParaRPr lang="en-US" altLang="zh-CN" sz="2000" b="1" dirty="0">
              <a:solidFill>
                <a:prstClr val="black"/>
              </a:solidFill>
              <a:effectLst>
                <a:outerShdw blurRad="38100" dist="38100" dir="2700000" algn="tl">
                  <a:srgbClr val="000000"/>
                </a:outerShdw>
              </a:effectLst>
              <a:latin typeface="华文仿宋" panose="02010600040101010101" pitchFamily="2" charset="-122"/>
              <a:ea typeface="华文仿宋" panose="02010600040101010101" pitchFamily="2" charset="-122"/>
            </a:endParaRPr>
          </a:p>
          <a:p>
            <a:pPr algn="ctr" defTabSz="1219200">
              <a:lnSpc>
                <a:spcPct val="100000"/>
              </a:lnSpc>
              <a:spcBef>
                <a:spcPct val="50000"/>
              </a:spcBef>
              <a:defRPr/>
            </a:pPr>
            <a:r>
              <a:rPr lang="en-US" altLang="zh-CN" sz="2000" b="1" dirty="0">
                <a:solidFill>
                  <a:prstClr val="black"/>
                </a:solidFill>
                <a:effectLst>
                  <a:outerShdw blurRad="38100" dist="38100" dir="2700000" algn="tl">
                    <a:srgbClr val="000000"/>
                  </a:outerShdw>
                </a:effectLst>
                <a:latin typeface="华文仿宋" panose="02010600040101010101" pitchFamily="2" charset="-122"/>
                <a:ea typeface="华文仿宋" panose="02010600040101010101" pitchFamily="2" charset="-122"/>
              </a:rPr>
              <a:t>"Desert is recognized as an oasis"</a:t>
            </a:r>
            <a:endParaRPr lang="en-US" altLang="zh-CN" sz="2000" b="1" dirty="0">
              <a:solidFill>
                <a:prstClr val="black"/>
              </a:solidFill>
              <a:effectLst>
                <a:outerShdw blurRad="38100" dist="38100" dir="2700000" algn="tl">
                  <a:srgbClr val="000000"/>
                </a:outerShdw>
              </a:effectLst>
              <a:latin typeface="华文仿宋" panose="02010600040101010101" pitchFamily="2" charset="-122"/>
              <a:ea typeface="华文仿宋" panose="02010600040101010101" pitchFamily="2" charset="-122"/>
            </a:endParaRPr>
          </a:p>
        </p:txBody>
      </p:sp>
      <p:cxnSp>
        <p:nvCxnSpPr>
          <p:cNvPr id="3" name="直接箭头连接符 2"/>
          <p:cNvCxnSpPr>
            <a:stCxn id="32" idx="3"/>
            <a:endCxn id="31" idx="1"/>
          </p:cNvCxnSpPr>
          <p:nvPr/>
        </p:nvCxnSpPr>
        <p:spPr>
          <a:xfrm flipV="1">
            <a:off x="3043803" y="1189859"/>
            <a:ext cx="1021080" cy="44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32" idx="3"/>
            <a:endCxn id="29" idx="1"/>
          </p:cNvCxnSpPr>
          <p:nvPr/>
        </p:nvCxnSpPr>
        <p:spPr>
          <a:xfrm>
            <a:off x="3043803" y="1633724"/>
            <a:ext cx="1035050" cy="423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2" name="文本框 41"/>
          <p:cNvSpPr txBox="1"/>
          <p:nvPr/>
        </p:nvSpPr>
        <p:spPr>
          <a:xfrm flipH="1">
            <a:off x="103505" y="205105"/>
            <a:ext cx="2256790" cy="460375"/>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en-US" altLang="zh-CN" dirty="0"/>
              <a:t>1 </a:t>
            </a:r>
            <a:r>
              <a:rPr lang="zh-CN" altLang="en-US" b="0" dirty="0">
                <a:latin typeface="Times New Roman" panose="02020603050405020304" pitchFamily="18" charset="0"/>
                <a:cs typeface="Times New Roman" panose="02020603050405020304" pitchFamily="18" charset="0"/>
                <a:sym typeface="+mn-ea"/>
              </a:rPr>
              <a:t>Background</a:t>
            </a:r>
            <a:endParaRPr lang="zh-CN" altLang="en-US" b="0" dirty="0">
              <a:latin typeface="Times New Roman" panose="02020603050405020304" pitchFamily="18" charset="0"/>
              <a:cs typeface="Times New Roman" panose="02020603050405020304" pitchFamily="18" charset="0"/>
            </a:endParaRPr>
          </a:p>
        </p:txBody>
      </p:sp>
      <p:cxnSp>
        <p:nvCxnSpPr>
          <p:cNvPr id="43" name="直接连接符 42"/>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42" name="文本框 41"/>
          <p:cNvSpPr txBox="1"/>
          <p:nvPr/>
        </p:nvSpPr>
        <p:spPr>
          <a:xfrm flipH="1">
            <a:off x="103695" y="204843"/>
            <a:ext cx="1979930"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en-US" altLang="zh-CN" dirty="0">
                <a:sym typeface="+mn-ea"/>
              </a:rPr>
              <a:t>1 </a:t>
            </a:r>
            <a:r>
              <a:rPr lang="zh-CN" altLang="en-US" b="0" dirty="0">
                <a:latin typeface="Times New Roman" panose="02020603050405020304" pitchFamily="18" charset="0"/>
                <a:cs typeface="Times New Roman" panose="02020603050405020304" pitchFamily="18" charset="0"/>
                <a:sym typeface="+mn-ea"/>
              </a:rPr>
              <a:t>Background</a:t>
            </a:r>
            <a:endParaRPr lang="zh-CN" altLang="en-US" b="0" dirty="0">
              <a:latin typeface="Times New Roman" panose="02020603050405020304" pitchFamily="18" charset="0"/>
              <a:cs typeface="Times New Roman" panose="02020603050405020304" pitchFamily="18" charset="0"/>
            </a:endParaRPr>
          </a:p>
        </p:txBody>
      </p:sp>
      <p:cxnSp>
        <p:nvCxnSpPr>
          <p:cNvPr id="43" name="直接连接符 42"/>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16" name="文本框 15"/>
          <p:cNvSpPr txBox="1"/>
          <p:nvPr/>
        </p:nvSpPr>
        <p:spPr>
          <a:xfrm>
            <a:off x="254635" y="1289050"/>
            <a:ext cx="11097260" cy="922020"/>
          </a:xfrm>
          <a:prstGeom prst="rect">
            <a:avLst/>
          </a:prstGeom>
          <a:solidFill>
            <a:schemeClr val="accent4">
              <a:lumMod val="20000"/>
              <a:lumOff val="80000"/>
            </a:schemeClr>
          </a:solidFill>
        </p:spPr>
        <p:txBody>
          <a:bodyPr wrap="square">
            <a:spAutoFit/>
          </a:bodyPr>
          <a:lstStyle/>
          <a:p>
            <a:pPr algn="just"/>
            <a:r>
              <a:rPr lang="zh-CN" altLang="en-US" dirty="0">
                <a:latin typeface="Calibri" panose="020F0502020204030204" pitchFamily="34" charset="0"/>
                <a:ea typeface="楷体" panose="02010609060101010101" pitchFamily="49" charset="-122"/>
                <a:cs typeface="Calibri" panose="020F0502020204030204" pitchFamily="34" charset="0"/>
              </a:rPr>
              <a:t>Radiation calibration is a comparison of the digital output value (Digital Number, DN) of the sensor with the radiance value at the influx of the pupil from a radiance standard source. This results in a correspondence between them (generally a linear reaction).</a:t>
            </a:r>
            <a:endParaRPr lang="zh-CN" altLang="en-US" dirty="0">
              <a:latin typeface="Calibri" panose="020F0502020204030204" pitchFamily="34" charset="0"/>
              <a:ea typeface="楷体" panose="02010609060101010101" pitchFamily="49" charset="-122"/>
              <a:cs typeface="Calibri" panose="020F0502020204030204" pitchFamily="34" charset="0"/>
            </a:endParaRPr>
          </a:p>
        </p:txBody>
      </p:sp>
      <p:sp>
        <p:nvSpPr>
          <p:cNvPr id="17" name="文本框 16"/>
          <p:cNvSpPr txBox="1"/>
          <p:nvPr/>
        </p:nvSpPr>
        <p:spPr>
          <a:xfrm>
            <a:off x="254635" y="2683510"/>
            <a:ext cx="11097260" cy="922020"/>
          </a:xfrm>
          <a:prstGeom prst="rect">
            <a:avLst/>
          </a:prstGeom>
          <a:solidFill>
            <a:schemeClr val="accent3">
              <a:lumMod val="20000"/>
              <a:lumOff val="80000"/>
            </a:schemeClr>
          </a:solidFill>
        </p:spPr>
        <p:txBody>
          <a:bodyPr wrap="square">
            <a:spAutoFit/>
          </a:bodyPr>
          <a:lstStyle/>
          <a:p>
            <a:pPr algn="just"/>
            <a:r>
              <a:rPr lang="zh-CN" dirty="0">
                <a:latin typeface="Calibri" panose="020F0502020204030204" pitchFamily="34" charset="0"/>
                <a:cs typeface="Calibri" panose="020F0502020204030204" pitchFamily="34" charset="0"/>
              </a:rPr>
              <a:t>During the long-term operation of the satellite in orbit, the remote sensor usually has a certain response attenuation characteristics due to device aging, and the attenuation characteristics of different instruments differ, and the attenuation characteristics of different wavebands for a long time are different</a:t>
            </a:r>
            <a:endParaRPr lang="zh-CN" dirty="0">
              <a:latin typeface="Calibri" panose="020F0502020204030204" pitchFamily="34" charset="0"/>
              <a:cs typeface="Calibri" panose="020F0502020204030204" pitchFamily="34" charset="0"/>
            </a:endParaRPr>
          </a:p>
        </p:txBody>
      </p:sp>
      <p:sp>
        <p:nvSpPr>
          <p:cNvPr id="19" name="文本框 18"/>
          <p:cNvSpPr txBox="1"/>
          <p:nvPr/>
        </p:nvSpPr>
        <p:spPr>
          <a:xfrm>
            <a:off x="254635" y="920750"/>
            <a:ext cx="1875790" cy="368300"/>
          </a:xfrm>
          <a:prstGeom prst="rect">
            <a:avLst/>
          </a:prstGeom>
          <a:solidFill>
            <a:schemeClr val="accent2">
              <a:lumMod val="60000"/>
              <a:lumOff val="40000"/>
            </a:schemeClr>
          </a:solidFill>
        </p:spPr>
        <p:txBody>
          <a:bodyPr wrap="square" rtlCol="0">
            <a:spAutoFit/>
          </a:bodyPr>
          <a:lstStyle/>
          <a:p>
            <a:pPr marL="285750" indent="-285750">
              <a:buFont typeface="Wingdings" panose="05000000000000000000" charset="0"/>
              <a:buChar char="Ø"/>
            </a:pPr>
            <a:r>
              <a:rPr lang="zh-CN" altLang="en-US" dirty="0">
                <a:latin typeface="Calibri" panose="020F0502020204030204" pitchFamily="34" charset="0"/>
                <a:ea typeface="楷体" panose="02010609060101010101" pitchFamily="49" charset="-122"/>
                <a:cs typeface="Calibri" panose="020F0502020204030204" pitchFamily="34" charset="0"/>
              </a:rPr>
              <a:t>Concept</a:t>
            </a:r>
            <a:endParaRPr lang="zh-CN" altLang="en-US" dirty="0">
              <a:latin typeface="Calibri" panose="020F0502020204030204" pitchFamily="34" charset="0"/>
              <a:ea typeface="楷体" panose="02010609060101010101" pitchFamily="49" charset="-122"/>
              <a:cs typeface="Calibri" panose="020F0502020204030204" pitchFamily="34" charset="0"/>
            </a:endParaRPr>
          </a:p>
        </p:txBody>
      </p:sp>
      <p:sp>
        <p:nvSpPr>
          <p:cNvPr id="20" name="文本框 19"/>
          <p:cNvSpPr txBox="1"/>
          <p:nvPr/>
        </p:nvSpPr>
        <p:spPr>
          <a:xfrm>
            <a:off x="254635" y="2315210"/>
            <a:ext cx="1875790" cy="368300"/>
          </a:xfrm>
          <a:prstGeom prst="rect">
            <a:avLst/>
          </a:prstGeom>
          <a:solidFill>
            <a:schemeClr val="accent2">
              <a:lumMod val="60000"/>
              <a:lumOff val="40000"/>
            </a:schemeClr>
          </a:solidFill>
        </p:spPr>
        <p:txBody>
          <a:bodyPr wrap="square" rtlCol="0">
            <a:spAutoFit/>
          </a:bodyPr>
          <a:lstStyle/>
          <a:p>
            <a:pPr marL="285750" indent="-285750" algn="ctr">
              <a:buFont typeface="Wingdings" panose="05000000000000000000" charset="0"/>
              <a:buChar char="Ø"/>
            </a:pPr>
            <a:r>
              <a:rPr lang="zh-CN" altLang="en-US" dirty="0">
                <a:latin typeface="Calibri" panose="020F0502020204030204" pitchFamily="34" charset="0"/>
                <a:ea typeface="楷体" panose="02010609060101010101" pitchFamily="49" charset="-122"/>
                <a:cs typeface="Calibri" panose="020F0502020204030204" pitchFamily="34" charset="0"/>
              </a:rPr>
              <a:t>Current</a:t>
            </a:r>
            <a:r>
              <a:rPr lang="en-US" altLang="zh-CN" dirty="0">
                <a:latin typeface="Calibri" panose="020F0502020204030204" pitchFamily="34" charset="0"/>
                <a:ea typeface="楷体" panose="02010609060101010101" pitchFamily="49" charset="-122"/>
                <a:cs typeface="Calibri" panose="020F0502020204030204" pitchFamily="34" charset="0"/>
              </a:rPr>
              <a:t> </a:t>
            </a:r>
            <a:r>
              <a:rPr lang="zh-CN" altLang="en-US" dirty="0">
                <a:latin typeface="Calibri" panose="020F0502020204030204" pitchFamily="34" charset="0"/>
                <a:ea typeface="楷体" panose="02010609060101010101" pitchFamily="49" charset="-122"/>
                <a:cs typeface="Calibri" panose="020F0502020204030204" pitchFamily="34" charset="0"/>
              </a:rPr>
              <a:t>Status</a:t>
            </a:r>
            <a:endParaRPr lang="zh-CN" altLang="en-US" dirty="0">
              <a:latin typeface="Calibri" panose="020F0502020204030204" pitchFamily="34" charset="0"/>
              <a:ea typeface="楷体" panose="02010609060101010101" pitchFamily="49" charset="-122"/>
              <a:cs typeface="Calibri" panose="020F0502020204030204" pitchFamily="34" charset="0"/>
            </a:endParaRPr>
          </a:p>
        </p:txBody>
      </p:sp>
      <p:pic>
        <p:nvPicPr>
          <p:cNvPr id="23" name="图片 22"/>
          <p:cNvPicPr>
            <a:picLocks noChangeAspect="1"/>
          </p:cNvPicPr>
          <p:nvPr/>
        </p:nvPicPr>
        <p:blipFill>
          <a:blip r:embed="rId1"/>
          <a:stretch>
            <a:fillRect/>
          </a:stretch>
        </p:blipFill>
        <p:spPr>
          <a:xfrm>
            <a:off x="2650717" y="3654547"/>
            <a:ext cx="6237018" cy="1755055"/>
          </a:xfrm>
          <a:prstGeom prst="rect">
            <a:avLst/>
          </a:prstGeom>
        </p:spPr>
      </p:pic>
      <p:sp>
        <p:nvSpPr>
          <p:cNvPr id="25" name="文本框 24"/>
          <p:cNvSpPr txBox="1"/>
          <p:nvPr/>
        </p:nvSpPr>
        <p:spPr>
          <a:xfrm>
            <a:off x="103695" y="6249308"/>
            <a:ext cx="11170764" cy="430887"/>
          </a:xfrm>
          <a:prstGeom prst="rect">
            <a:avLst/>
          </a:prstGeom>
          <a:noFill/>
        </p:spPr>
        <p:txBody>
          <a:bodyPr wrap="square">
            <a:spAutoFit/>
          </a:bodyPr>
          <a:lstStyle/>
          <a:p>
            <a:pPr marL="285750" indent="-2857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Sun, L., H. </a:t>
            </a:r>
            <a:r>
              <a:rPr lang="en-US" altLang="zh-CN" sz="1100" dirty="0" err="1">
                <a:latin typeface="Calibri" panose="020F0502020204030204" pitchFamily="34" charset="0"/>
                <a:cs typeface="Calibri" panose="020F0502020204030204" pitchFamily="34" charset="0"/>
              </a:rPr>
              <a:t>Qiu</a:t>
            </a:r>
            <a:r>
              <a:rPr lang="en-US" altLang="zh-CN" sz="1100" dirty="0">
                <a:latin typeface="Calibri" panose="020F0502020204030204" pitchFamily="34" charset="0"/>
                <a:cs typeface="Calibri" panose="020F0502020204030204" pitchFamily="34" charset="0"/>
              </a:rPr>
              <a:t>, R. Wu, et al., 2022: Long-term consistent recalibration of VIRR solar reflectance data record for Fengyun polar-orbiting satellites. Journal of Meteorological Research, 35, 926-942, doi:10.1007/s13351-021-1049-3.</a:t>
            </a:r>
            <a:endParaRPr lang="en-US" altLang="zh-CN" sz="1100" dirty="0">
              <a:latin typeface="Calibri" panose="020F0502020204030204" pitchFamily="34" charset="0"/>
              <a:cs typeface="Calibri" panose="020F0502020204030204" pitchFamily="34" charset="0"/>
            </a:endParaRPr>
          </a:p>
        </p:txBody>
      </p:sp>
      <p:sp>
        <p:nvSpPr>
          <p:cNvPr id="27" name="文本框 26"/>
          <p:cNvSpPr txBox="1"/>
          <p:nvPr/>
        </p:nvSpPr>
        <p:spPr>
          <a:xfrm>
            <a:off x="254635" y="5458460"/>
            <a:ext cx="11680190" cy="645160"/>
          </a:xfrm>
          <a:prstGeom prst="rect">
            <a:avLst/>
          </a:prstGeom>
          <a:solidFill>
            <a:schemeClr val="accent6">
              <a:lumMod val="60000"/>
              <a:lumOff val="40000"/>
            </a:schemeClr>
          </a:solidFill>
        </p:spPr>
        <p:txBody>
          <a:bodyPr wrap="square">
            <a:spAutoFit/>
          </a:bodyPr>
          <a:lstStyle/>
          <a:p>
            <a:r>
              <a:rPr lang="zh-CN" altLang="zh-CN" dirty="0">
                <a:effectLst/>
                <a:latin typeface="Calibri" panose="020F0502020204030204" pitchFamily="34" charset="0"/>
                <a:ea typeface="楷体" panose="02010609060101010101" pitchFamily="49" charset="-122"/>
                <a:cs typeface="Calibri" panose="020F0502020204030204" pitchFamily="34" charset="0"/>
              </a:rPr>
              <a:t>Therefore, in order to realize the long-term quantitative application of satellite data, it is very important to evaluate and track the accuracy of on-orbit satellite radiometric calibration.</a:t>
            </a:r>
            <a:endParaRPr lang="zh-CN" altLang="zh-CN" dirty="0">
              <a:effectLst/>
              <a:latin typeface="Calibri" panose="020F0502020204030204" pitchFamily="34" charset="0"/>
              <a:ea typeface="楷体" panose="02010609060101010101" pitchFamily="49" charset="-122"/>
              <a:cs typeface="Calibri" panose="020F0502020204030204" pitchFamily="34" charset="0"/>
            </a:endParaRPr>
          </a:p>
        </p:txBody>
      </p:sp>
      <p:sp>
        <p:nvSpPr>
          <p:cNvPr id="6" name="箭头: 下 5"/>
          <p:cNvSpPr/>
          <p:nvPr/>
        </p:nvSpPr>
        <p:spPr>
          <a:xfrm>
            <a:off x="847821" y="3789604"/>
            <a:ext cx="1208217" cy="1483473"/>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ChangeArrowheads="1"/>
          </p:cNvSpPr>
          <p:nvPr/>
        </p:nvSpPr>
        <p:spPr bwMode="auto">
          <a:xfrm>
            <a:off x="10996915" y="1810507"/>
            <a:ext cx="1200307" cy="2792175"/>
          </a:xfrm>
          <a:prstGeom prst="rect">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1" name="Freeform 13"/>
          <p:cNvSpPr/>
          <p:nvPr/>
        </p:nvSpPr>
        <p:spPr bwMode="auto">
          <a:xfrm>
            <a:off x="0" y="1810509"/>
            <a:ext cx="1949003" cy="2792175"/>
          </a:xfrm>
          <a:custGeom>
            <a:avLst/>
            <a:gdLst>
              <a:gd name="T0" fmla="*/ 2055 w 2055"/>
              <a:gd name="T1" fmla="*/ 3548 h 3548"/>
              <a:gd name="T2" fmla="*/ 0 w 2055"/>
              <a:gd name="T3" fmla="*/ 3548 h 3548"/>
              <a:gd name="T4" fmla="*/ 0 w 2055"/>
              <a:gd name="T5" fmla="*/ 0 h 3548"/>
              <a:gd name="T6" fmla="*/ 2055 w 2055"/>
              <a:gd name="T7" fmla="*/ 0 h 3548"/>
              <a:gd name="T8" fmla="*/ 959 w 2055"/>
              <a:gd name="T9" fmla="*/ 1774 h 3548"/>
              <a:gd name="T10" fmla="*/ 2055 w 2055"/>
              <a:gd name="T11" fmla="*/ 3548 h 3548"/>
            </a:gdLst>
            <a:ahLst/>
            <a:cxnLst>
              <a:cxn ang="0">
                <a:pos x="T0" y="T1"/>
              </a:cxn>
              <a:cxn ang="0">
                <a:pos x="T2" y="T3"/>
              </a:cxn>
              <a:cxn ang="0">
                <a:pos x="T4" y="T5"/>
              </a:cxn>
              <a:cxn ang="0">
                <a:pos x="T6" y="T7"/>
              </a:cxn>
              <a:cxn ang="0">
                <a:pos x="T8" y="T9"/>
              </a:cxn>
              <a:cxn ang="0">
                <a:pos x="T10" y="T11"/>
              </a:cxn>
            </a:cxnLst>
            <a:rect l="0" t="0" r="r" b="b"/>
            <a:pathLst>
              <a:path w="2055" h="3548">
                <a:moveTo>
                  <a:pt x="2055" y="3548"/>
                </a:moveTo>
                <a:lnTo>
                  <a:pt x="0" y="3548"/>
                </a:lnTo>
                <a:lnTo>
                  <a:pt x="0" y="0"/>
                </a:lnTo>
                <a:lnTo>
                  <a:pt x="2055" y="0"/>
                </a:lnTo>
                <a:cubicBezTo>
                  <a:pt x="1407" y="317"/>
                  <a:pt x="959" y="992"/>
                  <a:pt x="959" y="1774"/>
                </a:cubicBezTo>
                <a:cubicBezTo>
                  <a:pt x="959" y="2555"/>
                  <a:pt x="1407" y="3231"/>
                  <a:pt x="2055" y="3548"/>
                </a:cubicBezTo>
                <a:close/>
              </a:path>
            </a:pathLst>
          </a:custGeom>
          <a:solidFill>
            <a:srgbClr val="314865"/>
          </a:solidFill>
          <a:ln>
            <a:noFill/>
          </a:ln>
        </p:spPr>
        <p:txBody>
          <a:bodyPr vert="horz" wrap="square" lIns="108819" tIns="54409" rIns="108819" bIns="54409" numCol="1" anchor="t" anchorCtr="0" compatLnSpc="1"/>
          <a:lstStyle/>
          <a:p>
            <a:endParaRPr lang="zh-CN" altLang="en-US" sz="2400"/>
          </a:p>
        </p:txBody>
      </p:sp>
      <p:sp>
        <p:nvSpPr>
          <p:cNvPr id="22" name="Oval 14"/>
          <p:cNvSpPr>
            <a:spLocks noChangeArrowheads="1"/>
          </p:cNvSpPr>
          <p:nvPr/>
        </p:nvSpPr>
        <p:spPr bwMode="auto">
          <a:xfrm>
            <a:off x="1257580" y="1995039"/>
            <a:ext cx="2471837" cy="2416829"/>
          </a:xfrm>
          <a:prstGeom prst="ellipse">
            <a:avLst/>
          </a:prstGeom>
          <a:solidFill>
            <a:srgbClr val="314865"/>
          </a:solidFill>
          <a:ln>
            <a:noFill/>
          </a:ln>
        </p:spPr>
        <p:txBody>
          <a:bodyPr vert="horz" wrap="square" lIns="108819" tIns="54409" rIns="108819" bIns="54409" numCol="1" anchor="t" anchorCtr="0" compatLnSpc="1"/>
          <a:lstStyle/>
          <a:p>
            <a:endParaRPr lang="zh-CN" altLang="en-US" sz="2400"/>
          </a:p>
        </p:txBody>
      </p:sp>
      <p:sp>
        <p:nvSpPr>
          <p:cNvPr id="23" name="Freeform 15"/>
          <p:cNvSpPr>
            <a:spLocks noEditPoints="1"/>
          </p:cNvSpPr>
          <p:nvPr/>
        </p:nvSpPr>
        <p:spPr bwMode="auto">
          <a:xfrm>
            <a:off x="1834400" y="2290404"/>
            <a:ext cx="1302585" cy="116289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9" tIns="54409" rIns="108819" bIns="54409" numCol="1" anchor="t" anchorCtr="0" compatLnSpc="1"/>
          <a:lstStyle/>
          <a:p>
            <a:endParaRPr lang="zh-CN" altLang="en-US" sz="2400"/>
          </a:p>
        </p:txBody>
      </p:sp>
      <p:sp>
        <p:nvSpPr>
          <p:cNvPr id="38" name="TextBox 37"/>
          <p:cNvSpPr txBox="1"/>
          <p:nvPr/>
        </p:nvSpPr>
        <p:spPr>
          <a:xfrm>
            <a:off x="1656516" y="3478281"/>
            <a:ext cx="1673964" cy="538480"/>
          </a:xfrm>
          <a:prstGeom prst="rect">
            <a:avLst/>
          </a:prstGeom>
          <a:noFill/>
        </p:spPr>
        <p:txBody>
          <a:bodyPr wrap="square" lIns="108819" tIns="54409" rIns="108819" bIns="54409" rtlCol="0">
            <a:spAutoFit/>
          </a:bodyPr>
          <a:lstStyle/>
          <a:p>
            <a:pPr algn="ctr"/>
            <a:r>
              <a:rPr lang="zh-CN" altLang="en-US" sz="2800" b="1" dirty="0">
                <a:solidFill>
                  <a:srgbClr val="F8F8F8"/>
                </a:solidFill>
                <a:latin typeface="+mn-ea"/>
                <a:sym typeface="+mn-ea"/>
              </a:rPr>
              <a:t>OUTLINE</a:t>
            </a:r>
            <a:endParaRPr lang="zh-CN" altLang="en-US" sz="2800" b="1" dirty="0">
              <a:solidFill>
                <a:srgbClr val="F8F8F8"/>
              </a:solidFill>
              <a:latin typeface="+mn-ea"/>
            </a:endParaRPr>
          </a:p>
        </p:txBody>
      </p:sp>
      <p:sp>
        <p:nvSpPr>
          <p:cNvPr id="41" name="文本框 40"/>
          <p:cNvSpPr txBox="1"/>
          <p:nvPr/>
        </p:nvSpPr>
        <p:spPr>
          <a:xfrm>
            <a:off x="4815196" y="1994990"/>
            <a:ext cx="3397941" cy="521970"/>
          </a:xfrm>
          <a:prstGeom prst="rect">
            <a:avLst/>
          </a:prstGeom>
          <a:noFill/>
        </p:spPr>
        <p:txBody>
          <a:bodyPr wrap="square" rtlCol="0">
            <a:spAutoFit/>
          </a:bodyPr>
          <a:lstStyle/>
          <a:p>
            <a:pPr lvl="0">
              <a:defRPr/>
            </a:pPr>
            <a:r>
              <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01. Background</a:t>
            </a:r>
            <a:endParaRPr lang="zh-CN" altLang="en-US"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2" name="文本框 41"/>
          <p:cNvSpPr txBox="1"/>
          <p:nvPr/>
        </p:nvSpPr>
        <p:spPr>
          <a:xfrm>
            <a:off x="4815205" y="2616200"/>
            <a:ext cx="4504690" cy="521970"/>
          </a:xfrm>
          <a:prstGeom prst="rect">
            <a:avLst/>
          </a:prstGeom>
          <a:noFill/>
        </p:spPr>
        <p:txBody>
          <a:bodyPr wrap="square" rtlCol="0">
            <a:spAutoFit/>
          </a:bodyPr>
          <a:lstStyle/>
          <a:p>
            <a:pPr lvl="0" algn="l">
              <a:defRPr/>
            </a:pPr>
            <a:r>
              <a:rPr lang="en-US" altLang="zh-CN"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rPr>
              <a:t>02.</a:t>
            </a:r>
            <a:r>
              <a:rPr lang="zh-CN" altLang="en-US"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rPr>
              <a:t> Methods and Models</a:t>
            </a:r>
            <a:r>
              <a:rPr lang="en-US" altLang="zh-CN"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rPr>
              <a:t> </a:t>
            </a:r>
            <a:endParaRPr lang="en-US" altLang="zh-CN" sz="2800" b="1" dirty="0">
              <a:solidFill>
                <a:srgbClr val="FF0000"/>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3" name="文本框 42"/>
          <p:cNvSpPr txBox="1"/>
          <p:nvPr/>
        </p:nvSpPr>
        <p:spPr>
          <a:xfrm>
            <a:off x="4815196" y="3237468"/>
            <a:ext cx="4253230" cy="521970"/>
          </a:xfrm>
          <a:prstGeom prst="rect">
            <a:avLst/>
          </a:prstGeom>
          <a:noFill/>
        </p:spPr>
        <p:txBody>
          <a:bodyPr wrap="none" rtlCol="0">
            <a:spAutoFit/>
          </a:bodyPr>
          <a:lstStyle/>
          <a:p>
            <a:pPr lvl="0" algn="l">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03.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Results and discussions</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sp>
        <p:nvSpPr>
          <p:cNvPr id="44" name="文本框 43"/>
          <p:cNvSpPr txBox="1"/>
          <p:nvPr/>
        </p:nvSpPr>
        <p:spPr>
          <a:xfrm>
            <a:off x="4815196" y="3858033"/>
            <a:ext cx="2411650" cy="521970"/>
          </a:xfrm>
          <a:prstGeom prst="rect">
            <a:avLst/>
          </a:prstGeom>
          <a:noFill/>
        </p:spPr>
        <p:txBody>
          <a:bodyPr wrap="square" rtlCol="0">
            <a:spAutoFit/>
          </a:bodyPr>
          <a:lstStyle/>
          <a:p>
            <a:pPr lvl="0">
              <a:defRPr/>
            </a:pPr>
            <a:r>
              <a:rPr lang="en-US" altLang="zh-CN" sz="28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rPr>
              <a:t>04. </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sym typeface="+mn-ea"/>
              </a:rPr>
              <a:t>Summary</a:t>
            </a:r>
            <a:endParaRPr lang="zh-CN" altLang="en-US" sz="2000" b="1"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endParaRPr>
          </a:p>
        </p:txBody>
      </p:sp>
      <p:pic>
        <p:nvPicPr>
          <p:cNvPr id="6146" name="Picture 5" descr="E:\文档\局徽01.gif"/>
          <p:cNvPicPr>
            <a:picLocks noChangeAspect="1"/>
          </p:cNvPicPr>
          <p:nvPr>
            <p:custDataLst>
              <p:tags r:id="rId1"/>
            </p:custDataLst>
          </p:nvPr>
        </p:nvPicPr>
        <p:blipFill>
          <a:blip r:embed="rId2"/>
          <a:stretch>
            <a:fillRect/>
          </a:stretch>
        </p:blipFill>
        <p:spPr>
          <a:xfrm>
            <a:off x="9641987" y="6003457"/>
            <a:ext cx="720397" cy="716083"/>
          </a:xfrm>
          <a:prstGeom prst="rect">
            <a:avLst/>
          </a:prstGeom>
          <a:noFill/>
          <a:ln w="9525">
            <a:noFill/>
          </a:ln>
        </p:spPr>
      </p:pic>
      <p:pic>
        <p:nvPicPr>
          <p:cNvPr id="6148" name="Picture 9" descr="F:\logo\国家卫星气象中心标-3.png"/>
          <p:cNvPicPr>
            <a:picLocks noChangeAspect="1"/>
          </p:cNvPicPr>
          <p:nvPr>
            <p:custDataLst>
              <p:tags r:id="rId3"/>
            </p:custDataLst>
          </p:nvPr>
        </p:nvPicPr>
        <p:blipFill>
          <a:blip r:embed="rId4"/>
          <a:stretch>
            <a:fillRect/>
          </a:stretch>
        </p:blipFill>
        <p:spPr>
          <a:xfrm>
            <a:off x="10524914" y="5921022"/>
            <a:ext cx="661790" cy="793750"/>
          </a:xfrm>
          <a:prstGeom prst="rect">
            <a:avLst/>
          </a:prstGeom>
          <a:noFill/>
          <a:ln w="9525">
            <a:noFill/>
          </a:ln>
        </p:spPr>
      </p:pic>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l="25716" t="16401" r="23772" b="23750"/>
          <a:stretch>
            <a:fillRect/>
          </a:stretch>
        </p:blipFill>
        <p:spPr>
          <a:xfrm>
            <a:off x="11349234" y="5921023"/>
            <a:ext cx="661791" cy="71608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377499" y="6236620"/>
            <a:ext cx="10831078" cy="245110"/>
          </a:xfrm>
          <a:prstGeom prst="rect">
            <a:avLst/>
          </a:prstGeom>
          <a:noFill/>
        </p:spPr>
        <p:txBody>
          <a:bodyPr wrap="square">
            <a:spAutoFit/>
          </a:bodyPr>
          <a:lstStyle/>
          <a:p>
            <a:r>
              <a:rPr lang="en-US" altLang="zh-CN" sz="1000" dirty="0" err="1">
                <a:latin typeface="Calibri" panose="020F0502020204030204" pitchFamily="34" charset="0"/>
                <a:cs typeface="Calibri" panose="020F0502020204030204" pitchFamily="34" charset="0"/>
              </a:rPr>
              <a:t>Chander</a:t>
            </a:r>
            <a:r>
              <a:rPr lang="en-US" altLang="zh-CN" sz="1000" dirty="0">
                <a:latin typeface="Calibri" panose="020F0502020204030204" pitchFamily="34" charset="0"/>
                <a:cs typeface="Calibri" panose="020F0502020204030204" pitchFamily="34" charset="0"/>
              </a:rPr>
              <a:t>, G., T. J. </a:t>
            </a:r>
            <a:r>
              <a:rPr lang="en-US" altLang="zh-CN" sz="1000" dirty="0" err="1">
                <a:latin typeface="Calibri" panose="020F0502020204030204" pitchFamily="34" charset="0"/>
                <a:cs typeface="Calibri" panose="020F0502020204030204" pitchFamily="34" charset="0"/>
              </a:rPr>
              <a:t>Hewison</a:t>
            </a:r>
            <a:r>
              <a:rPr lang="en-US" altLang="zh-CN" sz="1000" dirty="0">
                <a:latin typeface="Calibri" panose="020F0502020204030204" pitchFamily="34" charset="0"/>
                <a:cs typeface="Calibri" panose="020F0502020204030204" pitchFamily="34" charset="0"/>
              </a:rPr>
              <a:t>, N. Fox, et al., 2013: Overview of intercalibration of satellite instruments. </a:t>
            </a:r>
            <a:r>
              <a:rPr lang="en-US" altLang="zh-CN" sz="1000" i="1" dirty="0">
                <a:latin typeface="Calibri" panose="020F0502020204030204" pitchFamily="34" charset="0"/>
                <a:cs typeface="Calibri" panose="020F0502020204030204" pitchFamily="34" charset="0"/>
              </a:rPr>
              <a:t>IEEE Transactions on Geoscience and Remote Sensing</a:t>
            </a:r>
            <a:r>
              <a:rPr lang="en-US" altLang="zh-CN" sz="1000" i="0" dirty="0">
                <a:latin typeface="Calibri" panose="020F0502020204030204" pitchFamily="34" charset="0"/>
                <a:cs typeface="Calibri" panose="020F0502020204030204" pitchFamily="34" charset="0"/>
              </a:rPr>
              <a:t>, </a:t>
            </a:r>
            <a:r>
              <a:rPr lang="en-US" altLang="zh-CN" sz="1000" b="1" i="0" dirty="0">
                <a:latin typeface="Calibri" panose="020F0502020204030204" pitchFamily="34" charset="0"/>
                <a:cs typeface="Calibri" panose="020F0502020204030204" pitchFamily="34" charset="0"/>
              </a:rPr>
              <a:t>51</a:t>
            </a:r>
            <a:r>
              <a:rPr lang="en-US" altLang="zh-CN" sz="1000" b="0" i="0" dirty="0">
                <a:latin typeface="Calibri" panose="020F0502020204030204" pitchFamily="34" charset="0"/>
                <a:cs typeface="Calibri" panose="020F0502020204030204" pitchFamily="34" charset="0"/>
              </a:rPr>
              <a:t>, 1056-1080.</a:t>
            </a:r>
            <a:endParaRPr lang="en-US" altLang="zh-CN" sz="1000" b="0" i="0" dirty="0">
              <a:latin typeface="Calibri" panose="020F0502020204030204" pitchFamily="34" charset="0"/>
              <a:cs typeface="Calibri" panose="020F0502020204030204" pitchFamily="34" charset="0"/>
            </a:endParaRPr>
          </a:p>
        </p:txBody>
      </p:sp>
      <p:sp>
        <p:nvSpPr>
          <p:cNvPr id="19" name="矩形 18"/>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0" name="文本框 19"/>
          <p:cNvSpPr txBox="1"/>
          <p:nvPr/>
        </p:nvSpPr>
        <p:spPr>
          <a:xfrm flipH="1">
            <a:off x="103695" y="204843"/>
            <a:ext cx="3140075"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zh-CN" altLang="en-US" dirty="0"/>
              <a:t>2 </a:t>
            </a:r>
            <a:r>
              <a:rPr lang="zh-CN" altLang="en-US" b="0" dirty="0">
                <a:latin typeface="Times New Roman" panose="02020603050405020304" pitchFamily="18" charset="0"/>
                <a:cs typeface="Times New Roman" panose="02020603050405020304" pitchFamily="18" charset="0"/>
                <a:sym typeface="+mn-ea"/>
              </a:rPr>
              <a:t>Methods and Models</a:t>
            </a:r>
            <a:r>
              <a:rPr lang="en-US" altLang="zh-CN"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sym typeface="+mn-ea"/>
              </a:rPr>
              <a:t> </a:t>
            </a:r>
            <a:endParaRPr lang="zh-CN" altLang="en-US" dirty="0"/>
          </a:p>
        </p:txBody>
      </p:sp>
      <p:cxnSp>
        <p:nvCxnSpPr>
          <p:cNvPr id="21" name="直接连接符 20"/>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25" name="文本框 24"/>
          <p:cNvSpPr txBox="1"/>
          <p:nvPr/>
        </p:nvSpPr>
        <p:spPr>
          <a:xfrm>
            <a:off x="164465" y="702310"/>
            <a:ext cx="6372225" cy="398780"/>
          </a:xfrm>
          <a:prstGeom prst="rect">
            <a:avLst/>
          </a:prstGeom>
          <a:noFill/>
        </p:spPr>
        <p:txBody>
          <a:bodyPr wrap="square" rtlCol="0">
            <a:spAutoFit/>
          </a:bodyPr>
          <a:p>
            <a:pPr marR="0" indent="0" defTabSz="914400" fontAlgn="auto">
              <a:lnSpc>
                <a:spcPct val="100000"/>
              </a:lnSpc>
              <a:spcBef>
                <a:spcPts val="0"/>
              </a:spcBef>
              <a:spcAft>
                <a:spcPts val="0"/>
              </a:spcAft>
              <a:buClrTx/>
              <a:buSzTx/>
              <a:buFontTx/>
              <a:buNone/>
              <a:defRPr/>
            </a:pPr>
            <a:r>
              <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2.1 I</a:t>
            </a:r>
            <a:r>
              <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ntroduction of SNO </a:t>
            </a:r>
            <a:r>
              <a:rPr kumimoji="0" lang="en-US"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C</a:t>
            </a:r>
            <a:r>
              <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ross-calibration </a:t>
            </a:r>
            <a:r>
              <a:rPr kumimoji="0" lang="en-US"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M</a:t>
            </a:r>
            <a:r>
              <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ethod</a:t>
            </a:r>
            <a:endPar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endParaRPr>
          </a:p>
        </p:txBody>
      </p:sp>
      <p:pic>
        <p:nvPicPr>
          <p:cNvPr id="3" name="Content Placeholder 6" descr="snox"/>
          <p:cNvPicPr>
            <a:picLocks noChangeAspect="1" noChangeArrowheads="1"/>
          </p:cNvPicPr>
          <p:nvPr/>
        </p:nvPicPr>
        <p:blipFill>
          <a:blip r:embed="rId1"/>
          <a:srcRect/>
          <a:stretch>
            <a:fillRect/>
          </a:stretch>
        </p:blipFill>
        <p:spPr>
          <a:xfrm>
            <a:off x="8068310" y="3629660"/>
            <a:ext cx="3810000" cy="2277110"/>
          </a:xfrm>
          <a:prstGeom prst="rect">
            <a:avLst/>
          </a:prstGeom>
        </p:spPr>
      </p:pic>
      <p:pic>
        <p:nvPicPr>
          <p:cNvPr id="31" name="Picture 4"/>
          <p:cNvPicPr/>
          <p:nvPr/>
        </p:nvPicPr>
        <p:blipFill>
          <a:blip r:embed="rId2" cstate="print"/>
          <a:srcRect l="4490" t="4392" r="3114" b="4792"/>
          <a:stretch>
            <a:fillRect/>
          </a:stretch>
        </p:blipFill>
        <p:spPr bwMode="auto">
          <a:xfrm>
            <a:off x="8068945" y="3629660"/>
            <a:ext cx="3810000" cy="2287905"/>
          </a:xfrm>
          <a:prstGeom prst="rect">
            <a:avLst/>
          </a:prstGeom>
          <a:noFill/>
          <a:ln w="9525" cap="flat" cmpd="sng" algn="ctr">
            <a:noFill/>
            <a:prstDash val="solid"/>
            <a:miter lim="800000"/>
            <a:headEnd/>
            <a:tailEnd/>
          </a:ln>
          <a:effectLst/>
        </p:spPr>
      </p:pic>
      <p:sp>
        <p:nvSpPr>
          <p:cNvPr id="6" name="矩形 5"/>
          <p:cNvSpPr/>
          <p:nvPr/>
        </p:nvSpPr>
        <p:spPr>
          <a:xfrm>
            <a:off x="1172115" y="2497016"/>
            <a:ext cx="10792460" cy="420370"/>
          </a:xfrm>
          <a:prstGeom prst="rect">
            <a:avLst/>
          </a:prstGeom>
          <a:solidFill>
            <a:schemeClr val="accent4">
              <a:lumMod val="20000"/>
              <a:lumOff val="80000"/>
            </a:schemeClr>
          </a:solidFill>
        </p:spPr>
        <p:txBody>
          <a:bodyPr wrap="none">
            <a:spAutoFit/>
          </a:bodyPr>
          <a:p>
            <a:pPr algn="l" defTabSz="914400"/>
            <a:r>
              <a:rPr lang="zh-CN" altLang="en-US" sz="2135" dirty="0">
                <a:solidFill>
                  <a:srgbClr val="FF0000"/>
                </a:solidFill>
                <a:latin typeface="Calibri" panose="020F0502020204030204" pitchFamily="34" charset="0"/>
                <a:ea typeface="微软雅黑" panose="020B0503020204020204" pitchFamily="34" charset="-122"/>
                <a:cs typeface="Calibri" panose="020F0502020204030204" pitchFamily="34" charset="0"/>
              </a:rPr>
              <a:t>The same target, the same moment and the same view as the matching condition</a:t>
            </a:r>
            <a:endParaRPr lang="zh-CN" altLang="en-US" sz="2135" dirty="0">
              <a:solidFill>
                <a:srgbClr val="FF0000"/>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7" name="文本框 6"/>
          <p:cNvSpPr txBox="1"/>
          <p:nvPr/>
        </p:nvSpPr>
        <p:spPr>
          <a:xfrm>
            <a:off x="377190" y="2532380"/>
            <a:ext cx="673100" cy="368300"/>
          </a:xfrm>
          <a:prstGeom prst="rect">
            <a:avLst/>
          </a:prstGeom>
          <a:solidFill>
            <a:schemeClr val="accent6">
              <a:lumMod val="60000"/>
              <a:lumOff val="40000"/>
            </a:schemeClr>
          </a:solidFill>
        </p:spPr>
        <p:txBody>
          <a:bodyPr wrap="square" rtlCol="0">
            <a:spAutoFit/>
          </a:bodyPr>
          <a:p>
            <a:pPr defTabSz="914400"/>
            <a:r>
              <a:rPr lang="zh-CN" altLang="en-US" b="1" dirty="0">
                <a:solidFill>
                  <a:prstClr val="black"/>
                </a:solidFill>
                <a:latin typeface="Calibri" panose="020F0502020204030204" pitchFamily="34" charset="0"/>
                <a:ea typeface="微软雅黑" panose="020B0503020204020204" pitchFamily="34" charset="-122"/>
                <a:cs typeface="Calibri" panose="020F0502020204030204" pitchFamily="34" charset="0"/>
              </a:rPr>
              <a:t>Core</a:t>
            </a:r>
            <a:endParaRPr lang="zh-CN" altLang="en-US" b="1" dirty="0">
              <a:solidFill>
                <a:prstClr val="black"/>
              </a:solidFill>
              <a:latin typeface="Calibri" panose="020F0502020204030204" pitchFamily="34" charset="0"/>
              <a:ea typeface="微软雅黑" panose="020B0503020204020204" pitchFamily="34" charset="-122"/>
              <a:cs typeface="Calibri" panose="020F0502020204030204" pitchFamily="34" charset="0"/>
            </a:endParaRPr>
          </a:p>
        </p:txBody>
      </p:sp>
      <p:pic>
        <p:nvPicPr>
          <p:cNvPr id="100" name="图片 99"/>
          <p:cNvPicPr/>
          <p:nvPr/>
        </p:nvPicPr>
        <p:blipFill>
          <a:blip r:embed="rId3"/>
          <a:stretch>
            <a:fillRect/>
          </a:stretch>
        </p:blipFill>
        <p:spPr>
          <a:xfrm>
            <a:off x="1247140" y="3927475"/>
            <a:ext cx="5035550" cy="1680845"/>
          </a:xfrm>
          <a:prstGeom prst="rect">
            <a:avLst/>
          </a:prstGeom>
          <a:noFill/>
          <a:ln w="9525">
            <a:noFill/>
          </a:ln>
        </p:spPr>
      </p:pic>
      <p:sp>
        <p:nvSpPr>
          <p:cNvPr id="11" name="文本框 10"/>
          <p:cNvSpPr txBox="1"/>
          <p:nvPr/>
        </p:nvSpPr>
        <p:spPr>
          <a:xfrm>
            <a:off x="307340" y="1137920"/>
            <a:ext cx="11571605" cy="922020"/>
          </a:xfrm>
          <a:prstGeom prst="rect">
            <a:avLst/>
          </a:prstGeom>
          <a:noFill/>
          <a:ln w="9525">
            <a:noFill/>
          </a:ln>
        </p:spPr>
        <p:txBody>
          <a:bodyPr wrap="square">
            <a:spAutoFit/>
          </a:bodyPr>
          <a:p>
            <a:pPr indent="0"/>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A widely used calibration method is the cross-calibration based on the Simultaneous Nadir Observation (SNO), which uses remote sensing instruments with </a:t>
            </a:r>
            <a:r>
              <a:rPr lang="en-US" b="0">
                <a:solidFill>
                  <a:srgbClr val="FF0000"/>
                </a:solidFill>
                <a:latin typeface="Calibri" panose="020F0502020204030204" pitchFamily="34" charset="0"/>
                <a:ea typeface="宋体" panose="02010600030101010101" pitchFamily="2" charset="-122"/>
                <a:cs typeface="Calibri" panose="020F0502020204030204" pitchFamily="34" charset="0"/>
              </a:rPr>
              <a:t>high radiometric calibration accuracy (reference instruments)</a:t>
            </a:r>
            <a:r>
              <a:rPr lang="en-US" b="0">
                <a:solidFill>
                  <a:srgbClr val="000000"/>
                </a:solidFill>
                <a:latin typeface="Calibri" panose="020F0502020204030204" pitchFamily="34" charset="0"/>
                <a:ea typeface="宋体" panose="02010600030101010101" pitchFamily="2" charset="-122"/>
                <a:cs typeface="Calibri" panose="020F0502020204030204" pitchFamily="34" charset="0"/>
              </a:rPr>
              <a:t> to calibrate other onboard remote sensing instruments with </a:t>
            </a:r>
            <a:r>
              <a:rPr lang="en-US" b="0">
                <a:solidFill>
                  <a:srgbClr val="FF0000"/>
                </a:solidFill>
                <a:latin typeface="Calibri" panose="020F0502020204030204" pitchFamily="34" charset="0"/>
                <a:ea typeface="宋体" panose="02010600030101010101" pitchFamily="2" charset="-122"/>
                <a:cs typeface="Calibri" panose="020F0502020204030204" pitchFamily="34" charset="0"/>
              </a:rPr>
              <a:t>lower accuracy (monitored instruments).</a:t>
            </a:r>
            <a:endParaRPr lang="en-US" altLang="en-US" b="0">
              <a:solidFill>
                <a:srgbClr val="FF0000"/>
              </a:solidFill>
              <a:latin typeface="Calibri" panose="020F0502020204030204" pitchFamily="34" charset="0"/>
              <a:ea typeface="宋体" panose="02010600030101010101" pitchFamily="2" charset="-122"/>
              <a:cs typeface="Calibri" panose="020F0502020204030204" pitchFamily="34" charset="0"/>
            </a:endParaRPr>
          </a:p>
        </p:txBody>
      </p:sp>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1" name="文本框 10"/>
          <p:cNvSpPr txBox="1"/>
          <p:nvPr/>
        </p:nvSpPr>
        <p:spPr>
          <a:xfrm flipH="1">
            <a:off x="103695" y="204843"/>
            <a:ext cx="3140075"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zh-CN" altLang="en-US" dirty="0">
                <a:sym typeface="+mn-ea"/>
              </a:rPr>
              <a:t>2 </a:t>
            </a:r>
            <a:r>
              <a:rPr lang="zh-CN" altLang="en-US" b="0" dirty="0">
                <a:latin typeface="Times New Roman" panose="02020603050405020304" pitchFamily="18" charset="0"/>
                <a:cs typeface="Times New Roman" panose="02020603050405020304" pitchFamily="18" charset="0"/>
                <a:sym typeface="+mn-ea"/>
              </a:rPr>
              <a:t>Methods and Models</a:t>
            </a:r>
            <a:r>
              <a:rPr lang="en-US" altLang="zh-CN"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sym typeface="+mn-ea"/>
              </a:rPr>
              <a:t> </a:t>
            </a:r>
            <a:endParaRPr lang="zh-CN" altLang="en-US" dirty="0"/>
          </a:p>
        </p:txBody>
      </p:sp>
      <p:cxnSp>
        <p:nvCxnSpPr>
          <p:cNvPr id="12" name="直接连接符 11"/>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14" name="文本框 13"/>
          <p:cNvSpPr txBox="1"/>
          <p:nvPr/>
        </p:nvSpPr>
        <p:spPr>
          <a:xfrm>
            <a:off x="1257935" y="1443990"/>
            <a:ext cx="10618470" cy="1198880"/>
          </a:xfrm>
          <a:prstGeom prst="rect">
            <a:avLst/>
          </a:prstGeom>
          <a:solidFill>
            <a:schemeClr val="accent1">
              <a:lumMod val="20000"/>
              <a:lumOff val="80000"/>
            </a:schemeClr>
          </a:solidFill>
        </p:spPr>
        <p:txBody>
          <a:bodyPr wrap="square">
            <a:spAutoFit/>
          </a:bodyPr>
          <a:lstStyle/>
          <a:p>
            <a:pPr algn="just"/>
            <a:r>
              <a:rPr lang="zh-CN" altLang="en-US" b="1" kern="100" dirty="0">
                <a:solidFill>
                  <a:schemeClr val="tx1"/>
                </a:solidFill>
                <a:latin typeface="Calibri" panose="020F0502020204030204" pitchFamily="34" charset="0"/>
                <a:ea typeface="华文楷体" panose="02010600040101010101" pitchFamily="2" charset="-122"/>
                <a:cs typeface="Calibri" panose="020F0502020204030204" pitchFamily="34" charset="0"/>
              </a:rPr>
              <a:t>The uncertainty of the SNO calibration method itself is evaluated, and the uncertainty of the results themselves is evaluated.</a:t>
            </a:r>
            <a:r>
              <a:rPr lang="zh-CN" altLang="en-US" kern="100" dirty="0">
                <a:solidFill>
                  <a:schemeClr val="tx1"/>
                </a:solidFill>
                <a:latin typeface="Calibri" panose="020F0502020204030204" pitchFamily="34" charset="0"/>
                <a:ea typeface="华文楷体" panose="02010600040101010101" pitchFamily="2" charset="-122"/>
                <a:cs typeface="Calibri" panose="020F0502020204030204" pitchFamily="34" charset="0"/>
              </a:rPr>
              <a:t> This work can also be a guide for the selection of the time and space matching thresholds, environmental uniformity, and even the performance parameter indicators of the reference instrument required in the cross-calibration process.</a:t>
            </a:r>
            <a:endParaRPr lang="zh-CN" altLang="en-US" kern="100" dirty="0">
              <a:solidFill>
                <a:schemeClr val="tx1"/>
              </a:solidFill>
              <a:latin typeface="Calibri" panose="020F0502020204030204" pitchFamily="34" charset="0"/>
              <a:ea typeface="华文楷体" panose="02010600040101010101" pitchFamily="2" charset="-122"/>
              <a:cs typeface="Calibri" panose="020F0502020204030204" pitchFamily="34" charset="0"/>
            </a:endParaRPr>
          </a:p>
        </p:txBody>
      </p:sp>
      <p:sp>
        <p:nvSpPr>
          <p:cNvPr id="18" name="文本框 17"/>
          <p:cNvSpPr txBox="1"/>
          <p:nvPr/>
        </p:nvSpPr>
        <p:spPr>
          <a:xfrm>
            <a:off x="1308735" y="2961005"/>
            <a:ext cx="10568305" cy="922020"/>
          </a:xfrm>
          <a:prstGeom prst="rect">
            <a:avLst/>
          </a:prstGeom>
          <a:solidFill>
            <a:schemeClr val="accent6">
              <a:lumMod val="60000"/>
              <a:lumOff val="40000"/>
            </a:schemeClr>
          </a:solidFill>
        </p:spPr>
        <p:txBody>
          <a:bodyPr wrap="square">
            <a:spAutoFit/>
          </a:bodyPr>
          <a:lstStyle/>
          <a:p>
            <a:pPr algn="just"/>
            <a:r>
              <a:rPr lang="zh-CN" altLang="en-US" sz="1800" kern="100" dirty="0">
                <a:latin typeface="Calibri" panose="020F0502020204030204" pitchFamily="34" charset="0"/>
                <a:ea typeface="华文楷体" panose="02010600040101010101" pitchFamily="2" charset="-122"/>
                <a:cs typeface="Calibri" panose="020F0502020204030204" pitchFamily="34" charset="0"/>
              </a:rPr>
              <a:t>The problem of using actual observation data to assess the uncertainty of its calibration results is that the actual observation data will be affected by satellite remote sensor noise and its own calibration uncertainty, which cannot truly represent the uncertainty of the SNO method itself.</a:t>
            </a:r>
            <a:endParaRPr lang="zh-CN" altLang="en-US" sz="1800" kern="100" dirty="0">
              <a:latin typeface="Calibri" panose="020F0502020204030204" pitchFamily="34" charset="0"/>
              <a:ea typeface="华文楷体" panose="02010600040101010101" pitchFamily="2" charset="-122"/>
              <a:cs typeface="Calibri" panose="020F0502020204030204" pitchFamily="34" charset="0"/>
            </a:endParaRPr>
          </a:p>
        </p:txBody>
      </p:sp>
      <p:sp>
        <p:nvSpPr>
          <p:cNvPr id="22" name="文本框 21"/>
          <p:cNvSpPr txBox="1"/>
          <p:nvPr/>
        </p:nvSpPr>
        <p:spPr>
          <a:xfrm>
            <a:off x="1308735" y="4503420"/>
            <a:ext cx="10038080" cy="1198880"/>
          </a:xfrm>
          <a:prstGeom prst="rect">
            <a:avLst/>
          </a:prstGeom>
          <a:solidFill>
            <a:schemeClr val="accent3">
              <a:lumMod val="20000"/>
              <a:lumOff val="80000"/>
            </a:schemeClr>
          </a:solidFill>
        </p:spPr>
        <p:txBody>
          <a:bodyPr wrap="square">
            <a:spAutoFit/>
          </a:bodyPr>
          <a:lstStyle/>
          <a:p>
            <a:pPr>
              <a:tabLst>
                <a:tab pos="2844800" algn="ctr"/>
                <a:tab pos="5689600" algn="r"/>
              </a:tabLst>
            </a:pPr>
            <a:r>
              <a:rPr lang="zh-CN" altLang="zh-CN" kern="100" dirty="0">
                <a:effectLst/>
                <a:latin typeface="Calibri" panose="020F0502020204030204" pitchFamily="34" charset="0"/>
                <a:ea typeface="楷体" panose="02010609060101010101" pitchFamily="49" charset="-122"/>
                <a:cs typeface="Calibri" panose="020F0502020204030204" pitchFamily="34" charset="0"/>
              </a:rPr>
              <a:t>In this study, we propose to analysis from two aspects, namely, </a:t>
            </a:r>
            <a:r>
              <a:rPr lang="zh-CN" altLang="zh-CN" b="1" kern="100" dirty="0">
                <a:solidFill>
                  <a:srgbClr val="FF0000"/>
                </a:solidFill>
                <a:effectLst/>
                <a:latin typeface="Calibri" panose="020F0502020204030204" pitchFamily="34" charset="0"/>
                <a:ea typeface="楷体" panose="02010609060101010101" pitchFamily="49" charset="-122"/>
                <a:cs typeface="Calibri" panose="020F0502020204030204" pitchFamily="34" charset="0"/>
              </a:rPr>
              <a:t>sample matching error and sample fitting method error</a:t>
            </a:r>
            <a:r>
              <a:rPr lang="zh-CN" altLang="zh-CN" kern="100" dirty="0">
                <a:effectLst/>
                <a:latin typeface="Calibri" panose="020F0502020204030204" pitchFamily="34" charset="0"/>
                <a:ea typeface="楷体" panose="02010609060101010101" pitchFamily="49" charset="-122"/>
                <a:cs typeface="Calibri" panose="020F0502020204030204" pitchFamily="34" charset="0"/>
              </a:rPr>
              <a:t>. According to the error transmission chain analysis of the SNO cross-calibration method, a generalized model for the uncertainty assessment of the SNO cross-calibration method for meteorological satellite infrared channels was constructed. </a:t>
            </a:r>
            <a:endParaRPr lang="zh-CN" altLang="zh-CN" kern="100" dirty="0">
              <a:effectLst/>
              <a:latin typeface="Calibri" panose="020F0502020204030204" pitchFamily="34" charset="0"/>
              <a:ea typeface="楷体" panose="02010609060101010101" pitchFamily="49" charset="-122"/>
              <a:cs typeface="Calibri" panose="020F0502020204030204" pitchFamily="34" charset="0"/>
            </a:endParaRPr>
          </a:p>
        </p:txBody>
      </p:sp>
      <p:sp>
        <p:nvSpPr>
          <p:cNvPr id="25" name="矩形: 圆角 24"/>
          <p:cNvSpPr/>
          <p:nvPr/>
        </p:nvSpPr>
        <p:spPr>
          <a:xfrm>
            <a:off x="76200" y="2993390"/>
            <a:ext cx="1120140" cy="4794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ea typeface="楷体" panose="02010609060101010101" pitchFamily="49" charset="-122"/>
                <a:cs typeface="Calibri" panose="020F0502020204030204" pitchFamily="34" charset="0"/>
              </a:rPr>
              <a:t>question</a:t>
            </a:r>
            <a:endParaRPr lang="en-US" altLang="zh-CN" b="1" dirty="0">
              <a:latin typeface="Calibri" panose="020F0502020204030204" pitchFamily="34" charset="0"/>
              <a:ea typeface="楷体" panose="02010609060101010101" pitchFamily="49" charset="-122"/>
              <a:cs typeface="Calibri" panose="020F0502020204030204" pitchFamily="34" charset="0"/>
            </a:endParaRPr>
          </a:p>
        </p:txBody>
      </p:sp>
      <p:sp>
        <p:nvSpPr>
          <p:cNvPr id="26" name="矩形: 圆角 25"/>
          <p:cNvSpPr/>
          <p:nvPr/>
        </p:nvSpPr>
        <p:spPr>
          <a:xfrm>
            <a:off x="137160" y="1535430"/>
            <a:ext cx="1061085" cy="483235"/>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ea typeface="楷体" panose="02010609060101010101" pitchFamily="49" charset="-122"/>
                <a:cs typeface="Calibri" panose="020F0502020204030204" pitchFamily="34" charset="0"/>
              </a:rPr>
              <a:t>purpose</a:t>
            </a:r>
            <a:endParaRPr lang="en-US" altLang="zh-CN" b="1" dirty="0">
              <a:latin typeface="Calibri" panose="020F0502020204030204" pitchFamily="34" charset="0"/>
              <a:ea typeface="楷体" panose="02010609060101010101" pitchFamily="49" charset="-122"/>
              <a:cs typeface="Calibri" panose="020F0502020204030204" pitchFamily="34" charset="0"/>
            </a:endParaRPr>
          </a:p>
        </p:txBody>
      </p:sp>
      <p:sp>
        <p:nvSpPr>
          <p:cNvPr id="27" name="矩形: 圆角 26"/>
          <p:cNvSpPr/>
          <p:nvPr/>
        </p:nvSpPr>
        <p:spPr>
          <a:xfrm>
            <a:off x="76835" y="4447540"/>
            <a:ext cx="1121410" cy="45529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Calibri" panose="020F0502020204030204" pitchFamily="34" charset="0"/>
                <a:ea typeface="楷体" panose="02010609060101010101" pitchFamily="49" charset="-122"/>
                <a:cs typeface="Calibri" panose="020F0502020204030204" pitchFamily="34" charset="0"/>
              </a:rPr>
              <a:t>solution</a:t>
            </a:r>
            <a:endParaRPr lang="en-US" altLang="zh-CN" b="1" dirty="0">
              <a:latin typeface="Calibri" panose="020F0502020204030204" pitchFamily="34" charset="0"/>
              <a:ea typeface="楷体" panose="02010609060101010101" pitchFamily="49" charset="-122"/>
              <a:cs typeface="Calibri" panose="020F0502020204030204" pitchFamily="34" charset="0"/>
            </a:endParaRPr>
          </a:p>
        </p:txBody>
      </p:sp>
      <p:sp>
        <p:nvSpPr>
          <p:cNvPr id="2" name="文本框 1"/>
          <p:cNvSpPr txBox="1"/>
          <p:nvPr/>
        </p:nvSpPr>
        <p:spPr>
          <a:xfrm>
            <a:off x="164465" y="702310"/>
            <a:ext cx="6372225" cy="398780"/>
          </a:xfrm>
          <a:prstGeom prst="rect">
            <a:avLst/>
          </a:prstGeom>
          <a:noFill/>
        </p:spPr>
        <p:txBody>
          <a:bodyPr wrap="square" rtlCol="0">
            <a:spAutoFit/>
          </a:bodyPr>
          <a:p>
            <a:pPr marR="0" indent="0" defTabSz="914400" fontAlgn="auto">
              <a:lnSpc>
                <a:spcPct val="100000"/>
              </a:lnSpc>
              <a:spcBef>
                <a:spcPts val="0"/>
              </a:spcBef>
              <a:spcAft>
                <a:spcPts val="0"/>
              </a:spcAft>
              <a:buClrTx/>
              <a:buSzTx/>
              <a:buFontTx/>
              <a:buNone/>
              <a:defRPr/>
            </a:pPr>
            <a:r>
              <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2.1 I</a:t>
            </a:r>
            <a:r>
              <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ntroduction of SNO </a:t>
            </a:r>
            <a:r>
              <a:rPr kumimoji="0" lang="en-US"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C</a:t>
            </a:r>
            <a:r>
              <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ross-calibration </a:t>
            </a:r>
            <a:r>
              <a:rPr kumimoji="0" lang="en-US"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M</a:t>
            </a:r>
            <a:r>
              <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ethod</a:t>
            </a:r>
            <a:endParaRPr kumimoji="0"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endParaRPr>
          </a:p>
        </p:txBody>
      </p:sp>
      <p:sp>
        <p:nvSpPr>
          <p:cNvPr id="3" name="矩形 2"/>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6744878"/>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5" name="文本框 24"/>
          <p:cNvSpPr txBox="1"/>
          <p:nvPr/>
        </p:nvSpPr>
        <p:spPr>
          <a:xfrm>
            <a:off x="102790" y="2929950"/>
            <a:ext cx="11358057" cy="398780"/>
          </a:xfrm>
          <a:prstGeom prst="rect">
            <a:avLst/>
          </a:prstGeom>
          <a:noFill/>
        </p:spPr>
        <p:txBody>
          <a:bodyPr wrap="square">
            <a:spAutoFit/>
          </a:bodyPr>
          <a:lstStyle/>
          <a:p>
            <a:r>
              <a:rPr lang="en-US" altLang="zh-TW" sz="2000" dirty="0">
                <a:latin typeface="Calibri" panose="020F0502020204030204" pitchFamily="34" charset="0"/>
                <a:ea typeface="宋体" panose="02010600030101010101" pitchFamily="2" charset="-122"/>
                <a:cs typeface="Calibri" panose="020F0502020204030204" pitchFamily="34" charset="0"/>
              </a:rPr>
              <a:t>ISO </a:t>
            </a:r>
            <a:r>
              <a:rPr lang="en-US" altLang="zh-TW" sz="2000" dirty="0">
                <a:solidFill>
                  <a:srgbClr val="FF3300"/>
                </a:solidFill>
                <a:latin typeface="Calibri" panose="020F0502020204030204" pitchFamily="34" charset="0"/>
                <a:ea typeface="宋体" panose="02010600030101010101" pitchFamily="2" charset="-122"/>
                <a:cs typeface="Calibri" panose="020F0502020204030204" pitchFamily="34" charset="0"/>
              </a:rPr>
              <a:t>G</a:t>
            </a:r>
            <a:r>
              <a:rPr lang="en-US" altLang="zh-TW" sz="2000" dirty="0">
                <a:latin typeface="Calibri" panose="020F0502020204030204" pitchFamily="34" charset="0"/>
                <a:ea typeface="宋体" panose="02010600030101010101" pitchFamily="2" charset="-122"/>
                <a:cs typeface="Calibri" panose="020F0502020204030204" pitchFamily="34" charset="0"/>
              </a:rPr>
              <a:t>uide to the Expression of </a:t>
            </a:r>
            <a:r>
              <a:rPr lang="en-US" altLang="zh-TW" sz="2000" dirty="0">
                <a:solidFill>
                  <a:srgbClr val="FF3300"/>
                </a:solidFill>
                <a:latin typeface="Calibri" panose="020F0502020204030204" pitchFamily="34" charset="0"/>
                <a:ea typeface="宋体" panose="02010600030101010101" pitchFamily="2" charset="-122"/>
                <a:cs typeface="Calibri" panose="020F0502020204030204" pitchFamily="34" charset="0"/>
              </a:rPr>
              <a:t>U</a:t>
            </a:r>
            <a:r>
              <a:rPr lang="en-US" altLang="zh-TW" sz="2000" dirty="0">
                <a:latin typeface="Calibri" panose="020F0502020204030204" pitchFamily="34" charset="0"/>
                <a:ea typeface="宋体" panose="02010600030101010101" pitchFamily="2" charset="-122"/>
                <a:cs typeface="Calibri" panose="020F0502020204030204" pitchFamily="34" charset="0"/>
              </a:rPr>
              <a:t>ncertainty in </a:t>
            </a:r>
            <a:r>
              <a:rPr lang="en-US" altLang="zh-TW" sz="2000" dirty="0">
                <a:solidFill>
                  <a:srgbClr val="FF3300"/>
                </a:solidFill>
                <a:latin typeface="Calibri" panose="020F0502020204030204" pitchFamily="34" charset="0"/>
                <a:ea typeface="宋体" panose="02010600030101010101" pitchFamily="2" charset="-122"/>
                <a:cs typeface="Calibri" panose="020F0502020204030204" pitchFamily="34" charset="0"/>
              </a:rPr>
              <a:t>M</a:t>
            </a:r>
            <a:r>
              <a:rPr lang="en-US" altLang="zh-TW" sz="2000" dirty="0">
                <a:latin typeface="Calibri" panose="020F0502020204030204" pitchFamily="34" charset="0"/>
                <a:ea typeface="宋体" panose="02010600030101010101" pitchFamily="2" charset="-122"/>
                <a:cs typeface="Calibri" panose="020F0502020204030204" pitchFamily="34" charset="0"/>
              </a:rPr>
              <a:t>easurement</a:t>
            </a:r>
            <a:r>
              <a:rPr lang="zh-CN" altLang="en-US" sz="2000" dirty="0">
                <a:latin typeface="Calibri" panose="020F0502020204030204" pitchFamily="34" charset="0"/>
                <a:ea typeface="宋体" panose="02010600030101010101" pitchFamily="2" charset="-122"/>
                <a:cs typeface="Calibri" panose="020F0502020204030204" pitchFamily="34" charset="0"/>
              </a:rPr>
              <a:t>（</a:t>
            </a:r>
            <a:r>
              <a:rPr lang="en-US" altLang="zh-TW" sz="2000" dirty="0">
                <a:latin typeface="Calibri" panose="020F0502020204030204" pitchFamily="34" charset="0"/>
                <a:ea typeface="宋体" panose="02010600030101010101" pitchFamily="2" charset="-122"/>
                <a:cs typeface="Calibri" panose="020F0502020204030204" pitchFamily="34" charset="0"/>
              </a:rPr>
              <a:t>ISO GUM</a:t>
            </a:r>
            <a:r>
              <a:rPr lang="zh-CN" altLang="en-US" sz="2000" dirty="0">
                <a:latin typeface="Calibri" panose="020F0502020204030204" pitchFamily="34" charset="0"/>
                <a:ea typeface="宋体" panose="02010600030101010101" pitchFamily="2" charset="-122"/>
                <a:cs typeface="Calibri" panose="020F0502020204030204" pitchFamily="34" charset="0"/>
              </a:rPr>
              <a:t>）</a:t>
            </a:r>
            <a:endParaRPr lang="en-US" altLang="zh-TW" sz="2000" dirty="0">
              <a:latin typeface="Calibri" panose="020F0502020204030204" pitchFamily="34" charset="0"/>
              <a:ea typeface="宋体" panose="02010600030101010101" pitchFamily="2" charset="-122"/>
              <a:cs typeface="Calibri" panose="020F0502020204030204" pitchFamily="34" charset="0"/>
            </a:endParaRPr>
          </a:p>
        </p:txBody>
      </p:sp>
      <p:sp>
        <p:nvSpPr>
          <p:cNvPr id="26" name="文本框 25"/>
          <p:cNvSpPr txBox="1"/>
          <p:nvPr/>
        </p:nvSpPr>
        <p:spPr>
          <a:xfrm>
            <a:off x="203835" y="2478405"/>
            <a:ext cx="5431155" cy="398780"/>
          </a:xfrm>
          <a:prstGeom prst="rect">
            <a:avLst/>
          </a:prstGeom>
          <a:solidFill>
            <a:schemeClr val="accent6">
              <a:lumMod val="20000"/>
              <a:lumOff val="80000"/>
            </a:schemeClr>
          </a:solidFill>
        </p:spPr>
        <p:txBody>
          <a:bodyPr wrap="square">
            <a:spAutoFit/>
          </a:bodyPr>
          <a:lstStyle/>
          <a:p>
            <a:pPr marL="342900" indent="-342900">
              <a:buFont typeface="Wingdings" panose="05000000000000000000" charset="0"/>
              <a:buChar char="Ø"/>
            </a:pPr>
            <a:r>
              <a:rPr altLang="en-US" sz="2000" b="1" dirty="0">
                <a:solidFill>
                  <a:srgbClr val="FF0000"/>
                </a:solidFill>
                <a:latin typeface="Calibri" panose="020F0502020204030204" pitchFamily="34" charset="0"/>
                <a:ea typeface="楷体" panose="02010609060101010101" pitchFamily="49" charset="-122"/>
                <a:cs typeface="Calibri" panose="020F0502020204030204" pitchFamily="34" charset="0"/>
              </a:rPr>
              <a:t>Methods of uncertainty assessment</a:t>
            </a:r>
            <a:endParaRPr altLang="en-US" sz="2000" b="1" dirty="0">
              <a:solidFill>
                <a:srgbClr val="FF0000"/>
              </a:solidFill>
              <a:latin typeface="Calibri" panose="020F0502020204030204" pitchFamily="34" charset="0"/>
              <a:ea typeface="楷体" panose="02010609060101010101" pitchFamily="49" charset="-122"/>
              <a:cs typeface="Calibri" panose="020F0502020204030204" pitchFamily="34" charset="0"/>
            </a:endParaRPr>
          </a:p>
        </p:txBody>
      </p:sp>
      <p:sp>
        <p:nvSpPr>
          <p:cNvPr id="27" name="文本框 26"/>
          <p:cNvSpPr txBox="1"/>
          <p:nvPr/>
        </p:nvSpPr>
        <p:spPr>
          <a:xfrm>
            <a:off x="164535" y="4035769"/>
            <a:ext cx="11661934" cy="706755"/>
          </a:xfrm>
          <a:prstGeom prst="rect">
            <a:avLst/>
          </a:prstGeom>
          <a:noFill/>
        </p:spPr>
        <p:txBody>
          <a:bodyPr wrap="square">
            <a:spAutoFit/>
          </a:bodyPr>
          <a:lstStyle/>
          <a:p>
            <a:r>
              <a:rPr lang="zh-CN" altLang="en-US" sz="2000" dirty="0">
                <a:latin typeface="Calibri" panose="020F0502020204030204" pitchFamily="34" charset="0"/>
                <a:ea typeface="华文楷体" panose="02010600040101010101" pitchFamily="2" charset="-122"/>
                <a:cs typeface="Calibri" panose="020F0502020204030204" pitchFamily="34" charset="0"/>
              </a:rPr>
              <a:t>The quantitative representation of the factors in the measurement observation that affect the measurement result, and the sum of squares to obtain the synthetic uncertainty of the measurement value</a:t>
            </a:r>
            <a:endParaRPr lang="zh-CN" altLang="en-US" sz="2000" dirty="0">
              <a:latin typeface="Calibri" panose="020F0502020204030204" pitchFamily="34" charset="0"/>
              <a:ea typeface="华文楷体" panose="02010600040101010101" pitchFamily="2" charset="-122"/>
              <a:cs typeface="Calibri" panose="020F0502020204030204" pitchFamily="34" charset="0"/>
            </a:endParaRPr>
          </a:p>
        </p:txBody>
      </p:sp>
      <p:sp>
        <p:nvSpPr>
          <p:cNvPr id="28" name="文本框 27"/>
          <p:cNvSpPr txBox="1"/>
          <p:nvPr/>
        </p:nvSpPr>
        <p:spPr>
          <a:xfrm>
            <a:off x="204041" y="3609155"/>
            <a:ext cx="1319054" cy="398780"/>
          </a:xfrm>
          <a:prstGeom prst="rect">
            <a:avLst/>
          </a:prstGeom>
          <a:solidFill>
            <a:schemeClr val="accent6">
              <a:lumMod val="20000"/>
              <a:lumOff val="80000"/>
            </a:schemeClr>
          </a:solidFill>
        </p:spPr>
        <p:txBody>
          <a:bodyPr wrap="square">
            <a:spAutoFit/>
          </a:bodyPr>
          <a:lstStyle/>
          <a:p>
            <a:pPr marL="342900" indent="-342900">
              <a:buFont typeface="Wingdings" panose="05000000000000000000" charset="0"/>
              <a:buChar char="Ø"/>
            </a:pPr>
            <a:r>
              <a:rPr lang="en-US" altLang="zh-CN" sz="2000" b="1" dirty="0">
                <a:solidFill>
                  <a:srgbClr val="FF0000"/>
                </a:solidFill>
                <a:latin typeface="Calibri" panose="020F0502020204030204" pitchFamily="34" charset="0"/>
                <a:ea typeface="楷体" panose="02010609060101010101" pitchFamily="49" charset="-122"/>
                <a:cs typeface="Calibri" panose="020F0502020204030204" pitchFamily="34" charset="0"/>
              </a:rPr>
              <a:t>Core</a:t>
            </a:r>
            <a:endParaRPr lang="en-US" altLang="zh-CN" sz="2000" b="1" dirty="0">
              <a:solidFill>
                <a:srgbClr val="FF0000"/>
              </a:solidFill>
              <a:latin typeface="Calibri" panose="020F0502020204030204" pitchFamily="34" charset="0"/>
              <a:ea typeface="楷体" panose="02010609060101010101" pitchFamily="49" charset="-122"/>
              <a:cs typeface="Calibri" panose="020F0502020204030204" pitchFamily="34" charset="0"/>
            </a:endParaRPr>
          </a:p>
        </p:txBody>
      </p:sp>
      <p:sp>
        <p:nvSpPr>
          <p:cNvPr id="35" name="文本框 34"/>
          <p:cNvSpPr txBox="1"/>
          <p:nvPr/>
        </p:nvSpPr>
        <p:spPr>
          <a:xfrm flipH="1">
            <a:off x="103695" y="204843"/>
            <a:ext cx="3137535" cy="460375"/>
          </a:xfrm>
          <a:prstGeom prst="rect">
            <a:avLst/>
          </a:prstGeom>
          <a:noFill/>
        </p:spPr>
        <p:txBody>
          <a:bodyPr wrap="none" rtlCol="0">
            <a:spAutoFit/>
          </a:bodyPr>
          <a:lstStyle>
            <a:defPPr>
              <a:defRPr lang="zh-CN"/>
            </a:defPPr>
            <a:lvl1pPr marR="0" lvl="0" indent="0" fontAlgn="auto">
              <a:lnSpc>
                <a:spcPct val="100000"/>
              </a:lnSpc>
              <a:spcBef>
                <a:spcPts val="0"/>
              </a:spcBef>
              <a:spcAft>
                <a:spcPts val="0"/>
              </a:spcAft>
              <a:buClrTx/>
              <a:buSzTx/>
              <a:buFontTx/>
              <a:buNone/>
              <a:defRPr kumimoji="1" sz="2400" b="1" i="0" u="none" strike="noStrike" cap="none" spc="0" normalizeH="0" baseline="0">
                <a:ln>
                  <a:noFill/>
                </a:ln>
                <a:solidFill>
                  <a:srgbClr val="5B9BD5">
                    <a:lumMod val="50000"/>
                  </a:srgbClr>
                </a:solidFill>
                <a:effectLst/>
                <a:uLnTx/>
                <a:uFillTx/>
                <a:latin typeface="仿宋" panose="02010609060101010101" pitchFamily="49" charset="-122"/>
                <a:ea typeface="仿宋" panose="02010609060101010101" pitchFamily="49" charset="-122"/>
                <a:cs typeface="微软雅黑" panose="020B0503020204020204" pitchFamily="34" charset="-122"/>
              </a:defRPr>
            </a:lvl1pPr>
          </a:lstStyle>
          <a:p>
            <a:pPr algn="l"/>
            <a:r>
              <a:rPr lang="zh-CN" altLang="en-US" b="0" dirty="0">
                <a:sym typeface="+mn-ea"/>
              </a:rPr>
              <a:t>2 </a:t>
            </a:r>
            <a:r>
              <a:rPr lang="zh-CN" altLang="en-US" b="0" dirty="0">
                <a:latin typeface="Times New Roman" panose="02020603050405020304" pitchFamily="18" charset="0"/>
                <a:cs typeface="Times New Roman" panose="02020603050405020304" pitchFamily="18" charset="0"/>
                <a:sym typeface="+mn-ea"/>
              </a:rPr>
              <a:t>Methods and Models</a:t>
            </a:r>
            <a:r>
              <a:rPr lang="en-US" altLang="zh-CN" b="0" dirty="0">
                <a:solidFill>
                  <a:schemeClr val="tx1">
                    <a:lumMod val="95000"/>
                    <a:lumOff val="5000"/>
                  </a:schemeClr>
                </a:solidFill>
                <a:latin typeface="Times New Roman" panose="02020603050405020304" pitchFamily="18" charset="0"/>
                <a:ea typeface="印品天逸黑" panose="02000500000000000000" pitchFamily="2" charset="-122"/>
                <a:cs typeface="Times New Roman" panose="02020603050405020304" pitchFamily="18" charset="0"/>
                <a:sym typeface="+mn-ea"/>
              </a:rPr>
              <a:t> </a:t>
            </a:r>
            <a:endParaRPr lang="zh-CN" altLang="en-US" b="0" dirty="0"/>
          </a:p>
        </p:txBody>
      </p:sp>
      <p:cxnSp>
        <p:nvCxnSpPr>
          <p:cNvPr id="36" name="直接连接符 35"/>
          <p:cNvCxnSpPr/>
          <p:nvPr/>
        </p:nvCxnSpPr>
        <p:spPr>
          <a:xfrm>
            <a:off x="103695" y="701205"/>
            <a:ext cx="11170763" cy="0"/>
          </a:xfrm>
          <a:prstGeom prst="line">
            <a:avLst/>
          </a:prstGeom>
          <a:ln w="19050">
            <a:solidFill>
              <a:schemeClr val="accent1">
                <a:lumMod val="50000"/>
              </a:schemeClr>
            </a:solidFill>
          </a:ln>
        </p:spPr>
        <p:style>
          <a:lnRef idx="1">
            <a:schemeClr val="accent5"/>
          </a:lnRef>
          <a:fillRef idx="0">
            <a:schemeClr val="accent5"/>
          </a:fillRef>
          <a:effectRef idx="0">
            <a:schemeClr val="accent5"/>
          </a:effectRef>
          <a:fontRef idx="minor">
            <a:schemeClr val="tx1"/>
          </a:fontRef>
        </p:style>
      </p:cxnSp>
      <p:sp>
        <p:nvSpPr>
          <p:cNvPr id="39" name="文本框 38"/>
          <p:cNvSpPr txBox="1"/>
          <p:nvPr/>
        </p:nvSpPr>
        <p:spPr>
          <a:xfrm>
            <a:off x="164465" y="702310"/>
            <a:ext cx="11353165" cy="398780"/>
          </a:xfrm>
          <a:prstGeom prst="rect">
            <a:avLst/>
          </a:prstGeom>
          <a:noFill/>
        </p:spPr>
        <p:txBody>
          <a:bodyPr wrap="square" rtlCol="0">
            <a:spAutoFit/>
          </a:bodyPr>
          <a:lstStyle/>
          <a:p>
            <a:pPr marR="0" indent="0" defTabSz="914400" fontAlgn="auto">
              <a:lnSpc>
                <a:spcPct val="100000"/>
              </a:lnSpc>
              <a:spcBef>
                <a:spcPts val="0"/>
              </a:spcBef>
              <a:spcAft>
                <a:spcPts val="0"/>
              </a:spcAft>
              <a:buClrTx/>
              <a:buSzTx/>
              <a:buFontTx/>
              <a:buNone/>
              <a:defRPr/>
            </a:pPr>
            <a:r>
              <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rPr>
              <a:t>2.2 Derivation of a generalized model for SNO cross-calibration uncertainty assessment</a:t>
            </a:r>
            <a:endParaRPr kumimoji="0" lang="en-US" altLang="zh-CN" sz="2000" b="1" i="0" kern="1200" cap="none" spc="0" normalizeH="0" baseline="0" noProof="0" dirty="0">
              <a:solidFill>
                <a:srgbClr val="C00000"/>
              </a:solidFill>
              <a:latin typeface="Calibri" panose="020F0502020204030204" pitchFamily="34" charset="0"/>
              <a:ea typeface="仿宋" panose="02010609060101010101" pitchFamily="49" charset="-122"/>
              <a:cs typeface="Calibri" panose="020F0502020204030204" pitchFamily="34" charset="0"/>
            </a:endParaRPr>
          </a:p>
        </p:txBody>
      </p:sp>
      <p:sp>
        <p:nvSpPr>
          <p:cNvPr id="40" name="矩形 39"/>
          <p:cNvSpPr/>
          <p:nvPr/>
        </p:nvSpPr>
        <p:spPr>
          <a:xfrm>
            <a:off x="0" y="0"/>
            <a:ext cx="12192000" cy="11312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 name="文本框 1"/>
          <p:cNvSpPr txBox="1"/>
          <p:nvPr/>
        </p:nvSpPr>
        <p:spPr>
          <a:xfrm>
            <a:off x="276860" y="1289050"/>
            <a:ext cx="11809095" cy="922020"/>
          </a:xfrm>
          <a:prstGeom prst="rect">
            <a:avLst/>
          </a:prstGeom>
          <a:noFill/>
          <a:ln w="9525">
            <a:noFill/>
          </a:ln>
        </p:spPr>
        <p:txBody>
          <a:bodyPr wrap="square">
            <a:spAutoFit/>
          </a:bodyPr>
          <a:p>
            <a:pPr indent="0"/>
            <a:r>
              <a:rPr lang="en-US" b="0">
                <a:solidFill>
                  <a:srgbClr val="C00000"/>
                </a:solidFill>
                <a:latin typeface="Calibri" panose="020F0502020204030204" pitchFamily="34" charset="0"/>
                <a:ea typeface="宋体" panose="02010600030101010101" pitchFamily="2" charset="-122"/>
                <a:cs typeface="Calibri" panose="020F0502020204030204" pitchFamily="34" charset="0"/>
              </a:rPr>
              <a:t>To solve this problem, this </a:t>
            </a:r>
            <a:r>
              <a:rPr lang="en-US" b="0">
                <a:solidFill>
                  <a:srgbClr val="C00000"/>
                </a:solidFill>
                <a:latin typeface="Calibri" panose="020F0502020204030204" pitchFamily="34" charset="0"/>
                <a:ea typeface="宋体" panose="02010600030101010101" pitchFamily="2" charset="-122"/>
                <a:cs typeface="Calibri" panose="020F0502020204030204" pitchFamily="34" charset="0"/>
              </a:rPr>
              <a:t>work described a method that started from the </a:t>
            </a:r>
            <a:r>
              <a:rPr lang="en-US" b="0">
                <a:solidFill>
                  <a:srgbClr val="C00000"/>
                </a:solidFill>
                <a:latin typeface="Calibri" panose="020F0502020204030204" pitchFamily="34" charset="0"/>
                <a:ea typeface="宋体" panose="02010600030101010101" pitchFamily="2" charset="-122"/>
                <a:cs typeface="Calibri" panose="020F0502020204030204" pitchFamily="34" charset="0"/>
              </a:rPr>
              <a:t>GUM uncertainty assessment method</a:t>
            </a:r>
            <a:r>
              <a:rPr lang="en-US" b="0">
                <a:solidFill>
                  <a:srgbClr val="C00000"/>
                </a:solidFill>
                <a:latin typeface="Calibri" panose="020F0502020204030204" pitchFamily="34" charset="0"/>
                <a:ea typeface="宋体" panose="02010600030101010101" pitchFamily="2" charset="-122"/>
                <a:cs typeface="Calibri" panose="020F0502020204030204" pitchFamily="34" charset="0"/>
              </a:rPr>
              <a:t>  and uses the actual satellite parameters (spatial resolution, spectral resolution, PSF parameters et al.) to construct data for evaluation the uncertainty</a:t>
            </a:r>
            <a:r>
              <a:rPr lang="en-US" b="0">
                <a:solidFill>
                  <a:srgbClr val="C00000"/>
                </a:solidFill>
                <a:latin typeface="Calibri" panose="020F0502020204030204" pitchFamily="34" charset="0"/>
                <a:ea typeface="宋体" panose="02010600030101010101" pitchFamily="2" charset="-122"/>
                <a:cs typeface="Calibri" panose="020F0502020204030204" pitchFamily="34" charset="0"/>
              </a:rPr>
              <a:t> (not use the actual satellite data), which can avoid the measurement noise.</a:t>
            </a:r>
            <a:endParaRPr lang="zh-CN" altLang="en-US">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COMMONDATA" val="eyJoZGlkIjoiYmNiZGIxYWI3NDZiM2NhNzJiMjdlYmRiNDFiZWQwN2UifQ=="/>
  <p:tag name="commondata" val="eyJoZGlkIjoiODdmN2E0YzllOTMxZTMwOTJlNTA0NDNlNWI1ZDUzNTY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TAR External Review">
  <a:themeElements>
    <a:clrScheme name="1_STAR External Re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R External 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STAR External Re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R External Revi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R External Revi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R External Revi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R External Revi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R External Revi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R External Revi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R External Revi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R External Revi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R External Revi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R External Revi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R External Revi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8364</Words>
  <Application>WPS 演示</Application>
  <PresentationFormat>宽屏</PresentationFormat>
  <Paragraphs>181</Paragraphs>
  <Slides>18</Slides>
  <Notes>10</Notes>
  <HiddenSlides>0</HiddenSlides>
  <MMClips>0</MMClips>
  <ScaleCrop>false</ScaleCrop>
  <HeadingPairs>
    <vt:vector size="8" baseType="variant">
      <vt:variant>
        <vt:lpstr>已用的字体</vt:lpstr>
      </vt:variant>
      <vt:variant>
        <vt:i4>21</vt:i4>
      </vt:variant>
      <vt:variant>
        <vt:lpstr>主题</vt:lpstr>
      </vt:variant>
      <vt:variant>
        <vt:i4>3</vt:i4>
      </vt:variant>
      <vt:variant>
        <vt:lpstr>嵌入 OLE 服务器</vt:lpstr>
      </vt:variant>
      <vt:variant>
        <vt:i4>3</vt:i4>
      </vt:variant>
      <vt:variant>
        <vt:lpstr>幻灯片标题</vt:lpstr>
      </vt:variant>
      <vt:variant>
        <vt:i4>18</vt:i4>
      </vt:variant>
    </vt:vector>
  </HeadingPairs>
  <TitlesOfParts>
    <vt:vector size="45" baseType="lpstr">
      <vt:lpstr>Arial</vt:lpstr>
      <vt:lpstr>宋体</vt:lpstr>
      <vt:lpstr>Wingdings</vt:lpstr>
      <vt:lpstr>Arial Black</vt:lpstr>
      <vt:lpstr>Times New Roman</vt:lpstr>
      <vt:lpstr>楷体</vt:lpstr>
      <vt:lpstr>微软雅黑</vt:lpstr>
      <vt:lpstr>印品天逸黑</vt:lpstr>
      <vt:lpstr>黑体</vt:lpstr>
      <vt:lpstr>Calibri</vt:lpstr>
      <vt:lpstr>华文楷体</vt:lpstr>
      <vt:lpstr>华文仿宋</vt:lpstr>
      <vt:lpstr>Calibri</vt:lpstr>
      <vt:lpstr>仿宋</vt:lpstr>
      <vt:lpstr>Wingdings</vt:lpstr>
      <vt:lpstr>Symbol</vt:lpstr>
      <vt:lpstr>Freestyle Script</vt:lpstr>
      <vt:lpstr>华文隶书</vt:lpstr>
      <vt:lpstr>Arial Unicode MS</vt:lpstr>
      <vt:lpstr>等线 Light</vt:lpstr>
      <vt:lpstr>等线</vt:lpstr>
      <vt:lpstr>Office 主题​​</vt:lpstr>
      <vt:lpstr>1_STAR External Review</vt:lpstr>
      <vt:lpstr>1_Office 主题​​</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忠</dc:creator>
  <cp:lastModifiedBy>GU</cp:lastModifiedBy>
  <cp:revision>42</cp:revision>
  <dcterms:created xsi:type="dcterms:W3CDTF">2022-04-22T02:15:00Z</dcterms:created>
  <dcterms:modified xsi:type="dcterms:W3CDTF">2025-02-18T07:53:59Z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2C252FBD2DFA4981A5FAEAF7DBDF82A2_13</vt:lpwstr>
  </property>
  <property fmtid="{D5CDD505-2E9C-101B-9397-08002B2CF9AE}" pid="3" name="KSOProductBuildVer">
    <vt:lpwstr>2052-12.1.0.19770</vt:lpwstr>
  </property>
</Properties>
</file>