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613" r:id="rId2"/>
    <p:sldId id="907" r:id="rId3"/>
    <p:sldId id="911" r:id="rId4"/>
    <p:sldId id="908" r:id="rId5"/>
    <p:sldId id="90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26B6A-D5A0-4C47-8857-5DCDD5DD5E5F}" type="datetimeFigureOut">
              <a:rPr lang="en-IE" smtClean="0"/>
              <a:t>24/06/2025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54AE9-EC66-47A9-9AF7-6EDD9279B55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187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277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0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378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492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453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230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631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"/>
          <a:stretch/>
        </p:blipFill>
        <p:spPr>
          <a:xfrm>
            <a:off x="2363515" y="1113181"/>
            <a:ext cx="9765095" cy="542676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983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" y="1238226"/>
            <a:ext cx="9480125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00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25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047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6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IE" sz="1000" b="0" baseline="0">
                <a:solidFill>
                  <a:schemeClr val="accent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, v, </a:t>
            </a:r>
            <a:endParaRPr lang="de-DE" sz="1000" b="0" baseline="0">
              <a:solidFill>
                <a:schemeClr val="accent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>
              <a:solidFill>
                <a:schemeClr val="accent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atmos.umd.edu/pub/Development/AnnualEP2025/7k%20Hewison%20-%20EPS-Sterna%20Inter-Calibration%20Study.pptx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89453" y="1884153"/>
            <a:ext cx="7158014" cy="199473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0"/>
                <a:ea typeface="+mn-ea"/>
                <a:cs typeface="Arial" panose="020B0604020202020204" pitchFamily="34" charset="0"/>
              </a:rPr>
              <a:t>Sterna Constellation Inter-Calibration Implementation Plan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" panose="02010503020202060003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303020202060003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Tim Hewison</a:t>
            </a:r>
          </a:p>
        </p:txBody>
      </p:sp>
    </p:spTree>
    <p:extLst>
      <p:ext uri="{BB962C8B-B14F-4D97-AF65-F5344CB8AC3E}">
        <p14:creationId xmlns:p14="http://schemas.microsoft.com/office/powerpoint/2010/main" val="342186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E63C-0B23-7E3C-CDED-2374D150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to EPS-Sterna Inter-Calibration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50374-4645-584D-CF68-376DCFE6F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EPS-Sterna = first EUMETSAT large constellation – (subject to approval)</a:t>
            </a:r>
          </a:p>
          <a:p>
            <a:pPr lvl="1"/>
            <a:r>
              <a:rPr lang="en-GB" dirty="0"/>
              <a:t>Consistency amongst the constellation is important for users</a:t>
            </a:r>
          </a:p>
          <a:p>
            <a:r>
              <a:rPr lang="en-GB" dirty="0"/>
              <a:t>In addition to requirements on bias, temporal and spatial stability,</a:t>
            </a:r>
          </a:p>
          <a:p>
            <a:pPr lvl="1"/>
            <a:r>
              <a:rPr lang="en-IE" dirty="0"/>
              <a:t>STERNA-EURD-00025 requires </a:t>
            </a:r>
            <a:r>
              <a:rPr lang="en-IE" i="1" dirty="0"/>
              <a:t>Level 1b data from instruments of the constellation shall be characterised by cross-calibration against a reference, throughout the mission lifetime</a:t>
            </a:r>
          </a:p>
          <a:p>
            <a:pPr lvl="1"/>
            <a:endParaRPr lang="en-IE" i="1" dirty="0"/>
          </a:p>
          <a:p>
            <a:r>
              <a:rPr lang="en-IE" dirty="0"/>
              <a:t>Inter-calibration* algorithms under development:</a:t>
            </a:r>
          </a:p>
          <a:p>
            <a:pPr lvl="1"/>
            <a:r>
              <a:rPr lang="en-IE" dirty="0"/>
              <a:t>SNO, GNSSRO – in cooperation with USC</a:t>
            </a:r>
          </a:p>
          <a:p>
            <a:pPr lvl="1"/>
            <a:r>
              <a:rPr lang="en-IE" dirty="0"/>
              <a:t>OCTM (“Warm SNO”), Vicarious – Study with Indra/UPC</a:t>
            </a:r>
          </a:p>
          <a:p>
            <a:pPr lvl="1"/>
            <a:r>
              <a:rPr lang="en-IE" dirty="0"/>
              <a:t>NWP Double-differencing – through ECMWF WO</a:t>
            </a:r>
          </a:p>
          <a:p>
            <a:pPr lvl="1"/>
            <a:r>
              <a:rPr lang="en-IE" dirty="0"/>
              <a:t>See </a:t>
            </a:r>
            <a:r>
              <a:rPr lang="en-IE" dirty="0">
                <a:hlinkClick r:id="rId2"/>
              </a:rPr>
              <a:t>Presentation 7k from 2025 Annual GSICS meeting</a:t>
            </a:r>
            <a:endParaRPr lang="en-IE" dirty="0"/>
          </a:p>
          <a:p>
            <a:pPr lvl="1"/>
            <a:endParaRPr lang="en-IE" dirty="0"/>
          </a:p>
          <a:p>
            <a:r>
              <a:rPr lang="en-IE" sz="3200" dirty="0"/>
              <a:t>* “Inter-calibration" does not necessarily imply calibration corrections are actively applied, </a:t>
            </a:r>
          </a:p>
          <a:p>
            <a:pPr lvl="1">
              <a:buFontTx/>
              <a:buChar char="-"/>
            </a:pPr>
            <a:r>
              <a:rPr lang="en-IE" dirty="0"/>
              <a:t>just that the calibration of the instruments is assessed by comparison with an external reference </a:t>
            </a:r>
          </a:p>
          <a:p>
            <a:pPr lvl="1">
              <a:buFontTx/>
              <a:buChar char="-"/>
            </a:pPr>
            <a:r>
              <a:rPr lang="en-IE" dirty="0"/>
              <a:t>allowing adjustments to be made where necessary</a:t>
            </a:r>
          </a:p>
          <a:p>
            <a:pPr lvl="1">
              <a:buFontTx/>
              <a:buChar char="-"/>
            </a:pPr>
            <a:endParaRPr lang="en-IE" dirty="0"/>
          </a:p>
          <a:p>
            <a:r>
              <a:rPr lang="en-IE" dirty="0"/>
              <a:t>Currently developing plan to implement inter-calibration operationally in constellation</a:t>
            </a:r>
          </a:p>
          <a:p>
            <a:pPr lvl="1"/>
            <a:r>
              <a:rPr lang="en-IE" dirty="0"/>
              <a:t>Approach may be applicable to other constellations</a:t>
            </a:r>
          </a:p>
          <a:p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633842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014C0-FE06-EB1B-5297-834EFE6BE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0BCB-E745-D7A2-CC62-5895E20C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Inter-calibration across Sterna Constellation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0C4C7-2F91-6052-62D9-A16297CAF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457200" lvl="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Perform comparisons of each member of constellation using </a:t>
            </a:r>
            <a:r>
              <a:rPr lang="en-IE" sz="2400" dirty="0"/>
              <a:t>inter-calibration algorithms</a:t>
            </a:r>
            <a:br>
              <a:rPr lang="en-IE" sz="2400" dirty="0"/>
            </a:br>
            <a:r>
              <a:rPr lang="en-GB" sz="2400" dirty="0"/>
              <a:t>With what?</a:t>
            </a:r>
            <a:endParaRPr lang="en-IE" sz="2400" dirty="0"/>
          </a:p>
          <a:p>
            <a:pPr marL="742950" lvl="1" indent="-285750">
              <a:lnSpc>
                <a:spcPct val="90000"/>
              </a:lnSpc>
              <a:buFont typeface="Arial" pitchFamily="34" charset="0"/>
              <a:buAutoNum type="alphaLcPeriod"/>
            </a:pPr>
            <a:r>
              <a:rPr lang="en-GB" sz="2000" dirty="0"/>
              <a:t>Reference instrument(s) defined by Community consensus (GSICS)</a:t>
            </a:r>
            <a:endParaRPr lang="en-IE" sz="2000" dirty="0"/>
          </a:p>
          <a:p>
            <a:pPr marL="742950" lvl="1" indent="-285750">
              <a:buFont typeface="Arial" pitchFamily="34" charset="0"/>
              <a:buAutoNum type="alphaLcPeriod"/>
            </a:pPr>
            <a:r>
              <a:rPr lang="en-GB" sz="2000" dirty="0"/>
              <a:t>Reference instrument(s) defined by EUMETSAT (may be same as above) – e.g. MWS (+ICI)</a:t>
            </a:r>
            <a:endParaRPr lang="en-IE" sz="2000" dirty="0"/>
          </a:p>
          <a:p>
            <a:pPr marL="742950" lvl="1" indent="-285750">
              <a:buAutoNum type="alphaLcPeriod"/>
            </a:pPr>
            <a:r>
              <a:rPr lang="en-GB" sz="2000" dirty="0"/>
              <a:t>Selected member of Sterna constellation (not applicable to first satellites)</a:t>
            </a:r>
            <a:endParaRPr lang="en-IE" sz="2000" dirty="0"/>
          </a:p>
          <a:p>
            <a:pPr marL="742950" lvl="1" indent="-285750">
              <a:buAutoNum type="alphaLcPeriod"/>
            </a:pPr>
            <a:r>
              <a:rPr lang="en-GB" sz="2000" dirty="0"/>
              <a:t>All other members of operational Sterna constellation (circular argument)</a:t>
            </a:r>
            <a:endParaRPr lang="en-IE" sz="2000" dirty="0"/>
          </a:p>
          <a:p>
            <a:pPr marL="742950" lvl="1" indent="-285750">
              <a:buAutoNum type="alphaLcPeriod"/>
            </a:pPr>
            <a:r>
              <a:rPr lang="en-GB" sz="2000" dirty="0"/>
              <a:t>NWP model background (inter-dependence + susceptible to changes) or Re-analysis (timeliness?)</a:t>
            </a:r>
            <a:br>
              <a:rPr lang="en-GB" sz="2000" dirty="0"/>
            </a:br>
            <a:endParaRPr lang="en-GB" sz="20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IE" sz="2400" dirty="0"/>
              <a:t>During Commissioning: Analyse relative biases: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AutoNum type="alphaLcPeriod"/>
            </a:pPr>
            <a:r>
              <a:rPr lang="en-GB" sz="2000" dirty="0"/>
              <a:t>As function of date / time / latitude / solar angle / geometry / radiance / scene type, …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AutoNum type="alphaLcPeriod"/>
            </a:pPr>
            <a:r>
              <a:rPr lang="en-IE" sz="2000" dirty="0"/>
              <a:t>Fit calibration parameters to minimise biases </a:t>
            </a:r>
            <a:br>
              <a:rPr lang="en-IE" sz="2000" dirty="0"/>
            </a:br>
            <a:r>
              <a:rPr lang="en-IE" sz="2000" dirty="0"/>
              <a:t>– e.g. OBCT temp + emissivity, mirror reflectivity + temperature, Antenna Pattern Correction, nonlinearity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AutoNum type="alphaLcPeriod"/>
            </a:pPr>
            <a:r>
              <a:rPr lang="en-IE" sz="2000" dirty="0"/>
              <a:t>Apply in Updated SCDB before going Operational (n.b. need traceability in L1B)</a:t>
            </a:r>
            <a:br>
              <a:rPr lang="en-IE" sz="2000" dirty="0"/>
            </a:br>
            <a:endParaRPr lang="en-IE" sz="20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IE" sz="2400" dirty="0"/>
              <a:t>Need to automate process</a:t>
            </a:r>
          </a:p>
          <a:p>
            <a:pPr marL="742950" lvl="1" indent="-285750">
              <a:lnSpc>
                <a:spcPct val="90000"/>
              </a:lnSpc>
              <a:buFont typeface="Arial" pitchFamily="34" charset="0"/>
              <a:buAutoNum type="alphaLcPeriod"/>
            </a:pPr>
            <a:r>
              <a:rPr lang="en-IE" sz="2000" dirty="0"/>
              <a:t>Can test with AWS data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956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F5F24-3A4C-DD7A-316E-7DE25CEFB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1632-4C73-D75D-4096-0851D272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Ongoing Inter-calibration across Sterna Constellation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90483-65BA-062A-153C-CB2F8347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931653"/>
            <a:ext cx="11627339" cy="57106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GB" sz="2800" dirty="0"/>
              <a:t>During Operational lifetime of each Sterna satellite:</a:t>
            </a:r>
          </a:p>
          <a:p>
            <a:pPr lvl="1">
              <a:lnSpc>
                <a:spcPct val="110000"/>
              </a:lnSpc>
            </a:pPr>
            <a:r>
              <a:rPr lang="en-GB" sz="2400" dirty="0"/>
              <a:t>Monitor calibration using same inter-calibration algorithms </a:t>
            </a:r>
          </a:p>
          <a:p>
            <a:pPr lvl="1">
              <a:lnSpc>
                <a:spcPct val="110000"/>
              </a:lnSpc>
            </a:pPr>
            <a:r>
              <a:rPr lang="en-GB" sz="2400" dirty="0"/>
              <a:t>Analyse residual biases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If calibration corrections are needed to achieve required bias levels – options to be discussed: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800" dirty="0"/>
              <a:t>Repeat process used during commissioning and update SCDB </a:t>
            </a:r>
            <a:br>
              <a:rPr lang="en-GB" sz="2800" dirty="0"/>
            </a:br>
            <a:r>
              <a:rPr lang="en-GB" sz="2800" dirty="0"/>
              <a:t>-  depending on calibration stability, as required to fulfil requirements: yearly/monthly/daily?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AutoNum type="alphaLcPeriod"/>
            </a:pPr>
            <a:r>
              <a:rPr lang="en-IE" sz="2600" dirty="0"/>
              <a:t>Risks generating jumps in time series &amp; consistency between global and local processors </a:t>
            </a:r>
            <a:r>
              <a:rPr lang="en-IE" sz="2600" dirty="0">
                <a:solidFill>
                  <a:srgbClr val="FF0000"/>
                </a:solidFill>
              </a:rPr>
              <a:t>– not favoured approach</a:t>
            </a:r>
            <a:br>
              <a:rPr lang="en-IE" sz="2600" dirty="0"/>
            </a:br>
            <a:endParaRPr lang="en-GB" sz="2600" dirty="0"/>
          </a:p>
          <a:p>
            <a:pPr marL="457200" lvl="0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800" dirty="0"/>
              <a:t>Develop empirical corrections – e.g. linear function of Tb, with time-varying coefficients – options:</a:t>
            </a:r>
            <a:endParaRPr lang="en-IE" sz="2800" dirty="0"/>
          </a:p>
          <a:p>
            <a:pPr marL="742950" lvl="1" indent="-285750">
              <a:lnSpc>
                <a:spcPct val="110000"/>
              </a:lnSpc>
              <a:buFont typeface="Arial" pitchFamily="34" charset="0"/>
              <a:buAutoNum type="alphaLcPeriod"/>
            </a:pPr>
            <a:r>
              <a:rPr lang="en-IE" sz="2600" dirty="0"/>
              <a:t>GSICS-like Corrections, distributed via Data Store (Can integrate via </a:t>
            </a:r>
            <a:r>
              <a:rPr lang="en-IE" sz="2600" dirty="0" err="1"/>
              <a:t>SatPy</a:t>
            </a:r>
            <a:r>
              <a:rPr lang="en-IE" sz="2600" dirty="0"/>
              <a:t>)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AutoNum type="alphaLcPeriod"/>
            </a:pPr>
            <a:r>
              <a:rPr lang="en-IE" sz="2600" dirty="0"/>
              <a:t>GSICS-like Corrections, distributed as AUX files with L1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AutoNum type="alphaLcPeriod"/>
            </a:pPr>
            <a:r>
              <a:rPr lang="en-IE" sz="2600" dirty="0"/>
              <a:t>Integrated into L1 products</a:t>
            </a:r>
          </a:p>
          <a:p>
            <a:pPr marL="949581" lvl="2" indent="0">
              <a:lnSpc>
                <a:spcPct val="110000"/>
              </a:lnSpc>
              <a:buNone/>
            </a:pPr>
            <a:r>
              <a:rPr lang="en-IE" sz="2200" dirty="0"/>
              <a:t>- implies interface requirements to ground segment + PFS  Changes + Need to ensure consistency between global and local products</a:t>
            </a:r>
          </a:p>
          <a:p>
            <a:pPr marL="742950" lvl="1" indent="-285750">
              <a:lnSpc>
                <a:spcPct val="110000"/>
              </a:lnSpc>
              <a:buFont typeface="Arial" pitchFamily="34" charset="0"/>
              <a:buAutoNum type="alphaLcPeriod"/>
            </a:pPr>
            <a:r>
              <a:rPr lang="en-IE" sz="2600" dirty="0"/>
              <a:t>Generate “L1G” product of all instruments in constellation, with calibration corrected to reference –  where possible</a:t>
            </a:r>
          </a:p>
          <a:p>
            <a:pPr marL="949581" lvl="2" indent="0">
              <a:lnSpc>
                <a:spcPct val="110000"/>
              </a:lnSpc>
              <a:buNone/>
            </a:pPr>
            <a:r>
              <a:rPr lang="en-IE" sz="2200" dirty="0"/>
              <a:t>+ Advantage: easy to use  - but - Doubles data volume for constellation </a:t>
            </a:r>
          </a:p>
          <a:p>
            <a:pPr marL="949581" lvl="2" indent="0">
              <a:lnSpc>
                <a:spcPct val="110000"/>
              </a:lnSpc>
              <a:buNone/>
            </a:pPr>
            <a:r>
              <a:rPr lang="en-IE" sz="2200" dirty="0"/>
              <a:t>Could also be integrated into L1C (remapped L1B) </a:t>
            </a:r>
          </a:p>
          <a:p>
            <a:pPr marL="949581" lvl="2" indent="0">
              <a:lnSpc>
                <a:spcPct val="110000"/>
              </a:lnSpc>
              <a:buNone/>
            </a:pPr>
            <a:r>
              <a:rPr lang="en-IE" sz="2200" dirty="0"/>
              <a:t>– or other global grid – timeliness TBC – critical for nowcasting users!</a:t>
            </a:r>
          </a:p>
          <a:p>
            <a:pPr marL="949581" lvl="2" indent="0">
              <a:lnSpc>
                <a:spcPct val="110000"/>
              </a:lnSpc>
              <a:buNone/>
            </a:pPr>
            <a:r>
              <a:rPr lang="en-IE" sz="2200" dirty="0"/>
              <a:t>– ask users (if it is feasible!)</a:t>
            </a:r>
          </a:p>
        </p:txBody>
      </p:sp>
    </p:spTree>
    <p:extLst>
      <p:ext uri="{BB962C8B-B14F-4D97-AF65-F5344CB8AC3E}">
        <p14:creationId xmlns:p14="http://schemas.microsoft.com/office/powerpoint/2010/main" val="1169116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lvl="0"/>
            <a:r>
              <a:rPr lang="en-GB" sz="2800">
                <a:solidFill>
                  <a:srgbClr val="38484E"/>
                </a:solidFill>
                <a:latin typeface="Bahnschrift SemiLight"/>
              </a:rPr>
              <a:t>Thank you!</a:t>
            </a:r>
          </a:p>
          <a:p>
            <a:pPr lvl="0"/>
            <a:r>
              <a:rPr lang="en-GB" sz="2000">
                <a:solidFill>
                  <a:srgbClr val="38484E"/>
                </a:solidFill>
                <a:latin typeface="Bahnschrift Light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33005526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Programme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Programmes)" id="{96745099-B8B5-493A-960A-EEAE97F9475A}" vid="{CE508AB9-3B00-4A2D-AF5F-5B8FF2D6E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556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Arial</vt:lpstr>
      <vt:lpstr>Bahnschrift Light</vt:lpstr>
      <vt:lpstr>Bahnschrift SemiLight</vt:lpstr>
      <vt:lpstr>Century Gothic</vt:lpstr>
      <vt:lpstr>Dosis</vt:lpstr>
      <vt:lpstr>Roboto</vt:lpstr>
      <vt:lpstr>Roboto Light</vt:lpstr>
      <vt:lpstr>Tahoma</vt:lpstr>
      <vt:lpstr>3_Programmes Template</vt:lpstr>
      <vt:lpstr>PowerPoint Presentation</vt:lpstr>
      <vt:lpstr>Introduction to EPS-Sterna Inter-Calibration</vt:lpstr>
      <vt:lpstr>Initial Inter-calibration across Sterna Constellation</vt:lpstr>
      <vt:lpstr>Ongoing Inter-calibration across Sterna Constellation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Jörg Ackermann</dc:creator>
  <cp:lastModifiedBy>Tim Hewison</cp:lastModifiedBy>
  <cp:revision>5</cp:revision>
  <dcterms:created xsi:type="dcterms:W3CDTF">2025-02-19T17:10:20Z</dcterms:created>
  <dcterms:modified xsi:type="dcterms:W3CDTF">2025-06-24T12:34:59Z</dcterms:modified>
</cp:coreProperties>
</file>