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5"/>
  </p:notesMasterIdLst>
  <p:sldIdLst>
    <p:sldId id="266" r:id="rId2"/>
    <p:sldId id="259" r:id="rId3"/>
    <p:sldId id="273" r:id="rId4"/>
    <p:sldId id="272" r:id="rId5"/>
    <p:sldId id="269" r:id="rId6"/>
    <p:sldId id="260" r:id="rId7"/>
    <p:sldId id="275" r:id="rId8"/>
    <p:sldId id="277" r:id="rId9"/>
    <p:sldId id="278" r:id="rId10"/>
    <p:sldId id="270" r:id="rId11"/>
    <p:sldId id="268" r:id="rId12"/>
    <p:sldId id="271" r:id="rId13"/>
    <p:sldId id="261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88453" autoAdjust="0"/>
  </p:normalViewPr>
  <p:slideViewPr>
    <p:cSldViewPr snapToGrid="0" showGuides="1">
      <p:cViewPr varScale="1">
        <p:scale>
          <a:sx n="90" d="100"/>
          <a:sy n="90" d="100"/>
        </p:scale>
        <p:origin x="293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6C36B-63E7-42D7-A2EA-39E03272E4C7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F5295-9584-48B2-BD17-17CC2EC3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72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39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97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15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64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52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3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82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27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009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496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F5295-9584-48B2-BD17-17CC2EC36AA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850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2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fld id="{52691EB7-814A-496A-ABF3-6012ECC85BA5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pPr algn="ctr"/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460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2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1B8D93C7-2684-49A7-A1E9-65643F50B12E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503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2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BA877CAE-5C2A-4FA3-BCF3-31F5F2256D72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79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4831DE-8CB6-4B98-B2F1-D4EBA8FF18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C45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Click to edit Master title style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日期占位符 6"/>
          <p:cNvSpPr>
            <a:spLocks noGrp="1"/>
          </p:cNvSpPr>
          <p:nvPr>
            <p:ph type="dt" sz="half" idx="2"/>
          </p:nvPr>
        </p:nvSpPr>
        <p:spPr>
          <a:xfrm>
            <a:off x="9253599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D54EF4-80F9-4561-9112-9B378FD0D653}" type="datetime2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Tuesday, April 8, 2025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C45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2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C5B0ED51-CE7F-4484-8AE4-5EECFE2374A2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33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2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4B46BBB0-4ABA-4832-B30E-8C265B563932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99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8E6367B8-0F57-4291-9077-335FB509E9E3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456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1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D54B5F9D-1D87-4104-B38C-92480452DE91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317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日期占位符 6"/>
          <p:cNvSpPr>
            <a:spLocks noGrp="1"/>
          </p:cNvSpPr>
          <p:nvPr>
            <p:ph type="dt" sz="half" idx="2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468EB6C7-4061-41AA-B549-368128ECB4D2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979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2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80C99C0F-4AE4-4FF6-A4EB-69DB966FA34C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79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D5CADD8E-963C-4D8D-AB18-A7E8C1FEFEBB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403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</a:defRPr>
            </a:lvl1pPr>
          </a:lstStyle>
          <a:p>
            <a:pPr algn="ctr"/>
            <a:fld id="{99040A62-3CA9-4FCD-A970-9C65F3A2E470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505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742950"/>
          </a:xfrm>
          <a:prstGeom prst="rect">
            <a:avLst/>
          </a:prstGeom>
          <a:gradFill flip="none" rotWithShape="1">
            <a:gsLst>
              <a:gs pos="0">
                <a:srgbClr val="003399">
                  <a:shade val="30000"/>
                  <a:satMod val="115000"/>
                </a:srgbClr>
              </a:gs>
              <a:gs pos="50000">
                <a:srgbClr val="003399">
                  <a:shade val="67500"/>
                  <a:satMod val="115000"/>
                </a:srgbClr>
              </a:gs>
              <a:gs pos="100000">
                <a:srgbClr val="0033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8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192" y="6273752"/>
            <a:ext cx="455505" cy="53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9" name="Line 11"/>
          <p:cNvSpPr>
            <a:spLocks noChangeShapeType="1"/>
          </p:cNvSpPr>
          <p:nvPr userDrawn="1"/>
        </p:nvSpPr>
        <p:spPr bwMode="auto">
          <a:xfrm flipV="1">
            <a:off x="0" y="6808303"/>
            <a:ext cx="12192000" cy="11264"/>
          </a:xfrm>
          <a:prstGeom prst="line">
            <a:avLst/>
          </a:prstGeom>
          <a:noFill/>
          <a:ln w="38100">
            <a:solidFill>
              <a:srgbClr val="0C45E4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3122" y="6413428"/>
            <a:ext cx="386763" cy="3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C45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2"/>
          </p:nvPr>
        </p:nvSpPr>
        <p:spPr>
          <a:xfrm>
            <a:off x="45996" y="6410262"/>
            <a:ext cx="2328801" cy="344196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C45E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fld id="{BB8C2C90-32D3-4CF9-9EFF-4D64E09F6E10}" type="datetime2">
              <a:rPr lang="en-US" altLang="zh-C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pPr algn="ctr"/>
              <a:t>Tuesday, April 8, 2025</a:t>
            </a:fld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38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876986" y="40961"/>
            <a:ext cx="2442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GSICS Annual Meeting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IR</a:t>
            </a:r>
            <a:r>
              <a:rPr kumimoji="0" lang="en-US" altLang="zh-CN" sz="1600" b="0" i="0" u="none" strike="noStrike" kern="1200" cap="none" spc="0" normalizeH="0" noProof="0" dirty="0">
                <a:ln>
                  <a:noFill/>
                </a:ln>
                <a:solidFill>
                  <a:srgbClr val="00CCFF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Breakout </a:t>
            </a:r>
            <a:r>
              <a:rPr kumimoji="0" lang="en-US" altLang="zh-CN" sz="1600" b="0" i="0" u="none" strike="noStrike" kern="1200" cap="none" spc="0" normalizeH="0" noProof="0">
                <a:ln>
                  <a:noFill/>
                </a:ln>
                <a:solidFill>
                  <a:srgbClr val="00CCFF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Session 10b</a:t>
            </a:r>
            <a:endParaRPr kumimoji="0" lang="en-US" altLang="zh-CN" sz="1600" b="0" i="0" u="none" strike="noStrike" kern="1200" cap="none" spc="0" normalizeH="0" noProof="0" dirty="0">
              <a:ln>
                <a:noFill/>
              </a:ln>
              <a:solidFill>
                <a:srgbClr val="00CCFF"/>
              </a:solidFill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 Mar. 2025, 08:30-08:50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89121" y="6313262"/>
            <a:ext cx="3421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Mar. 17-19, 2025, Changchun, China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C3FDDC32-A446-4001-95E9-63D14BAB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1" y="40961"/>
            <a:ext cx="1823055" cy="7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658" y="3278465"/>
            <a:ext cx="6040342" cy="25340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u="sng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 Lee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1*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000" dirty="0" err="1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Weichu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Yu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*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000" dirty="0" err="1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Yaopu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Zou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2*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000" dirty="0" err="1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Libing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Li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2*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Yu Zhu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000" dirty="0" err="1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Liguo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Zhang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000" dirty="0" err="1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Changpei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Han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000" dirty="0" err="1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Chengli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Qi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Lei Ding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en-US" altLang="zh-CN" sz="2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, Feng Lu</a:t>
            </a:r>
            <a:r>
              <a:rPr lang="en-US" altLang="zh-CN" sz="2000" baseline="30000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aseline="30000" dirty="0">
              <a:solidFill>
                <a:srgbClr val="00CCFF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aseline="30000" dirty="0">
              <a:solidFill>
                <a:srgbClr val="00CCFF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*FY-4C GIIRS Calibration and Validation Team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1. National Satellite Meteorological Center (NSMC), CMA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2. Shanghai Institute of Technical Physics (SITP), CAS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CC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3. Shanghai Institute of Satellite Engineering (SISE), CASA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054" y="5740571"/>
            <a:ext cx="1443529" cy="36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69" y="5722572"/>
            <a:ext cx="2085515" cy="432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82" y="5524572"/>
            <a:ext cx="792000" cy="791998"/>
          </a:xfrm>
          <a:prstGeom prst="rect">
            <a:avLst/>
          </a:prstGeom>
        </p:spPr>
      </p:pic>
      <p:grpSp>
        <p:nvGrpSpPr>
          <p:cNvPr id="22" name="组合 21"/>
          <p:cNvGrpSpPr>
            <a:grpSpLocks noChangeAspect="1"/>
          </p:cNvGrpSpPr>
          <p:nvPr/>
        </p:nvGrpSpPr>
        <p:grpSpPr>
          <a:xfrm>
            <a:off x="7825868" y="5601587"/>
            <a:ext cx="540000" cy="637969"/>
            <a:chOff x="344595" y="5122759"/>
            <a:chExt cx="900000" cy="1063281"/>
          </a:xfrm>
        </p:grpSpPr>
        <p:sp>
          <p:nvSpPr>
            <p:cNvPr id="23" name="矩形 22"/>
            <p:cNvSpPr/>
            <p:nvPr/>
          </p:nvSpPr>
          <p:spPr>
            <a:xfrm>
              <a:off x="344595" y="5122759"/>
              <a:ext cx="900000" cy="1063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4" name="Picture 9" descr="F:\logo\国家卫星气象中心标-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95" y="5122759"/>
              <a:ext cx="900000" cy="1063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676" y="2067534"/>
            <a:ext cx="5940000" cy="3358304"/>
          </a:xfrm>
          <a:prstGeom prst="rect">
            <a:avLst/>
          </a:prstGeom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00F443C5-25DB-907A-B987-E10576437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1" y="924508"/>
            <a:ext cx="7324879" cy="178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uLnTx/>
                <a:uFillTx/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Overview of FY-4C/GIIRS Instrument</a:t>
            </a:r>
            <a:r>
              <a:rPr kumimoji="0" lang="en-US" altLang="zh-CN" sz="3600" b="0" i="0" u="none" strike="noStrike" kern="1200" cap="none" spc="0" normalizeH="0" noProof="0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uLnTx/>
                <a:uFillTx/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 Status and L1 Processing System Design</a:t>
            </a:r>
            <a:endParaRPr kumimoji="0" lang="zh-CN" altLang="en-US" sz="3600" b="0" i="0" u="none" strike="noStrike" kern="1200" cap="none" spc="0" normalizeH="0" baseline="0" noProof="0" dirty="0">
              <a:ln w="17780" cmpd="sng">
                <a:solidFill>
                  <a:srgbClr val="BBE0E3">
                    <a:tint val="3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uLnTx/>
              <a:uFillTx/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11902" y="4862407"/>
            <a:ext cx="145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FY-4C/GIIRS on-orbit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courtesy of SISE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7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424514" y="1279900"/>
            <a:ext cx="9938687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FY-4C/GIIRS Schedule in 2025</a:t>
            </a:r>
          </a:p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2025.03, GIIRS flight model integration</a:t>
            </a:r>
          </a:p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2025.06, spacecraft test with flight model installation</a:t>
            </a:r>
          </a:p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2025.07, Shock and vibration tests of spacecraft</a:t>
            </a:r>
          </a:p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2025.08, GIIRS flight model TVAC test (Optics, Geometry, Spectral and Radiometric test)</a:t>
            </a:r>
          </a:p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2025.10, satellite will leave Shanghai space site and to be transport to the rocket launch site</a:t>
            </a:r>
          </a:p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2025.12, launched from the </a:t>
            </a:r>
            <a:r>
              <a:rPr lang="en-US" altLang="zh-CN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Xichang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Space Launch Site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4. FY-4C/GIIRS Instrument Current Status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1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9205831" y="1027441"/>
            <a:ext cx="292690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pipeline architecture of GIIRS-C Level-1 processing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5. Level-1 Processing System Design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2" y="822360"/>
            <a:ext cx="861041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50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5. Level-1 Processing System Design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" y="822360"/>
            <a:ext cx="9000000" cy="55933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98876" y="4871308"/>
            <a:ext cx="403065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 64 columns of FPA with total 4096 pixels were divided into 32 groups per group of two columns (64×2) , and assigned to 32 computer CPU units.</a:t>
            </a:r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6476" y="123568"/>
            <a:ext cx="1019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chemeClr val="bg1"/>
                </a:solidFill>
                <a:latin typeface="Ink Free" panose="03080402000500000000" pitchFamily="66" charset="0"/>
                <a:ea typeface="微软雅黑" panose="020B0503020204020204" pitchFamily="34" charset="-122"/>
              </a:rPr>
              <a:t>Fin</a:t>
            </a:r>
            <a:endParaRPr lang="zh-CN" altLang="en-US" sz="2400" b="1" i="1" dirty="0">
              <a:solidFill>
                <a:schemeClr val="bg1"/>
              </a:solidFill>
              <a:latin typeface="Ink Free" panose="03080402000500000000" pitchFamily="66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04830" y="1700604"/>
            <a:ext cx="7190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That’s all Folks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marR="0" lvl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Thank you for your attention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59464" y="4756868"/>
            <a:ext cx="288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 Lee</a:t>
            </a:r>
          </a:p>
          <a:p>
            <a:pPr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lilu@cma.gov.cn</a:t>
            </a:r>
          </a:p>
        </p:txBody>
      </p:sp>
    </p:spTree>
    <p:extLst>
      <p:ext uri="{BB962C8B-B14F-4D97-AF65-F5344CB8AC3E}">
        <p14:creationId xmlns:p14="http://schemas.microsoft.com/office/powerpoint/2010/main" val="147764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1</a:t>
            </a:fld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1. FY-4C Mission Overview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83" y="767737"/>
            <a:ext cx="5760000" cy="3596522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409388" y="4038235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FY-4C on-orbit,</a:t>
            </a: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courtesy of SISE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5" name="表格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585047"/>
              </p:ext>
            </p:extLst>
          </p:nvPr>
        </p:nvGraphicFramePr>
        <p:xfrm>
          <a:off x="129118" y="4821806"/>
          <a:ext cx="4976281" cy="18850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28523">
                  <a:extLst>
                    <a:ext uri="{9D8B030D-6E8A-4147-A177-3AD203B41FA5}">
                      <a16:colId xmlns:a16="http://schemas.microsoft.com/office/drawing/2014/main" val="73654614"/>
                    </a:ext>
                  </a:extLst>
                </a:gridCol>
                <a:gridCol w="4047758">
                  <a:extLst>
                    <a:ext uri="{9D8B030D-6E8A-4147-A177-3AD203B41FA5}">
                      <a16:colId xmlns:a16="http://schemas.microsoft.com/office/drawing/2014/main" val="1091759283"/>
                    </a:ext>
                  </a:extLst>
                </a:gridCol>
              </a:tblGrid>
              <a:tr h="2520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Acronym</a:t>
                      </a:r>
                    </a:p>
                  </a:txBody>
                  <a:tcPr marL="34956" marR="69912" marT="27965" marB="2796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Full name</a:t>
                      </a:r>
                    </a:p>
                  </a:txBody>
                  <a:tcPr marL="34956" marR="69912" marT="27965" marB="27965" anchor="ctr"/>
                </a:tc>
                <a:extLst>
                  <a:ext uri="{0D108BD9-81ED-4DB2-BD59-A6C34878D82A}">
                    <a16:rowId xmlns:a16="http://schemas.microsoft.com/office/drawing/2014/main" val="2878718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</a:t>
                      </a:r>
                    </a:p>
                  </a:txBody>
                  <a:tcPr marL="34956" marR="69912" marT="27965" marB="2796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Advanced Geostationary Radiation Imager</a:t>
                      </a:r>
                    </a:p>
                  </a:txBody>
                  <a:tcPr marL="34956" marR="69912" marT="27965" marB="27965" anchor="ctr"/>
                </a:tc>
                <a:extLst>
                  <a:ext uri="{0D108BD9-81ED-4DB2-BD59-A6C34878D82A}">
                    <a16:rowId xmlns:a16="http://schemas.microsoft.com/office/drawing/2014/main" val="2403855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u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GIIRS</a:t>
                      </a:r>
                    </a:p>
                  </a:txBody>
                  <a:tcPr marL="34956" marR="69912" marT="27965" marB="2796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Geostationary Interferometric Infrared Sounder</a:t>
                      </a:r>
                    </a:p>
                  </a:txBody>
                  <a:tcPr marL="34956" marR="69912" marT="27965" marB="27965" anchor="ctr"/>
                </a:tc>
                <a:extLst>
                  <a:ext uri="{0D108BD9-81ED-4DB2-BD59-A6C34878D82A}">
                    <a16:rowId xmlns:a16="http://schemas.microsoft.com/office/drawing/2014/main" val="2578799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LMI</a:t>
                      </a:r>
                    </a:p>
                  </a:txBody>
                  <a:tcPr marL="34956" marR="69912" marT="27965" marB="2796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Lightning Mapping Imager</a:t>
                      </a:r>
                    </a:p>
                  </a:txBody>
                  <a:tcPr marL="34956" marR="69912" marT="27965" marB="27965" anchor="ctr"/>
                </a:tc>
                <a:extLst>
                  <a:ext uri="{0D108BD9-81ED-4DB2-BD59-A6C34878D82A}">
                    <a16:rowId xmlns:a16="http://schemas.microsoft.com/office/drawing/2014/main" val="2595195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</a:t>
                      </a:r>
                    </a:p>
                  </a:txBody>
                  <a:tcPr marL="34956" marR="69912" marT="27965" marB="2796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Multiband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Ionospheric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Ultra-Violet Spectrum Imager</a:t>
                      </a:r>
                    </a:p>
                  </a:txBody>
                  <a:tcPr marL="34956" marR="69912" marT="27965" marB="27965" anchor="ctr"/>
                </a:tc>
                <a:extLst>
                  <a:ext uri="{0D108BD9-81ED-4DB2-BD59-A6C34878D82A}">
                    <a16:rowId xmlns:a16="http://schemas.microsoft.com/office/drawing/2014/main" val="757247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SUVI</a:t>
                      </a:r>
                    </a:p>
                  </a:txBody>
                  <a:tcPr marL="34956" marR="69912" marT="27965" marB="2796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Solar Extreme-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UltraViolet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Imager</a:t>
                      </a:r>
                    </a:p>
                  </a:txBody>
                  <a:tcPr marL="34956" marR="69912" marT="27965" marB="27965" anchor="ctr"/>
                </a:tc>
                <a:extLst>
                  <a:ext uri="{0D108BD9-81ED-4DB2-BD59-A6C34878D82A}">
                    <a16:rowId xmlns:a16="http://schemas.microsoft.com/office/drawing/2014/main" val="4154011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u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SXUS</a:t>
                      </a:r>
                      <a:endParaRPr lang="en-US" sz="140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56" marR="69912" marT="27965" marB="2796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Solar X-EUV Irradiance Sensor</a:t>
                      </a:r>
                    </a:p>
                  </a:txBody>
                  <a:tcPr marL="34956" marR="69912" marT="27965" marB="27965" anchor="ctr"/>
                </a:tc>
                <a:extLst>
                  <a:ext uri="{0D108BD9-81ED-4DB2-BD59-A6C34878D82A}">
                    <a16:rowId xmlns:a16="http://schemas.microsoft.com/office/drawing/2014/main" val="486558883"/>
                  </a:ext>
                </a:extLst>
              </a:tr>
            </a:tbl>
          </a:graphicData>
        </a:graphic>
      </p:graphicFrame>
      <p:cxnSp>
        <p:nvCxnSpPr>
          <p:cNvPr id="36" name="直接箭头连接符 35"/>
          <p:cNvCxnSpPr/>
          <p:nvPr/>
        </p:nvCxnSpPr>
        <p:spPr>
          <a:xfrm flipH="1" flipV="1">
            <a:off x="9451596" y="2741758"/>
            <a:ext cx="984877" cy="54258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9776827" y="3284343"/>
            <a:ext cx="1353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AGRI</a:t>
            </a: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/Mesoscale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759895" y="1366870"/>
            <a:ext cx="1353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AGRI</a:t>
            </a: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/Full </a:t>
            </a:r>
            <a:r>
              <a:rPr lang="en-US" altLang="zh-CN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DIsk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0" name="直接箭头连接符 39"/>
          <p:cNvCxnSpPr>
            <a:stCxn id="39" idx="2"/>
          </p:cNvCxnSpPr>
          <p:nvPr/>
        </p:nvCxnSpPr>
        <p:spPr>
          <a:xfrm flipH="1">
            <a:off x="9717563" y="1643869"/>
            <a:ext cx="718910" cy="66214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6096000" y="1089871"/>
            <a:ext cx="1545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GIIRS</a:t>
            </a:r>
            <a:r>
              <a:rPr lang="en-US" altLang="zh-CN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/CN Region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6868925" y="1366870"/>
            <a:ext cx="1129365" cy="51431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5115035" y="4364259"/>
            <a:ext cx="68918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FY-4C is the third satellite in China's second-generation geostationary meteorological satellite series (FengYun-4), and is scheduled to be launched in Dec., 2025.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As an operational meteorological satellite, it will provide operational continuity of GEO-satellite-based observations.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 measurements from the six instruments are used for planetary and space weather monitoring and research, including atmospheric temperature and humidity sounding, sea-surface temperature, cloud and aerosol properties, regional ozone levels, atmospheric ionosphere and solar activity.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85" y="761505"/>
            <a:ext cx="3600000" cy="40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2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2. FY-4C/GIIRS Overall Design: Requirement Update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105339"/>
              </p:ext>
            </p:extLst>
          </p:nvPr>
        </p:nvGraphicFramePr>
        <p:xfrm>
          <a:off x="5918200" y="795631"/>
          <a:ext cx="6201700" cy="503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320">
                  <a:extLst>
                    <a:ext uri="{9D8B030D-6E8A-4147-A177-3AD203B41FA5}">
                      <a16:colId xmlns:a16="http://schemas.microsoft.com/office/drawing/2014/main" val="1717687246"/>
                    </a:ext>
                  </a:extLst>
                </a:gridCol>
                <a:gridCol w="2197690">
                  <a:extLst>
                    <a:ext uri="{9D8B030D-6E8A-4147-A177-3AD203B41FA5}">
                      <a16:colId xmlns:a16="http://schemas.microsoft.com/office/drawing/2014/main" val="1728847866"/>
                    </a:ext>
                  </a:extLst>
                </a:gridCol>
                <a:gridCol w="2197690">
                  <a:extLst>
                    <a:ext uri="{9D8B030D-6E8A-4147-A177-3AD203B41FA5}">
                      <a16:colId xmlns:a16="http://schemas.microsoft.com/office/drawing/2014/main" val="1798117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Requirement</a:t>
                      </a:r>
                      <a:endParaRPr lang="zh-CN" altLang="en-US" sz="1400" b="1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FY-4B</a:t>
                      </a:r>
                      <a:endParaRPr lang="zh-CN" altLang="en-US" sz="1600" b="1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FY-4C</a:t>
                      </a:r>
                      <a:endParaRPr lang="zh-CN" altLang="en-US" sz="1600" b="1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0302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Spectral Range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LWIR: 680~1130 cm</a:t>
                      </a:r>
                      <a:r>
                        <a:rPr lang="en-US" altLang="zh-CN" sz="1400" baseline="300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-1</a:t>
                      </a:r>
                      <a:endParaRPr lang="en-US" altLang="zh-CN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MWIR: 1650~2250 cm</a:t>
                      </a:r>
                      <a:r>
                        <a:rPr lang="en-US" altLang="zh-CN" sz="1400" baseline="300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-1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LWIR: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650~1130 cm</a:t>
                      </a:r>
                      <a:r>
                        <a:rPr lang="en-US" altLang="zh-CN" sz="1400" baseline="30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-1</a:t>
                      </a:r>
                      <a:endParaRPr lang="en-US" altLang="zh-CN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MWIR: 1650~2250 cm</a:t>
                      </a:r>
                      <a:r>
                        <a:rPr lang="en-US" altLang="zh-CN" sz="1400" baseline="300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-1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7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Spectral Sampling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0.625 cm</a:t>
                      </a:r>
                      <a:r>
                        <a:rPr lang="en-US" altLang="zh-CN" sz="1400" baseline="300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-1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0.625 cm</a:t>
                      </a:r>
                      <a:r>
                        <a:rPr lang="en-US" altLang="zh-CN" sz="1400" baseline="300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-1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1246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Noise (</a:t>
                      </a:r>
                      <a:r>
                        <a:rPr lang="en-US" altLang="zh-CN" sz="1400" dirty="0" err="1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NEdR</a:t>
                      </a: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LWIR: less than</a:t>
                      </a:r>
                      <a:r>
                        <a:rPr lang="en-US" altLang="zh-CN" sz="1400" baseline="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0.5</a:t>
                      </a: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r. u.</a:t>
                      </a:r>
                    </a:p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MWIR: less than 0.1 r. u.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LWIR: less than 0.5 r. u.</a:t>
                      </a:r>
                    </a:p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MWIR: less than 0.1 r. u.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4407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Spectral accuracy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7 ppm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 ppm</a:t>
                      </a:r>
                      <a:endParaRPr lang="zh-CN" alt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1664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Radiometric accuracy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0.7 K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0.5 K</a:t>
                      </a:r>
                      <a:endParaRPr lang="zh-CN" alt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243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Detector</a:t>
                      </a:r>
                      <a:r>
                        <a:rPr lang="en-US" altLang="zh-CN" sz="1400" baseline="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Matrix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16×8,</a:t>
                      </a:r>
                      <a:r>
                        <a:rPr lang="en-US" altLang="zh-CN" sz="1400" baseline="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sparse </a:t>
                      </a:r>
                      <a:r>
                        <a:rPr lang="en-US" altLang="zh-CN" sz="1400" baseline="0" dirty="0" err="1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layour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64×64, FPA</a:t>
                      </a:r>
                      <a:endParaRPr lang="zh-CN" alt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792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IR Spatial Sampling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12 km @ </a:t>
                      </a:r>
                      <a:r>
                        <a:rPr lang="en-US" altLang="zh-CN" sz="1400" dirty="0" err="1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s.s.p</a:t>
                      </a: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.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 km @ </a:t>
                      </a:r>
                      <a:r>
                        <a:rPr lang="en-US" altLang="zh-CN" sz="14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s.s.p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.</a:t>
                      </a:r>
                      <a:endParaRPr lang="zh-CN" alt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602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Dwell Duration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10.4s for a 384km × 192km area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~10s for a 256km × 256km area</a:t>
                      </a:r>
                      <a:endParaRPr lang="zh-CN" alt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75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Observation Coverage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China and its surroundings @ 105°E (2024.02~now)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China and its surroundings @ 133°E</a:t>
                      </a:r>
                      <a:r>
                        <a:rPr lang="en-US" altLang="zh-CN" sz="1400" baseline="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(undetermined)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068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Repeat Cycle Duration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1.5 hours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~1 hour</a:t>
                      </a:r>
                      <a:endParaRPr lang="zh-CN" alt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4343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VIS Spatial Sampling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 km @ </a:t>
                      </a:r>
                      <a:r>
                        <a:rPr lang="en-US" altLang="zh-CN" sz="1400" dirty="0" err="1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s.s.p</a:t>
                      </a:r>
                      <a:r>
                        <a:rPr lang="en-US" altLang="zh-CN" sz="1400" dirty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.</a:t>
                      </a:r>
                      <a:endParaRPr lang="zh-CN" altLang="en-US" sz="1400" dirty="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0.5 km @ </a:t>
                      </a:r>
                      <a:r>
                        <a:rPr lang="en-US" altLang="zh-CN" sz="14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s.s.p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.</a:t>
                      </a:r>
                      <a:endParaRPr lang="zh-CN" alt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349706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8977023" y="5842613"/>
            <a:ext cx="3103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r. u.: radiance unit, </a:t>
            </a:r>
            <a:r>
              <a:rPr lang="en-US" altLang="zh-CN" sz="1600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mW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/[m</a:t>
            </a:r>
            <a:r>
              <a:rPr lang="en-US" altLang="zh-CN" sz="1600" baseline="30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·sr·cm</a:t>
            </a:r>
            <a:r>
              <a:rPr lang="en-US" altLang="zh-CN" sz="1600" baseline="30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-1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]</a:t>
            </a:r>
          </a:p>
          <a:p>
            <a:pPr algn="just"/>
            <a:r>
              <a:rPr lang="en-US" altLang="zh-CN" sz="1600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s.s.p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.: sub-satellite point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" y="801042"/>
            <a:ext cx="5760000" cy="216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0404" y="3575135"/>
            <a:ext cx="564994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 objectives of the GIIRS are to:</a:t>
            </a:r>
          </a:p>
          <a:p>
            <a:pPr marL="36000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Provide information on vertical structure of water vapor, temperature and wind at high spatial, temporal, and vertical resolution (8 km, 1 h, 1 km).</a:t>
            </a:r>
          </a:p>
          <a:p>
            <a:pPr marL="36000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Support air chemistry and air quality applications.</a:t>
            </a:r>
          </a:p>
          <a:p>
            <a:pPr marL="360000" indent="-285750" algn="just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Support regional climate variable records (LST/SST).</a:t>
            </a:r>
          </a:p>
        </p:txBody>
      </p:sp>
    </p:spTree>
    <p:extLst>
      <p:ext uri="{BB962C8B-B14F-4D97-AF65-F5344CB8AC3E}">
        <p14:creationId xmlns:p14="http://schemas.microsoft.com/office/powerpoint/2010/main" val="2588642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76201" y="5208947"/>
            <a:ext cx="5773360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FY-4C/GIIRS consists of an IR FTS and a visible-light integrated imager.</a:t>
            </a:r>
          </a:p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Main Update: 32x32 </a:t>
            </a:r>
            <a:r>
              <a:rPr lang="en-US" altLang="zh-CN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superpixels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with 90 </a:t>
            </a:r>
            <a:r>
              <a:rPr lang="en-US" altLang="zh-CN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μm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pitch for IR sounding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27" y="822360"/>
            <a:ext cx="4098421" cy="576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32" y="5677173"/>
            <a:ext cx="432000" cy="43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54" y="1563359"/>
            <a:ext cx="288000" cy="28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2. FY-4C/GIIRS Overall Design: Requirement Update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22" y="762529"/>
            <a:ext cx="5040000" cy="4192881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/>
        </p:nvCxnSpPr>
        <p:spPr>
          <a:xfrm flipH="1">
            <a:off x="9691234" y="1833071"/>
            <a:ext cx="546512" cy="140436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9691234" y="1577340"/>
            <a:ext cx="546512" cy="272534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9169856" y="5692814"/>
            <a:ext cx="941376" cy="326210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9169856" y="6090698"/>
            <a:ext cx="941376" cy="117107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678985" y="1100286"/>
            <a:ext cx="128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FY-4C/GIIRS</a:t>
            </a:r>
          </a:p>
          <a:p>
            <a:pPr algn="just"/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 </a:t>
            </a:r>
            <a:r>
              <a:rPr lang="en-US" altLang="zh-CN" sz="1400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Superpixel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= 2x2 subpixels</a:t>
            </a:r>
          </a:p>
          <a:p>
            <a:pPr algn="just"/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45 </a:t>
            </a:r>
            <a:r>
              <a:rPr lang="en-US" altLang="zh-CN" sz="1400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μm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pitch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0333676" y="4476844"/>
            <a:ext cx="1797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FY-4B/GIIRS</a:t>
            </a:r>
          </a:p>
          <a:p>
            <a:pPr algn="just"/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 pixel is equivalent to 2.67x2.67 subpixels of GIIRS-C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2676385" y="4379091"/>
            <a:ext cx="270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FY-4B/GIIRS Optical Layout</a:t>
            </a:r>
          </a:p>
        </p:txBody>
      </p:sp>
    </p:spTree>
    <p:extLst>
      <p:ext uri="{BB962C8B-B14F-4D97-AF65-F5344CB8AC3E}">
        <p14:creationId xmlns:p14="http://schemas.microsoft.com/office/powerpoint/2010/main" val="264676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253537" y="6141465"/>
            <a:ext cx="441137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FY-4C/GIIRS 1-hourly observation mode.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3. FY-4C/GIIRS Observation Mode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AEC45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0" end="4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85" y="773136"/>
            <a:ext cx="5040000" cy="5104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27" y="822360"/>
            <a:ext cx="4098421" cy="576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111" y="2889955"/>
            <a:ext cx="672011" cy="672011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H="1">
            <a:off x="9691235" y="3498730"/>
            <a:ext cx="946285" cy="203672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9691238" y="2889955"/>
            <a:ext cx="946282" cy="688814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0582062" y="2281180"/>
            <a:ext cx="673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8 km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38088" y="915620"/>
            <a:ext cx="210194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32×8 km = 256 km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左大括号 3"/>
          <p:cNvSpPr/>
          <p:nvPr/>
        </p:nvSpPr>
        <p:spPr>
          <a:xfrm rot="5400000">
            <a:off x="7809316" y="-418092"/>
            <a:ext cx="330200" cy="3964064"/>
          </a:xfrm>
          <a:prstGeom prst="leftBrace">
            <a:avLst>
              <a:gd name="adj1" fmla="val 5961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10637520" y="3561966"/>
            <a:ext cx="0" cy="451578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10520556" y="3857942"/>
            <a:ext cx="528444" cy="61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10937116" y="3561966"/>
            <a:ext cx="0" cy="451578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V="1">
            <a:off x="10622280" y="2438377"/>
            <a:ext cx="0" cy="451578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11222663" y="2438377"/>
            <a:ext cx="0" cy="451578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10621118" y="2613855"/>
            <a:ext cx="601545" cy="62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10500687" y="3856712"/>
            <a:ext cx="136833" cy="1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 flipV="1">
            <a:off x="10937115" y="3856712"/>
            <a:ext cx="136833" cy="1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10476230" y="3974863"/>
            <a:ext cx="673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 km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0297911" y="4169193"/>
            <a:ext cx="1029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~112 </a:t>
            </a:r>
            <a:r>
              <a:rPr lang="en-US" altLang="zh-CN" sz="1600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μrad</a:t>
            </a:r>
            <a:endParaRPr lang="en-US" altLang="zh-CN" sz="16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403743" y="2038028"/>
            <a:ext cx="1029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~224 </a:t>
            </a:r>
            <a:r>
              <a:rPr lang="en-US" altLang="zh-CN" sz="1600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μrad</a:t>
            </a:r>
            <a:endParaRPr lang="en-US" altLang="zh-CN" sz="16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47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5858933" y="1280296"/>
            <a:ext cx="621453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 the Earth observation sequence, four kinds of </a:t>
            </a:r>
            <a:r>
              <a:rPr lang="en-US" altLang="zh-CN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interferograms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are measured: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Earth View (ES): Earth scene observation through front baffle;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Blackbody (BB): Internal blackbody observation;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Cold Space-A (CS</a:t>
            </a:r>
            <a:r>
              <a:rPr lang="en-US" altLang="zh-CN" baseline="-25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): Cold space observation along a fixed LOS, used for radiometric calibration;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Cold Space-B (CS</a:t>
            </a:r>
            <a:r>
              <a:rPr lang="en-US" altLang="zh-CN" baseline="-25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): Cold space observation at the beginning and end of each scan row, used for radiometric deviation correction.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3. FY-4C/GIIRS Observation Mode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6959" y="5877003"/>
            <a:ext cx="503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 blackbody is embedded inside the instrument, and the position in the figure is only a schematic, not a real pointing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59" y="762016"/>
            <a:ext cx="5040000" cy="51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6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3. FY-4C/GIIRS Observation Mode: design motivation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000" y="767853"/>
            <a:ext cx="9000000" cy="5507376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128160" y="6376832"/>
            <a:ext cx="596784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2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FY-4B/GIIRS brightness time series </a:t>
            </a:r>
            <a:r>
              <a:rPr lang="en-US" altLang="zh-CN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wrt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DS pointing</a:t>
            </a:r>
          </a:p>
        </p:txBody>
      </p:sp>
    </p:spTree>
    <p:extLst>
      <p:ext uri="{BB962C8B-B14F-4D97-AF65-F5344CB8AC3E}">
        <p14:creationId xmlns:p14="http://schemas.microsoft.com/office/powerpoint/2010/main" val="254161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3. FY-4C/GIIRS Observation Mode: design motivation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9453" y="5712362"/>
            <a:ext cx="11533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More details in</a:t>
            </a:r>
          </a:p>
          <a:p>
            <a:pPr marL="360000" algn="just"/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 Lee. Report in IASI-2024 Conference, Dec. 02-06, 2024, Nancy, France.</a:t>
            </a:r>
          </a:p>
          <a:p>
            <a:pPr marL="360000" algn="just"/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 Lee et al. (2025). FengYun-4B GIIRS on-orbit performance, </a:t>
            </a:r>
            <a:r>
              <a:rPr lang="en-US" altLang="zh-CN" sz="1600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postlaunch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calibration and validation activities, and its measurements quality. Manuscript submitted for publication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56" y="797885"/>
            <a:ext cx="2880000" cy="288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67" y="797885"/>
            <a:ext cx="2880000" cy="288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17154" y="3736648"/>
            <a:ext cx="2454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self-emission into FOV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393565" y="3736648"/>
            <a:ext cx="2335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less self-emission into FOV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81" y="756079"/>
            <a:ext cx="4680000" cy="25333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81" y="3297850"/>
            <a:ext cx="4680000" cy="24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35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AF0C06C-A120-4CEF-A9AD-F4118C12BC70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6475" y="123568"/>
            <a:ext cx="1019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4. FY-4C/GIIRS Instrument Current Status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5389" y="5842206"/>
            <a:ext cx="286901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  <a:spcAft>
                <a:spcPts val="600"/>
              </a:spcAft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Prototype Model Integration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61491" y="5842206"/>
            <a:ext cx="286901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spcAft>
                <a:spcPts val="600"/>
              </a:spcAft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Preparation for TVAC test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271413" y="5842206"/>
            <a:ext cx="381092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spcAft>
                <a:spcPts val="600"/>
              </a:spcAft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Prototype Model in the TVAC Chamber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99" y="884025"/>
            <a:ext cx="3596828" cy="48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427" y="884025"/>
            <a:ext cx="3725286" cy="486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413" y="883826"/>
            <a:ext cx="3810924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08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3470</TotalTime>
  <Words>913</Words>
  <Application>Microsoft Office PowerPoint</Application>
  <PresentationFormat>Widescreen</PresentationFormat>
  <Paragraphs>158</Paragraphs>
  <Slides>13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神州网信技术有限公司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Leest</dc:creator>
  <cp:lastModifiedBy>Dell</cp:lastModifiedBy>
  <cp:revision>125</cp:revision>
  <dcterms:created xsi:type="dcterms:W3CDTF">2024-06-18T08:16:30Z</dcterms:created>
  <dcterms:modified xsi:type="dcterms:W3CDTF">2025-04-08T10:18:15Z</dcterms:modified>
</cp:coreProperties>
</file>