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6" r:id="rId2"/>
  </p:sldMasterIdLst>
  <p:notesMasterIdLst>
    <p:notesMasterId r:id="rId22"/>
  </p:notesMasterIdLst>
  <p:sldIdLst>
    <p:sldId id="1008" r:id="rId3"/>
    <p:sldId id="992" r:id="rId4"/>
    <p:sldId id="994" r:id="rId5"/>
    <p:sldId id="993" r:id="rId6"/>
    <p:sldId id="1007" r:id="rId7"/>
    <p:sldId id="1009" r:id="rId8"/>
    <p:sldId id="1012" r:id="rId9"/>
    <p:sldId id="1014" r:id="rId10"/>
    <p:sldId id="1010" r:id="rId11"/>
    <p:sldId id="1016" r:id="rId12"/>
    <p:sldId id="1019" r:id="rId13"/>
    <p:sldId id="1020" r:id="rId14"/>
    <p:sldId id="1011" r:id="rId15"/>
    <p:sldId id="1021" r:id="rId16"/>
    <p:sldId id="1023" r:id="rId17"/>
    <p:sldId id="1022" r:id="rId18"/>
    <p:sldId id="1025" r:id="rId19"/>
    <p:sldId id="990" r:id="rId20"/>
    <p:sldId id="102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00FF"/>
    <a:srgbClr val="66ABDB"/>
    <a:srgbClr val="4584D3"/>
    <a:srgbClr val="72E2C4"/>
    <a:srgbClr val="F39B8C"/>
    <a:srgbClr val="BDC1F9"/>
    <a:srgbClr val="A9ADA6"/>
    <a:srgbClr val="749BC2"/>
    <a:srgbClr val="719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55" autoAdjust="0"/>
  </p:normalViewPr>
  <p:slideViewPr>
    <p:cSldViewPr snapToGrid="0">
      <p:cViewPr varScale="1">
        <p:scale>
          <a:sx n="69" d="100"/>
          <a:sy n="69" d="100"/>
        </p:scale>
        <p:origin x="1205" y="1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35872-E9F7-4B71-B1F5-D8FD913C738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2B7A1-8186-4139-9851-C787DFCC4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35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altLang="zh-CN" sz="12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92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872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another important test in the spectral calibration phase is observing the gas cell and getting the gas spectrum</a:t>
            </a:r>
            <a:r>
              <a:rPr lang="en-US" altLang="zh-CN" dirty="0"/>
              <a:t>,</a:t>
            </a:r>
            <a:r>
              <a:rPr lang="en-US" altLang="zh-CN" sz="1200" dirty="0"/>
              <a:t> with this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spectral test,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initial </a:t>
            </a:r>
            <a:r>
              <a:rPr lang="en-US" altLang="zh-CN" b="1" dirty="0"/>
              <a:t>spectral scale shifts factor will be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Updated and spectral calibration accuracy is assessed</a:t>
            </a:r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dirty="0"/>
              <a:t>For GIIRS prelaunch spectral calibration in TVAC test, the Carbon Monoxide (CO) and Ammonia (NH3) were used, which have strong spectral absorption in the </a:t>
            </a:r>
            <a:r>
              <a:rPr lang="en-US" altLang="zh-CN" dirty="0" err="1"/>
              <a:t>midwave</a:t>
            </a:r>
            <a:r>
              <a:rPr lang="en-US" altLang="zh-CN" dirty="0"/>
              <a:t> and longwave bands.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dirty="0"/>
              <a:t>And a 200 mm long gas cell whose gas composition, pressure, and temperature can be controlled in ambient ,it was placed in a vacuum chamber between the collimator and a blackbody maintained at the cold and hot temperatures 300 K and 330 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dirty="0"/>
              <a:t>The spectral transmittance are derived by measuring four types of radiance for each gas: that is cell full with hot blackbody , cell empty with hot blackbody , cell full with cold blackbody , and cell empty with cold blackbody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008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400" indent="0" algn="just">
              <a:lnSpc>
                <a:spcPts val="28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endParaRPr lang="en-US" altLang="zh-CN" b="0" i="0" dirty="0">
              <a:solidFill>
                <a:srgbClr val="000000"/>
              </a:solidFill>
              <a:effectLst/>
              <a:latin typeface="PingFang S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045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981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313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609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991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018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99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altLang="zh-CN" sz="1200" b="1" dirty="0">
              <a:solidFill>
                <a:srgbClr val="595959"/>
              </a:solidFill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82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6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67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61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08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zh-CN" b="0" i="0" dirty="0">
              <a:solidFill>
                <a:srgbClr val="000000"/>
              </a:solidFill>
              <a:effectLst/>
              <a:latin typeface="PingFang S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19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zh-CN" b="0" i="0" dirty="0">
              <a:solidFill>
                <a:srgbClr val="000000"/>
              </a:solidFill>
              <a:effectLst/>
              <a:latin typeface="PingFang S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894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2B7A1-8186-4139-9851-C787DFCC4F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63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17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922-EB69-4F82-B43B-8BC492AF9EF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9FE-0E47-47F1-9C9C-6A3C225CE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79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922-EB69-4F82-B43B-8BC492AF9EF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9FE-0E47-47F1-9C9C-6A3C225CE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530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922-EB69-4F82-B43B-8BC492AF9EF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9FE-0E47-47F1-9C9C-6A3C225CE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22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922-EB69-4F82-B43B-8BC492AF9EF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9FE-0E47-47F1-9C9C-6A3C225CE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9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922-EB69-4F82-B43B-8BC492AF9EF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9FE-0E47-47F1-9C9C-6A3C225CE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5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B66438-EDFC-4F68-C003-5D6707B19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BF2D9F-9D5C-066A-0E7C-076B29EB1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A0D52-805E-9BCD-5270-66A3A511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D664-9531-48C7-BA8F-7D741BDD5FE1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445CF7-2C1C-5FD2-5FDF-6978F697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0574E5-7D27-0CEA-6FF2-A110839D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07C-FEC1-45BF-BC9F-B8765FF961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51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19F6B-8C8B-CABE-9FE8-9EFDA39C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B5BD4C-0DE1-30C7-B6D0-05F83E7F8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5E80B-B01F-E0A5-2F1A-F973C4DC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D664-9531-48C7-BA8F-7D741BDD5FE1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23CA3B-18B1-16A2-4295-C6E49379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A1BA75-6038-8159-971B-7CE215D5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07C-FEC1-45BF-BC9F-B8765FF961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99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922-EB69-4F82-B43B-8BC492AF9EF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9FE-0E47-47F1-9C9C-6A3C225CE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6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922-EB69-4F82-B43B-8BC492AF9EF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9FE-0E47-47F1-9C9C-6A3C225CE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23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922-EB69-4F82-B43B-8BC492AF9EF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9FE-0E47-47F1-9C9C-6A3C225CE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28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922-EB69-4F82-B43B-8BC492AF9EF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9FE-0E47-47F1-9C9C-6A3C225CE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2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922-EB69-4F82-B43B-8BC492AF9EF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9FE-0E47-47F1-9C9C-6A3C225CE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39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922-EB69-4F82-B43B-8BC492AF9EF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9FE-0E47-47F1-9C9C-6A3C225CE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03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ïṧľiḋê">
            <a:extLst>
              <a:ext uri="{FF2B5EF4-FFF2-40B4-BE49-F238E27FC236}">
                <a16:creationId xmlns:a16="http://schemas.microsoft.com/office/drawing/2014/main" id="{AD986787-B79E-1080-8407-EFC542F7D7E4}"/>
              </a:ext>
            </a:extLst>
          </p:cNvPr>
          <p:cNvSpPr/>
          <p:nvPr userDrawn="1"/>
        </p:nvSpPr>
        <p:spPr>
          <a:xfrm>
            <a:off x="247548" y="293404"/>
            <a:ext cx="411480" cy="405765"/>
          </a:xfrm>
          <a:prstGeom prst="rect">
            <a:avLst/>
          </a:prstGeom>
          <a:solidFill>
            <a:srgbClr val="B8DD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ïṧľiḋê">
            <a:extLst>
              <a:ext uri="{FF2B5EF4-FFF2-40B4-BE49-F238E27FC236}">
                <a16:creationId xmlns:a16="http://schemas.microsoft.com/office/drawing/2014/main" id="{B671B688-849C-EF00-AF4B-136937F5B1DC}"/>
              </a:ext>
            </a:extLst>
          </p:cNvPr>
          <p:cNvSpPr/>
          <p:nvPr userDrawn="1"/>
        </p:nvSpPr>
        <p:spPr>
          <a:xfrm>
            <a:off x="477418" y="525814"/>
            <a:ext cx="252730" cy="25019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C6161DD-08B1-C028-3211-860A6B19E8C6}"/>
              </a:ext>
            </a:extLst>
          </p:cNvPr>
          <p:cNvCxnSpPr>
            <a:cxnSpLocks/>
          </p:cNvCxnSpPr>
          <p:nvPr userDrawn="1"/>
        </p:nvCxnSpPr>
        <p:spPr>
          <a:xfrm>
            <a:off x="722981" y="767530"/>
            <a:ext cx="11469019" cy="0"/>
          </a:xfrm>
          <a:prstGeom prst="line">
            <a:avLst/>
          </a:prstGeom>
          <a:noFill/>
          <a:ln w="19050" cap="flat" cmpd="sng" algn="ctr">
            <a:solidFill>
              <a:srgbClr val="4584D3"/>
            </a:solidFill>
            <a:prstDash val="solid"/>
            <a:miter lim="800000"/>
          </a:ln>
          <a:effectLst/>
        </p:spPr>
      </p:cxnSp>
      <p:pic>
        <p:nvPicPr>
          <p:cNvPr id="11" name="full" descr="E:\视频\logo\干涉图logo-透明白2.png干涉图logo-透明白2">
            <a:extLst>
              <a:ext uri="{FF2B5EF4-FFF2-40B4-BE49-F238E27FC236}">
                <a16:creationId xmlns:a16="http://schemas.microsoft.com/office/drawing/2014/main" id="{11EBEB27-3F4C-4B20-8679-49FE61FBC448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6912" y="487560"/>
            <a:ext cx="331691" cy="326697"/>
          </a:xfrm>
          <a:prstGeom prst="rect">
            <a:avLst/>
          </a:prstGeom>
          <a:noFill/>
          <a:effectLst>
            <a:outerShdw blurRad="254000" algn="ctr" rotWithShape="0">
              <a:srgbClr val="53D2FF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116">
            <a:extLst>
              <a:ext uri="{FF2B5EF4-FFF2-40B4-BE49-F238E27FC236}">
                <a16:creationId xmlns:a16="http://schemas.microsoft.com/office/drawing/2014/main" id="{3030D564-6051-E006-AE18-5608B90072A3}"/>
              </a:ext>
            </a:extLst>
          </p:cNvPr>
          <p:cNvSpPr txBox="1"/>
          <p:nvPr userDrawn="1"/>
        </p:nvSpPr>
        <p:spPr>
          <a:xfrm>
            <a:off x="5018805" y="6519366"/>
            <a:ext cx="2877369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GSICS,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Changchun,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Jilin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Province,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China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0FA3E76-C9A1-390B-A43B-4252F14CBA1F}"/>
              </a:ext>
            </a:extLst>
          </p:cNvPr>
          <p:cNvSpPr txBox="1"/>
          <p:nvPr userDrawn="1"/>
        </p:nvSpPr>
        <p:spPr>
          <a:xfrm>
            <a:off x="11567795" y="6427033"/>
            <a:ext cx="390085" cy="27699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fld id="{5DD3DB80-B894-403A-B48E-6FDC1A72010E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DF6C9B5-3A24-E2A2-24A9-FCB3BB026D3C}"/>
              </a:ext>
            </a:extLst>
          </p:cNvPr>
          <p:cNvGrpSpPr/>
          <p:nvPr userDrawn="1"/>
        </p:nvGrpSpPr>
        <p:grpSpPr>
          <a:xfrm>
            <a:off x="9470394" y="151394"/>
            <a:ext cx="2721606" cy="623472"/>
            <a:chOff x="9470394" y="160186"/>
            <a:chExt cx="2721606" cy="623472"/>
          </a:xfrm>
        </p:grpSpPr>
        <p:sp>
          <p:nvSpPr>
            <p:cNvPr id="47" name="直角三角形 46">
              <a:extLst>
                <a:ext uri="{FF2B5EF4-FFF2-40B4-BE49-F238E27FC236}">
                  <a16:creationId xmlns:a16="http://schemas.microsoft.com/office/drawing/2014/main" id="{6F183E6F-CC67-B9CE-AC30-A08AC6429A85}"/>
                </a:ext>
              </a:extLst>
            </p:cNvPr>
            <p:cNvSpPr/>
            <p:nvPr userDrawn="1"/>
          </p:nvSpPr>
          <p:spPr>
            <a:xfrm rot="16200000">
              <a:off x="9466682" y="163898"/>
              <a:ext cx="623472" cy="616048"/>
            </a:xfrm>
            <a:prstGeom prst="rtTriangle">
              <a:avLst/>
            </a:prstGeom>
            <a:solidFill>
              <a:srgbClr val="4584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noFill/>
                </a:ln>
              </a:endParaRPr>
            </a:p>
          </p:txBody>
        </p:sp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8E00CBC6-5316-42B5-82F7-7DA17D8F0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086442" y="160186"/>
              <a:ext cx="2105558" cy="623472"/>
            </a:xfrm>
            <a:prstGeom prst="rect">
              <a:avLst/>
            </a:prstGeom>
          </p:spPr>
        </p:pic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270B3C13-FDD9-2548-A7F4-675F603802F1}"/>
              </a:ext>
            </a:extLst>
          </p:cNvPr>
          <p:cNvSpPr/>
          <p:nvPr userDrawn="1"/>
        </p:nvSpPr>
        <p:spPr>
          <a:xfrm>
            <a:off x="0" y="6540373"/>
            <a:ext cx="1702340" cy="159229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116">
            <a:extLst>
              <a:ext uri="{FF2B5EF4-FFF2-40B4-BE49-F238E27FC236}">
                <a16:creationId xmlns:a16="http://schemas.microsoft.com/office/drawing/2014/main" id="{08900D85-1D75-33F5-22DF-2EC0DE940229}"/>
              </a:ext>
            </a:extLst>
          </p:cNvPr>
          <p:cNvSpPr txBox="1"/>
          <p:nvPr userDrawn="1"/>
        </p:nvSpPr>
        <p:spPr>
          <a:xfrm>
            <a:off x="8339733" y="6519366"/>
            <a:ext cx="2877369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17-21 Mar. 2025</a:t>
            </a:r>
            <a:endParaRPr lang="zh-CN" altLang="en-US" sz="1200" dirty="0"/>
          </a:p>
        </p:txBody>
      </p:sp>
      <p:sp>
        <p:nvSpPr>
          <p:cNvPr id="13" name="文本框 116">
            <a:extLst>
              <a:ext uri="{FF2B5EF4-FFF2-40B4-BE49-F238E27FC236}">
                <a16:creationId xmlns:a16="http://schemas.microsoft.com/office/drawing/2014/main" id="{EF5A494C-BDE5-3574-181F-C572E1DA0763}"/>
              </a:ext>
            </a:extLst>
          </p:cNvPr>
          <p:cNvSpPr txBox="1"/>
          <p:nvPr userDrawn="1"/>
        </p:nvSpPr>
        <p:spPr>
          <a:xfrm>
            <a:off x="302160" y="6514936"/>
            <a:ext cx="38978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Shanghai Institute of Technical Physics(SITP)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CSA</a:t>
            </a:r>
          </a:p>
        </p:txBody>
      </p:sp>
    </p:spTree>
    <p:extLst>
      <p:ext uri="{BB962C8B-B14F-4D97-AF65-F5344CB8AC3E}">
        <p14:creationId xmlns:p14="http://schemas.microsoft.com/office/powerpoint/2010/main" val="151352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C922-EB69-4F82-B43B-8BC492AF9EF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C9FE-0E47-47F1-9C9C-6A3C225CE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68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AF836E6-C42A-F07E-21B1-5E53A374163D}"/>
              </a:ext>
            </a:extLst>
          </p:cNvPr>
          <p:cNvSpPr txBox="1"/>
          <p:nvPr/>
        </p:nvSpPr>
        <p:spPr>
          <a:xfrm>
            <a:off x="845574" y="2420975"/>
            <a:ext cx="10500851" cy="120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Prelaunch calibration of the FY-4 Geostationary Interferometric Infrared Sounder(GIIRS)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B255F5DD-3A67-9156-777E-79D2C1624148}"/>
              </a:ext>
            </a:extLst>
          </p:cNvPr>
          <p:cNvSpPr txBox="1">
            <a:spLocks/>
          </p:cNvSpPr>
          <p:nvPr/>
        </p:nvSpPr>
        <p:spPr>
          <a:xfrm>
            <a:off x="845574" y="3841139"/>
            <a:ext cx="994913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Libing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Li</a:t>
            </a:r>
            <a:r>
              <a:rPr lang="en-US" altLang="zh-CN" sz="2000" b="1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Zhanhu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Wang</a:t>
            </a:r>
            <a:r>
              <a:rPr lang="en-US" altLang="zh-CN" sz="2000" b="1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, Lu Lee</a:t>
            </a:r>
            <a:r>
              <a:rPr lang="en-US" altLang="zh-CN" sz="2000" b="1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,Yaopu Zou</a:t>
            </a:r>
            <a:r>
              <a:rPr lang="en-US" altLang="zh-CN" sz="2000" b="1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, Qiwen Quan</a:t>
            </a:r>
            <a:r>
              <a:rPr lang="en-US" altLang="zh-CN" sz="2000" b="1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Jieling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Yu</a:t>
            </a:r>
            <a:r>
              <a:rPr lang="en-US" altLang="zh-CN" sz="2000" b="1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altLang="zh-CN" sz="20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Changpei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Han</a:t>
            </a:r>
            <a:r>
              <a:rPr lang="en-US" altLang="zh-CN" sz="2000" b="1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, Lei Ding</a:t>
            </a:r>
            <a:r>
              <a:rPr lang="en-US" altLang="zh-CN" sz="2000" b="1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et al.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6295A3-8A17-597F-02BA-AB33B9AD31E4}"/>
              </a:ext>
            </a:extLst>
          </p:cNvPr>
          <p:cNvSpPr txBox="1"/>
          <p:nvPr/>
        </p:nvSpPr>
        <p:spPr>
          <a:xfrm>
            <a:off x="0" y="6076647"/>
            <a:ext cx="12192000" cy="369332"/>
          </a:xfrm>
          <a:prstGeom prst="rect">
            <a:avLst/>
          </a:prstGeom>
          <a:gradFill flip="none" rotWithShape="1">
            <a:gsLst>
              <a:gs pos="0">
                <a:srgbClr val="3B70BF"/>
              </a:gs>
              <a:gs pos="0">
                <a:schemeClr val="accent5">
                  <a:lumMod val="0"/>
                  <a:lumOff val="100000"/>
                  <a:alpha val="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zh-CN" b="1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GSICS Annual Meeting 17-21 March 2025 in Changchun, Jilin Province, China</a:t>
            </a:r>
            <a:endParaRPr lang="en-US" altLang="zh-CN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E7A2D4-A1EF-9572-9599-7AF5147E681D}"/>
              </a:ext>
            </a:extLst>
          </p:cNvPr>
          <p:cNvSpPr txBox="1"/>
          <p:nvPr/>
        </p:nvSpPr>
        <p:spPr>
          <a:xfrm>
            <a:off x="2596895" y="4828097"/>
            <a:ext cx="6998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Times New Roman" panose="02020603050405020304" pitchFamily="18" charset="0"/>
              </a:rPr>
              <a:t>1. Shanghai Institute of Technical Physics(SITP), CAS</a:t>
            </a:r>
          </a:p>
          <a:p>
            <a:r>
              <a:rPr lang="en-US" altLang="zh-CN" dirty="0">
                <a:latin typeface="Arial" panose="020B0604020202020204" pitchFamily="34" charset="0"/>
                <a:cs typeface="Times New Roman" panose="02020603050405020304" pitchFamily="18" charset="0"/>
              </a:rPr>
              <a:t>2. National Satellite Meteorological Center(NSMC), CMA 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07925C7-B11A-B1BE-5458-F452F1048BF5}"/>
              </a:ext>
            </a:extLst>
          </p:cNvPr>
          <p:cNvGrpSpPr/>
          <p:nvPr/>
        </p:nvGrpSpPr>
        <p:grpSpPr>
          <a:xfrm>
            <a:off x="5256646" y="5487993"/>
            <a:ext cx="1126987" cy="593624"/>
            <a:chOff x="5256646" y="5487993"/>
            <a:chExt cx="1126987" cy="59362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9EEF583-FA34-10D1-2BB4-56A38EE5D7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90724" y="5499282"/>
              <a:ext cx="492909" cy="582335"/>
              <a:chOff x="344595" y="5122759"/>
              <a:chExt cx="900000" cy="1063281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63F604B-FF16-A3C2-0DEF-895C124E42D5}"/>
                  </a:ext>
                </a:extLst>
              </p:cNvPr>
              <p:cNvSpPr/>
              <p:nvPr/>
            </p:nvSpPr>
            <p:spPr>
              <a:xfrm>
                <a:off x="344595" y="5122759"/>
                <a:ext cx="900000" cy="1063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9" name="Picture 9" descr="F:\logo\国家卫星气象中心标-3.png">
                <a:extLst>
                  <a:ext uri="{FF2B5EF4-FFF2-40B4-BE49-F238E27FC236}">
                    <a16:creationId xmlns:a16="http://schemas.microsoft.com/office/drawing/2014/main" id="{F1669067-8AAF-7BC6-F800-6E82291500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595" y="5122759"/>
                <a:ext cx="900000" cy="106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</p:pic>
        </p:grpSp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9659F00A-C198-AA3C-146D-D373B620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6646" y="5487993"/>
              <a:ext cx="515361" cy="50266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5457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E66A21D-858E-2615-AC5E-66A70D2E5695}"/>
              </a:ext>
            </a:extLst>
          </p:cNvPr>
          <p:cNvSpPr txBox="1"/>
          <p:nvPr/>
        </p:nvSpPr>
        <p:spPr>
          <a:xfrm>
            <a:off x="925199" y="258764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Prelaunch </a:t>
            </a:r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Spectral C</a:t>
            </a:r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alibration</a:t>
            </a:r>
            <a:endParaRPr lang="en-US" altLang="zh-CN" sz="3200" b="1" dirty="0">
              <a:solidFill>
                <a:srgbClr val="0475C4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FFD88A-D083-E76E-5F52-F5C19F78B922}"/>
              </a:ext>
            </a:extLst>
          </p:cNvPr>
          <p:cNvSpPr txBox="1"/>
          <p:nvPr/>
        </p:nvSpPr>
        <p:spPr>
          <a:xfrm>
            <a:off x="484250" y="932749"/>
            <a:ext cx="5937109" cy="2241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zh-CN" sz="2000" dirty="0"/>
              <a:t>Spectral Performance of FY-4C GIIRS Prototype</a:t>
            </a:r>
          </a:p>
          <a:p>
            <a:pPr marL="432000" indent="-2286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sz="1800" dirty="0"/>
              <a:t>Instrument Line Shape(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Normalize the modulus</a:t>
            </a:r>
            <a:r>
              <a:rPr lang="en-US" altLang="zh-CN" sz="1800" dirty="0"/>
              <a:t>)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432000" indent="-2286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Spectral Resolution </a:t>
            </a:r>
            <a:r>
              <a:rPr lang="en-US" altLang="zh-CN" i="0" dirty="0">
                <a:solidFill>
                  <a:srgbClr val="000000"/>
                </a:solidFill>
                <a:effectLst/>
                <a:latin typeface="PingFang SC"/>
              </a:rPr>
              <a:t>are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better than</a:t>
            </a:r>
            <a:r>
              <a:rPr lang="en-US" altLang="zh-CN" dirty="0">
                <a:solidFill>
                  <a:srgbClr val="000000"/>
                </a:solidFill>
                <a:latin typeface="PingFang SC"/>
              </a:rPr>
              <a:t> 0.62cm</a:t>
            </a:r>
            <a:r>
              <a:rPr lang="en-US" altLang="zh-CN" baseline="30000" dirty="0">
                <a:solidFill>
                  <a:srgbClr val="000000"/>
                </a:solidFill>
                <a:latin typeface="PingFang SC"/>
              </a:rPr>
              <a:t>-1 </a:t>
            </a:r>
            <a:r>
              <a:rPr lang="en-US" altLang="zh-CN" dirty="0">
                <a:solidFill>
                  <a:srgbClr val="000000"/>
                </a:solidFill>
                <a:latin typeface="PingFang SC"/>
              </a:rPr>
              <a:t>for all pixels</a:t>
            </a:r>
          </a:p>
          <a:p>
            <a:pPr marL="432000" indent="-2286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b="1" dirty="0">
                <a:solidFill>
                  <a:srgbClr val="000000"/>
                </a:solidFill>
                <a:latin typeface="PingFang SC"/>
              </a:rPr>
              <a:t>Spectral stability </a:t>
            </a:r>
            <a:r>
              <a:rPr lang="en-US" altLang="zh-CN" dirty="0">
                <a:solidFill>
                  <a:srgbClr val="000000"/>
                </a:solidFill>
                <a:latin typeface="PingFang SC"/>
              </a:rPr>
              <a:t>is 2.5ppm@MWIR and 5ppm@LWIR for 99.6% </a:t>
            </a:r>
            <a:r>
              <a:rPr lang="en-US" altLang="zh-CN" dirty="0"/>
              <a:t>of pixels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4" name="表格 53">
            <a:extLst>
              <a:ext uri="{FF2B5EF4-FFF2-40B4-BE49-F238E27FC236}">
                <a16:creationId xmlns:a16="http://schemas.microsoft.com/office/drawing/2014/main" id="{9945BE9E-7333-78BC-6B84-54A1EB084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69153"/>
              </p:ext>
            </p:extLst>
          </p:nvPr>
        </p:nvGraphicFramePr>
        <p:xfrm>
          <a:off x="6616714" y="1533086"/>
          <a:ext cx="4947101" cy="1230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0152">
                  <a:extLst>
                    <a:ext uri="{9D8B030D-6E8A-4147-A177-3AD203B41FA5}">
                      <a16:colId xmlns:a16="http://schemas.microsoft.com/office/drawing/2014/main" val="4178257134"/>
                    </a:ext>
                  </a:extLst>
                </a:gridCol>
                <a:gridCol w="2456949">
                  <a:extLst>
                    <a:ext uri="{9D8B030D-6E8A-4147-A177-3AD203B41FA5}">
                      <a16:colId xmlns:a16="http://schemas.microsoft.com/office/drawing/2014/main" val="4040993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CN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Spectral Resolution 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CN" dirty="0"/>
                        <a:t>&lt;0.62cm</a:t>
                      </a:r>
                      <a:r>
                        <a:rPr lang="en-US" altLang="zh-CN" baseline="30000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0543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CN" b="1" dirty="0">
                          <a:solidFill>
                            <a:schemeClr val="bg1"/>
                          </a:solidFill>
                          <a:latin typeface="+mn-lt"/>
                        </a:rPr>
                        <a:t>Spectral Stability 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CN" dirty="0"/>
                        <a:t>2.5ppm (MWIR)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5017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CN" dirty="0"/>
                        <a:t>5ppm (LWIR)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883321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CF3363A1-363A-AE25-C31D-1484B8579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7" y="3174517"/>
            <a:ext cx="5249008" cy="30388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B278349-6A86-60C1-BA0F-47829B6BE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579" y="3174516"/>
            <a:ext cx="560148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1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1A56215-D090-B7C9-21DC-15FC37E75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735" y="2941374"/>
            <a:ext cx="3421796" cy="333210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C5BDCED-E3E2-26ED-9F6D-492C684F6183}"/>
              </a:ext>
            </a:extLst>
          </p:cNvPr>
          <p:cNvSpPr txBox="1"/>
          <p:nvPr/>
        </p:nvSpPr>
        <p:spPr>
          <a:xfrm>
            <a:off x="429523" y="776633"/>
            <a:ext cx="11290409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Observing the gas cell and testing the gas spectrum is another important test in the spectral calibration phase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with this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spectral test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spectral scale shifts factor will be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Updated and spectral calibration accuracy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evaluated.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A1E8C9-2A8C-21FD-C3FF-763F688B2F11}"/>
              </a:ext>
            </a:extLst>
          </p:cNvPr>
          <p:cNvSpPr txBox="1"/>
          <p:nvPr/>
        </p:nvSpPr>
        <p:spPr>
          <a:xfrm>
            <a:off x="925199" y="258764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Prelaunch </a:t>
            </a:r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Spectral C</a:t>
            </a:r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alibration</a:t>
            </a:r>
            <a:endParaRPr lang="en-US" altLang="zh-CN" sz="3200" b="1" dirty="0">
              <a:solidFill>
                <a:srgbClr val="0475C4"/>
              </a:solidFill>
              <a:latin typeface="+mj-ea"/>
              <a:ea typeface="+mj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3BD2EA-8D54-49B9-F2EC-76CF457050EA}"/>
              </a:ext>
            </a:extLst>
          </p:cNvPr>
          <p:cNvSpPr txBox="1"/>
          <p:nvPr/>
        </p:nvSpPr>
        <p:spPr>
          <a:xfrm>
            <a:off x="472068" y="1866134"/>
            <a:ext cx="11136352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6300" indent="-342900" algn="just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Gas Cell filled with Carbon Monoxide (CO) and Ammonia (NH</a:t>
            </a:r>
            <a:r>
              <a:rPr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at a pressure of a few kPa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46300" indent="-342900" algn="just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Transmittance spectra are derived by measuring four types of radiance spectra for each gas:</a:t>
            </a:r>
          </a:p>
          <a:p>
            <a:pPr marL="546300" indent="-342900" algn="just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Cell full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hot blackbody</a:t>
            </a:r>
          </a:p>
          <a:p>
            <a:pPr marL="546300" indent="-342900" algn="just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EH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Cell empty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hot blackbody</a:t>
            </a:r>
          </a:p>
          <a:p>
            <a:pPr marL="546300" indent="-342900" algn="just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FC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Cell full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cold blackbody</a:t>
            </a:r>
          </a:p>
          <a:p>
            <a:pPr marL="546300" indent="-342900" algn="just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Cell empty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cold blackbody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082D46A-E094-F997-F3DF-FBB8B854BD04}"/>
                  </a:ext>
                </a:extLst>
              </p:cNvPr>
              <p:cNvSpPr txBox="1"/>
              <p:nvPr/>
            </p:nvSpPr>
            <p:spPr>
              <a:xfrm>
                <a:off x="5270574" y="3079286"/>
                <a:ext cx="2330125" cy="756682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082D46A-E094-F997-F3DF-FBB8B854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74" y="3079286"/>
                <a:ext cx="2330125" cy="756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F6C76F6B-266E-A46A-5118-EE9691041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24" y="4231582"/>
            <a:ext cx="4192529" cy="217893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CE03042-D678-A78E-5ECE-331290666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553" y="4231294"/>
            <a:ext cx="3976325" cy="204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4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05DCCBA-4277-BCFD-92A0-BDD9A45E3C89}"/>
              </a:ext>
            </a:extLst>
          </p:cNvPr>
          <p:cNvSpPr txBox="1"/>
          <p:nvPr/>
        </p:nvSpPr>
        <p:spPr>
          <a:xfrm>
            <a:off x="925199" y="258764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Prelaunch </a:t>
            </a:r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Spectral C</a:t>
            </a:r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alibration</a:t>
            </a:r>
            <a:endParaRPr lang="en-US" altLang="zh-CN" sz="3200" b="1" dirty="0">
              <a:solidFill>
                <a:srgbClr val="0475C4"/>
              </a:solidFill>
              <a:latin typeface="+mj-ea"/>
              <a:ea typeface="+mj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8BCC16-26CA-009E-2629-77B03E47FE61}"/>
              </a:ext>
            </a:extLst>
          </p:cNvPr>
          <p:cNvSpPr txBox="1"/>
          <p:nvPr/>
        </p:nvSpPr>
        <p:spPr>
          <a:xfrm>
            <a:off x="504756" y="743812"/>
            <a:ext cx="11280288" cy="174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PingFang SC"/>
              </a:rPr>
              <a:t>Method for obtaining more accurate spectral scale shifts factor  </a:t>
            </a:r>
          </a:p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i="0" dirty="0">
                <a:solidFill>
                  <a:srgbClr val="000000"/>
                </a:solidFill>
                <a:effectLst/>
                <a:latin typeface="PingFang SC"/>
              </a:rPr>
              <a:t>Initial </a:t>
            </a:r>
            <a:r>
              <a:rPr lang="en-US" altLang="zh-CN" dirty="0"/>
              <a:t>spectral scale shifts factor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must be iteratively adjusted to minimize the residual between the measured spectrum and the reference spectrum which is </a:t>
            </a:r>
            <a:r>
              <a:rPr lang="en-US" altLang="zh-CN" dirty="0"/>
              <a:t>computed with simulated data.</a:t>
            </a:r>
          </a:p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dirty="0"/>
              <a:t>Spectral Accuracy: </a:t>
            </a:r>
            <a:r>
              <a:rPr lang="en-US" altLang="zh-CN" b="1" dirty="0"/>
              <a:t>Better than 7ppm </a:t>
            </a:r>
            <a:r>
              <a:rPr lang="en-US" altLang="zh-CN" dirty="0"/>
              <a:t>at prelaunch spectral c</a:t>
            </a:r>
            <a:r>
              <a:rPr lang="zh-CN" altLang="en-US" dirty="0"/>
              <a:t>alibration </a:t>
            </a:r>
            <a:r>
              <a:rPr lang="en-US" altLang="zh-CN" dirty="0"/>
              <a:t>test of</a:t>
            </a:r>
            <a:r>
              <a:rPr lang="zh-CN" altLang="en-US" dirty="0"/>
              <a:t> </a:t>
            </a:r>
            <a:r>
              <a:rPr lang="en-US" altLang="zh-CN" dirty="0"/>
              <a:t>GIIRS.</a:t>
            </a:r>
            <a:endParaRPr lang="en-US" altLang="zh-CN" dirty="0"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380E85-3B9B-1A90-924D-BA6DEEA79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0" y="2361853"/>
            <a:ext cx="4930216" cy="41100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B94E41-96BB-AD5B-277F-81F8242E0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876" y="2358693"/>
            <a:ext cx="5628200" cy="41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0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941C7-D8A4-AC0D-2651-BC2F9D17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60628388-A4D9-CF57-4274-D058E7218F25}"/>
              </a:ext>
            </a:extLst>
          </p:cNvPr>
          <p:cNvGrpSpPr/>
          <p:nvPr/>
        </p:nvGrpSpPr>
        <p:grpSpPr>
          <a:xfrm>
            <a:off x="5904578" y="3554207"/>
            <a:ext cx="1785336" cy="2651704"/>
            <a:chOff x="8927363" y="2119973"/>
            <a:chExt cx="2658745" cy="4404995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2335588-104E-0F58-7D97-36DF10ABA5B1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54238" y="2993098"/>
              <a:ext cx="4404995" cy="26587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016C1E78-522A-43D7-ED48-C9AC01476B24}"/>
                </a:ext>
              </a:extLst>
            </p:cNvPr>
            <p:cNvSpPr txBox="1"/>
            <p:nvPr/>
          </p:nvSpPr>
          <p:spPr>
            <a:xfrm rot="19833804">
              <a:off x="9270999" y="4351923"/>
              <a:ext cx="1536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sz="1600" b="1" dirty="0">
                  <a:solidFill>
                    <a:schemeClr val="bg1"/>
                  </a:solidFill>
                </a:rPr>
                <a:t>ϕ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480mm</a:t>
              </a:r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B274CE64-DE60-9AB7-9805-B0DB2D66F1AD}"/>
                </a:ext>
              </a:extLst>
            </p:cNvPr>
            <p:cNvCxnSpPr/>
            <p:nvPr/>
          </p:nvCxnSpPr>
          <p:spPr>
            <a:xfrm flipH="1">
              <a:off x="9182100" y="3868103"/>
              <a:ext cx="1460500" cy="90873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DA2B6F6-9CBC-F128-A566-CDF4C0EE75E3}"/>
              </a:ext>
            </a:extLst>
          </p:cNvPr>
          <p:cNvSpPr txBox="1"/>
          <p:nvPr/>
        </p:nvSpPr>
        <p:spPr>
          <a:xfrm>
            <a:off x="925199" y="258764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Prelaunch </a:t>
            </a:r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Radiometric C</a:t>
            </a:r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alibration</a:t>
            </a:r>
            <a:endParaRPr lang="en-US" altLang="zh-CN" sz="3200" b="1" dirty="0">
              <a:solidFill>
                <a:srgbClr val="0475C4"/>
              </a:solidFill>
              <a:latin typeface="+mj-ea"/>
              <a:ea typeface="+mj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497CD3C-95CC-8E90-F2AF-E7DBBA16FC20}"/>
              </a:ext>
            </a:extLst>
          </p:cNvPr>
          <p:cNvGrpSpPr/>
          <p:nvPr/>
        </p:nvGrpSpPr>
        <p:grpSpPr>
          <a:xfrm>
            <a:off x="8445776" y="5220819"/>
            <a:ext cx="3530581" cy="254978"/>
            <a:chOff x="711200" y="4137501"/>
            <a:chExt cx="6699250" cy="543269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6C99A4A2-6A3E-75E3-E7BA-82A733DCD0DD}"/>
                </a:ext>
              </a:extLst>
            </p:cNvPr>
            <p:cNvCxnSpPr/>
            <p:nvPr/>
          </p:nvCxnSpPr>
          <p:spPr>
            <a:xfrm flipH="1">
              <a:off x="711200" y="4137501"/>
              <a:ext cx="165100" cy="1849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CA6ACEC-F075-FF68-2BF6-EA1E88A8D33E}"/>
                </a:ext>
              </a:extLst>
            </p:cNvPr>
            <p:cNvCxnSpPr/>
            <p:nvPr/>
          </p:nvCxnSpPr>
          <p:spPr>
            <a:xfrm>
              <a:off x="7270750" y="4495800"/>
              <a:ext cx="139700" cy="1849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7E91172F-A8D8-E3B8-F6B0-7EB66E9BE9A0}"/>
              </a:ext>
            </a:extLst>
          </p:cNvPr>
          <p:cNvSpPr txBox="1"/>
          <p:nvPr/>
        </p:nvSpPr>
        <p:spPr>
          <a:xfrm>
            <a:off x="429522" y="776633"/>
            <a:ext cx="7753777" cy="2600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Characteristics of on-ground radiometric calibration requirements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Radiometric calibration need to cover full optical path,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Prelaunch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Radiometric 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alibration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Accuracy is better than 0.5K.</a:t>
            </a:r>
          </a:p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r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equirements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on-ground Radiometric 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Calibration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is designed, which includes a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large aperture cavity blackbody and a large micro pyramid blackbody.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8AAD28C-EA24-E7FC-0480-1471C105193A}"/>
              </a:ext>
            </a:extLst>
          </p:cNvPr>
          <p:cNvGrpSpPr/>
          <p:nvPr/>
        </p:nvGrpSpPr>
        <p:grpSpPr>
          <a:xfrm>
            <a:off x="7988505" y="1127740"/>
            <a:ext cx="3881967" cy="4602519"/>
            <a:chOff x="7422274" y="2210538"/>
            <a:chExt cx="3491681" cy="371673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E2DEB38-C26F-6D15-153E-FD048D9B1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2274" y="2210538"/>
              <a:ext cx="3491681" cy="3716731"/>
            </a:xfrm>
            <a:prstGeom prst="rect">
              <a:avLst/>
            </a:prstGeom>
          </p:spPr>
        </p:pic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E6CDDAF4-09F0-8635-C083-7B93A0E713D6}"/>
                </a:ext>
              </a:extLst>
            </p:cNvPr>
            <p:cNvCxnSpPr/>
            <p:nvPr/>
          </p:nvCxnSpPr>
          <p:spPr>
            <a:xfrm flipV="1">
              <a:off x="9330431" y="2876365"/>
              <a:ext cx="0" cy="218390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5C1A3740-8A32-4446-CA80-7BE5F237D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0431" y="3258105"/>
              <a:ext cx="639192" cy="180216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E68248C-F32D-7D08-7251-F47C1A8EA6DF}"/>
                </a:ext>
              </a:extLst>
            </p:cNvPr>
            <p:cNvSpPr txBox="1"/>
            <p:nvPr/>
          </p:nvSpPr>
          <p:spPr>
            <a:xfrm>
              <a:off x="8780016" y="2426544"/>
              <a:ext cx="870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FF0000"/>
                  </a:solidFill>
                </a:rPr>
                <a:t>Nadir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90F45C4-D55F-42C7-0C09-CB56B98B3C36}"/>
                </a:ext>
              </a:extLst>
            </p:cNvPr>
            <p:cNvSpPr txBox="1"/>
            <p:nvPr/>
          </p:nvSpPr>
          <p:spPr>
            <a:xfrm>
              <a:off x="9767087" y="3317080"/>
              <a:ext cx="8700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1"/>
                  </a:solidFill>
                </a:rPr>
                <a:t>Deep space</a:t>
              </a:r>
              <a:endParaRPr lang="zh-CN" altLang="en-US" sz="1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61218FFE-755B-7752-4551-1E91F141B51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19" y="3841084"/>
            <a:ext cx="4394874" cy="2364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82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01F61CA-277D-CA5D-0AF7-D940F6387755}"/>
              </a:ext>
            </a:extLst>
          </p:cNvPr>
          <p:cNvSpPr txBox="1"/>
          <p:nvPr/>
        </p:nvSpPr>
        <p:spPr>
          <a:xfrm>
            <a:off x="925199" y="258764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Prelaunch </a:t>
            </a:r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Radiometric C</a:t>
            </a:r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alibration</a:t>
            </a:r>
            <a:endParaRPr lang="en-US" altLang="zh-CN" sz="3200" b="1" dirty="0">
              <a:solidFill>
                <a:srgbClr val="0475C4"/>
              </a:solidFill>
              <a:latin typeface="+mj-ea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B1F35B-6FFC-FD67-FBEB-1F4FB875DFB3}"/>
              </a:ext>
            </a:extLst>
          </p:cNvPr>
          <p:cNvSpPr txBox="1"/>
          <p:nvPr/>
        </p:nvSpPr>
        <p:spPr>
          <a:xfrm>
            <a:off x="400615" y="884190"/>
            <a:ext cx="11390770" cy="237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radiation targets at different temperatures.</a:t>
            </a:r>
          </a:p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nternal blackbody(ICT)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at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temperature of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300K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blackbody(CCT)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at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temperature of less than 100K.</a:t>
            </a:r>
          </a:p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External blackbody(ECT)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at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temperature between 180K~315K</a:t>
            </a:r>
          </a:p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Linear radiometric calibration model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47C4807-D6A9-2A83-E624-F3E1EA6584CC}"/>
                  </a:ext>
                </a:extLst>
              </p:cNvPr>
              <p:cNvSpPr txBox="1"/>
              <p:nvPr/>
            </p:nvSpPr>
            <p:spPr>
              <a:xfrm>
                <a:off x="400615" y="3292290"/>
                <a:ext cx="6101080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（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（"/>
                          <m:endChr m:val="）"/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（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p>
                      </m:sSub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（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））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47C4807-D6A9-2A83-E624-F3E1EA658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15" y="3292290"/>
                <a:ext cx="6101080" cy="391582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2782F66-43FC-76B3-ED63-96BC92FEB335}"/>
                  </a:ext>
                </a:extLst>
              </p:cNvPr>
              <p:cNvSpPr txBox="1"/>
              <p:nvPr/>
            </p:nvSpPr>
            <p:spPr>
              <a:xfrm>
                <a:off x="352711" y="3680820"/>
                <a:ext cx="11523338" cy="777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32000" indent="-228600" algn="just">
                  <a:lnSpc>
                    <a:spcPts val="2800"/>
                  </a:lnSpc>
                  <a:spcBef>
                    <a:spcPts val="1000"/>
                  </a:spcBef>
                  <a:buFont typeface="Arial" panose="020B0604020202020204" pitchFamily="34" charset="0"/>
                  <a:buChar char="‒"/>
                </a:pPr>
                <a:r>
                  <a:rPr lang="en-US" altLang="zh-CN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zh-CN" altLang="en-US" i="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zh-CN" altLang="en-US" i="0">
                        <a:latin typeface="Cambria Math" panose="02040503050406030204" pitchFamily="18" charset="0"/>
                      </a:rPr>
                      <m:t>σ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）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the raw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spectrum of target,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（"/>
                        <m:endChr m:val="）"/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the instrument radiation gain,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d>
                      <m:d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radiation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of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target,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d>
                      <m:d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radiation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of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internal stray radiation,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𝑛𝑜𝑖𝑠𝑒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zh-CN" altLang="en-US">
                        <a:latin typeface="Cambria Math" panose="02040503050406030204" pitchFamily="18" charset="0"/>
                      </a:rPr>
                      <m:t>σ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the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radiation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noise(std=</a:t>
                </a:r>
                <a:r>
                  <a:rPr lang="en-US" altLang="zh-CN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NEdR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altLang="zh-CN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2782F66-43FC-76B3-ED63-96BC92FEB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1" y="3680820"/>
                <a:ext cx="11523338" cy="777329"/>
              </a:xfrm>
              <a:prstGeom prst="rect">
                <a:avLst/>
              </a:prstGeom>
              <a:blipFill>
                <a:blip r:embed="rId5"/>
                <a:stretch>
                  <a:fillRect r="-423" b="-11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53A6DB4-9643-EFE9-A5C6-9736B2E6412E}"/>
                  </a:ext>
                </a:extLst>
              </p:cNvPr>
              <p:cNvSpPr txBox="1"/>
              <p:nvPr/>
            </p:nvSpPr>
            <p:spPr>
              <a:xfrm>
                <a:off x="5270574" y="4852309"/>
                <a:ext cx="6605475" cy="748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𝑒𝑐𝑡</m:t>
                          </m:r>
                        </m:sup>
                      </m:sSubSup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𝑒𝑐𝑡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𝑐𝑐𝑡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𝑖𝑐𝑡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𝑐𝑐𝑡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den>
                      </m:f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𝑖𝑐𝑡</m:t>
                          </m:r>
                        </m:sup>
                      </m:sSubSup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𝑖𝑐𝑡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𝑒𝑐𝑡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𝑖𝑐𝑡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𝑐𝑐𝑡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den>
                      </m:f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𝑐𝑐𝑡</m:t>
                          </m:r>
                        </m:sup>
                      </m:sSubSup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53A6DB4-9643-EFE9-A5C6-9736B2E64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74" y="4852309"/>
                <a:ext cx="6605475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组合 49">
            <a:extLst>
              <a:ext uri="{FF2B5EF4-FFF2-40B4-BE49-F238E27FC236}">
                <a16:creationId xmlns:a16="http://schemas.microsoft.com/office/drawing/2014/main" id="{58DC147D-3FED-B239-9696-E91C307E9A56}"/>
              </a:ext>
            </a:extLst>
          </p:cNvPr>
          <p:cNvGrpSpPr/>
          <p:nvPr/>
        </p:nvGrpSpPr>
        <p:grpSpPr>
          <a:xfrm>
            <a:off x="702525" y="4592714"/>
            <a:ext cx="4156526" cy="1369945"/>
            <a:chOff x="702525" y="4592714"/>
            <a:chExt cx="4156526" cy="1369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B8B97BA6-9E1B-73A1-0709-5D9C1D9B8AD6}"/>
                    </a:ext>
                  </a:extLst>
                </p:cNvPr>
                <p:cNvSpPr txBox="1"/>
                <p:nvPr/>
              </p:nvSpPr>
              <p:spPr>
                <a:xfrm>
                  <a:off x="1360201" y="4592714"/>
                  <a:ext cx="3474720" cy="391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𝑖𝑐𝑡</m:t>
                            </m:r>
                          </m:sup>
                        </m:sSubSup>
                        <m:d>
                          <m:dPr>
                            <m:begChr m:val="（"/>
                            <m:endChr m:val="）"/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begChr m:val="（"/>
                            <m:endChr m:val="）"/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sSubSup>
                          <m:sSub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𝑖𝑐𝑡</m:t>
                            </m:r>
                          </m:sup>
                        </m:sSubSup>
                        <m:d>
                          <m:d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begChr m:val="（"/>
                            <m:endChr m:val="）"/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B8B97BA6-9E1B-73A1-0709-5D9C1D9B8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0201" y="4592714"/>
                  <a:ext cx="3474720" cy="391582"/>
                </a:xfrm>
                <a:prstGeom prst="rect">
                  <a:avLst/>
                </a:prstGeom>
                <a:blipFill>
                  <a:blip r:embed="rId7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CCE9A2C3-8634-27A0-8CF5-74F580677C9F}"/>
                    </a:ext>
                  </a:extLst>
                </p:cNvPr>
                <p:cNvSpPr txBox="1"/>
                <p:nvPr/>
              </p:nvSpPr>
              <p:spPr>
                <a:xfrm>
                  <a:off x="1336071" y="5108753"/>
                  <a:ext cx="3522980" cy="3814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𝑐𝑐𝑡</m:t>
                            </m:r>
                          </m:sup>
                        </m:sSubSup>
                        <m:d>
                          <m:dPr>
                            <m:begChr m:val="（"/>
                            <m:endChr m:val="）"/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begChr m:val="（"/>
                            <m:endChr m:val="）"/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sSubSup>
                          <m:sSub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𝑐𝑐𝑡</m:t>
                            </m:r>
                          </m:sup>
                        </m:sSubSup>
                        <m:d>
                          <m:d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begChr m:val="（"/>
                            <m:endChr m:val="）"/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CCE9A2C3-8634-27A0-8CF5-74F580677C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071" y="5108753"/>
                  <a:ext cx="3522980" cy="381451"/>
                </a:xfrm>
                <a:prstGeom prst="rect">
                  <a:avLst/>
                </a:prstGeom>
                <a:blipFill>
                  <a:blip r:embed="rId8"/>
                  <a:stretch>
                    <a:fillRect t="-1587" b="-1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97156FA3-FEFD-AAD2-CA32-54DF7194C372}"/>
                    </a:ext>
                  </a:extLst>
                </p:cNvPr>
                <p:cNvSpPr txBox="1"/>
                <p:nvPr/>
              </p:nvSpPr>
              <p:spPr>
                <a:xfrm>
                  <a:off x="1336071" y="5581208"/>
                  <a:ext cx="3451155" cy="3814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𝑒𝑐𝑡</m:t>
                            </m:r>
                          </m:sup>
                        </m:sSubSup>
                        <m:d>
                          <m:dPr>
                            <m:begChr m:val="（"/>
                            <m:endChr m:val="）"/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begChr m:val="（"/>
                            <m:endChr m:val="）"/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sSubSup>
                          <m:sSub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𝑒𝑐𝑡</m:t>
                            </m:r>
                          </m:sup>
                        </m:sSubSup>
                        <m:d>
                          <m:d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begChr m:val="（"/>
                            <m:endChr m:val="）"/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97156FA3-FEFD-AAD2-CA32-54DF7194C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071" y="5581208"/>
                  <a:ext cx="3451155" cy="381451"/>
                </a:xfrm>
                <a:prstGeom prst="rect">
                  <a:avLst/>
                </a:prstGeom>
                <a:blipFill>
                  <a:blip r:embed="rId9"/>
                  <a:stretch>
                    <a:fillRect t="-1613" b="-112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F99321E-C2A7-7BF0-0C18-0BF61EA21D41}"/>
                </a:ext>
              </a:extLst>
            </p:cNvPr>
            <p:cNvSpPr txBox="1"/>
            <p:nvPr/>
          </p:nvSpPr>
          <p:spPr>
            <a:xfrm>
              <a:off x="735979" y="4637318"/>
              <a:ext cx="655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ICT:</a:t>
              </a:r>
              <a:endParaRPr lang="zh-CN" altLang="en-US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723EB690-C4DD-174D-5016-1AAC5215BFA5}"/>
                </a:ext>
              </a:extLst>
            </p:cNvPr>
            <p:cNvSpPr txBox="1"/>
            <p:nvPr/>
          </p:nvSpPr>
          <p:spPr>
            <a:xfrm>
              <a:off x="702525" y="5087419"/>
              <a:ext cx="655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CCT:</a:t>
              </a:r>
              <a:endParaRPr lang="zh-CN" altLang="en-US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73DD5F2C-DBD4-A1B3-50F2-476D8226BBC0}"/>
                </a:ext>
              </a:extLst>
            </p:cNvPr>
            <p:cNvSpPr txBox="1"/>
            <p:nvPr/>
          </p:nvSpPr>
          <p:spPr>
            <a:xfrm>
              <a:off x="713676" y="5589755"/>
              <a:ext cx="655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ECT:</a:t>
              </a:r>
              <a:endParaRPr lang="zh-CN" altLang="en-US" dirty="0"/>
            </a:p>
          </p:txBody>
        </p:sp>
      </p:grpSp>
      <p:sp>
        <p:nvSpPr>
          <p:cNvPr id="49" name="箭头: 右 48">
            <a:extLst>
              <a:ext uri="{FF2B5EF4-FFF2-40B4-BE49-F238E27FC236}">
                <a16:creationId xmlns:a16="http://schemas.microsoft.com/office/drawing/2014/main" id="{862F7B4D-B3B6-726A-FE06-DA5D984B86F2}"/>
              </a:ext>
            </a:extLst>
          </p:cNvPr>
          <p:cNvSpPr/>
          <p:nvPr/>
        </p:nvSpPr>
        <p:spPr>
          <a:xfrm>
            <a:off x="5018049" y="5042815"/>
            <a:ext cx="412595" cy="3581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758134F-4AA9-DD62-7B2A-B57A9FE2247B}"/>
                  </a:ext>
                </a:extLst>
              </p:cNvPr>
              <p:cNvSpPr txBox="1"/>
              <p:nvPr/>
            </p:nvSpPr>
            <p:spPr>
              <a:xfrm>
                <a:off x="7914578" y="1694787"/>
                <a:ext cx="4087852" cy="1482393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𝑖𝑐𝑡</m:t>
                              </m:r>
                            </m:sup>
                          </m:sSubSup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𝑖𝑐𝑡</m:t>
                          </m:r>
                        </m:sup>
                      </m:sSubSup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𝑖𝑐𝑡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𝑖𝑐𝑡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758134F-4AA9-DD62-7B2A-B57A9FE22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578" y="1694787"/>
                <a:ext cx="4087852" cy="14823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>
            <a:extLst>
              <a:ext uri="{FF2B5EF4-FFF2-40B4-BE49-F238E27FC236}">
                <a16:creationId xmlns:a16="http://schemas.microsoft.com/office/drawing/2014/main" id="{9986BC91-D3B9-2D4C-2B98-DC96B7AD1BD3}"/>
              </a:ext>
            </a:extLst>
          </p:cNvPr>
          <p:cNvSpPr/>
          <p:nvPr/>
        </p:nvSpPr>
        <p:spPr>
          <a:xfrm>
            <a:off x="8229601" y="4849179"/>
            <a:ext cx="669073" cy="7320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5ED90DEC-EB94-BE7E-7014-F8789F146B5D}"/>
              </a:ext>
            </a:extLst>
          </p:cNvPr>
          <p:cNvCxnSpPr>
            <a:stCxn id="53" idx="0"/>
            <a:endCxn id="52" idx="2"/>
          </p:cNvCxnSpPr>
          <p:nvPr/>
        </p:nvCxnSpPr>
        <p:spPr>
          <a:xfrm flipV="1">
            <a:off x="8564138" y="3177180"/>
            <a:ext cx="1394366" cy="16719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31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3398DE1-36C2-7BF2-EF15-3ACD619DDA7A}"/>
              </a:ext>
            </a:extLst>
          </p:cNvPr>
          <p:cNvSpPr txBox="1"/>
          <p:nvPr/>
        </p:nvSpPr>
        <p:spPr>
          <a:xfrm>
            <a:off x="925199" y="258764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Prelaunch </a:t>
            </a:r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Radiometric C</a:t>
            </a:r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alibration</a:t>
            </a:r>
            <a:endParaRPr lang="en-US" altLang="zh-CN" sz="3200" b="1" dirty="0">
              <a:solidFill>
                <a:srgbClr val="0475C4"/>
              </a:solidFill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95053C4-7700-C224-3631-3F217C500888}"/>
              </a:ext>
            </a:extLst>
          </p:cNvPr>
          <p:cNvSpPr txBox="1"/>
          <p:nvPr/>
        </p:nvSpPr>
        <p:spPr>
          <a:xfrm>
            <a:off x="440673" y="932747"/>
            <a:ext cx="7008341" cy="2471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Nonlinear Interference Signal and Correction</a:t>
            </a:r>
          </a:p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GIIRS infrared detectors have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non-ignorable nonlinearity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 wave is particularly severe and cannot be ignored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nonlinearity coefficient is determined from the raw spectra when the instrument observes the ECT at a set of different temperatures.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0234E4F-DCAB-1870-9301-2592098D304A}"/>
              </a:ext>
            </a:extLst>
          </p:cNvPr>
          <p:cNvGrpSpPr/>
          <p:nvPr/>
        </p:nvGrpSpPr>
        <p:grpSpPr>
          <a:xfrm>
            <a:off x="7449014" y="843539"/>
            <a:ext cx="3817787" cy="2424737"/>
            <a:chOff x="6857999" y="908063"/>
            <a:chExt cx="4476383" cy="333238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681AFC8-015E-3E00-725A-28208E624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3314" r="3571" b="1381"/>
            <a:stretch>
              <a:fillRect/>
            </a:stretch>
          </p:blipFill>
          <p:spPr bwMode="auto">
            <a:xfrm>
              <a:off x="6857999" y="1298825"/>
              <a:ext cx="4476383" cy="294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06BBF65-B8E7-C416-DC90-99DECAEBA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0603" y="908063"/>
              <a:ext cx="3289962" cy="390762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9D6BC102-B38F-9850-03A7-86209EBFB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718" y="3542283"/>
            <a:ext cx="5753903" cy="244826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A9BF65-6B73-B3C0-E620-50F98E4E4B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537" y="3429000"/>
            <a:ext cx="5877745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8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CD3A30E-4F6C-0BE7-45C2-65F27FA8607D}"/>
              </a:ext>
            </a:extLst>
          </p:cNvPr>
          <p:cNvSpPr txBox="1"/>
          <p:nvPr/>
        </p:nvSpPr>
        <p:spPr>
          <a:xfrm>
            <a:off x="925199" y="258764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Prelaunch </a:t>
            </a:r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Radiometric C</a:t>
            </a:r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alibration</a:t>
            </a:r>
            <a:endParaRPr lang="en-US" altLang="zh-CN" sz="3200" b="1" dirty="0">
              <a:solidFill>
                <a:srgbClr val="0475C4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C466D1-4BAB-A821-8706-898B71D9C8B1}"/>
              </a:ext>
            </a:extLst>
          </p:cNvPr>
          <p:cNvSpPr txBox="1"/>
          <p:nvPr/>
        </p:nvSpPr>
        <p:spPr>
          <a:xfrm>
            <a:off x="440673" y="932747"/>
            <a:ext cx="10911268" cy="907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Radiometric Accuracy and Noise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Radiometric Accuracy: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AD9FAF7-C8F7-08D0-9460-27424EC07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10" y="2082461"/>
            <a:ext cx="5833633" cy="3596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A3E631-3F51-E378-121D-2C36A7DB8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843" y="2082461"/>
            <a:ext cx="5423545" cy="33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FDFF4-8873-087D-0355-CC8A93D3D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BDB36F6-6D17-6FBD-1066-803C5A6DD91E}"/>
              </a:ext>
            </a:extLst>
          </p:cNvPr>
          <p:cNvSpPr txBox="1"/>
          <p:nvPr/>
        </p:nvSpPr>
        <p:spPr>
          <a:xfrm>
            <a:off x="925199" y="258764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Prelaunch </a:t>
            </a:r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Radiometric C</a:t>
            </a:r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alibration</a:t>
            </a:r>
            <a:endParaRPr lang="en-US" altLang="zh-CN" sz="3200" b="1" dirty="0">
              <a:solidFill>
                <a:srgbClr val="0475C4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5296EA-CDDF-D0E9-E9BC-B308D26C28F9}"/>
              </a:ext>
            </a:extLst>
          </p:cNvPr>
          <p:cNvSpPr txBox="1"/>
          <p:nvPr/>
        </p:nvSpPr>
        <p:spPr>
          <a:xfrm>
            <a:off x="440673" y="932747"/>
            <a:ext cx="10911268" cy="907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Radiometric Accuracy and Noise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Noise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NEdR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NEdT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D8E89B6-9927-74B1-9112-E6ED0B7E3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160" y="2137297"/>
            <a:ext cx="5907789" cy="35092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22C0369-8E9D-E1FF-F512-831849A0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7" y="2137297"/>
            <a:ext cx="5754623" cy="34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5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706714-28EA-509A-CC33-EAB5216B66C5}"/>
              </a:ext>
            </a:extLst>
          </p:cNvPr>
          <p:cNvSpPr txBox="1"/>
          <p:nvPr/>
        </p:nvSpPr>
        <p:spPr>
          <a:xfrm>
            <a:off x="925199" y="258764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Summary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CD41DD-63A1-E99E-ECCC-D203611B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218" y="1053246"/>
            <a:ext cx="4145831" cy="499398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478BDBE-C5AC-4C6B-F975-E6D40F6E904F}"/>
              </a:ext>
            </a:extLst>
          </p:cNvPr>
          <p:cNvSpPr txBox="1"/>
          <p:nvPr/>
        </p:nvSpPr>
        <p:spPr>
          <a:xfrm>
            <a:off x="400613" y="884190"/>
            <a:ext cx="7231579" cy="5042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on-ground calibration setup was developed for prelaunch calibration of 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IIRS, which allows measurement and verification of all  performances of the GIIRS within a single test campaign.</a:t>
            </a:r>
          </a:p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he method for prelaunch calibration for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GIIRS is effective and 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constantly improving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Spectral Stability: MWIR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2.5ppm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LWIR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≤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5ppm.</a:t>
            </a:r>
          </a:p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Spectral accuracy :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7ppm,</a:t>
            </a:r>
            <a:endParaRPr lang="en-US" altLang="zh-CN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Radiometric accuracy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oise performance are better than specification.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FY-4C GIIRS launch is </a:t>
            </a:r>
            <a:r>
              <a:rPr lang="en-US" altLang="zh-CN" sz="2400" dirty="0"/>
              <a:t>currently planned for the end of 2025</a:t>
            </a:r>
            <a:r>
              <a:rPr lang="en-US" altLang="zh-CN" sz="2000" dirty="0"/>
              <a:t>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0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78F54ED7-A116-4579-5FD5-59D9B699B90F}"/>
              </a:ext>
            </a:extLst>
          </p:cNvPr>
          <p:cNvGrpSpPr/>
          <p:nvPr/>
        </p:nvGrpSpPr>
        <p:grpSpPr>
          <a:xfrm>
            <a:off x="0" y="-66028"/>
            <a:ext cx="12192000" cy="6924028"/>
            <a:chOff x="0" y="-66028"/>
            <a:chExt cx="12192000" cy="69240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A3C0292-19F6-8180-2774-E89B94357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D852848-C387-CA33-BDE6-51D81DDAAB89}"/>
                </a:ext>
              </a:extLst>
            </p:cNvPr>
            <p:cNvSpPr txBox="1"/>
            <p:nvPr/>
          </p:nvSpPr>
          <p:spPr>
            <a:xfrm>
              <a:off x="1535573" y="2254874"/>
              <a:ext cx="91208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Thanks for your attention!</a:t>
              </a:r>
              <a:endParaRPr lang="zh-CN" altLang="en-US" sz="5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5333C7E-4E6A-CB45-05B7-06275069C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8507">
              <a:off x="150082" y="-66028"/>
              <a:ext cx="3429937" cy="1871765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D98B3F10-5F7B-3368-A9AC-700A567678E8}"/>
              </a:ext>
            </a:extLst>
          </p:cNvPr>
          <p:cNvSpPr txBox="1"/>
          <p:nvPr/>
        </p:nvSpPr>
        <p:spPr>
          <a:xfrm>
            <a:off x="0" y="542518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GSICS Annual Meeting 17-21 March 2025 in Changchun, Jilin Province</a:t>
            </a:r>
            <a:r>
              <a:rPr lang="en-US" altLang="zh-CN" b="1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China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5DE4B9-431D-2F9E-15AE-A29DC324A089}"/>
              </a:ext>
            </a:extLst>
          </p:cNvPr>
          <p:cNvSpPr txBox="1"/>
          <p:nvPr/>
        </p:nvSpPr>
        <p:spPr>
          <a:xfrm>
            <a:off x="3883375" y="4293551"/>
            <a:ext cx="4425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Email: lilibing@mail.sitp.ac.cn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0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AFE218E-5580-6F5E-5324-16DB5E78C7D2}"/>
              </a:ext>
            </a:extLst>
          </p:cNvPr>
          <p:cNvSpPr txBox="1"/>
          <p:nvPr/>
        </p:nvSpPr>
        <p:spPr>
          <a:xfrm>
            <a:off x="707923" y="215129"/>
            <a:ext cx="220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Content</a:t>
            </a:r>
            <a:endParaRPr lang="zh-CN" altLang="en-US" sz="3200" b="1" dirty="0">
              <a:solidFill>
                <a:srgbClr val="0475C4"/>
              </a:solidFill>
              <a:latin typeface="+mj-ea"/>
              <a:ea typeface="+mj-ea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2FDD3CDA-523F-3D23-9668-302E9A4D431B}"/>
              </a:ext>
            </a:extLst>
          </p:cNvPr>
          <p:cNvSpPr txBox="1">
            <a:spLocks/>
          </p:cNvSpPr>
          <p:nvPr/>
        </p:nvSpPr>
        <p:spPr>
          <a:xfrm>
            <a:off x="581490" y="1481709"/>
            <a:ext cx="7758192" cy="3862525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4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595959"/>
                </a:solidFill>
                <a:ea typeface="微软雅黑" panose="020B0503020204020204" charset="-122"/>
                <a:sym typeface="+mn-ea"/>
              </a:rPr>
              <a:t>GIIRS</a:t>
            </a:r>
            <a:r>
              <a:rPr lang="zh-CN" altLang="en-US" sz="2400" b="1" dirty="0">
                <a:solidFill>
                  <a:srgbClr val="595959"/>
                </a:solidFill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595959"/>
                </a:solidFill>
                <a:ea typeface="微软雅黑" panose="020B0503020204020204" charset="-122"/>
                <a:sym typeface="+mn-ea"/>
              </a:rPr>
              <a:t>Instrument overview</a:t>
            </a:r>
          </a:p>
          <a:p>
            <a:pPr marL="342900" indent="-342900" algn="just">
              <a:lnSpc>
                <a:spcPts val="4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595959"/>
                </a:solidFill>
                <a:ea typeface="微软雅黑" panose="020B0503020204020204" charset="-122"/>
              </a:rPr>
              <a:t>On-ground calibration setup</a:t>
            </a:r>
          </a:p>
          <a:p>
            <a:pPr marL="342900" indent="-342900" algn="just">
              <a:lnSpc>
                <a:spcPts val="4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rgbClr val="595959"/>
                </a:solidFill>
                <a:ea typeface="微软雅黑" panose="020B0503020204020204" charset="-122"/>
              </a:rPr>
              <a:t>Prelaunch </a:t>
            </a:r>
            <a:r>
              <a:rPr lang="en-US" altLang="zh-CN" sz="2400" b="1" dirty="0">
                <a:solidFill>
                  <a:srgbClr val="595959"/>
                </a:solidFill>
                <a:ea typeface="微软雅黑" panose="020B0503020204020204" charset="-122"/>
              </a:rPr>
              <a:t>spectral </a:t>
            </a:r>
            <a:r>
              <a:rPr lang="zh-CN" altLang="en-US" sz="2400" b="1" dirty="0">
                <a:solidFill>
                  <a:srgbClr val="595959"/>
                </a:solidFill>
                <a:ea typeface="微软雅黑" panose="020B0503020204020204" charset="-122"/>
              </a:rPr>
              <a:t>calibration</a:t>
            </a:r>
            <a:endParaRPr lang="en-US" altLang="zh-CN" sz="2400" b="1" dirty="0">
              <a:solidFill>
                <a:srgbClr val="595959"/>
              </a:solidFill>
              <a:ea typeface="微软雅黑" panose="020B0503020204020204" charset="-122"/>
            </a:endParaRPr>
          </a:p>
          <a:p>
            <a:pPr marL="342900" indent="-342900" algn="just">
              <a:lnSpc>
                <a:spcPts val="4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rgbClr val="595959"/>
                </a:solidFill>
                <a:ea typeface="微软雅黑" panose="020B0503020204020204" charset="-122"/>
              </a:rPr>
              <a:t>Prelaunch </a:t>
            </a:r>
            <a:r>
              <a:rPr lang="en-US" altLang="zh-CN" sz="2400" b="1" dirty="0">
                <a:solidFill>
                  <a:srgbClr val="595959"/>
                </a:solidFill>
                <a:ea typeface="微软雅黑" panose="020B0503020204020204" charset="-122"/>
              </a:rPr>
              <a:t>radiometric </a:t>
            </a:r>
            <a:r>
              <a:rPr lang="zh-CN" altLang="en-US" sz="2400" b="1" dirty="0">
                <a:solidFill>
                  <a:srgbClr val="595959"/>
                </a:solidFill>
                <a:ea typeface="微软雅黑" panose="020B0503020204020204" charset="-122"/>
              </a:rPr>
              <a:t>calibration</a:t>
            </a:r>
            <a:endParaRPr lang="en-US" altLang="zh-CN" sz="2400" b="1" dirty="0">
              <a:solidFill>
                <a:srgbClr val="595959"/>
              </a:solidFill>
              <a:ea typeface="微软雅黑" panose="020B0503020204020204" charset="-122"/>
              <a:sym typeface="+mn-ea"/>
            </a:endParaRPr>
          </a:p>
          <a:p>
            <a:pPr marL="342900" indent="-342900" algn="just">
              <a:lnSpc>
                <a:spcPts val="4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595959"/>
                </a:solidFill>
                <a:ea typeface="微软雅黑" panose="020B0503020204020204" charset="-122"/>
                <a:sym typeface="+mn-ea"/>
              </a:rPr>
              <a:t>Summary</a:t>
            </a:r>
            <a:endParaRPr lang="zh-CN" altLang="en-US" sz="2400" b="1" dirty="0">
              <a:solidFill>
                <a:srgbClr val="595959"/>
              </a:solidFill>
              <a:ea typeface="微软雅黑" panose="020B0503020204020204" charset="-122"/>
            </a:endParaRPr>
          </a:p>
        </p:txBody>
      </p:sp>
      <p:pic>
        <p:nvPicPr>
          <p:cNvPr id="10" name="图片 9" descr="图片包含 桌子, 男人, 站, 女人&#10;&#10;描述已自动生成">
            <a:extLst>
              <a:ext uri="{FF2B5EF4-FFF2-40B4-BE49-F238E27FC236}">
                <a16:creationId xmlns:a16="http://schemas.microsoft.com/office/drawing/2014/main" id="{9DDBD81B-33B2-08E4-7F1E-3CD748401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34" y="1091086"/>
            <a:ext cx="3357446" cy="48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2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418B155-4B3D-D81F-6CEF-6CE5B4EA2613}"/>
              </a:ext>
            </a:extLst>
          </p:cNvPr>
          <p:cNvSpPr txBox="1"/>
          <p:nvPr/>
        </p:nvSpPr>
        <p:spPr>
          <a:xfrm>
            <a:off x="492580" y="258763"/>
            <a:ext cx="657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  <a:sym typeface="+mn-ea"/>
              </a:rPr>
              <a:t>GIIRS</a:t>
            </a:r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  <a:sym typeface="+mn-ea"/>
              </a:rPr>
              <a:t> </a:t>
            </a:r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  <a:sym typeface="+mn-ea"/>
              </a:rPr>
              <a:t>Instrument Overview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894C741-3507-D31C-E82F-5FA3306DBCE3}"/>
              </a:ext>
            </a:extLst>
          </p:cNvPr>
          <p:cNvGrpSpPr/>
          <p:nvPr/>
        </p:nvGrpSpPr>
        <p:grpSpPr>
          <a:xfrm>
            <a:off x="377637" y="4149207"/>
            <a:ext cx="11191099" cy="2260998"/>
            <a:chOff x="377637" y="4295261"/>
            <a:chExt cx="11191099" cy="1908472"/>
          </a:xfrm>
        </p:grpSpPr>
        <p:pic>
          <p:nvPicPr>
            <p:cNvPr id="17" name="图片 16" descr="图片包含 桌子, 男人, 站, 女人&#10;&#10;描述已自动生成">
              <a:extLst>
                <a:ext uri="{FF2B5EF4-FFF2-40B4-BE49-F238E27FC236}">
                  <a16:creationId xmlns:a16="http://schemas.microsoft.com/office/drawing/2014/main" id="{AE1ED131-CDF9-ADED-5567-9D899E9C8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903" y="5097077"/>
              <a:ext cx="1181528" cy="1055827"/>
            </a:xfrm>
            <a:prstGeom prst="rect">
              <a:avLst/>
            </a:prstGeom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97E47C4-5095-8108-6D75-B9C4BE6065A9}"/>
                </a:ext>
              </a:extLst>
            </p:cNvPr>
            <p:cNvGrpSpPr/>
            <p:nvPr/>
          </p:nvGrpSpPr>
          <p:grpSpPr>
            <a:xfrm>
              <a:off x="377637" y="4295261"/>
              <a:ext cx="11020535" cy="891460"/>
              <a:chOff x="126926" y="4924525"/>
              <a:chExt cx="11020535" cy="891460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8F95C5B1-D752-7319-4104-A8603577BC6A}"/>
                  </a:ext>
                </a:extLst>
              </p:cNvPr>
              <p:cNvGrpSpPr/>
              <p:nvPr/>
            </p:nvGrpSpPr>
            <p:grpSpPr>
              <a:xfrm>
                <a:off x="369869" y="5034673"/>
                <a:ext cx="10777592" cy="371084"/>
                <a:chOff x="410965" y="5034673"/>
                <a:chExt cx="10777592" cy="371084"/>
              </a:xfrm>
            </p:grpSpPr>
            <p:sp>
              <p:nvSpPr>
                <p:cNvPr id="34" name="箭头: 燕尾形 33">
                  <a:extLst>
                    <a:ext uri="{FF2B5EF4-FFF2-40B4-BE49-F238E27FC236}">
                      <a16:creationId xmlns:a16="http://schemas.microsoft.com/office/drawing/2014/main" id="{4156F728-8A89-15E1-4E73-F1826ABB6B24}"/>
                    </a:ext>
                  </a:extLst>
                </p:cNvPr>
                <p:cNvSpPr/>
                <p:nvPr/>
              </p:nvSpPr>
              <p:spPr>
                <a:xfrm>
                  <a:off x="410965" y="5041203"/>
                  <a:ext cx="10777592" cy="360810"/>
                </a:xfrm>
                <a:prstGeom prst="notchedRightArrow">
                  <a:avLst/>
                </a:prstGeom>
                <a:solidFill>
                  <a:srgbClr val="00E66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zh-CN" altLang="en-US" sz="1400" dirty="0">
                    <a:solidFill>
                      <a:srgbClr val="CC00CC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96762D3F-2D9A-5590-F0D9-D1DD384A9465}"/>
                    </a:ext>
                  </a:extLst>
                </p:cNvPr>
                <p:cNvCxnSpPr/>
                <p:nvPr/>
              </p:nvCxnSpPr>
              <p:spPr>
                <a:xfrm>
                  <a:off x="1037691" y="5041203"/>
                  <a:ext cx="0" cy="36421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4F94597F-0A19-DAB6-12ED-A605EBAA4A50}"/>
                    </a:ext>
                  </a:extLst>
                </p:cNvPr>
                <p:cNvCxnSpPr/>
                <p:nvPr/>
              </p:nvCxnSpPr>
              <p:spPr>
                <a:xfrm>
                  <a:off x="2198663" y="5034673"/>
                  <a:ext cx="0" cy="36421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2D84FF00-42DF-724E-E841-F4833EC6FA41}"/>
                    </a:ext>
                  </a:extLst>
                </p:cNvPr>
                <p:cNvCxnSpPr/>
                <p:nvPr/>
              </p:nvCxnSpPr>
              <p:spPr>
                <a:xfrm>
                  <a:off x="4149034" y="5037795"/>
                  <a:ext cx="0" cy="36421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4BE115DA-1070-D5D1-5077-FC42BC845967}"/>
                    </a:ext>
                  </a:extLst>
                </p:cNvPr>
                <p:cNvCxnSpPr/>
                <p:nvPr/>
              </p:nvCxnSpPr>
              <p:spPr>
                <a:xfrm>
                  <a:off x="7425401" y="5037795"/>
                  <a:ext cx="0" cy="36421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6F9D16FA-2B92-1873-D213-8681F3960D36}"/>
                    </a:ext>
                  </a:extLst>
                </p:cNvPr>
                <p:cNvCxnSpPr/>
                <p:nvPr/>
              </p:nvCxnSpPr>
              <p:spPr>
                <a:xfrm>
                  <a:off x="10354517" y="5037795"/>
                  <a:ext cx="0" cy="36421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EA56F5DE-329F-0011-79F0-2BD2F289E74B}"/>
                    </a:ext>
                  </a:extLst>
                </p:cNvPr>
                <p:cNvCxnSpPr/>
                <p:nvPr/>
              </p:nvCxnSpPr>
              <p:spPr>
                <a:xfrm>
                  <a:off x="9070361" y="5037795"/>
                  <a:ext cx="0" cy="36421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C0A83E33-92FE-3BDA-AC65-B7A989A64684}"/>
                    </a:ext>
                  </a:extLst>
                </p:cNvPr>
                <p:cNvSpPr txBox="1"/>
                <p:nvPr/>
              </p:nvSpPr>
              <p:spPr>
                <a:xfrm>
                  <a:off x="544548" y="5113996"/>
                  <a:ext cx="58563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/>
                    <a:t>1998</a:t>
                  </a:r>
                  <a:endParaRPr lang="zh-CN" altLang="en-US" sz="1000" b="1" dirty="0"/>
                </a:p>
              </p:txBody>
            </p:sp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E341514C-1A75-9F78-1E0B-34C6B4D4C635}"/>
                    </a:ext>
                  </a:extLst>
                </p:cNvPr>
                <p:cNvSpPr txBox="1"/>
                <p:nvPr/>
              </p:nvSpPr>
              <p:spPr>
                <a:xfrm>
                  <a:off x="3727792" y="5130594"/>
                  <a:ext cx="58563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/>
                    <a:t>2010</a:t>
                  </a:r>
                  <a:endParaRPr lang="zh-CN" altLang="en-US" sz="1000" b="1" dirty="0"/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07868F21-CFC5-62C5-C8FD-6DA3482E77DA}"/>
                    </a:ext>
                  </a:extLst>
                </p:cNvPr>
                <p:cNvSpPr txBox="1"/>
                <p:nvPr/>
              </p:nvSpPr>
              <p:spPr>
                <a:xfrm>
                  <a:off x="1785149" y="5124623"/>
                  <a:ext cx="58563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/>
                    <a:t>2004</a:t>
                  </a:r>
                  <a:endParaRPr lang="zh-CN" altLang="en-US" sz="1000" b="1" dirty="0"/>
                </a:p>
              </p:txBody>
            </p:sp>
            <p:cxnSp>
              <p:nvCxnSpPr>
                <p:cNvPr id="44" name="直接连接符 43">
                  <a:extLst>
                    <a:ext uri="{FF2B5EF4-FFF2-40B4-BE49-F238E27FC236}">
                      <a16:creationId xmlns:a16="http://schemas.microsoft.com/office/drawing/2014/main" id="{1875F8C4-65AD-20D7-1808-8B3A392A07DA}"/>
                    </a:ext>
                  </a:extLst>
                </p:cNvPr>
                <p:cNvCxnSpPr/>
                <p:nvPr/>
              </p:nvCxnSpPr>
              <p:spPr>
                <a:xfrm>
                  <a:off x="5751855" y="5041539"/>
                  <a:ext cx="0" cy="36421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42FCC384-8BEB-0AB0-66DA-E30DB73E23D6}"/>
                    </a:ext>
                  </a:extLst>
                </p:cNvPr>
                <p:cNvSpPr txBox="1"/>
                <p:nvPr/>
              </p:nvSpPr>
              <p:spPr>
                <a:xfrm>
                  <a:off x="5318627" y="5132922"/>
                  <a:ext cx="58563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/>
                    <a:t>2014</a:t>
                  </a:r>
                  <a:endParaRPr lang="zh-CN" altLang="en-US" sz="1000" b="1" dirty="0"/>
                </a:p>
              </p:txBody>
            </p:sp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B5B4E9E-6B23-D39E-A107-E0EAB40BF371}"/>
                    </a:ext>
                  </a:extLst>
                </p:cNvPr>
                <p:cNvSpPr txBox="1"/>
                <p:nvPr/>
              </p:nvSpPr>
              <p:spPr>
                <a:xfrm>
                  <a:off x="6826715" y="5116484"/>
                  <a:ext cx="794055" cy="2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/>
                    <a:t>2016.12</a:t>
                  </a:r>
                  <a:endParaRPr lang="zh-CN" altLang="en-US" sz="1000" b="1" dirty="0"/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AC2C498F-49B6-A3DD-058C-6F1651C66399}"/>
                    </a:ext>
                  </a:extLst>
                </p:cNvPr>
                <p:cNvSpPr txBox="1"/>
                <p:nvPr/>
              </p:nvSpPr>
              <p:spPr>
                <a:xfrm>
                  <a:off x="8570454" y="5128014"/>
                  <a:ext cx="58563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/>
                    <a:t>2021.6</a:t>
                  </a:r>
                  <a:endParaRPr lang="zh-CN" altLang="en-US" sz="1000" b="1" dirty="0"/>
                </a:p>
              </p:txBody>
            </p:sp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91ACCF3F-1E1E-7D89-2207-76C9C1039B90}"/>
                    </a:ext>
                  </a:extLst>
                </p:cNvPr>
                <p:cNvSpPr txBox="1"/>
                <p:nvPr/>
              </p:nvSpPr>
              <p:spPr>
                <a:xfrm>
                  <a:off x="9880166" y="5127610"/>
                  <a:ext cx="58563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/>
                    <a:t>2025</a:t>
                  </a:r>
                  <a:endParaRPr lang="zh-CN" altLang="en-US" sz="1000" b="1" dirty="0"/>
                </a:p>
              </p:txBody>
            </p:sp>
          </p:grp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BE72B8E-A1A2-7917-394B-A0673C07A52B}"/>
                  </a:ext>
                </a:extLst>
              </p:cNvPr>
              <p:cNvSpPr txBox="1"/>
              <p:nvPr/>
            </p:nvSpPr>
            <p:spPr>
              <a:xfrm>
                <a:off x="126926" y="5354320"/>
                <a:ext cx="223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000000"/>
                    </a:solidFill>
                    <a:latin typeface="PingFang SC"/>
                  </a:rPr>
                  <a:t>Conceptual Design of Interferometer</a:t>
                </a:r>
                <a:endParaRPr lang="zh-CN" altLang="en-US" sz="1200" dirty="0">
                  <a:solidFill>
                    <a:srgbClr val="000000"/>
                  </a:solidFill>
                  <a:latin typeface="PingFang SC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434DDDD-B864-E298-7217-D71AEF9FD7A0}"/>
                  </a:ext>
                </a:extLst>
              </p:cNvPr>
              <p:cNvSpPr txBox="1"/>
              <p:nvPr/>
            </p:nvSpPr>
            <p:spPr>
              <a:xfrm>
                <a:off x="2145777" y="5345947"/>
                <a:ext cx="18482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i="0" dirty="0">
                    <a:solidFill>
                      <a:srgbClr val="000000"/>
                    </a:solidFill>
                    <a:effectLst/>
                    <a:latin typeface="PingFang SC"/>
                  </a:rPr>
                  <a:t>Interferometer  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PingFang SC"/>
                  </a:rPr>
                  <a:t>product prototype</a:t>
                </a:r>
                <a:endParaRPr lang="zh-CN" altLang="en-US" sz="1200" dirty="0">
                  <a:solidFill>
                    <a:srgbClr val="000000"/>
                  </a:solidFill>
                  <a:latin typeface="PingFang SC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4C3AD4B-FDE0-77B3-C45F-3413B8E58CFA}"/>
                  </a:ext>
                </a:extLst>
              </p:cNvPr>
              <p:cNvSpPr txBox="1"/>
              <p:nvPr/>
            </p:nvSpPr>
            <p:spPr>
              <a:xfrm>
                <a:off x="3967291" y="5345947"/>
                <a:ext cx="1891843" cy="389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/>
                  <a:t>Prototype of GIIRS and </a:t>
                </a:r>
                <a:r>
                  <a:rPr lang="en-US" altLang="zh-CN" sz="1200" b="0" i="0" dirty="0">
                    <a:solidFill>
                      <a:srgbClr val="000000"/>
                    </a:solidFill>
                    <a:effectLst/>
                    <a:latin typeface="PingFang SC"/>
                  </a:rPr>
                  <a:t>First TVAC test</a:t>
                </a:r>
                <a:endParaRPr lang="zh-CN" altLang="en-US" sz="1200" dirty="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9567B64-188A-2C5A-8764-EC26971E912C}"/>
                  </a:ext>
                </a:extLst>
              </p:cNvPr>
              <p:cNvSpPr txBox="1"/>
              <p:nvPr/>
            </p:nvSpPr>
            <p:spPr>
              <a:xfrm>
                <a:off x="5764268" y="5365532"/>
                <a:ext cx="16541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/>
                  <a:t>FY-4A launch</a:t>
                </a:r>
              </a:p>
            </p:txBody>
          </p:sp>
          <p:sp>
            <p:nvSpPr>
              <p:cNvPr id="33" name="等腰三角形 32">
                <a:extLst>
                  <a:ext uri="{FF2B5EF4-FFF2-40B4-BE49-F238E27FC236}">
                    <a16:creationId xmlns:a16="http://schemas.microsoft.com/office/drawing/2014/main" id="{FA8F6CFD-E5D7-671E-1DDB-07DA95D2C312}"/>
                  </a:ext>
                </a:extLst>
              </p:cNvPr>
              <p:cNvSpPr/>
              <p:nvPr/>
            </p:nvSpPr>
            <p:spPr>
              <a:xfrm rot="10800000">
                <a:off x="10827028" y="4924525"/>
                <a:ext cx="144046" cy="195343"/>
              </a:xfrm>
              <a:prstGeom prst="triangle">
                <a:avLst/>
              </a:prstGeom>
              <a:solidFill>
                <a:srgbClr val="FF0000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zh-CN" altLang="en-US" sz="1400" dirty="0">
                  <a:solidFill>
                    <a:srgbClr val="CC00CC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00F4687-C55A-9E47-6B6C-EE1B83639AD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5" t="12528" r="22484" b="12305"/>
            <a:stretch>
              <a:fillRect/>
            </a:stretch>
          </p:blipFill>
          <p:spPr>
            <a:xfrm>
              <a:off x="7962732" y="5090737"/>
              <a:ext cx="1434450" cy="1098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图片 20" descr="图片包含 室内, 桌子, 盒子, 蛋糕&#10;&#10;描述已自动生成">
              <a:extLst>
                <a:ext uri="{FF2B5EF4-FFF2-40B4-BE49-F238E27FC236}">
                  <a16:creationId xmlns:a16="http://schemas.microsoft.com/office/drawing/2014/main" id="{F8C27253-5DDB-A1CF-454E-8FAED85F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194" y="5155238"/>
              <a:ext cx="1348561" cy="997666"/>
            </a:xfrm>
            <a:prstGeom prst="rect">
              <a:avLst/>
            </a:prstGeom>
          </p:spPr>
        </p:pic>
        <p:pic>
          <p:nvPicPr>
            <p:cNvPr id="22" name="图片 21" descr="图片包含 室内, 蛋糕, 桌子, 柜台&#10;&#10;描述已自动生成">
              <a:extLst>
                <a:ext uri="{FF2B5EF4-FFF2-40B4-BE49-F238E27FC236}">
                  <a16:creationId xmlns:a16="http://schemas.microsoft.com/office/drawing/2014/main" id="{8F7F04AA-0B39-FC9C-D2E6-5D5F43EE29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0" t="3519" r="20166" b="24944"/>
            <a:stretch>
              <a:fillRect/>
            </a:stretch>
          </p:blipFill>
          <p:spPr>
            <a:xfrm>
              <a:off x="4409448" y="5127421"/>
              <a:ext cx="1532577" cy="1025484"/>
            </a:xfrm>
            <a:prstGeom prst="rect">
              <a:avLst/>
            </a:prstGeom>
          </p:spPr>
        </p:pic>
        <p:pic>
          <p:nvPicPr>
            <p:cNvPr id="23" name="图片 22" descr="图片包含 游戏机, 桌子, 乐高, 玩具&#10;&#10;描述已自动生成">
              <a:extLst>
                <a:ext uri="{FF2B5EF4-FFF2-40B4-BE49-F238E27FC236}">
                  <a16:creationId xmlns:a16="http://schemas.microsoft.com/office/drawing/2014/main" id="{1148C910-B0E9-44EC-7321-1CF6B832F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6" t="9445" r="20975" b="5903"/>
            <a:stretch>
              <a:fillRect/>
            </a:stretch>
          </p:blipFill>
          <p:spPr>
            <a:xfrm>
              <a:off x="10113028" y="5009422"/>
              <a:ext cx="1264589" cy="1194311"/>
            </a:xfrm>
            <a:prstGeom prst="rect">
              <a:avLst/>
            </a:prstGeom>
          </p:spPr>
        </p:pic>
        <p:pic>
          <p:nvPicPr>
            <p:cNvPr id="24" name="图片 23" descr="乐高玩具&#10;&#10;中度可信度描述已自动生成">
              <a:extLst>
                <a:ext uri="{FF2B5EF4-FFF2-40B4-BE49-F238E27FC236}">
                  <a16:creationId xmlns:a16="http://schemas.microsoft.com/office/drawing/2014/main" id="{4BD79C48-2664-DDD1-178A-01936210B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372" y="5129406"/>
              <a:ext cx="1136608" cy="1025484"/>
            </a:xfrm>
            <a:prstGeom prst="rect">
              <a:avLst/>
            </a:prstGeom>
          </p:spPr>
        </p:pic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1BD850BF-7B09-2840-EA40-C1C0BAF985B8}"/>
                </a:ext>
              </a:extLst>
            </p:cNvPr>
            <p:cNvSpPr txBox="1"/>
            <p:nvPr/>
          </p:nvSpPr>
          <p:spPr>
            <a:xfrm>
              <a:off x="7766174" y="4745548"/>
              <a:ext cx="1654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FY-4B launch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911B956-E2DE-7C76-A98D-87151F3E12D4}"/>
                </a:ext>
              </a:extLst>
            </p:cNvPr>
            <p:cNvSpPr txBox="1"/>
            <p:nvPr/>
          </p:nvSpPr>
          <p:spPr>
            <a:xfrm>
              <a:off x="9718294" y="4760385"/>
              <a:ext cx="1850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FY-4C will be launched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72204891-36F7-D5A6-C8F0-B91BAE6DF55A}"/>
              </a:ext>
            </a:extLst>
          </p:cNvPr>
          <p:cNvGrpSpPr/>
          <p:nvPr/>
        </p:nvGrpSpPr>
        <p:grpSpPr>
          <a:xfrm>
            <a:off x="6902507" y="955700"/>
            <a:ext cx="5228924" cy="3591526"/>
            <a:chOff x="6259694" y="575680"/>
            <a:chExt cx="5228924" cy="3591526"/>
          </a:xfrm>
        </p:grpSpPr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16784B9B-C53C-8506-EFA8-A433ED28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6"/>
            <a:stretch/>
          </p:blipFill>
          <p:spPr>
            <a:xfrm rot="5400000">
              <a:off x="7078393" y="-243019"/>
              <a:ext cx="3591526" cy="5228924"/>
            </a:xfrm>
            <a:prstGeom prst="rect">
              <a:avLst/>
            </a:prstGeom>
          </p:spPr>
        </p:pic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28CDB320-E3DC-3DEF-8810-8FBE50E0E144}"/>
                </a:ext>
              </a:extLst>
            </p:cNvPr>
            <p:cNvSpPr/>
            <p:nvPr/>
          </p:nvSpPr>
          <p:spPr>
            <a:xfrm rot="1019124">
              <a:off x="8816167" y="1943291"/>
              <a:ext cx="938472" cy="154984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AD6FF60D-A7C4-57EE-172B-0B032A6BB362}"/>
                </a:ext>
              </a:extLst>
            </p:cNvPr>
            <p:cNvSpPr txBox="1"/>
            <p:nvPr/>
          </p:nvSpPr>
          <p:spPr>
            <a:xfrm>
              <a:off x="10038851" y="2184879"/>
              <a:ext cx="971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FY-4A GIIRS</a:t>
              </a:r>
            </a:p>
          </p:txBody>
        </p: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2DA043F6-CA1A-C0E3-0C5A-7501F85BBABA}"/>
                </a:ext>
              </a:extLst>
            </p:cNvPr>
            <p:cNvCxnSpPr>
              <a:cxnSpLocks/>
              <a:stCxn id="61" idx="3"/>
              <a:endCxn id="62" idx="1"/>
            </p:cNvCxnSpPr>
            <p:nvPr/>
          </p:nvCxnSpPr>
          <p:spPr>
            <a:xfrm flipV="1">
              <a:off x="9734171" y="2508045"/>
              <a:ext cx="304680" cy="3472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内容占位符 2">
            <a:extLst>
              <a:ext uri="{FF2B5EF4-FFF2-40B4-BE49-F238E27FC236}">
                <a16:creationId xmlns:a16="http://schemas.microsoft.com/office/drawing/2014/main" id="{EE282587-A269-A8B5-3238-691E55C5A54A}"/>
              </a:ext>
            </a:extLst>
          </p:cNvPr>
          <p:cNvSpPr txBox="1">
            <a:spLocks/>
          </p:cNvSpPr>
          <p:nvPr/>
        </p:nvSpPr>
        <p:spPr>
          <a:xfrm>
            <a:off x="315486" y="854873"/>
            <a:ext cx="8279871" cy="3372740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800"/>
              </a:lnSpc>
              <a:buBlip>
                <a:blip r:embed="rId12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GIIRS is an infrared hyper-spectral vertical sounder and a key payload on FengYun-4 satellite, which is the second generation geostationary meteorological satellites of China to take measurements of three dimensional atmospheric structure.</a:t>
            </a:r>
          </a:p>
          <a:p>
            <a:pPr algn="just">
              <a:lnSpc>
                <a:spcPts val="2800"/>
              </a:lnSpc>
              <a:buBlip>
                <a:blip r:embed="rId12"/>
              </a:buBlip>
            </a:pP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History and Development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Status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432000" algn="just">
              <a:lnSpc>
                <a:spcPts val="2800"/>
              </a:lnSpc>
              <a:buFont typeface="Arial" panose="020B0604020202020204" pitchFamily="34" charset="0"/>
              <a:buChar char="‒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2016.12: FY-4A was launched, </a:t>
            </a:r>
          </a:p>
          <a:p>
            <a:pPr marL="432000" algn="just">
              <a:lnSpc>
                <a:spcPts val="2800"/>
              </a:lnSpc>
              <a:buFont typeface="Arial" panose="020B0604020202020204" pitchFamily="34" charset="0"/>
              <a:buChar char="‒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2021.6: FY-4B was launched</a:t>
            </a:r>
          </a:p>
          <a:p>
            <a:pPr marL="432000" algn="just">
              <a:lnSpc>
                <a:spcPts val="2800"/>
              </a:lnSpc>
              <a:buFont typeface="Arial" panose="020B0604020202020204" pitchFamily="34" charset="0"/>
              <a:buChar char="‒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 FY-4C will be launched in 2025.</a:t>
            </a:r>
          </a:p>
        </p:txBody>
      </p:sp>
    </p:spTree>
    <p:extLst>
      <p:ext uri="{BB962C8B-B14F-4D97-AF65-F5344CB8AC3E}">
        <p14:creationId xmlns:p14="http://schemas.microsoft.com/office/powerpoint/2010/main" val="186639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45FDFB5-6D0A-7400-9B4B-9472CA632DCC}"/>
              </a:ext>
            </a:extLst>
          </p:cNvPr>
          <p:cNvSpPr txBox="1"/>
          <p:nvPr/>
        </p:nvSpPr>
        <p:spPr>
          <a:xfrm>
            <a:off x="492580" y="258763"/>
            <a:ext cx="657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  <a:sym typeface="+mn-ea"/>
              </a:rPr>
              <a:t>GIIRS</a:t>
            </a:r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  <a:sym typeface="+mn-ea"/>
              </a:rPr>
              <a:t> </a:t>
            </a:r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  <a:sym typeface="+mn-ea"/>
              </a:rPr>
              <a:t>Instrument Overview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16DF6D-908E-7F5A-2C21-6435E2DB3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28917" y="2941517"/>
            <a:ext cx="2803331" cy="45223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9585296-BDAC-8330-9746-D993714BE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41" y="838406"/>
            <a:ext cx="4139379" cy="2962632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90456EC-4F44-3B81-3BF0-321FCF15C3C4}"/>
              </a:ext>
            </a:extLst>
          </p:cNvPr>
          <p:cNvSpPr txBox="1">
            <a:spLocks/>
          </p:cNvSpPr>
          <p:nvPr/>
        </p:nvSpPr>
        <p:spPr>
          <a:xfrm>
            <a:off x="315486" y="972859"/>
            <a:ext cx="6753910" cy="5349281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800"/>
              </a:lnSpc>
              <a:buBlip>
                <a:blip r:embed="rId5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GIIRS is a Fourier Transform Spectrometer.</a:t>
            </a:r>
          </a:p>
          <a:p>
            <a:pPr algn="just">
              <a:lnSpc>
                <a:spcPts val="2800"/>
              </a:lnSpc>
              <a:buBlip>
                <a:blip r:embed="rId5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GIIRS is composed of five main sub-elements:</a:t>
            </a:r>
          </a:p>
          <a:p>
            <a:pPr marL="432000" algn="just">
              <a:lnSpc>
                <a:spcPts val="2800"/>
              </a:lnSpc>
              <a:buFont typeface="Arial" panose="020B0604020202020204" pitchFamily="34" charset="0"/>
              <a:buChar char="‒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altLang="zh-C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Front Optical Assembly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(include tow scan mirror and telescope) that scans the Earth and collects radiances and visible light from the Earth.</a:t>
            </a:r>
          </a:p>
          <a:p>
            <a:pPr marL="432000" algn="just">
              <a:lnSpc>
                <a:spcPts val="2800"/>
              </a:lnSpc>
              <a:buFont typeface="Arial" panose="020B0604020202020204" pitchFamily="34" charset="0"/>
              <a:buChar char="‒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altLang="zh-C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Blackbody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 that provides reference scenes for radiometric calibration.</a:t>
            </a:r>
          </a:p>
          <a:p>
            <a:pPr marL="432000" algn="just">
              <a:lnSpc>
                <a:spcPts val="2800"/>
              </a:lnSpc>
              <a:buFont typeface="Arial" panose="020B0604020202020204" pitchFamily="34" charset="0"/>
              <a:buChar char="‒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The flat moving mirror </a:t>
            </a:r>
            <a:r>
              <a:rPr lang="en-US" altLang="zh-C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Interferomete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r that modulates the scene radiances.</a:t>
            </a:r>
          </a:p>
          <a:p>
            <a:pPr marL="432000" algn="just">
              <a:lnSpc>
                <a:spcPts val="2800"/>
              </a:lnSpc>
              <a:buFont typeface="Arial" panose="020B0604020202020204" pitchFamily="34" charset="0"/>
              <a:buChar char="‒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altLang="zh-C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After Optical Assembly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with Detection and Electronics in cryostat.</a:t>
            </a:r>
          </a:p>
          <a:p>
            <a:pPr marL="432000" algn="just">
              <a:lnSpc>
                <a:spcPts val="2800"/>
              </a:lnSpc>
              <a:buFont typeface="Arial" panose="020B0604020202020204" pitchFamily="34" charset="0"/>
              <a:buChar char="‒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The visible optical assembly with CCD and Electronics</a:t>
            </a:r>
            <a:endParaRPr lang="en-US" altLang="zh-CN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ts val="2800"/>
              </a:lnSpc>
              <a:buBlip>
                <a:blip r:embed="rId5"/>
              </a:buBlip>
            </a:pP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7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A921794-ACAD-C5BB-F820-80423D59AA1E}"/>
              </a:ext>
            </a:extLst>
          </p:cNvPr>
          <p:cNvSpPr txBox="1"/>
          <p:nvPr/>
        </p:nvSpPr>
        <p:spPr>
          <a:xfrm>
            <a:off x="492580" y="258763"/>
            <a:ext cx="657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  <a:sym typeface="+mn-ea"/>
              </a:rPr>
              <a:t>GIIRS</a:t>
            </a:r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  <a:sym typeface="+mn-ea"/>
              </a:rPr>
              <a:t> </a:t>
            </a:r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  <a:sym typeface="+mn-ea"/>
              </a:rPr>
              <a:t>Instrument Overview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A1967C2-3BD6-5A02-0E33-746EA73A8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75220"/>
              </p:ext>
            </p:extLst>
          </p:nvPr>
        </p:nvGraphicFramePr>
        <p:xfrm>
          <a:off x="315488" y="1440292"/>
          <a:ext cx="11542217" cy="479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419">
                  <a:extLst>
                    <a:ext uri="{9D8B030D-6E8A-4147-A177-3AD203B41FA5}">
                      <a16:colId xmlns:a16="http://schemas.microsoft.com/office/drawing/2014/main" val="2304451415"/>
                    </a:ext>
                  </a:extLst>
                </a:gridCol>
                <a:gridCol w="2526600">
                  <a:extLst>
                    <a:ext uri="{9D8B030D-6E8A-4147-A177-3AD203B41FA5}">
                      <a16:colId xmlns:a16="http://schemas.microsoft.com/office/drawing/2014/main" val="3838447839"/>
                    </a:ext>
                  </a:extLst>
                </a:gridCol>
                <a:gridCol w="2603653">
                  <a:extLst>
                    <a:ext uri="{9D8B030D-6E8A-4147-A177-3AD203B41FA5}">
                      <a16:colId xmlns:a16="http://schemas.microsoft.com/office/drawing/2014/main" val="527403884"/>
                    </a:ext>
                  </a:extLst>
                </a:gridCol>
                <a:gridCol w="3009545">
                  <a:extLst>
                    <a:ext uri="{9D8B030D-6E8A-4147-A177-3AD203B41FA5}">
                      <a16:colId xmlns:a16="http://schemas.microsoft.com/office/drawing/2014/main" val="865609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Satellite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>
                          <a:solidFill>
                            <a:schemeClr val="bg1"/>
                          </a:solidFill>
                          <a:effectLst/>
                        </a:rPr>
                        <a:t>FY-4A 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>
                          <a:solidFill>
                            <a:schemeClr val="bg1"/>
                          </a:solidFill>
                          <a:effectLst/>
                        </a:rPr>
                        <a:t>FY-4B 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>
                          <a:solidFill>
                            <a:schemeClr val="bg1"/>
                          </a:solidFill>
                          <a:effectLst/>
                        </a:rPr>
                        <a:t>FY-4C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Required value</a:t>
                      </a:r>
                      <a:r>
                        <a:rPr lang="zh-CN" altLang="en-US" dirty="0"/>
                        <a:t>）</a:t>
                      </a:r>
                      <a:r>
                        <a:rPr lang="en-US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268110635"/>
                  </a:ext>
                </a:extLst>
              </a:tr>
              <a:tr h="474544">
                <a:tc>
                  <a:txBody>
                    <a:bodyPr/>
                    <a:lstStyle/>
                    <a:p>
                      <a:pPr algn="l" fontAlgn="t">
                        <a:lnSpc>
                          <a:spcPts val="2800"/>
                        </a:lnSpc>
                      </a:pPr>
                      <a:r>
                        <a:rPr lang="en-US" dirty="0">
                          <a:solidFill>
                            <a:srgbClr val="2F2F2F"/>
                          </a:solidFill>
                          <a:effectLst/>
                        </a:rPr>
                        <a:t>Bands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LWIR: 700∼1130cm</a:t>
                      </a:r>
                      <a:r>
                        <a:rPr lang="en-US" baseline="30000" dirty="0">
                          <a:effectLst/>
                        </a:rPr>
                        <a:t>-1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MWIR: 1650∼2250cm</a:t>
                      </a:r>
                      <a:r>
                        <a:rPr lang="en-US" baseline="30000" dirty="0">
                          <a:effectLst/>
                        </a:rPr>
                        <a:t>-1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VIS: 0.55∼0.75μm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LWIR: 680∼1130cm</a:t>
                      </a:r>
                      <a:r>
                        <a:rPr lang="en-US" baseline="30000" dirty="0">
                          <a:effectLst/>
                        </a:rPr>
                        <a:t>-1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MWIR: 1650∼2250cm</a:t>
                      </a:r>
                      <a:r>
                        <a:rPr lang="en-US" baseline="30000" dirty="0">
                          <a:effectLst/>
                        </a:rPr>
                        <a:t>-1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VIS: 0.55∼0.75μm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LWIR: (650)680∼1130cm</a:t>
                      </a:r>
                      <a:r>
                        <a:rPr lang="en-US" baseline="30000" dirty="0">
                          <a:effectLst/>
                        </a:rPr>
                        <a:t>-1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MWIR: 1650∼2250cm</a:t>
                      </a:r>
                      <a:r>
                        <a:rPr lang="en-US" baseline="30000" dirty="0">
                          <a:effectLst/>
                        </a:rPr>
                        <a:t>-1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VIS: 0.55∼0.75μm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35145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2800"/>
                        </a:lnSpc>
                      </a:pPr>
                      <a:r>
                        <a:rPr lang="en-US" dirty="0">
                          <a:solidFill>
                            <a:srgbClr val="2F2F2F"/>
                          </a:solidFill>
                          <a:effectLst/>
                        </a:rPr>
                        <a:t>Spectral resolution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0.8cm</a:t>
                      </a:r>
                      <a:r>
                        <a:rPr lang="en-US" baseline="30000" dirty="0">
                          <a:effectLst/>
                        </a:rPr>
                        <a:t>-1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0.625cm</a:t>
                      </a:r>
                      <a:r>
                        <a:rPr lang="en-US" baseline="30000" dirty="0">
                          <a:effectLst/>
                        </a:rPr>
                        <a:t>-1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0.625cm</a:t>
                      </a:r>
                      <a:r>
                        <a:rPr lang="en-US" baseline="30000" dirty="0">
                          <a:effectLst/>
                        </a:rPr>
                        <a:t>-1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58336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2800"/>
                        </a:lnSpc>
                      </a:pPr>
                      <a:r>
                        <a:rPr lang="en-US" altLang="zh-CN" sz="1800" kern="1200" dirty="0">
                          <a:solidFill>
                            <a:srgbClr val="2F2F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Sensitivity</a:t>
                      </a:r>
                      <a:r>
                        <a:rPr lang="zh-CN" altLang="en-US" sz="1800" kern="1200" dirty="0">
                          <a:solidFill>
                            <a:srgbClr val="2F2F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800" kern="1200" dirty="0" err="1">
                          <a:solidFill>
                            <a:srgbClr val="2F2F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  <a:r>
                        <a:rPr lang="en-US" altLang="zh-CN" sz="1800" kern="1200" dirty="0">
                          <a:solidFill>
                            <a:srgbClr val="2F2F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en-US" altLang="zh-CN" sz="1800" kern="1200" baseline="30000" dirty="0">
                          <a:solidFill>
                            <a:srgbClr val="2F2F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800" kern="1200" baseline="0" dirty="0">
                          <a:solidFill>
                            <a:srgbClr val="2F2F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800" kern="1200" baseline="0" dirty="0" err="1">
                          <a:solidFill>
                            <a:srgbClr val="2F2F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r>
                        <a:rPr lang="en-US" altLang="zh-CN" sz="1800" kern="1200" baseline="0" dirty="0">
                          <a:solidFill>
                            <a:srgbClr val="2F2F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*cm</a:t>
                      </a:r>
                      <a:r>
                        <a:rPr lang="en-US" altLang="zh-CN" sz="1800" kern="1200" baseline="30000" dirty="0">
                          <a:solidFill>
                            <a:srgbClr val="2F2F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zh-CN" altLang="en-US" sz="1800" kern="1200" dirty="0">
                          <a:solidFill>
                            <a:srgbClr val="2F2F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sz="1800" kern="1200" dirty="0">
                        <a:solidFill>
                          <a:srgbClr val="2F2F2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altLang="zh-CN" dirty="0">
                          <a:effectLst/>
                        </a:rPr>
                        <a:t>LWIR: </a:t>
                      </a:r>
                      <a:r>
                        <a:rPr lang="zh-CN" altLang="en-US" dirty="0">
                          <a:effectLst/>
                        </a:rPr>
                        <a:t>＜</a:t>
                      </a:r>
                      <a:r>
                        <a:rPr lang="en-US" dirty="0">
                          <a:effectLst/>
                        </a:rPr>
                        <a:t>0.5~1.1 </a:t>
                      </a:r>
                      <a:r>
                        <a:rPr lang="en-US" altLang="zh-CN" dirty="0" err="1">
                          <a:effectLst/>
                        </a:rPr>
                        <a:t>r.u.</a:t>
                      </a:r>
                      <a:endParaRPr lang="en-US" altLang="zh-CN" dirty="0">
                        <a:effectLst/>
                      </a:endParaRPr>
                    </a:p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MWIR:</a:t>
                      </a:r>
                      <a:r>
                        <a:rPr lang="zh-CN" altLang="en-US" dirty="0">
                          <a:effectLst/>
                        </a:rPr>
                        <a:t>＜</a:t>
                      </a:r>
                      <a:r>
                        <a:rPr lang="en-US" dirty="0">
                          <a:effectLst/>
                        </a:rPr>
                        <a:t>0.1~0.14 </a:t>
                      </a:r>
                      <a:r>
                        <a:rPr lang="en-US" altLang="zh-CN" dirty="0" err="1">
                          <a:effectLst/>
                        </a:rPr>
                        <a:t>r.u.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altLang="zh-CN" dirty="0">
                          <a:effectLst/>
                        </a:rPr>
                        <a:t>LWIR: </a:t>
                      </a:r>
                      <a:r>
                        <a:rPr lang="zh-CN" altLang="en-US" dirty="0">
                          <a:effectLst/>
                        </a:rPr>
                        <a:t>＜</a:t>
                      </a:r>
                      <a:r>
                        <a:rPr lang="en-US" altLang="zh-CN" dirty="0">
                          <a:effectLst/>
                        </a:rPr>
                        <a:t>0.5 </a:t>
                      </a:r>
                      <a:r>
                        <a:rPr lang="en-US" altLang="zh-CN" dirty="0" err="1">
                          <a:effectLst/>
                        </a:rPr>
                        <a:t>r.u.</a:t>
                      </a:r>
                      <a:endParaRPr lang="en-US" altLang="zh-CN" dirty="0">
                        <a:effectLst/>
                      </a:endParaRPr>
                    </a:p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altLang="zh-CN" dirty="0">
                          <a:effectLst/>
                        </a:rPr>
                        <a:t>MWIR:</a:t>
                      </a:r>
                      <a:r>
                        <a:rPr lang="zh-CN" altLang="en-US" dirty="0">
                          <a:effectLst/>
                        </a:rPr>
                        <a:t>＜</a:t>
                      </a:r>
                      <a:r>
                        <a:rPr lang="en-US" altLang="zh-CN" dirty="0">
                          <a:effectLst/>
                        </a:rPr>
                        <a:t>0.1 </a:t>
                      </a:r>
                      <a:r>
                        <a:rPr lang="en-US" altLang="zh-CN" dirty="0" err="1">
                          <a:effectLst/>
                        </a:rPr>
                        <a:t>r.u.</a:t>
                      </a:r>
                      <a:endParaRPr lang="en-US" altLang="zh-CN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altLang="zh-CN" dirty="0">
                          <a:effectLst/>
                        </a:rPr>
                        <a:t>LWIR: </a:t>
                      </a:r>
                      <a:r>
                        <a:rPr lang="zh-CN" altLang="en-US" dirty="0">
                          <a:effectLst/>
                        </a:rPr>
                        <a:t>＜</a:t>
                      </a:r>
                      <a:r>
                        <a:rPr lang="en-US" altLang="zh-CN" dirty="0">
                          <a:effectLst/>
                        </a:rPr>
                        <a:t>0.5 </a:t>
                      </a:r>
                      <a:r>
                        <a:rPr lang="en-US" altLang="zh-CN" dirty="0" err="1">
                          <a:effectLst/>
                        </a:rPr>
                        <a:t>r.u.</a:t>
                      </a:r>
                      <a:endParaRPr lang="en-US" altLang="zh-CN" dirty="0">
                        <a:effectLst/>
                      </a:endParaRPr>
                    </a:p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altLang="zh-CN" dirty="0">
                          <a:effectLst/>
                        </a:rPr>
                        <a:t>MWIR:</a:t>
                      </a:r>
                      <a:r>
                        <a:rPr lang="zh-CN" altLang="en-US" dirty="0">
                          <a:effectLst/>
                        </a:rPr>
                        <a:t>＜</a:t>
                      </a:r>
                      <a:r>
                        <a:rPr lang="en-US" altLang="zh-CN" dirty="0">
                          <a:effectLst/>
                        </a:rPr>
                        <a:t>0.1 </a:t>
                      </a:r>
                      <a:r>
                        <a:rPr lang="en-US" altLang="zh-CN" dirty="0" err="1">
                          <a:effectLst/>
                        </a:rPr>
                        <a:t>r.u.</a:t>
                      </a:r>
                      <a:endParaRPr lang="en-US" altLang="zh-CN" dirty="0"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40262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2800"/>
                        </a:lnSpc>
                      </a:pPr>
                      <a:r>
                        <a:rPr lang="en-US" dirty="0">
                          <a:solidFill>
                            <a:srgbClr val="2F2F2F"/>
                          </a:solidFill>
                          <a:effectLst/>
                        </a:rPr>
                        <a:t>Spatial resolution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Infrared: 16</a:t>
                      </a:r>
                      <a:r>
                        <a:rPr lang="en-US" altLang="zh-CN" dirty="0">
                          <a:effectLst/>
                        </a:rPr>
                        <a:t>×16</a:t>
                      </a:r>
                      <a:r>
                        <a:rPr lang="en-US" dirty="0">
                          <a:effectLst/>
                        </a:rPr>
                        <a:t>km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Visible: 2</a:t>
                      </a:r>
                      <a:r>
                        <a:rPr lang="en-US" altLang="zh-CN" dirty="0">
                          <a:effectLst/>
                        </a:rPr>
                        <a:t>×2</a:t>
                      </a:r>
                      <a:r>
                        <a:rPr lang="en-US" dirty="0">
                          <a:effectLst/>
                        </a:rPr>
                        <a:t>km 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Infrared: 12</a:t>
                      </a:r>
                      <a:r>
                        <a:rPr lang="en-US" altLang="zh-CN" dirty="0">
                          <a:effectLst/>
                        </a:rPr>
                        <a:t>×12</a:t>
                      </a:r>
                      <a:r>
                        <a:rPr lang="en-US" dirty="0">
                          <a:effectLst/>
                        </a:rPr>
                        <a:t>km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Visible: 1</a:t>
                      </a:r>
                      <a:r>
                        <a:rPr lang="en-US" altLang="zh-CN" dirty="0">
                          <a:effectLst/>
                        </a:rPr>
                        <a:t>×1</a:t>
                      </a:r>
                      <a:r>
                        <a:rPr lang="en-US" dirty="0">
                          <a:effectLst/>
                        </a:rPr>
                        <a:t>km 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Infrared: 8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  <a:effectLst/>
                        </a:rPr>
                        <a:t>×8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km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Visible: 0.5</a:t>
                      </a:r>
                      <a:r>
                        <a:rPr lang="en-US" altLang="zh-CN" dirty="0">
                          <a:effectLst/>
                        </a:rPr>
                        <a:t>×0.5</a:t>
                      </a:r>
                      <a:r>
                        <a:rPr lang="en-US" dirty="0">
                          <a:effectLst/>
                        </a:rPr>
                        <a:t>km 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86699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CN" dirty="0"/>
                        <a:t>Detectors Size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CN" dirty="0"/>
                        <a:t>32×4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16×8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64×64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47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2800"/>
                        </a:lnSpc>
                      </a:pPr>
                      <a:r>
                        <a:rPr lang="en-US" dirty="0">
                          <a:solidFill>
                            <a:srgbClr val="2F2F2F"/>
                          </a:solidFill>
                          <a:effectLst/>
                        </a:rPr>
                        <a:t>Radiometric calibration accuracy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1K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0.7K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0.5K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3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ts val="2800"/>
                        </a:lnSpc>
                      </a:pPr>
                      <a:r>
                        <a:rPr lang="en-US" dirty="0">
                          <a:solidFill>
                            <a:srgbClr val="2F2F2F"/>
                          </a:solidFill>
                          <a:effectLst/>
                        </a:rPr>
                        <a:t>Spectral calibration accuracy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10ppm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800"/>
                        </a:lnSpc>
                      </a:pPr>
                      <a:r>
                        <a:rPr lang="en-US" dirty="0">
                          <a:effectLst/>
                        </a:rPr>
                        <a:t>7ppm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5ppm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302568"/>
                  </a:ext>
                </a:extLst>
              </a:tr>
            </a:tbl>
          </a:graphicData>
        </a:graphic>
      </p:graphicFrame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F4C9C98-A38F-CF5A-B597-B0F28B2AFA1B}"/>
              </a:ext>
            </a:extLst>
          </p:cNvPr>
          <p:cNvSpPr txBox="1">
            <a:spLocks/>
          </p:cNvSpPr>
          <p:nvPr/>
        </p:nvSpPr>
        <p:spPr>
          <a:xfrm>
            <a:off x="315487" y="904033"/>
            <a:ext cx="7519424" cy="584775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800"/>
              </a:lnSpc>
              <a:buBlip>
                <a:blip r:embed="rId3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Main performance indexes of GIIRS</a:t>
            </a:r>
          </a:p>
        </p:txBody>
      </p:sp>
    </p:spTree>
    <p:extLst>
      <p:ext uri="{BB962C8B-B14F-4D97-AF65-F5344CB8AC3E}">
        <p14:creationId xmlns:p14="http://schemas.microsoft.com/office/powerpoint/2010/main" val="158027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E264531-D1C8-7E48-390B-58CAD86BFA61}"/>
              </a:ext>
            </a:extLst>
          </p:cNvPr>
          <p:cNvSpPr txBox="1"/>
          <p:nvPr/>
        </p:nvSpPr>
        <p:spPr>
          <a:xfrm>
            <a:off x="866206" y="189938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On-ground Calibration Setup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12C2FA9-4045-1835-4A52-AD5998850E8C}"/>
              </a:ext>
            </a:extLst>
          </p:cNvPr>
          <p:cNvGrpSpPr/>
          <p:nvPr/>
        </p:nvGrpSpPr>
        <p:grpSpPr>
          <a:xfrm>
            <a:off x="3412351" y="848598"/>
            <a:ext cx="8690750" cy="5667489"/>
            <a:chOff x="3393441" y="756238"/>
            <a:chExt cx="8709660" cy="566748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404EA43-479A-CC1A-0603-ABF7443C1122}"/>
                </a:ext>
              </a:extLst>
            </p:cNvPr>
            <p:cNvGrpSpPr/>
            <p:nvPr/>
          </p:nvGrpSpPr>
          <p:grpSpPr>
            <a:xfrm>
              <a:off x="3393441" y="756238"/>
              <a:ext cx="8709660" cy="5639777"/>
              <a:chOff x="3393441" y="756238"/>
              <a:chExt cx="8709660" cy="5639777"/>
            </a:xfrm>
          </p:grpSpPr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98DEABE3-6627-C4F2-FEBD-A36554C0D7E7}"/>
                  </a:ext>
                </a:extLst>
              </p:cNvPr>
              <p:cNvGrpSpPr/>
              <p:nvPr/>
            </p:nvGrpSpPr>
            <p:grpSpPr>
              <a:xfrm>
                <a:off x="3393441" y="756238"/>
                <a:ext cx="8709660" cy="5621305"/>
                <a:chOff x="1463041" y="1210544"/>
                <a:chExt cx="8709660" cy="5621305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id="{1D503243-72DC-472C-37A8-59D365EBBA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63041" y="1401502"/>
                  <a:ext cx="8709660" cy="5430347"/>
                </a:xfrm>
                <a:prstGeom prst="rect">
                  <a:avLst/>
                </a:prstGeom>
              </p:spPr>
            </p:pic>
            <p:sp>
              <p:nvSpPr>
                <p:cNvPr id="5" name="箭头: 左右 4">
                  <a:extLst>
                    <a:ext uri="{FF2B5EF4-FFF2-40B4-BE49-F238E27FC236}">
                      <a16:creationId xmlns:a16="http://schemas.microsoft.com/office/drawing/2014/main" id="{2BB97527-78C9-6330-E7DE-F6FCD73CE8CC}"/>
                    </a:ext>
                  </a:extLst>
                </p:cNvPr>
                <p:cNvSpPr/>
                <p:nvPr/>
              </p:nvSpPr>
              <p:spPr>
                <a:xfrm>
                  <a:off x="5324355" y="1424362"/>
                  <a:ext cx="3472405" cy="184518"/>
                </a:xfrm>
                <a:prstGeom prst="left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59C8D1CE-D215-06B1-9551-89593CD5D4A7}"/>
                    </a:ext>
                  </a:extLst>
                </p:cNvPr>
                <p:cNvSpPr txBox="1"/>
                <p:nvPr/>
              </p:nvSpPr>
              <p:spPr>
                <a:xfrm>
                  <a:off x="5324355" y="1210544"/>
                  <a:ext cx="337980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rgbClr val="FF0000"/>
                      </a:solidFill>
                    </a:rPr>
                    <a:t>Exchange Mechanism</a:t>
                  </a:r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1F4D668-2440-AABC-B37A-17E4E757E8AC}"/>
                    </a:ext>
                  </a:extLst>
                </p:cNvPr>
                <p:cNvSpPr txBox="1"/>
                <p:nvPr/>
              </p:nvSpPr>
              <p:spPr>
                <a:xfrm>
                  <a:off x="5693809" y="5745599"/>
                  <a:ext cx="337980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rgbClr val="FF0000"/>
                      </a:solidFill>
                    </a:rPr>
                    <a:t>Vacuum Chamber</a:t>
                  </a:r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02FA36AD-64F5-7224-FC1A-ACA22E621CF6}"/>
                  </a:ext>
                </a:extLst>
              </p:cNvPr>
              <p:cNvSpPr/>
              <p:nvPr/>
            </p:nvSpPr>
            <p:spPr>
              <a:xfrm>
                <a:off x="3393441" y="793185"/>
                <a:ext cx="8586123" cy="5602830"/>
              </a:xfrm>
              <a:prstGeom prst="roundRect">
                <a:avLst>
                  <a:gd name="adj" fmla="val 13865"/>
                </a:avLst>
              </a:pr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E80A5344-9BF8-67E6-3608-7E8A82AE903F}"/>
                </a:ext>
              </a:extLst>
            </p:cNvPr>
            <p:cNvSpPr/>
            <p:nvPr/>
          </p:nvSpPr>
          <p:spPr>
            <a:xfrm>
              <a:off x="10991223" y="3796145"/>
              <a:ext cx="600447" cy="2535218"/>
            </a:xfrm>
            <a:custGeom>
              <a:avLst/>
              <a:gdLst>
                <a:gd name="connsiteX0" fmla="*/ 554232 w 600447"/>
                <a:gd name="connsiteY0" fmla="*/ 0 h 2521528"/>
                <a:gd name="connsiteX1" fmla="*/ 554232 w 600447"/>
                <a:gd name="connsiteY1" fmla="*/ 849746 h 2521528"/>
                <a:gd name="connsiteX2" fmla="*/ 73941 w 600447"/>
                <a:gd name="connsiteY2" fmla="*/ 2152073 h 2521528"/>
                <a:gd name="connsiteX3" fmla="*/ 9286 w 600447"/>
                <a:gd name="connsiteY3" fmla="*/ 2521528 h 252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447" h="2521528">
                  <a:moveTo>
                    <a:pt x="554232" y="0"/>
                  </a:moveTo>
                  <a:cubicBezTo>
                    <a:pt x="594256" y="245533"/>
                    <a:pt x="634280" y="491067"/>
                    <a:pt x="554232" y="849746"/>
                  </a:cubicBezTo>
                  <a:cubicBezTo>
                    <a:pt x="474184" y="1208425"/>
                    <a:pt x="164765" y="1873443"/>
                    <a:pt x="73941" y="2152073"/>
                  </a:cubicBezTo>
                  <a:cubicBezTo>
                    <a:pt x="-16883" y="2430703"/>
                    <a:pt x="-3799" y="2476115"/>
                    <a:pt x="9286" y="2521528"/>
                  </a:cubicBezTo>
                </a:path>
              </a:pathLst>
            </a:custGeom>
            <a:noFill/>
            <a:ln w="28575">
              <a:solidFill>
                <a:srgbClr val="3B70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EF60F58-3428-28D9-623E-F89997108F79}"/>
                </a:ext>
              </a:extLst>
            </p:cNvPr>
            <p:cNvSpPr/>
            <p:nvPr/>
          </p:nvSpPr>
          <p:spPr>
            <a:xfrm>
              <a:off x="11462327" y="3694545"/>
              <a:ext cx="147815" cy="92364"/>
            </a:xfrm>
            <a:prstGeom prst="rect">
              <a:avLst/>
            </a:prstGeom>
            <a:solidFill>
              <a:srgbClr val="3B70B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775AA92-C544-FD44-18C5-6439EA08BBE6}"/>
                </a:ext>
              </a:extLst>
            </p:cNvPr>
            <p:cNvSpPr/>
            <p:nvPr/>
          </p:nvSpPr>
          <p:spPr>
            <a:xfrm>
              <a:off x="10930108" y="6331363"/>
              <a:ext cx="147815" cy="92364"/>
            </a:xfrm>
            <a:prstGeom prst="rect">
              <a:avLst/>
            </a:prstGeom>
            <a:solidFill>
              <a:srgbClr val="3B70BF"/>
            </a:solidFill>
            <a:ln>
              <a:solidFill>
                <a:srgbClr val="3B70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B73B0CE9-0141-15CE-CBE8-5F4EA0055D9E}"/>
                </a:ext>
              </a:extLst>
            </p:cNvPr>
            <p:cNvSpPr/>
            <p:nvPr/>
          </p:nvSpPr>
          <p:spPr>
            <a:xfrm>
              <a:off x="10557825" y="3953163"/>
              <a:ext cx="684686" cy="2396671"/>
            </a:xfrm>
            <a:custGeom>
              <a:avLst/>
              <a:gdLst>
                <a:gd name="connsiteX0" fmla="*/ 470393 w 684686"/>
                <a:gd name="connsiteY0" fmla="*/ 0 h 2336800"/>
                <a:gd name="connsiteX1" fmla="*/ 682830 w 684686"/>
                <a:gd name="connsiteY1" fmla="*/ 73891 h 2336800"/>
                <a:gd name="connsiteX2" fmla="*/ 544284 w 684686"/>
                <a:gd name="connsiteY2" fmla="*/ 434109 h 2336800"/>
                <a:gd name="connsiteX3" fmla="*/ 73230 w 684686"/>
                <a:gd name="connsiteY3" fmla="*/ 1459345 h 2336800"/>
                <a:gd name="connsiteX4" fmla="*/ 8575 w 684686"/>
                <a:gd name="connsiteY4" fmla="*/ 2336800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86" h="2336800">
                  <a:moveTo>
                    <a:pt x="470393" y="0"/>
                  </a:moveTo>
                  <a:cubicBezTo>
                    <a:pt x="570454" y="769"/>
                    <a:pt x="670515" y="1539"/>
                    <a:pt x="682830" y="73891"/>
                  </a:cubicBezTo>
                  <a:cubicBezTo>
                    <a:pt x="695145" y="146243"/>
                    <a:pt x="645884" y="203200"/>
                    <a:pt x="544284" y="434109"/>
                  </a:cubicBezTo>
                  <a:cubicBezTo>
                    <a:pt x="442684" y="665018"/>
                    <a:pt x="162515" y="1142230"/>
                    <a:pt x="73230" y="1459345"/>
                  </a:cubicBezTo>
                  <a:cubicBezTo>
                    <a:pt x="-16055" y="1776460"/>
                    <a:pt x="-3740" y="2056630"/>
                    <a:pt x="8575" y="2336800"/>
                  </a:cubicBezTo>
                </a:path>
              </a:pathLst>
            </a:custGeom>
            <a:noFill/>
            <a:ln w="28575">
              <a:solidFill>
                <a:srgbClr val="3B70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0F7BB23-4465-F07B-2828-877D23172ED7}"/>
                </a:ext>
              </a:extLst>
            </p:cNvPr>
            <p:cNvSpPr/>
            <p:nvPr/>
          </p:nvSpPr>
          <p:spPr>
            <a:xfrm>
              <a:off x="10967072" y="3879271"/>
              <a:ext cx="73907" cy="138546"/>
            </a:xfrm>
            <a:prstGeom prst="rect">
              <a:avLst/>
            </a:prstGeom>
            <a:solidFill>
              <a:srgbClr val="3B70B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EA9E26-D0D9-5745-0F9D-E3670290B092}"/>
                </a:ext>
              </a:extLst>
            </p:cNvPr>
            <p:cNvSpPr/>
            <p:nvPr/>
          </p:nvSpPr>
          <p:spPr>
            <a:xfrm>
              <a:off x="10486747" y="6324351"/>
              <a:ext cx="147815" cy="92364"/>
            </a:xfrm>
            <a:prstGeom prst="rect">
              <a:avLst/>
            </a:prstGeom>
            <a:solidFill>
              <a:srgbClr val="3B70B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0B4A433-3E63-4714-23CB-02969AC7EEC6}"/>
                </a:ext>
              </a:extLst>
            </p:cNvPr>
            <p:cNvSpPr/>
            <p:nvPr/>
          </p:nvSpPr>
          <p:spPr>
            <a:xfrm>
              <a:off x="3411913" y="811656"/>
              <a:ext cx="716741" cy="619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989E12B-28DD-131E-6C97-B27DB4DEDE74}"/>
                </a:ext>
              </a:extLst>
            </p:cNvPr>
            <p:cNvSpPr/>
            <p:nvPr/>
          </p:nvSpPr>
          <p:spPr>
            <a:xfrm>
              <a:off x="3393441" y="793184"/>
              <a:ext cx="2065250" cy="19592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DF389CC-8C01-806B-21C8-8312AFE0AA72}"/>
                </a:ext>
              </a:extLst>
            </p:cNvPr>
            <p:cNvSpPr txBox="1"/>
            <p:nvPr/>
          </p:nvSpPr>
          <p:spPr>
            <a:xfrm>
              <a:off x="3770283" y="925515"/>
              <a:ext cx="1374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</a:rPr>
                <a:t>Ambient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4DB1E95-2337-3AAC-89BE-38AF96896218}"/>
                </a:ext>
              </a:extLst>
            </p:cNvPr>
            <p:cNvSpPr txBox="1"/>
            <p:nvPr/>
          </p:nvSpPr>
          <p:spPr>
            <a:xfrm>
              <a:off x="10775140" y="4948858"/>
              <a:ext cx="8165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LN2 Pipe</a:t>
              </a:r>
              <a:endParaRPr lang="zh-CN" alt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51B3A179-2835-04E3-D4EE-CB976796DA11}"/>
              </a:ext>
            </a:extLst>
          </p:cNvPr>
          <p:cNvSpPr txBox="1"/>
          <p:nvPr/>
        </p:nvSpPr>
        <p:spPr>
          <a:xfrm>
            <a:off x="246645" y="904016"/>
            <a:ext cx="3083504" cy="5710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Prelaunch spectral and radiometric calibration for measurement and validation of instrument performance are key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campaigns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For the on-ground calibration and optical performance requirements, a Innovative system was developed.</a:t>
            </a:r>
          </a:p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zh-CN" sz="2000" b="0" i="0" dirty="0">
                <a:solidFill>
                  <a:srgbClr val="000000"/>
                </a:solidFill>
                <a:effectLst/>
                <a:latin typeface="PingFang SC"/>
              </a:rPr>
              <a:t>Including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spectral and </a:t>
            </a:r>
            <a:r>
              <a:rPr lang="en-US" altLang="zh-CN" sz="2000" dirty="0">
                <a:solidFill>
                  <a:srgbClr val="000000"/>
                </a:solidFill>
                <a:latin typeface="PingFang SC"/>
              </a:rPr>
              <a:t>radiometric calibration assemblies.</a:t>
            </a:r>
          </a:p>
        </p:txBody>
      </p:sp>
    </p:spTree>
    <p:extLst>
      <p:ext uri="{BB962C8B-B14F-4D97-AF65-F5344CB8AC3E}">
        <p14:creationId xmlns:p14="http://schemas.microsoft.com/office/powerpoint/2010/main" val="7928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E441CB7-BF69-D2DF-E1FB-DD150C86AD5B}"/>
              </a:ext>
            </a:extLst>
          </p:cNvPr>
          <p:cNvGrpSpPr/>
          <p:nvPr/>
        </p:nvGrpSpPr>
        <p:grpSpPr>
          <a:xfrm>
            <a:off x="343614" y="1642391"/>
            <a:ext cx="6508597" cy="4311593"/>
            <a:chOff x="307270" y="2765279"/>
            <a:chExt cx="5140358" cy="344893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BAD037C-1D84-0BC7-8961-6C55772EA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72" r="6822"/>
            <a:stretch/>
          </p:blipFill>
          <p:spPr>
            <a:xfrm>
              <a:off x="308113" y="2766842"/>
              <a:ext cx="5139515" cy="3424516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FF40C3C-C1D8-4DB5-D388-3A35A9CC1EC6}"/>
                </a:ext>
              </a:extLst>
            </p:cNvPr>
            <p:cNvSpPr txBox="1"/>
            <p:nvPr/>
          </p:nvSpPr>
          <p:spPr>
            <a:xfrm>
              <a:off x="1520830" y="2773717"/>
              <a:ext cx="1100267" cy="261610"/>
            </a:xfrm>
            <a:prstGeom prst="rect">
              <a:avLst/>
            </a:prstGeom>
            <a:solidFill>
              <a:srgbClr val="BBBDB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rgbClr val="FF0000"/>
                  </a:solidFill>
                </a:rPr>
                <a:t>Collimator</a:t>
              </a:r>
              <a:endParaRPr lang="zh-CN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682273F-E426-F434-B3B0-3AC1F9F08394}"/>
                </a:ext>
              </a:extLst>
            </p:cNvPr>
            <p:cNvSpPr txBox="1"/>
            <p:nvPr/>
          </p:nvSpPr>
          <p:spPr>
            <a:xfrm>
              <a:off x="504390" y="2779738"/>
              <a:ext cx="955756" cy="430887"/>
            </a:xfrm>
            <a:prstGeom prst="rect">
              <a:avLst/>
            </a:prstGeom>
            <a:solidFill>
              <a:srgbClr val="BBBDB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solidFill>
                    <a:srgbClr val="FF0000"/>
                  </a:solidFill>
                </a:rPr>
                <a:t>Integrating </a:t>
              </a:r>
            </a:p>
            <a:p>
              <a:pPr algn="ctr"/>
              <a:r>
                <a:rPr lang="en-US" altLang="zh-CN" sz="1100" b="1" dirty="0">
                  <a:solidFill>
                    <a:srgbClr val="FF0000"/>
                  </a:solidFill>
                </a:rPr>
                <a:t>sphere</a:t>
              </a:r>
              <a:endParaRPr lang="zh-CN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3038367-8E32-129F-0DF0-91D1FE6347F2}"/>
                </a:ext>
              </a:extLst>
            </p:cNvPr>
            <p:cNvSpPr txBox="1"/>
            <p:nvPr/>
          </p:nvSpPr>
          <p:spPr>
            <a:xfrm>
              <a:off x="4358640" y="2765279"/>
              <a:ext cx="1088988" cy="326449"/>
            </a:xfrm>
            <a:prstGeom prst="rect">
              <a:avLst/>
            </a:prstGeom>
            <a:solidFill>
              <a:srgbClr val="BBBDB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solidFill>
                    <a:srgbClr val="FF0000"/>
                  </a:solidFill>
                </a:rPr>
                <a:t>External Variable Blackbody</a:t>
              </a:r>
              <a:endParaRPr lang="zh-CN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042E66A-585F-AD71-04B2-E27493EEDAE0}"/>
                </a:ext>
              </a:extLst>
            </p:cNvPr>
            <p:cNvSpPr txBox="1"/>
            <p:nvPr/>
          </p:nvSpPr>
          <p:spPr>
            <a:xfrm>
              <a:off x="3258373" y="2766842"/>
              <a:ext cx="1100267" cy="326449"/>
            </a:xfrm>
            <a:prstGeom prst="rect">
              <a:avLst/>
            </a:prstGeom>
            <a:solidFill>
              <a:srgbClr val="BBBDB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1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CN" sz="1100" b="1" dirty="0">
                  <a:solidFill>
                    <a:srgbClr val="FF0000"/>
                  </a:solidFill>
                </a:rPr>
                <a:t>Cold Blackbody</a:t>
              </a:r>
              <a:endParaRPr lang="zh-CN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E5F2313-B68B-9B1B-5773-3C1D6B88BFF6}"/>
                </a:ext>
              </a:extLst>
            </p:cNvPr>
            <p:cNvSpPr txBox="1"/>
            <p:nvPr/>
          </p:nvSpPr>
          <p:spPr>
            <a:xfrm>
              <a:off x="307270" y="5924888"/>
              <a:ext cx="894796" cy="261610"/>
            </a:xfrm>
            <a:prstGeom prst="rect">
              <a:avLst/>
            </a:prstGeom>
            <a:solidFill>
              <a:srgbClr val="E6E8E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rgbClr val="FF0000"/>
                  </a:solidFill>
                </a:rPr>
                <a:t>Gas Cell A</a:t>
              </a:r>
              <a:endParaRPr lang="zh-CN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AA02F42-C9B5-9CE9-2573-6E5F45A3C96D}"/>
                </a:ext>
              </a:extLst>
            </p:cNvPr>
            <p:cNvSpPr txBox="1"/>
            <p:nvPr/>
          </p:nvSpPr>
          <p:spPr>
            <a:xfrm>
              <a:off x="1151356" y="5933766"/>
              <a:ext cx="894796" cy="261610"/>
            </a:xfrm>
            <a:prstGeom prst="rect">
              <a:avLst/>
            </a:prstGeom>
            <a:solidFill>
              <a:srgbClr val="E6E8E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rgbClr val="FF0000"/>
                  </a:solidFill>
                </a:rPr>
                <a:t>Gas Cell B</a:t>
              </a:r>
              <a:endParaRPr lang="zh-CN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402F972-3E47-2A7B-5249-0A6BBA95D042}"/>
                </a:ext>
              </a:extLst>
            </p:cNvPr>
            <p:cNvSpPr txBox="1"/>
            <p:nvPr/>
          </p:nvSpPr>
          <p:spPr>
            <a:xfrm>
              <a:off x="2123087" y="5952608"/>
              <a:ext cx="894796" cy="261610"/>
            </a:xfrm>
            <a:prstGeom prst="rect">
              <a:avLst/>
            </a:prstGeom>
            <a:solidFill>
              <a:srgbClr val="E6E8E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rgbClr val="FF0000"/>
                  </a:solidFill>
                </a:rPr>
                <a:t>Slit</a:t>
              </a:r>
              <a:endParaRPr lang="zh-CN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A6FC63F-02BF-804F-192A-D895960011C2}"/>
                </a:ext>
              </a:extLst>
            </p:cNvPr>
            <p:cNvSpPr txBox="1"/>
            <p:nvPr/>
          </p:nvSpPr>
          <p:spPr>
            <a:xfrm>
              <a:off x="2086304" y="5920580"/>
              <a:ext cx="1509151" cy="261610"/>
            </a:xfrm>
            <a:prstGeom prst="rect">
              <a:avLst/>
            </a:prstGeom>
            <a:solidFill>
              <a:srgbClr val="E6E8E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rgbClr val="FF0000"/>
                  </a:solidFill>
                </a:rPr>
                <a:t>Slit and Blackbody</a:t>
              </a:r>
              <a:endParaRPr lang="zh-CN" altLang="en-US" sz="11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ACF72F9-4C00-A111-2EAF-5F0238F960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710"/>
          <a:stretch/>
        </p:blipFill>
        <p:spPr>
          <a:xfrm>
            <a:off x="6829910" y="1638917"/>
            <a:ext cx="5150982" cy="427155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2B4D710-DF3E-853A-B2DA-AA8FDE115779}"/>
              </a:ext>
            </a:extLst>
          </p:cNvPr>
          <p:cNvSpPr txBox="1"/>
          <p:nvPr/>
        </p:nvSpPr>
        <p:spPr>
          <a:xfrm>
            <a:off x="246644" y="904016"/>
            <a:ext cx="11475561" cy="427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5"/>
              </a:buBlip>
            </a:pPr>
            <a:r>
              <a:rPr lang="en-US" altLang="zh-CN" sz="2000" b="0" i="0" dirty="0">
                <a:solidFill>
                  <a:srgbClr val="000000"/>
                </a:solidFill>
                <a:effectLst/>
                <a:latin typeface="PingFang SC"/>
              </a:rPr>
              <a:t>Model of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On-ground Infrared Calibration System in Vacuum Chamber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FD65F7C-ECD1-DC58-D69E-05086743940C}"/>
              </a:ext>
            </a:extLst>
          </p:cNvPr>
          <p:cNvSpPr txBox="1"/>
          <p:nvPr/>
        </p:nvSpPr>
        <p:spPr>
          <a:xfrm>
            <a:off x="866206" y="189938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On-ground Calibration Setup</a:t>
            </a:r>
          </a:p>
        </p:txBody>
      </p:sp>
    </p:spTree>
    <p:extLst>
      <p:ext uri="{BB962C8B-B14F-4D97-AF65-F5344CB8AC3E}">
        <p14:creationId xmlns:p14="http://schemas.microsoft.com/office/powerpoint/2010/main" val="97489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0E90655D-9716-FC16-8D7C-5FC4169F1E5D}"/>
              </a:ext>
            </a:extLst>
          </p:cNvPr>
          <p:cNvSpPr txBox="1"/>
          <p:nvPr/>
        </p:nvSpPr>
        <p:spPr>
          <a:xfrm>
            <a:off x="377572" y="1156682"/>
            <a:ext cx="5040871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PingFang SC"/>
              </a:rPr>
              <a:t>Radiometric 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PingFang SC"/>
              </a:rPr>
              <a:t>Calibration </a:t>
            </a:r>
            <a:r>
              <a:rPr lang="en-US" altLang="zh-CN" sz="2000" dirty="0">
                <a:solidFill>
                  <a:srgbClr val="000000"/>
                </a:solidFill>
                <a:latin typeface="PingFang SC"/>
              </a:rPr>
              <a:t>Assembly</a:t>
            </a:r>
          </a:p>
          <a:p>
            <a:pPr marL="432000" indent="-2286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altLang="zh-CN" sz="2000" dirty="0">
                <a:solidFill>
                  <a:srgbClr val="000000"/>
                </a:solidFill>
                <a:latin typeface="PingFang SC"/>
              </a:rPr>
              <a:t>xternal Variable Blackbody</a:t>
            </a:r>
          </a:p>
          <a:p>
            <a:pPr marL="546300" indent="-342900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Temperature uniformity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is better than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0.1K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;</a:t>
            </a:r>
          </a:p>
          <a:p>
            <a:pPr marL="546300" indent="-342900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Temperature stability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is better than</a:t>
            </a:r>
            <a:r>
              <a:rPr lang="en-US" altLang="zh-CN" dirty="0">
                <a:solidFill>
                  <a:srgbClr val="000000"/>
                </a:solidFill>
                <a:latin typeface="PingFang SC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PingFang SC"/>
              </a:rPr>
              <a:t>0.05K</a:t>
            </a:r>
            <a:r>
              <a:rPr lang="en-US" altLang="zh-CN" dirty="0">
                <a:solidFill>
                  <a:srgbClr val="000000"/>
                </a:solidFill>
                <a:latin typeface="PingFang SC"/>
              </a:rPr>
              <a:t>;</a:t>
            </a:r>
          </a:p>
          <a:p>
            <a:pPr marL="546300" indent="-342900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Emissivity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 is better than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0.996</a:t>
            </a:r>
            <a:endParaRPr lang="en-US" altLang="zh-CN" b="1" dirty="0">
              <a:solidFill>
                <a:srgbClr val="000000"/>
              </a:solidFill>
              <a:latin typeface="PingFang SC"/>
            </a:endParaRPr>
          </a:p>
          <a:p>
            <a:pPr marL="432000" indent="-2286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sz="2000" dirty="0">
                <a:solidFill>
                  <a:srgbClr val="000000"/>
                </a:solidFill>
                <a:latin typeface="PingFang SC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Cold </a:t>
            </a:r>
            <a:r>
              <a:rPr lang="en-US" altLang="zh-CN" sz="2000" dirty="0">
                <a:solidFill>
                  <a:srgbClr val="000000"/>
                </a:solidFill>
                <a:latin typeface="PingFang SC"/>
              </a:rPr>
              <a:t>Blackbody</a:t>
            </a:r>
          </a:p>
          <a:p>
            <a:pPr marL="546300" indent="-342900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Temperature uniformity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is better than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0.1K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;</a:t>
            </a:r>
          </a:p>
          <a:p>
            <a:pPr marL="546300" indent="-342900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Temperature stability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is better than</a:t>
            </a:r>
            <a:r>
              <a:rPr lang="en-US" altLang="zh-CN" dirty="0">
                <a:solidFill>
                  <a:srgbClr val="000000"/>
                </a:solidFill>
                <a:latin typeface="PingFang SC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PingFang SC"/>
              </a:rPr>
              <a:t>0.05K</a:t>
            </a:r>
            <a:r>
              <a:rPr lang="en-US" altLang="zh-CN" dirty="0">
                <a:solidFill>
                  <a:srgbClr val="000000"/>
                </a:solidFill>
                <a:latin typeface="PingFang SC"/>
              </a:rPr>
              <a:t>;</a:t>
            </a:r>
          </a:p>
          <a:p>
            <a:pPr marL="546300" indent="-342900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Emissivity is better than 0.99</a:t>
            </a:r>
            <a:endParaRPr lang="en-US" altLang="zh-CN" dirty="0">
              <a:solidFill>
                <a:srgbClr val="000000"/>
              </a:solidFill>
              <a:latin typeface="PingFang SC"/>
            </a:endParaRPr>
          </a:p>
          <a:p>
            <a:pPr marL="203400">
              <a:lnSpc>
                <a:spcPts val="2800"/>
              </a:lnSpc>
              <a:spcBef>
                <a:spcPts val="1000"/>
              </a:spcBef>
            </a:pP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5746191-F4EA-E60A-7AC9-A40C8E5F68B9}"/>
              </a:ext>
            </a:extLst>
          </p:cNvPr>
          <p:cNvSpPr txBox="1"/>
          <p:nvPr/>
        </p:nvSpPr>
        <p:spPr>
          <a:xfrm>
            <a:off x="866206" y="189938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On-ground Calibration Setup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AE920C9-1093-E923-8E99-C1FC575A5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922" y="940502"/>
            <a:ext cx="5801535" cy="281026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79349FE-34E1-113C-BF9C-40509CAE0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443" y="3684728"/>
            <a:ext cx="5934903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A4E93-35B2-E051-3447-60B9EEF67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C1436C9-1917-CAD2-15D6-C0B2CA42A077}"/>
              </a:ext>
            </a:extLst>
          </p:cNvPr>
          <p:cNvSpPr txBox="1"/>
          <p:nvPr/>
        </p:nvSpPr>
        <p:spPr>
          <a:xfrm>
            <a:off x="925199" y="258764"/>
            <a:ext cx="86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Prelaunch </a:t>
            </a:r>
            <a:r>
              <a:rPr lang="en-US" altLang="zh-CN" sz="3200" b="1" dirty="0">
                <a:solidFill>
                  <a:srgbClr val="0475C4"/>
                </a:solidFill>
                <a:latin typeface="+mj-ea"/>
                <a:ea typeface="+mj-ea"/>
              </a:rPr>
              <a:t>Spectral C</a:t>
            </a:r>
            <a:r>
              <a:rPr lang="zh-CN" altLang="en-US" sz="3200" b="1" dirty="0">
                <a:solidFill>
                  <a:srgbClr val="0475C4"/>
                </a:solidFill>
                <a:latin typeface="+mj-ea"/>
                <a:ea typeface="+mj-ea"/>
              </a:rPr>
              <a:t>alibration</a:t>
            </a:r>
            <a:endParaRPr lang="en-US" altLang="zh-CN" sz="3200" b="1" dirty="0">
              <a:solidFill>
                <a:srgbClr val="0475C4"/>
              </a:solidFill>
              <a:latin typeface="+mj-ea"/>
              <a:ea typeface="+mj-ea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0283C75-2A21-CCF3-3385-3569C1B98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945" y="1117648"/>
            <a:ext cx="4600586" cy="462270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BA1686B-4D27-0AD0-556E-2A4663797164}"/>
              </a:ext>
            </a:extLst>
          </p:cNvPr>
          <p:cNvSpPr txBox="1"/>
          <p:nvPr/>
        </p:nvSpPr>
        <p:spPr>
          <a:xfrm>
            <a:off x="360073" y="754331"/>
            <a:ext cx="7070872" cy="508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28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prelaunch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spectral calibration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phase,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two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measurements for the spectral characterization of the instrument.</a:t>
            </a:r>
          </a:p>
          <a:p>
            <a:pPr marL="432000" indent="-228600" algn="just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‒"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irstly, CO Laser (1842.8103cm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and CO</a:t>
            </a:r>
            <a:r>
              <a:rPr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Laser (971.9267cm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) i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lluminate the integrating sphere for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characterize the Instrument Line Shape (ILS). Additionally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we can also obtain: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6300" indent="-342900" algn="just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Spectral Resolution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ILS data; </a:t>
            </a:r>
          </a:p>
          <a:p>
            <a:pPr marL="546300" indent="-342900" algn="just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stability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coun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 the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wavelengths of multiple ILS peak values and calculate standard deviation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46300" indent="-342900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spectral scale shifts factor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depending on the pixel position in the FOV to be measured.</a:t>
            </a:r>
          </a:p>
        </p:txBody>
      </p:sp>
    </p:spTree>
    <p:extLst>
      <p:ext uri="{BB962C8B-B14F-4D97-AF65-F5344CB8AC3E}">
        <p14:creationId xmlns:p14="http://schemas.microsoft.com/office/powerpoint/2010/main" val="3315438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46.259842519685,&quot;width&quot;:2946.25984251968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12,&quot;width&quot;:4846}"/>
</p:tagLst>
</file>

<file path=ppt/theme/theme1.xml><?xml version="1.0" encoding="utf-8"?>
<a:theme xmlns:a="http://schemas.openxmlformats.org/drawingml/2006/main" name="1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8190</TotalTime>
  <Words>1498</Words>
  <Application>Microsoft Office PowerPoint</Application>
  <PresentationFormat>宽屏</PresentationFormat>
  <Paragraphs>202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PingFang SC</vt:lpstr>
      <vt:lpstr>等线</vt:lpstr>
      <vt:lpstr>黑体</vt:lpstr>
      <vt:lpstr>微软雅黑</vt:lpstr>
      <vt:lpstr>Arial</vt:lpstr>
      <vt:lpstr>Arial</vt:lpstr>
      <vt:lpstr>Calibri</vt:lpstr>
      <vt:lpstr>Calibri Light</vt:lpstr>
      <vt:lpstr>Cambria Math</vt:lpstr>
      <vt:lpstr>Wingdings</vt:lpstr>
      <vt:lpstr>1_Office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li</dc:creator>
  <cp:lastModifiedBy>Thea</cp:lastModifiedBy>
  <cp:revision>195</cp:revision>
  <dcterms:created xsi:type="dcterms:W3CDTF">2024-09-06T09:43:50Z</dcterms:created>
  <dcterms:modified xsi:type="dcterms:W3CDTF">2025-03-20T03:00:03Z</dcterms:modified>
</cp:coreProperties>
</file>