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4"/>
  </p:sldMasterIdLst>
  <p:notesMasterIdLst>
    <p:notesMasterId r:id="rId18"/>
  </p:notesMasterIdLst>
  <p:handoutMasterIdLst>
    <p:handoutMasterId r:id="rId19"/>
  </p:handoutMasterIdLst>
  <p:sldIdLst>
    <p:sldId id="682" r:id="rId5"/>
    <p:sldId id="683" r:id="rId6"/>
    <p:sldId id="692" r:id="rId7"/>
    <p:sldId id="805" r:id="rId8"/>
    <p:sldId id="800" r:id="rId9"/>
    <p:sldId id="819" r:id="rId10"/>
    <p:sldId id="802" r:id="rId11"/>
    <p:sldId id="806" r:id="rId12"/>
    <p:sldId id="820" r:id="rId13"/>
    <p:sldId id="804" r:id="rId14"/>
    <p:sldId id="705" r:id="rId15"/>
    <p:sldId id="708" r:id="rId16"/>
    <p:sldId id="690" r:id="rId17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ADE"/>
    <a:srgbClr val="3333FF"/>
    <a:srgbClr val="4E0B55"/>
    <a:srgbClr val="009900"/>
    <a:srgbClr val="FF9900"/>
    <a:srgbClr val="EE2D24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8E2A4-AB97-4EF9-A271-0AB0315DEF56}" v="100" dt="2025-03-20T01:33:41.1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3" autoAdjust="0"/>
    <p:restoredTop sz="81517" autoAdjust="0"/>
  </p:normalViewPr>
  <p:slideViewPr>
    <p:cSldViewPr snapToGrid="0">
      <p:cViewPr varScale="1">
        <p:scale>
          <a:sx n="79" d="100"/>
          <a:sy n="79" d="100"/>
        </p:scale>
        <p:origin x="845" y="8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AE745-36CB-43C4-94A7-FB779051AA0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B696C-2415-45A1-9196-2B5F9DB5B27A}">
      <dgm:prSet phldrT="[Text]"/>
      <dgm:spPr/>
      <dgm:t>
        <a:bodyPr/>
        <a:lstStyle/>
        <a:p>
          <a:r>
            <a:rPr lang="en-US" dirty="0"/>
            <a:t>GCC</a:t>
          </a:r>
        </a:p>
      </dgm:t>
    </dgm:pt>
    <dgm:pt modelId="{86A835B5-B84A-4A9E-B82E-9FB41205AEAF}" type="parTrans" cxnId="{609B28DE-F7D2-451C-83C4-40492F141CA0}">
      <dgm:prSet/>
      <dgm:spPr/>
      <dgm:t>
        <a:bodyPr/>
        <a:lstStyle/>
        <a:p>
          <a:endParaRPr lang="en-US"/>
        </a:p>
      </dgm:t>
    </dgm:pt>
    <dgm:pt modelId="{6EBD7326-F422-4404-BB07-75EF2425C5C6}" type="sibTrans" cxnId="{609B28DE-F7D2-451C-83C4-40492F141CA0}">
      <dgm:prSet/>
      <dgm:spPr/>
      <dgm:t>
        <a:bodyPr/>
        <a:lstStyle/>
        <a:p>
          <a:endParaRPr lang="en-US"/>
        </a:p>
      </dgm:t>
    </dgm:pt>
    <dgm:pt modelId="{39B892DE-7A15-4515-82F6-4E80415A1CDB}">
      <dgm:prSet phldrT="[Text]"/>
      <dgm:spPr/>
      <dgm:t>
        <a:bodyPr/>
        <a:lstStyle/>
        <a:p>
          <a:r>
            <a:rPr lang="en-US" dirty="0"/>
            <a:t>NOAA/GDWG</a:t>
          </a:r>
        </a:p>
      </dgm:t>
    </dgm:pt>
    <dgm:pt modelId="{FA814127-CE5C-48F7-BE72-8BC2E0DED1C6}" type="parTrans" cxnId="{9482F085-FD15-427C-BFC3-9050AA37D331}">
      <dgm:prSet/>
      <dgm:spPr/>
      <dgm:t>
        <a:bodyPr/>
        <a:lstStyle/>
        <a:p>
          <a:endParaRPr lang="en-US"/>
        </a:p>
      </dgm:t>
    </dgm:pt>
    <dgm:pt modelId="{405BB1A3-1055-41BF-A397-92882A016531}" type="sibTrans" cxnId="{9482F085-FD15-427C-BFC3-9050AA37D331}">
      <dgm:prSet/>
      <dgm:spPr/>
      <dgm:t>
        <a:bodyPr/>
        <a:lstStyle/>
        <a:p>
          <a:endParaRPr lang="en-US"/>
        </a:p>
      </dgm:t>
    </dgm:pt>
    <dgm:pt modelId="{8118AFD3-9DD6-489C-8B23-C1A90994397E}" type="pres">
      <dgm:prSet presAssocID="{4B7AE745-36CB-43C4-94A7-FB779051AA0D}" presName="Name0" presStyleCnt="0">
        <dgm:presLayoutVars>
          <dgm:dir/>
          <dgm:resizeHandles val="exact"/>
        </dgm:presLayoutVars>
      </dgm:prSet>
      <dgm:spPr/>
    </dgm:pt>
    <dgm:pt modelId="{D290996B-3094-4AD2-85FD-60288BD87EC0}" type="pres">
      <dgm:prSet presAssocID="{467B696C-2415-45A1-9196-2B5F9DB5B27A}" presName="Name5" presStyleLbl="vennNode1" presStyleIdx="0" presStyleCnt="2">
        <dgm:presLayoutVars>
          <dgm:bulletEnabled val="1"/>
        </dgm:presLayoutVars>
      </dgm:prSet>
      <dgm:spPr/>
    </dgm:pt>
    <dgm:pt modelId="{31DCB1AF-0A8D-4BF9-8CEF-EE7E30A79F0D}" type="pres">
      <dgm:prSet presAssocID="{6EBD7326-F422-4404-BB07-75EF2425C5C6}" presName="space" presStyleCnt="0"/>
      <dgm:spPr/>
    </dgm:pt>
    <dgm:pt modelId="{1C4F0CFC-7003-4072-A33D-9C8E8BA1B6D0}" type="pres">
      <dgm:prSet presAssocID="{39B892DE-7A15-4515-82F6-4E80415A1CDB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F41B6F37-E58F-480C-B8EC-EF29720E6613}" type="presOf" srcId="{467B696C-2415-45A1-9196-2B5F9DB5B27A}" destId="{D290996B-3094-4AD2-85FD-60288BD87EC0}" srcOrd="0" destOrd="0" presId="urn:microsoft.com/office/officeart/2005/8/layout/venn3"/>
    <dgm:cxn modelId="{98ED4F40-D5B0-412A-A849-2E508034C745}" type="presOf" srcId="{39B892DE-7A15-4515-82F6-4E80415A1CDB}" destId="{1C4F0CFC-7003-4072-A33D-9C8E8BA1B6D0}" srcOrd="0" destOrd="0" presId="urn:microsoft.com/office/officeart/2005/8/layout/venn3"/>
    <dgm:cxn modelId="{254B5A4A-7630-49A7-8926-55D11CAF54E5}" type="presOf" srcId="{4B7AE745-36CB-43C4-94A7-FB779051AA0D}" destId="{8118AFD3-9DD6-489C-8B23-C1A90994397E}" srcOrd="0" destOrd="0" presId="urn:microsoft.com/office/officeart/2005/8/layout/venn3"/>
    <dgm:cxn modelId="{9482F085-FD15-427C-BFC3-9050AA37D331}" srcId="{4B7AE745-36CB-43C4-94A7-FB779051AA0D}" destId="{39B892DE-7A15-4515-82F6-4E80415A1CDB}" srcOrd="1" destOrd="0" parTransId="{FA814127-CE5C-48F7-BE72-8BC2E0DED1C6}" sibTransId="{405BB1A3-1055-41BF-A397-92882A016531}"/>
    <dgm:cxn modelId="{609B28DE-F7D2-451C-83C4-40492F141CA0}" srcId="{4B7AE745-36CB-43C4-94A7-FB779051AA0D}" destId="{467B696C-2415-45A1-9196-2B5F9DB5B27A}" srcOrd="0" destOrd="0" parTransId="{86A835B5-B84A-4A9E-B82E-9FB41205AEAF}" sibTransId="{6EBD7326-F422-4404-BB07-75EF2425C5C6}"/>
    <dgm:cxn modelId="{8876FA68-6845-4E4A-8682-27854B12DFB1}" type="presParOf" srcId="{8118AFD3-9DD6-489C-8B23-C1A90994397E}" destId="{D290996B-3094-4AD2-85FD-60288BD87EC0}" srcOrd="0" destOrd="0" presId="urn:microsoft.com/office/officeart/2005/8/layout/venn3"/>
    <dgm:cxn modelId="{72B1FEE9-8E30-462A-852B-37C8EE631094}" type="presParOf" srcId="{8118AFD3-9DD6-489C-8B23-C1A90994397E}" destId="{31DCB1AF-0A8D-4BF9-8CEF-EE7E30A79F0D}" srcOrd="1" destOrd="0" presId="urn:microsoft.com/office/officeart/2005/8/layout/venn3"/>
    <dgm:cxn modelId="{20F5332D-9E4D-420F-ADC4-DC20B0F8C1E6}" type="presParOf" srcId="{8118AFD3-9DD6-489C-8B23-C1A90994397E}" destId="{1C4F0CFC-7003-4072-A33D-9C8E8BA1B6D0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0996B-3094-4AD2-85FD-60288BD87EC0}">
      <dsp:nvSpPr>
        <dsp:cNvPr id="0" name=""/>
        <dsp:cNvSpPr/>
      </dsp:nvSpPr>
      <dsp:spPr>
        <a:xfrm>
          <a:off x="2794" y="8969"/>
          <a:ext cx="1984444" cy="1984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211" tIns="20320" rIns="10921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GCC</a:t>
          </a:r>
        </a:p>
      </dsp:txBody>
      <dsp:txXfrm>
        <a:off x="293409" y="299584"/>
        <a:ext cx="1403214" cy="1403214"/>
      </dsp:txXfrm>
    </dsp:sp>
    <dsp:sp modelId="{1C4F0CFC-7003-4072-A33D-9C8E8BA1B6D0}">
      <dsp:nvSpPr>
        <dsp:cNvPr id="0" name=""/>
        <dsp:cNvSpPr/>
      </dsp:nvSpPr>
      <dsp:spPr>
        <a:xfrm>
          <a:off x="1590350" y="8969"/>
          <a:ext cx="1984444" cy="1984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211" tIns="20320" rIns="109211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NOAA/GDWG</a:t>
          </a:r>
        </a:p>
      </dsp:txBody>
      <dsp:txXfrm>
        <a:off x="1880965" y="299584"/>
        <a:ext cx="1403214" cy="1403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19 March 2025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19 March 2025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19 March 2025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0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19 March 2025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8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43"/>
            <a:ext cx="4762500" cy="193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664258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  <p:sldLayoutId id="214748409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.nesdis.noaa.gov/smcd/GCC/ProductCatalog.php" TargetMode="External"/><Relationship Id="rId3" Type="http://schemas.openxmlformats.org/officeDocument/2006/relationships/hyperlink" Target="https://colab.research.google.com/drive/1AbQklydiBgSk3gWe14FcLBe69HiSciJC" TargetMode="External"/><Relationship Id="rId7" Type="http://schemas.openxmlformats.org/officeDocument/2006/relationships/hyperlink" Target="http://gsics.tools.eumetsat.int/plotter" TargetMode="External"/><Relationship Id="rId2" Type="http://schemas.openxmlformats.org/officeDocument/2006/relationships/hyperlink" Target="http://gsics.atmos.umd.edu/bin/view/Development/DownloadGSICSProduct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lab.research.google.com/drive/18SjLpebRKPdEBT_eYuZrEGTQNo82gpn4" TargetMode="External"/><Relationship Id="rId5" Type="http://schemas.openxmlformats.org/officeDocument/2006/relationships/hyperlink" Target="https://colab.research.google.com/drive/1ENBFgZ1IOgXNw6bS-0X14AshT729yIf2?usp=sharing" TargetMode="External"/><Relationship Id="rId4" Type="http://schemas.openxmlformats.org/officeDocument/2006/relationships/hyperlink" Target="https://colab.research.google.com/drive/13Icapoogf0FUkYpfnynFJQm0H68uDNy3" TargetMode="External"/><Relationship Id="rId9" Type="http://schemas.openxmlformats.org/officeDocument/2006/relationships/hyperlink" Target="https://docs.google.com/spreadsheets/d/1WCSLeawlgvZjzB6GM9pmDlbKMj7CV_tYGqSeT63G4oM/edit?usp=shari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5ZXTXwQENop0ARed7zrl43cLJB84Jg5_gY6036tuXyE/edit#gid=560953114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gsics.atmos.umd.edu/bin/view/System/UserRegistrat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hyperlink" Target="https://www.star.nesdis.noaa.gov/smcd/GCC/ProductCatalog.php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olab.research.google.com/drive/1AbQklydiBgSk3gWe14FcLBe69HiSciJC" TargetMode="External"/><Relationship Id="rId7" Type="http://schemas.openxmlformats.org/officeDocument/2006/relationships/hyperlink" Target="https://colab.research.google.com/drive/1xBNKpAIh42A80h6SkuisM6uOcQ2YaYT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lab.research.google.com/drive/1-nMyJ4z-D2vTqfyI6wqQj1DgRCRfQW-h" TargetMode="External"/><Relationship Id="rId5" Type="http://schemas.openxmlformats.org/officeDocument/2006/relationships/hyperlink" Target="https://colab.research.google.com/drive/1ENBFgZ1IOgXNw6bS-0X14AshT729yIf2?usp=sharing" TargetMode="External"/><Relationship Id="rId4" Type="http://schemas.openxmlformats.org/officeDocument/2006/relationships/hyperlink" Target="https://colab.research.google.com/drive/13Icapoogf0FUkYpfnynFJQm0H68uDNy3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C-ATZTfbyzRqQOsNTdVbd6KMGLVIv2C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lab.research.google.com/drive/1-nMyJ4z-D2vTqfyI6wqQj1DgRCRfQW-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colab.research.google.com/drive/13Icapoogf0FUkYpfnynFJQm0H68uDNy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 idx="4294967295"/>
          </p:nvPr>
        </p:nvSpPr>
        <p:spPr>
          <a:xfrm>
            <a:off x="401272" y="2701131"/>
            <a:ext cx="9229912" cy="198135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GB" sz="3000" dirty="0"/>
              <a:t> NOAA GDWG</a:t>
            </a:r>
            <a:br>
              <a:rPr lang="en-GB" sz="3000" b="1" dirty="0">
                <a:cs typeface="Calibri"/>
              </a:rPr>
            </a:br>
            <a:r>
              <a:rPr lang="en-GB" sz="1500" dirty="0">
                <a:cs typeface="Calibri"/>
              </a:rPr>
              <a:t>GDWG Breakout Session</a:t>
            </a:r>
            <a:br>
              <a:rPr lang="en-GB" sz="1500" dirty="0">
                <a:cs typeface="Calibri"/>
              </a:rPr>
            </a:br>
            <a:r>
              <a:rPr lang="en-GB" sz="1000" dirty="0">
                <a:cs typeface="Calibri"/>
              </a:rPr>
              <a:t>GSICS Annual Meeting 2024</a:t>
            </a:r>
            <a:br>
              <a:rPr lang="en-GB" sz="1000" dirty="0"/>
            </a:br>
            <a:r>
              <a:rPr lang="en-GB" sz="1500" dirty="0"/>
              <a:t>20 March 2025</a:t>
            </a:r>
            <a:endParaRPr lang="en-GB" sz="1500" b="1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6426200" y="5384800"/>
            <a:ext cx="3162300" cy="9691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1600" dirty="0">
                <a:solidFill>
                  <a:schemeClr val="bg1"/>
                </a:solidFill>
              </a:rPr>
              <a:t>Manik Bali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NOAA GDWG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multiple us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multiple us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80232" y="3447207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160427" y="3513821"/>
            <a:ext cx="805265" cy="677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77" y="2731359"/>
            <a:ext cx="2555391" cy="1954060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628868" y="18530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Approach - Google Cloud + </a:t>
            </a:r>
            <a:r>
              <a:rPr lang="en-US" dirty="0" err="1">
                <a:solidFill>
                  <a:schemeClr val="bg1"/>
                </a:solidFill>
              </a:rPr>
              <a:t>Web+</a:t>
            </a:r>
            <a:r>
              <a:rPr lang="en-US" dirty="0" err="1"/>
              <a:t>GenAI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205" y="1579284"/>
            <a:ext cx="2597514" cy="19825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2731359"/>
            <a:ext cx="2300244" cy="2129662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978526" y="2834600"/>
            <a:ext cx="185946" cy="20508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A7E9A9-5129-4996-A06F-CAFFEF98F60B}"/>
              </a:ext>
            </a:extLst>
          </p:cNvPr>
          <p:cNvSpPr txBox="1"/>
          <p:nvPr/>
        </p:nvSpPr>
        <p:spPr>
          <a:xfrm>
            <a:off x="4289221" y="1172898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Google Cloud/Sheet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4DA715-ED71-4BB4-A18D-EC5C07CA2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497" y="4211284"/>
            <a:ext cx="3177563" cy="14565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B8ED8F-3610-4236-87BA-D0EFD4B0E6C8}"/>
              </a:ext>
            </a:extLst>
          </p:cNvPr>
          <p:cNvSpPr txBox="1"/>
          <p:nvPr/>
        </p:nvSpPr>
        <p:spPr>
          <a:xfrm>
            <a:off x="4310903" y="3737433"/>
            <a:ext cx="1149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Office 365 Sheet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5D22E-4AED-430F-8D9A-C2F228B8472F}"/>
              </a:ext>
            </a:extLst>
          </p:cNvPr>
          <p:cNvSpPr txBox="1"/>
          <p:nvPr/>
        </p:nvSpPr>
        <p:spPr>
          <a:xfrm>
            <a:off x="6792126" y="5013059"/>
            <a:ext cx="3177562" cy="11695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Actions can be read from</a:t>
            </a:r>
          </a:p>
          <a:p>
            <a:pPr marL="685800" lvl="1" indent="-2286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Word Documents</a:t>
            </a:r>
          </a:p>
          <a:p>
            <a:pPr marL="685800" lvl="1" indent="-2286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Google Sheet</a:t>
            </a:r>
          </a:p>
          <a:p>
            <a:pPr marL="685800" lvl="1" indent="-2286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Office 365/Sheet</a:t>
            </a:r>
          </a:p>
          <a:p>
            <a:pPr marL="685800" lvl="1" indent="-228600"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Published via GCC website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F0550D-9B7C-4984-A5E6-1E0B58EE02E7}"/>
              </a:ext>
            </a:extLst>
          </p:cNvPr>
          <p:cNvSpPr txBox="1"/>
          <p:nvPr/>
        </p:nvSpPr>
        <p:spPr>
          <a:xfrm>
            <a:off x="0" y="6285472"/>
            <a:ext cx="6211358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Testing underway with GenAI.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8F456-6AD7-4A4E-88AD-4167817065DA}"/>
              </a:ext>
            </a:extLst>
          </p:cNvPr>
          <p:cNvSpPr txBox="1"/>
          <p:nvPr/>
        </p:nvSpPr>
        <p:spPr>
          <a:xfrm>
            <a:off x="6890501" y="2271160"/>
            <a:ext cx="298081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Adapted for Virtual Annual Meeting and enhanced</a:t>
            </a:r>
          </a:p>
        </p:txBody>
      </p:sp>
    </p:spTree>
    <p:extLst>
      <p:ext uri="{BB962C8B-B14F-4D97-AF65-F5344CB8AC3E}">
        <p14:creationId xmlns:p14="http://schemas.microsoft.com/office/powerpoint/2010/main" val="314389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1153049"/>
            <a:ext cx="891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Past year supported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Design the State of Observing System 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Develop script for generating State of Observing System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Migration of GSICS Wiki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Developed of Product Alert/Status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Update the Action Tracker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Built Google </a:t>
            </a:r>
            <a:r>
              <a:rPr lang="en-US" sz="1500" b="0" dirty="0" err="1">
                <a:solidFill>
                  <a:schemeClr val="tx1"/>
                </a:solidFill>
              </a:rPr>
              <a:t>Colab</a:t>
            </a:r>
            <a:r>
              <a:rPr lang="en-US" sz="1500" b="0" dirty="0">
                <a:solidFill>
                  <a:schemeClr val="tx1"/>
                </a:solidFill>
              </a:rPr>
              <a:t> sheets for Products and Deliverables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Support landing of new NOAA products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" y="3738372"/>
            <a:ext cx="8915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Planned activities next year 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Add new Analytical features to Alert system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Machine Learning technique and GenAI Models for Landing Pages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Support landing of new NOAA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Sync GSICS Wiki to GitHub/New H/W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Support combining GSICS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Develop New tools  to help users of Deliverables and Products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EAF122-FD86-4B9D-A1E8-4ED696537E53}"/>
              </a:ext>
            </a:extLst>
          </p:cNvPr>
          <p:cNvSpPr txBox="1">
            <a:spLocks/>
          </p:cNvSpPr>
          <p:nvPr/>
        </p:nvSpPr>
        <p:spPr bwMode="auto">
          <a:xfrm>
            <a:off x="495300" y="-10821"/>
            <a:ext cx="8915400" cy="61872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2" rIns="91366" bIns="45682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56837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913673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70508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827346" algn="ctr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6565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8FD3-0F84-4AD0-9513-AF643517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links to GSICS tools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7B38BB-7E02-46C9-9AD6-25A3C6B3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51" y="1720840"/>
            <a:ext cx="9208098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Bash script to download GSICS Data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  <a:hlinkClick r:id="rId2"/>
              </a:rPr>
              <a:t>http://gsics.atmos.umd.edu/bin/view/Development/DownloadGSICSProducts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800" b="0" dirty="0">
                <a:solidFill>
                  <a:srgbClr val="222222"/>
                </a:solidFill>
                <a:cs typeface="Arial" panose="020B0604020202020204" pitchFamily="34" charset="0"/>
              </a:rPr>
              <a:t>Series of notebooks to read, view and process GSICS Data and Deliverables from the browser in a collaborative ecosystem</a:t>
            </a:r>
            <a:endParaRPr lang="en-US" altLang="en-US" sz="18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DCC Product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3"/>
              </a:rPr>
              <a:t>notebook</a:t>
            </a:r>
            <a:endParaRPr lang="en-US" altLang="en-US" sz="1800" b="0">
              <a:latin typeface="Arial"/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This notebook reads DCC products and plots and lists them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GIRO SRF </a:t>
            </a:r>
            <a:r>
              <a:rPr lang="en-US" altLang="en-US" sz="1800" b="0" dirty="0">
                <a:solidFill>
                  <a:srgbClr val="222222"/>
                </a:solidFill>
                <a:latin typeface="Arial"/>
                <a:cs typeface="Arial"/>
              </a:rPr>
              <a:t>  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4"/>
              </a:rPr>
              <a:t>notebook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     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5"/>
              </a:rPr>
              <a:t>notebook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and NRT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6"/>
              </a:rPr>
              <a:t>notebook</a:t>
            </a:r>
            <a:endParaRPr lang="en-US" altLang="en-US" sz="18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3. Plotting Tool   </a:t>
            </a:r>
            <a:r>
              <a:rPr lang="en-US" sz="1800" b="0" dirty="0">
                <a:latin typeface="Arial"/>
                <a:cs typeface="Arial"/>
                <a:hlinkClick r:id="rId7"/>
              </a:rPr>
              <a:t>http://gsics.tools.eumetsat.int/plotter</a:t>
            </a:r>
            <a:endParaRPr lang="en-US" altLang="en-US" sz="1800" b="0">
              <a:cs typeface="Arial" panose="020B0604020202020204" pitchFamily="34" charset="0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4. GSICS Product  Catalog: </a:t>
            </a:r>
            <a:r>
              <a:rPr lang="en-US" altLang="en-US" sz="1800" b="0" dirty="0">
                <a:latin typeface="Arial"/>
                <a:cs typeface="Arial"/>
                <a:hlinkClick r:id="rId8"/>
              </a:rPr>
              <a:t>https://www.star.nesdis.noaa.gov/smcd/GCC/ProductCatalog.php</a:t>
            </a:r>
            <a:endParaRPr lang="en-US" altLang="en-US" sz="1800" b="0">
              <a:latin typeface="Arial"/>
              <a:cs typeface="Arial"/>
            </a:endParaRPr>
          </a:p>
          <a:p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</a:rPr>
              <a:t>5. GSICS Product Status registration: Register </a:t>
            </a:r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  <a:hlinkClick r:id="rId9"/>
              </a:rPr>
              <a:t>here</a:t>
            </a:r>
            <a:endParaRPr lang="en-US" sz="1800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0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74" y="2890521"/>
            <a:ext cx="8915400" cy="954087"/>
          </a:xfrm>
          <a:solidFill>
            <a:schemeClr val="accent6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98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43"/>
            <a:ext cx="8915400" cy="70920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/>
              <a:t>TABLE OF CONTENT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4823" y="2750687"/>
            <a:ext cx="6574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NOAA/GDWG Action Status and new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Action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Alert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Product Catalog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Moving on to next year</a:t>
            </a:r>
          </a:p>
        </p:txBody>
      </p:sp>
    </p:spTree>
    <p:extLst>
      <p:ext uri="{BB962C8B-B14F-4D97-AF65-F5344CB8AC3E}">
        <p14:creationId xmlns:p14="http://schemas.microsoft.com/office/powerpoint/2010/main" val="321958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7710" y="112871"/>
            <a:ext cx="8915400" cy="954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95300" y="274643"/>
            <a:ext cx="8915400" cy="7092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Introduction</a:t>
            </a:r>
          </a:p>
        </p:txBody>
      </p:sp>
      <p:pic>
        <p:nvPicPr>
          <p:cNvPr id="1026" name="Picture 2" descr="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9" y="2646050"/>
            <a:ext cx="4522471" cy="27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6479316"/>
              </p:ext>
            </p:extLst>
          </p:nvPr>
        </p:nvGraphicFramePr>
        <p:xfrm>
          <a:off x="5581650" y="2912517"/>
          <a:ext cx="3577590" cy="200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89DED3-D238-4DA6-A6B2-6400EC7346BD}"/>
              </a:ext>
            </a:extLst>
          </p:cNvPr>
          <p:cNvSpPr txBox="1"/>
          <p:nvPr/>
        </p:nvSpPr>
        <p:spPr>
          <a:xfrm>
            <a:off x="0" y="6197238"/>
            <a:ext cx="922324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NOAA GDWG Unique.</a:t>
            </a:r>
          </a:p>
          <a:p>
            <a:r>
              <a:rPr lang="en-US" sz="1800" dirty="0"/>
              <a:t>Its goals overlaps with GSICS Coordination Center</a:t>
            </a:r>
          </a:p>
        </p:txBody>
      </p:sp>
    </p:spTree>
    <p:extLst>
      <p:ext uri="{BB962C8B-B14F-4D97-AF65-F5344CB8AC3E}">
        <p14:creationId xmlns:p14="http://schemas.microsoft.com/office/powerpoint/2010/main" val="360633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418C-2D11-D240-713E-5E1E4361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2024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9818BF-DA14-95C6-0578-742F5BD6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077" y="1726457"/>
            <a:ext cx="324697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BD08DE-D578-6F04-1348-87C030E76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01725"/>
              </p:ext>
            </p:extLst>
          </p:nvPr>
        </p:nvGraphicFramePr>
        <p:xfrm>
          <a:off x="854427" y="1314618"/>
          <a:ext cx="8197146" cy="5117306"/>
        </p:xfrm>
        <a:graphic>
          <a:graphicData uri="http://schemas.openxmlformats.org/drawingml/2006/table">
            <a:tbl>
              <a:tblPr/>
              <a:tblGrid>
                <a:gridCol w="1608180">
                  <a:extLst>
                    <a:ext uri="{9D8B030D-6E8A-4147-A177-3AD203B41FA5}">
                      <a16:colId xmlns:a16="http://schemas.microsoft.com/office/drawing/2014/main" val="2519189979"/>
                    </a:ext>
                  </a:extLst>
                </a:gridCol>
                <a:gridCol w="2196322">
                  <a:extLst>
                    <a:ext uri="{9D8B030D-6E8A-4147-A177-3AD203B41FA5}">
                      <a16:colId xmlns:a16="http://schemas.microsoft.com/office/drawing/2014/main" val="2800234425"/>
                    </a:ext>
                  </a:extLst>
                </a:gridCol>
                <a:gridCol w="2196322">
                  <a:extLst>
                    <a:ext uri="{9D8B030D-6E8A-4147-A177-3AD203B41FA5}">
                      <a16:colId xmlns:a16="http://schemas.microsoft.com/office/drawing/2014/main" val="2533668825"/>
                    </a:ext>
                  </a:extLst>
                </a:gridCol>
                <a:gridCol w="2196322">
                  <a:extLst>
                    <a:ext uri="{9D8B030D-6E8A-4147-A177-3AD203B41FA5}">
                      <a16:colId xmlns:a16="http://schemas.microsoft.com/office/drawing/2014/main" val="236647761"/>
                    </a:ext>
                  </a:extLst>
                </a:gridCol>
              </a:tblGrid>
              <a:tr h="8497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7842" marR="17842" marT="8921" marB="892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7842" marR="17842" marT="8921" marB="892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7842" marR="17842" marT="8921" marB="8921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7842" marR="17842" marT="8921" marB="8921"/>
                </a:tc>
                <a:extLst>
                  <a:ext uri="{0D108BD9-81ED-4DB2-BD59-A6C34878D82A}">
                    <a16:rowId xmlns:a16="http://schemas.microsoft.com/office/drawing/2014/main" val="2893001739"/>
                  </a:ext>
                </a:extLst>
              </a:tr>
              <a:tr h="121911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A.GDWG.20230301.1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Manik Bali (NOAA) to add option in tracking tool to label actions as no longer relevant, and ensure a lead is clearly identified for each action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Manik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Closed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52942"/>
                  </a:ext>
                </a:extLst>
              </a:tr>
              <a:tr h="1332809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A.GDWG.20230904.1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GDWG to contact the product producers to learn about their views on making their products discoverable in the WIS system on a test basis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Manik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Ongoing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380567"/>
                  </a:ext>
                </a:extLst>
              </a:tr>
              <a:tr h="593764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A.GDWG.20230904.2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GDWG so share lessons learnt with GRWG, Simon and the WIS team.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Manik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Ongoing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31558"/>
                  </a:ext>
                </a:extLst>
              </a:tr>
              <a:tr h="70746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A.GEP.20230630.4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WMO to organize WIS 2.0 presentation in GDWG subgroup meeting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WMO/Manik Bali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Closed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E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96932"/>
                  </a:ext>
                </a:extLst>
              </a:tr>
              <a:tr h="878012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R.GDWG.20230301.5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Manik Work closely to develop to utilize OSCAR API for retrieving information of interest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Manik  </a:t>
                      </a:r>
                    </a:p>
                  </a:txBody>
                  <a:tcPr marL="14868" marR="14868" marT="11895" marB="11895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Ongoing</a:t>
                      </a:r>
                    </a:p>
                  </a:txBody>
                  <a:tcPr marL="17842" marR="17842" marT="8921" marB="8921">
                    <a:lnL w="7620" cap="flat" cmpd="sng" algn="ctr">
                      <a:solidFill>
                        <a:srgbClr val="C5DB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66167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C89485D8-A73C-C124-9CB6-EE82B152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1020763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8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8F29D-9CC9-45EA-9E13-BF66B3AE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6" y="3944820"/>
            <a:ext cx="3065772" cy="2068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D7945-120C-4388-BB31-C2619AA82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6" y="634662"/>
            <a:ext cx="3397489" cy="2660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B8E7D-83B9-4B0F-A965-0159F5DB2DED}"/>
              </a:ext>
            </a:extLst>
          </p:cNvPr>
          <p:cNvSpPr txBox="1"/>
          <p:nvPr/>
        </p:nvSpPr>
        <p:spPr>
          <a:xfrm>
            <a:off x="749809" y="227069"/>
            <a:ext cx="1656223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u="sng" dirty="0">
                <a:solidFill>
                  <a:srgbClr val="FFFFFF"/>
                </a:solidFill>
                <a:latin typeface="Tahoma"/>
                <a:ea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GSICS Product Catalog</a:t>
            </a:r>
            <a:endParaRPr lang="en-US" sz="1000" u="sng" dirty="0">
              <a:solidFill>
                <a:srgbClr val="FFFFFF"/>
              </a:solidFill>
            </a:endParaRPr>
          </a:p>
        </p:txBody>
      </p:sp>
      <p:pic>
        <p:nvPicPr>
          <p:cNvPr id="9" name="図 2">
            <a:extLst>
              <a:ext uri="{FF2B5EF4-FFF2-40B4-BE49-F238E27FC236}">
                <a16:creationId xmlns:a16="http://schemas.microsoft.com/office/drawing/2014/main" id="{0F988CAC-0A01-49A5-ABB0-F5EB1BDD25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9444" y="634662"/>
            <a:ext cx="3207357" cy="26608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10505C-A308-4BAA-B322-B1252010A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511" y="4068659"/>
            <a:ext cx="3447290" cy="2154679"/>
          </a:xfrm>
          <a:prstGeom prst="rect">
            <a:avLst/>
          </a:prstGeom>
        </p:spPr>
      </p:pic>
      <p:sp>
        <p:nvSpPr>
          <p:cNvPr id="14" name="TextBox 13">
            <a:hlinkClick r:id="rId7"/>
            <a:extLst>
              <a:ext uri="{FF2B5EF4-FFF2-40B4-BE49-F238E27FC236}">
                <a16:creationId xmlns:a16="http://schemas.microsoft.com/office/drawing/2014/main" id="{2565E2EE-D880-40C0-91A5-764CB231B539}"/>
              </a:ext>
            </a:extLst>
          </p:cNvPr>
          <p:cNvSpPr txBox="1"/>
          <p:nvPr/>
        </p:nvSpPr>
        <p:spPr>
          <a:xfrm>
            <a:off x="4534072" y="130766"/>
            <a:ext cx="111809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GSICS Wiki </a:t>
            </a:r>
          </a:p>
        </p:txBody>
      </p:sp>
      <p:sp>
        <p:nvSpPr>
          <p:cNvPr id="15" name="TextBox 14">
            <a:hlinkClick r:id="rId8"/>
            <a:extLst>
              <a:ext uri="{FF2B5EF4-FFF2-40B4-BE49-F238E27FC236}">
                <a16:creationId xmlns:a16="http://schemas.microsoft.com/office/drawing/2014/main" id="{018B3082-2FED-4C46-904C-E97259CD9C6D}"/>
              </a:ext>
            </a:extLst>
          </p:cNvPr>
          <p:cNvSpPr txBox="1"/>
          <p:nvPr/>
        </p:nvSpPr>
        <p:spPr>
          <a:xfrm>
            <a:off x="3730802" y="3649143"/>
            <a:ext cx="192136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Track GSICS products</a:t>
            </a:r>
          </a:p>
        </p:txBody>
      </p:sp>
      <p:sp>
        <p:nvSpPr>
          <p:cNvPr id="4" name="TextBox 3">
            <a:hlinkClick r:id="rId8"/>
            <a:extLst>
              <a:ext uri="{FF2B5EF4-FFF2-40B4-BE49-F238E27FC236}">
                <a16:creationId xmlns:a16="http://schemas.microsoft.com/office/drawing/2014/main" id="{1BAF6D96-465F-B18B-10E6-E4C13868BB33}"/>
              </a:ext>
            </a:extLst>
          </p:cNvPr>
          <p:cNvSpPr txBox="1"/>
          <p:nvPr/>
        </p:nvSpPr>
        <p:spPr>
          <a:xfrm>
            <a:off x="237794" y="3530957"/>
            <a:ext cx="192136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THREDDS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905F8-5D50-34DC-D39F-01B3EA0353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460" y="522746"/>
            <a:ext cx="3024476" cy="2660827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:a16="http://schemas.microsoft.com/office/drawing/2014/main" id="{5D303147-DBAB-FE95-F2F6-864F07013683}"/>
              </a:ext>
            </a:extLst>
          </p:cNvPr>
          <p:cNvSpPr txBox="1"/>
          <p:nvPr/>
        </p:nvSpPr>
        <p:spPr>
          <a:xfrm>
            <a:off x="7441862" y="227069"/>
            <a:ext cx="1799672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GSICS Notebooks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1746C5F-D1B9-5D01-FC7F-89B94765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01" y="4216531"/>
            <a:ext cx="3024476" cy="17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8"/>
            <a:extLst>
              <a:ext uri="{FF2B5EF4-FFF2-40B4-BE49-F238E27FC236}">
                <a16:creationId xmlns:a16="http://schemas.microsoft.com/office/drawing/2014/main" id="{3608E131-C53C-B6B3-2031-BEB38BC7EC7E}"/>
              </a:ext>
            </a:extLst>
          </p:cNvPr>
          <p:cNvSpPr txBox="1"/>
          <p:nvPr/>
        </p:nvSpPr>
        <p:spPr>
          <a:xfrm>
            <a:off x="6973090" y="3649143"/>
            <a:ext cx="25907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State of Observing System Heatmap</a:t>
            </a:r>
          </a:p>
        </p:txBody>
      </p:sp>
    </p:spTree>
    <p:extLst>
      <p:ext uri="{BB962C8B-B14F-4D97-AF65-F5344CB8AC3E}">
        <p14:creationId xmlns:p14="http://schemas.microsoft.com/office/powerpoint/2010/main" val="11193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RAG Architecture?">
            <a:extLst>
              <a:ext uri="{FF2B5EF4-FFF2-40B4-BE49-F238E27FC236}">
                <a16:creationId xmlns:a16="http://schemas.microsoft.com/office/drawing/2014/main" id="{E7580420-079A-B355-92E3-EBA241E4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87" y="4263841"/>
            <a:ext cx="5107251" cy="25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3EC17-2A50-226B-390B-84244391A176}"/>
              </a:ext>
            </a:extLst>
          </p:cNvPr>
          <p:cNvSpPr txBox="1"/>
          <p:nvPr/>
        </p:nvSpPr>
        <p:spPr>
          <a:xfrm>
            <a:off x="3649306" y="316536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GSICS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9E86F-051E-BE41-A902-9D619A3B1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273" y="1652995"/>
            <a:ext cx="5387485" cy="1350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8CCBA-FE78-F691-85F9-E46687F26FAF}"/>
              </a:ext>
            </a:extLst>
          </p:cNvPr>
          <p:cNvSpPr txBox="1"/>
          <p:nvPr/>
        </p:nvSpPr>
        <p:spPr>
          <a:xfrm>
            <a:off x="0" y="4128198"/>
            <a:ext cx="4271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Fast and accurate answers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Deploys GenAI Models (GPT-4o)  and ADA Embeddings for accurate vector representation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LangChain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Vector Data Base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EE7347-A377-5C1A-6E8C-BB88C0987CD1}"/>
              </a:ext>
            </a:extLst>
          </p:cNvPr>
          <p:cNvSpPr txBox="1"/>
          <p:nvPr/>
        </p:nvSpPr>
        <p:spPr>
          <a:xfrm>
            <a:off x="214223" y="6264876"/>
            <a:ext cx="5164684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Welcome to have your page Indexed in the Chatbot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A62B5-E435-EC3E-A10C-7E6DC83543CB}"/>
              </a:ext>
            </a:extLst>
          </p:cNvPr>
          <p:cNvSpPr txBox="1"/>
          <p:nvPr/>
        </p:nvSpPr>
        <p:spPr>
          <a:xfrm>
            <a:off x="214223" y="2446638"/>
            <a:ext cx="3287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questions about content on Wiki</a:t>
            </a: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56388CB-4B71-4F81-A584-E6B1FA25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" y="446314"/>
            <a:ext cx="5917516" cy="5206021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955122DF-2D64-4847-9135-6C3561254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8" y="5652335"/>
            <a:ext cx="5369600" cy="11695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DCC Product  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notebook reads DCC products and plots and lists them</a:t>
            </a: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GIRO SRF  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notebook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and NRT notebook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338BE-9F50-415A-9A12-6DA99EFAD40F}"/>
              </a:ext>
            </a:extLst>
          </p:cNvPr>
          <p:cNvSpPr txBox="1"/>
          <p:nvPr/>
        </p:nvSpPr>
        <p:spPr>
          <a:xfrm>
            <a:off x="6010655" y="1421398"/>
            <a:ext cx="3880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1"/>
                </a:solidFill>
              </a:rPr>
              <a:t>Notebooks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From the browser access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Python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Processors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Reader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Correction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FFC000"/>
                </a:solidFill>
              </a:rPr>
              <a:t>Provide Collaborative ecosystem</a:t>
            </a:r>
          </a:p>
          <a:p>
            <a:r>
              <a:rPr lang="en-US" sz="140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FF32F5-D835-47A6-9E9B-58D061A29191}"/>
              </a:ext>
            </a:extLst>
          </p:cNvPr>
          <p:cNvSpPr txBox="1"/>
          <p:nvPr/>
        </p:nvSpPr>
        <p:spPr>
          <a:xfrm>
            <a:off x="6193536" y="3871959"/>
            <a:ext cx="3712464" cy="113877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New Notebooks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hlinkClick r:id="rId6"/>
              </a:rPr>
              <a:t>Generate SOS Report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hlinkClick r:id="rId7"/>
              </a:rPr>
              <a:t>Compare Solar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hlinkClick r:id="rId4"/>
              </a:rPr>
              <a:t>GIRO SRF</a:t>
            </a:r>
            <a:r>
              <a:rPr lang="en-US" sz="1200" dirty="0">
                <a:hlinkClick r:id="rId7"/>
              </a:rPr>
              <a:t>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Process GEMS data**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50789-85EC-453B-A443-623A503FA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9996" y="5671956"/>
            <a:ext cx="2103174" cy="9692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B80F20-54C4-4F30-9C35-3712D11B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5401" y="5671956"/>
            <a:ext cx="2311806" cy="108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8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C460-0819-549F-924C-C1C2C014DE75}"/>
              </a:ext>
            </a:extLst>
          </p:cNvPr>
          <p:cNvSpPr txBox="1">
            <a:spLocks/>
          </p:cNvSpPr>
          <p:nvPr/>
        </p:nvSpPr>
        <p:spPr>
          <a:xfrm>
            <a:off x="435183" y="263752"/>
            <a:ext cx="8915400" cy="9540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Product Review </a:t>
            </a:r>
            <a:r>
              <a:rPr lang="en-US" dirty="0" err="1"/>
              <a:t>Colab</a:t>
            </a: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2743A52-02DA-6140-113E-C3BDE788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7628" y="2314192"/>
            <a:ext cx="4310743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Review NRT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file is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Review RAC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file 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 here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79BE8-22BF-A2D9-436D-7EFC90900B90}"/>
              </a:ext>
            </a:extLst>
          </p:cNvPr>
          <p:cNvSpPr txBox="1"/>
          <p:nvPr/>
        </p:nvSpPr>
        <p:spPr>
          <a:xfrm>
            <a:off x="566057" y="3973286"/>
            <a:ext cx="4326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can be run from browser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 metadata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 correction equation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Plots uncorrected and corrected biases</a:t>
            </a:r>
          </a:p>
        </p:txBody>
      </p:sp>
    </p:spTree>
    <p:extLst>
      <p:ext uri="{BB962C8B-B14F-4D97-AF65-F5344CB8AC3E}">
        <p14:creationId xmlns:p14="http://schemas.microsoft.com/office/powerpoint/2010/main" val="216145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90E513F-3C8E-1B63-3DB7-2639BA6478E1}"/>
              </a:ext>
            </a:extLst>
          </p:cNvPr>
          <p:cNvSpPr txBox="1">
            <a:spLocks/>
          </p:cNvSpPr>
          <p:nvPr/>
        </p:nvSpPr>
        <p:spPr>
          <a:xfrm>
            <a:off x="495300" y="313428"/>
            <a:ext cx="8915400" cy="5317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State of Observing System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9FB3D8E-FB24-D02A-3933-78D6ACDFD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2584476"/>
            <a:ext cx="3068581" cy="3077021"/>
          </a:xfrm>
          <a:prstGeom prst="rect">
            <a:avLst/>
          </a:prstGeom>
        </p:spPr>
      </p:pic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AB3F525D-7927-B0D6-11FD-AE3E4C7063AD}"/>
              </a:ext>
            </a:extLst>
          </p:cNvPr>
          <p:cNvSpPr txBox="1"/>
          <p:nvPr/>
        </p:nvSpPr>
        <p:spPr>
          <a:xfrm>
            <a:off x="495299" y="1432897"/>
            <a:ext cx="221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State of Observing System Charts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120E0B-D9B1-2E23-EAC4-60E4F545F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20" y="1430265"/>
            <a:ext cx="4835478" cy="217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4F1686E-717A-A647-09E0-4D57504C6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83" y="3605881"/>
            <a:ext cx="4880852" cy="20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3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0ED32F0F53544A36ED467363813C6" ma:contentTypeVersion="18" ma:contentTypeDescription="Create a new document." ma:contentTypeScope="" ma:versionID="5395ca24266a9085d5a33a97288de7aa">
  <xsd:schema xmlns:xsd="http://www.w3.org/2001/XMLSchema" xmlns:xs="http://www.w3.org/2001/XMLSchema" xmlns:p="http://schemas.microsoft.com/office/2006/metadata/properties" xmlns:ns3="4bb23abe-0450-4f51-8c6f-b2e3a34c1641" xmlns:ns4="f950f2a2-677a-4f60-aa11-1816004dd361" targetNamespace="http://schemas.microsoft.com/office/2006/metadata/properties" ma:root="true" ma:fieldsID="d5671206b0fcbbc5f8b9b7d8081c7669" ns3:_="" ns4:_="">
    <xsd:import namespace="4bb23abe-0450-4f51-8c6f-b2e3a34c1641"/>
    <xsd:import namespace="f950f2a2-677a-4f60-aa11-1816004dd3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23abe-0450-4f51-8c6f-b2e3a34c1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0f2a2-677a-4f60-aa11-1816004dd3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b23abe-0450-4f51-8c6f-b2e3a34c1641" xsi:nil="true"/>
  </documentManagement>
</p:properties>
</file>

<file path=customXml/itemProps1.xml><?xml version="1.0" encoding="utf-8"?>
<ds:datastoreItem xmlns:ds="http://schemas.openxmlformats.org/officeDocument/2006/customXml" ds:itemID="{C7F12B9B-E039-428B-83E0-97F80433D6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36783E-4481-4244-B3AD-00A7D8FE0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23abe-0450-4f51-8c6f-b2e3a34c1641"/>
    <ds:schemaRef ds:uri="f950f2a2-677a-4f60-aa11-1816004dd3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5E11B6-3B8E-4071-B6FB-A94760386251}">
  <ds:schemaRefs>
    <ds:schemaRef ds:uri="http://purl.org/dc/terms/"/>
    <ds:schemaRef ds:uri="f950f2a2-677a-4f60-aa11-1816004dd361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4bb23abe-0450-4f51-8c6f-b2e3a34c1641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96190</TotalTime>
  <Words>626</Words>
  <Application>Microsoft Office PowerPoint</Application>
  <PresentationFormat>A4 Paper (210x297 mm)</PresentationFormat>
  <Paragraphs>125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 NOAA GDWG GDWG Breakout Session GSICS Annual Meeting 2024 20 March 2025</vt:lpstr>
      <vt:lpstr>TABLE OF CONTENT</vt:lpstr>
      <vt:lpstr>PowerPoint Presentation</vt:lpstr>
      <vt:lpstr>Actions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links to GSICS tools</vt:lpstr>
      <vt:lpstr>THANK YOU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2269</cp:revision>
  <cp:lastPrinted>2006-03-06T14:11:17Z</cp:lastPrinted>
  <dcterms:created xsi:type="dcterms:W3CDTF">2010-09-10T00:53:07Z</dcterms:created>
  <dcterms:modified xsi:type="dcterms:W3CDTF">2025-03-20T03:03:09Z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0x0101002550ED32F0F53544A36ED467363813C6</vt:lpwstr>
  </property>
</Properties>
</file>