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4"/>
  </p:sldMasterIdLst>
  <p:notesMasterIdLst>
    <p:notesMasterId r:id="rId19"/>
  </p:notesMasterIdLst>
  <p:handoutMasterIdLst>
    <p:handoutMasterId r:id="rId20"/>
  </p:handoutMasterIdLst>
  <p:sldIdLst>
    <p:sldId id="622" r:id="rId5"/>
    <p:sldId id="631" r:id="rId6"/>
    <p:sldId id="629" r:id="rId7"/>
    <p:sldId id="632" r:id="rId8"/>
    <p:sldId id="619" r:id="rId9"/>
    <p:sldId id="11433" r:id="rId10"/>
    <p:sldId id="11422" r:id="rId11"/>
    <p:sldId id="635" r:id="rId12"/>
    <p:sldId id="614" r:id="rId13"/>
    <p:sldId id="638" r:id="rId14"/>
    <p:sldId id="636" r:id="rId15"/>
    <p:sldId id="639" r:id="rId16"/>
    <p:sldId id="637" r:id="rId17"/>
    <p:sldId id="609" r:id="rId18"/>
  </p:sldIdLst>
  <p:sldSz cx="12192000" cy="6858000"/>
  <p:notesSz cx="9931400" cy="14363700"/>
  <p:custDataLst>
    <p:tags r:id="rId21"/>
  </p:custData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5186" userDrawn="1">
          <p15:clr>
            <a:srgbClr val="A4A3A4"/>
          </p15:clr>
        </p15:guide>
        <p15:guide id="10" pos="241" userDrawn="1">
          <p15:clr>
            <a:srgbClr val="A4A3A4"/>
          </p15:clr>
        </p15:guide>
        <p15:guide id="11" pos="1910" userDrawn="1">
          <p15:clr>
            <a:srgbClr val="A4A3A4"/>
          </p15:clr>
        </p15:guide>
        <p15:guide id="12" pos="6005" userDrawn="1">
          <p15:clr>
            <a:srgbClr val="A4A3A4"/>
          </p15:clr>
        </p15:guide>
        <p15:guide id="13" pos="6838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10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0758DB6-9339-6166-50D8-6364EDDC87AA}" name="Guillaume Aubert" initials="GA" userId="S::Guillaume.Aubert@eumetsat.int::bb0ab165-b44b-4d11-a50a-a274501e7ce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2C57CC-3E83-4FA0-A79C-FF37FE93BE98}" v="10" dt="2025-03-17T08:11:04.5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0" autoAdjust="0"/>
    <p:restoredTop sz="90299" autoAdjust="0"/>
  </p:normalViewPr>
  <p:slideViewPr>
    <p:cSldViewPr snapToGrid="0">
      <p:cViewPr varScale="1">
        <p:scale>
          <a:sx n="100" d="100"/>
          <a:sy n="100" d="100"/>
        </p:scale>
        <p:origin x="990" y="60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5186"/>
        <p:guide pos="241"/>
        <p:guide pos="1910"/>
        <p:guide pos="6005"/>
        <p:guide pos="6838"/>
        <p:guide pos="2751"/>
        <p:guide pos="10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3096" y="78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a Garegnani" userId="ed6d7260-6d81-4b0b-b1b7-7394f4d3c249" providerId="ADAL" clId="{9A2C57CC-3E83-4FA0-A79C-FF37FE93BE98}"/>
    <pc:docChg chg="modSld">
      <pc:chgData name="Luca Garegnani" userId="ed6d7260-6d81-4b0b-b1b7-7394f4d3c249" providerId="ADAL" clId="{9A2C57CC-3E83-4FA0-A79C-FF37FE93BE98}" dt="2025-03-17T08:12:59.219" v="13" actId="20577"/>
      <pc:docMkLst>
        <pc:docMk/>
      </pc:docMkLst>
      <pc:sldChg chg="modNotesTx">
        <pc:chgData name="Luca Garegnani" userId="ed6d7260-6d81-4b0b-b1b7-7394f4d3c249" providerId="ADAL" clId="{9A2C57CC-3E83-4FA0-A79C-FF37FE93BE98}" dt="2025-03-17T08:12:55.913" v="12" actId="20577"/>
        <pc:sldMkLst>
          <pc:docMk/>
          <pc:sldMk cId="3650982899" sldId="614"/>
        </pc:sldMkLst>
      </pc:sldChg>
      <pc:sldChg chg="modNotesTx">
        <pc:chgData name="Luca Garegnani" userId="ed6d7260-6d81-4b0b-b1b7-7394f4d3c249" providerId="ADAL" clId="{9A2C57CC-3E83-4FA0-A79C-FF37FE93BE98}" dt="2025-03-17T08:12:48.713" v="10" actId="20577"/>
        <pc:sldMkLst>
          <pc:docMk/>
          <pc:sldMk cId="1647702366" sldId="619"/>
        </pc:sldMkLst>
      </pc:sldChg>
      <pc:sldChg chg="modNotesTx">
        <pc:chgData name="Luca Garegnani" userId="ed6d7260-6d81-4b0b-b1b7-7394f4d3c249" providerId="ADAL" clId="{9A2C57CC-3E83-4FA0-A79C-FF37FE93BE98}" dt="2025-03-17T08:12:59.219" v="13" actId="20577"/>
        <pc:sldMkLst>
          <pc:docMk/>
          <pc:sldMk cId="4176295565" sldId="638"/>
        </pc:sldMkLst>
      </pc:sldChg>
      <pc:sldChg chg="modSp modNotesTx">
        <pc:chgData name="Luca Garegnani" userId="ed6d7260-6d81-4b0b-b1b7-7394f4d3c249" providerId="ADAL" clId="{9A2C57CC-3E83-4FA0-A79C-FF37FE93BE98}" dt="2025-03-17T08:12:51.473" v="11" actId="20577"/>
        <pc:sldMkLst>
          <pc:docMk/>
          <pc:sldMk cId="2546335367" sldId="11433"/>
        </pc:sldMkLst>
        <pc:picChg chg="mod">
          <ac:chgData name="Luca Garegnani" userId="ed6d7260-6d81-4b0b-b1b7-7394f4d3c249" providerId="ADAL" clId="{9A2C57CC-3E83-4FA0-A79C-FF37FE93BE98}" dt="2025-03-17T08:11:04.544" v="9" actId="1036"/>
          <ac:picMkLst>
            <pc:docMk/>
            <pc:sldMk cId="2546335367" sldId="11433"/>
            <ac:picMk id="2050" creationId="{6C363746-1746-D786-9A44-CEC96995F632}"/>
          </ac:picMkLst>
        </pc:picChg>
        <pc:picChg chg="mod">
          <ac:chgData name="Luca Garegnani" userId="ed6d7260-6d81-4b0b-b1b7-7394f4d3c249" providerId="ADAL" clId="{9A2C57CC-3E83-4FA0-A79C-FF37FE93BE98}" dt="2025-03-17T08:10:58.584" v="3" actId="1035"/>
          <ac:picMkLst>
            <pc:docMk/>
            <pc:sldMk cId="2546335367" sldId="11433"/>
            <ac:picMk id="2052" creationId="{96E34051-1371-5897-5974-0A8A56FCE53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 flipH="1"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 flipH="1"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 flipH="1"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2"/>
            <a:ext cx="4302125" cy="7191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2"/>
            <a:ext cx="4302125" cy="7191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1224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3894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1A3E7-58F6-1CD7-1129-B14919191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29DF53-F9A9-1C00-F6D3-465FF01600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58F2A6-D6EC-0EEC-FC4D-F56A3C67D0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FF3766-ADC8-F9D5-43F2-8AAE3F1FD4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1885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5197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6725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lag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379" y="1254271"/>
            <a:ext cx="9393251" cy="5322841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or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98" y="1191201"/>
            <a:ext cx="9421602" cy="533890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3353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199"/>
            <a:ext cx="9436548" cy="534737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9574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Atmosphe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58" y="1199921"/>
            <a:ext cx="9406214" cy="533018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6231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921"/>
            <a:ext cx="9421156" cy="533865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101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M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610" y="1115816"/>
            <a:ext cx="9572000" cy="542413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2671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GEO MC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913" y="1199921"/>
            <a:ext cx="9463265" cy="536251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0597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EO MC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78" y="1178260"/>
            <a:ext cx="9505713" cy="538657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3822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>
            <a:fillRect/>
          </a:stretch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291904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yello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>
            <a:fillRect/>
          </a:stretch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612369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>
            <a:fillRect/>
          </a:stretch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177795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HQ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" y="1240251"/>
            <a:ext cx="9386105" cy="531879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3977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>
            <a:fillRect/>
          </a:stretch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013831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>
            <a:fillRect/>
          </a:stretch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885859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6514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yello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3544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480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2471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5399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9883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background">
    <p:bg>
      <p:bgPr>
        <a:solidFill>
          <a:srgbClr val="253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79" y="-8719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www.eumetsat.int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2" y="1139428"/>
            <a:ext cx="11822493" cy="52626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201507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ured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>
            <a:fillRect/>
          </a:stretch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6123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 Glob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102" y="1254582"/>
            <a:ext cx="9335283" cy="5289993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7572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3530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 Europ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0" y="1240115"/>
            <a:ext cx="9335286" cy="528999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49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etop/EP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24" y="1210440"/>
            <a:ext cx="9465846" cy="5324538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6267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PS-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4"/>
          <a:stretch>
            <a:fillRect/>
          </a:stretch>
        </p:blipFill>
        <p:spPr>
          <a:xfrm>
            <a:off x="125175" y="1249142"/>
            <a:ext cx="10281095" cy="532062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5958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106" y="1122694"/>
            <a:ext cx="9619897" cy="545127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4634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4" y="1145464"/>
            <a:ext cx="9616414" cy="544930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4954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CO2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4" y="1286131"/>
            <a:ext cx="9479236" cy="533415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8287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hyperlink" Target="m-files://show/7235dded-b8a6-4e3a-a71e-e576e92f5ee1/0-1527702?property=PGCE5437D590C04754BEE9A57B4DF061F0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>
                <a:solidFill>
                  <a:schemeClr val="bg1"/>
                </a:solidFill>
                <a:latin typeface="Bahnschrift SemiLight" panose="020B0502040204020203" pitchFamily="34" charset="0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100" b="0" smtClean="0">
                <a:solidFill>
                  <a:srgbClr val="00B5E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pPr algn="r"/>
              <a:t>‹#›</a:t>
            </a:fld>
            <a:endParaRPr lang="en-GB" sz="100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D20100-422D-809D-958D-C82D59239957}"/>
              </a:ext>
            </a:extLst>
          </p:cNvPr>
          <p:cNvSpPr txBox="1"/>
          <p:nvPr userDrawn="1"/>
        </p:nvSpPr>
        <p:spPr>
          <a:xfrm>
            <a:off x="145053" y="6596390"/>
            <a:ext cx="11627339" cy="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0" kern="100" spc="-100">
                <a:solidFill>
                  <a:srgbClr val="00B5E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v</a:t>
            </a:r>
            <a:r>
              <a:rPr lang="en-IE" sz="1100" b="0" kern="100" spc="-100">
                <a:solidFill>
                  <a:srgbClr val="00B5E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hlinkClick r:id="rId3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lang="en-IE" sz="1100" b="0" kern="100" spc="-100">
                <a:solidFill>
                  <a:srgbClr val="00B5E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  				</a:t>
            </a:r>
            <a:r>
              <a:rPr lang="fr-FR" sz="1100" b="0" kern="100" spc="-100">
                <a:solidFill>
                  <a:srgbClr val="00B5E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endParaRPr lang="en-IE" sz="1100" b="0" kern="100" spc="-100">
              <a:solidFill>
                <a:srgbClr val="00B5E2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70" r:id="rId1"/>
    <p:sldLayoutId id="2147487676" r:id="rId2"/>
    <p:sldLayoutId id="2147487671" r:id="rId3"/>
    <p:sldLayoutId id="2147487710" r:id="rId4"/>
    <p:sldLayoutId id="2147487721" r:id="rId5"/>
    <p:sldLayoutId id="2147487722" r:id="rId6"/>
    <p:sldLayoutId id="2147487723" r:id="rId7"/>
    <p:sldLayoutId id="2147487724" r:id="rId8"/>
    <p:sldLayoutId id="2147487726" r:id="rId9"/>
    <p:sldLayoutId id="2147487727" r:id="rId10"/>
    <p:sldLayoutId id="2147487728" r:id="rId11"/>
    <p:sldLayoutId id="2147487729" r:id="rId12"/>
    <p:sldLayoutId id="2147487730" r:id="rId13"/>
    <p:sldLayoutId id="2147487725" r:id="rId14"/>
    <p:sldLayoutId id="2147487731" r:id="rId15"/>
    <p:sldLayoutId id="2147487732" r:id="rId16"/>
    <p:sldLayoutId id="2147487678" r:id="rId17"/>
    <p:sldLayoutId id="2147487733" r:id="rId18"/>
    <p:sldLayoutId id="2147487735" r:id="rId19"/>
    <p:sldLayoutId id="2147487737" r:id="rId20"/>
    <p:sldLayoutId id="2147487739" r:id="rId21"/>
    <p:sldLayoutId id="2147487679" r:id="rId22"/>
    <p:sldLayoutId id="2147487734" r:id="rId23"/>
    <p:sldLayoutId id="2147487736" r:id="rId24"/>
    <p:sldLayoutId id="2147487738" r:id="rId25"/>
    <p:sldLayoutId id="2147487740" r:id="rId26"/>
    <p:sldLayoutId id="2147487717" r:id="rId27"/>
    <p:sldLayoutId id="2147487720" r:id="rId28"/>
    <p:sldLayoutId id="2147487718" r:id="rId29"/>
    <p:sldLayoutId id="2147487741" r:id="rId30"/>
  </p:sldLayoutIdLst>
  <p:transition/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1" spc="-100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431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939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446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954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62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r.nesdis.noaa.gov/smcd/GCC/ProductCatalog.php" TargetMode="External"/><Relationship Id="rId2" Type="http://schemas.openxmlformats.org/officeDocument/2006/relationships/hyperlink" Target="http://gsics.tools.eumetsat.int/plotter/" TargetMode="Externa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user.eumetsat.int/resources/user-guides/introductory-data-store-user-guide" TargetMode="External"/><Relationship Id="rId2" Type="http://schemas.openxmlformats.org/officeDocument/2006/relationships/hyperlink" Target="https://data.eumetsat.int/" TargetMode="External"/><Relationship Id="rId1" Type="http://schemas.openxmlformats.org/officeDocument/2006/relationships/slideLayout" Target="../slideLayouts/slideLayout27.xml"/><Relationship Id="rId5" Type="http://schemas.openxmlformats.org/officeDocument/2006/relationships/hyperlink" Target="https://user.eumetsat.int/resources/user-guides/data-tailor-standalone-guide" TargetMode="External"/><Relationship Id="rId4" Type="http://schemas.openxmlformats.org/officeDocument/2006/relationships/hyperlink" Target="https://user.eumetsat.int/resources/user-guides/eumetsat-data-access-client-eumdac-guide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title="[DM_DOCNAME]"/>
          <p:cNvSpPr txBox="1"/>
          <p:nvPr/>
        </p:nvSpPr>
        <p:spPr>
          <a:xfrm>
            <a:off x="-1" y="1884152"/>
            <a:ext cx="5310909" cy="2856506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80000" rIns="288000" bIns="180000" rtlCol="0" anchor="t" anchorCtr="0">
            <a:spAutoFit/>
          </a:bodyPr>
          <a:lstStyle/>
          <a:p>
            <a:pPr>
              <a:defRPr/>
            </a:pPr>
            <a:r>
              <a:rPr lang="en-GB" sz="3200" spc="-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GSICS </a:t>
            </a:r>
            <a:r>
              <a:rPr lang="en-GB" sz="32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Product Server migration from THREDDS proposal</a:t>
            </a:r>
          </a:p>
          <a:p>
            <a:pPr>
              <a:defRPr/>
            </a:pPr>
            <a:endParaRPr lang="en-GB" sz="1800" b="0" kern="0" dirty="0">
              <a:solidFill>
                <a:schemeClr val="tx1"/>
              </a:solidFill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it-IT" sz="1800" b="0" dirty="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Luca Garegnani (EUMETSAT)</a:t>
            </a:r>
            <a:endParaRPr lang="en-GB" sz="1800" b="0" i="1" dirty="0">
              <a:solidFill>
                <a:schemeClr val="tx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600" b="0" i="1" kern="0" dirty="0">
              <a:solidFill>
                <a:schemeClr val="tx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400" b="0" i="1" dirty="0">
                <a:solidFill>
                  <a:schemeClr val="tx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GSICS Annual Meeting 2025-03-17/21</a:t>
            </a:r>
          </a:p>
        </p:txBody>
      </p:sp>
    </p:spTree>
    <p:extLst>
      <p:ext uri="{BB962C8B-B14F-4D97-AF65-F5344CB8AC3E}">
        <p14:creationId xmlns:p14="http://schemas.microsoft.com/office/powerpoint/2010/main" val="192189733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6E8C9-8D7B-25D5-1F8C-066D12A13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3200" dirty="0"/>
              <a:t>GSICS data in EUMETSAT Data Store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8EF3B5-5B7B-D2D4-6811-EE4983AC6D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IE" dirty="0">
                <a:solidFill>
                  <a:srgbClr val="0070C0"/>
                </a:solidFill>
              </a:rPr>
              <a:t>One or more </a:t>
            </a:r>
            <a:r>
              <a:rPr lang="en-IE" dirty="0"/>
              <a:t>collections dedicated to GSICS products can be added, depending on whether separated collections are needed for the </a:t>
            </a:r>
            <a:r>
              <a:rPr lang="en-IE" dirty="0">
                <a:solidFill>
                  <a:srgbClr val="0070C0"/>
                </a:solidFill>
              </a:rPr>
              <a:t>different data providers </a:t>
            </a:r>
            <a:r>
              <a:rPr lang="en-IE" dirty="0"/>
              <a:t>and/or for </a:t>
            </a:r>
            <a:r>
              <a:rPr lang="en-IE" dirty="0">
                <a:solidFill>
                  <a:srgbClr val="0070C0"/>
                </a:solidFill>
              </a:rPr>
              <a:t>demo/preoperational and operational</a:t>
            </a:r>
            <a:r>
              <a:rPr lang="en-IE" dirty="0"/>
              <a:t> products </a:t>
            </a:r>
          </a:p>
          <a:p>
            <a:endParaRPr lang="en-IE" dirty="0"/>
          </a:p>
          <a:p>
            <a:r>
              <a:rPr lang="en-IE" dirty="0"/>
              <a:t>It is proposed to make available only GSICS products, </a:t>
            </a:r>
            <a:r>
              <a:rPr lang="en-IE" dirty="0">
                <a:solidFill>
                  <a:srgbClr val="0070C0"/>
                </a:solidFill>
              </a:rPr>
              <a:t>not</a:t>
            </a:r>
            <a:r>
              <a:rPr lang="en-IE" dirty="0"/>
              <a:t> source and intermediate data, as </a:t>
            </a:r>
          </a:p>
          <a:p>
            <a:pPr lvl="1"/>
            <a:r>
              <a:rPr lang="en-GB" dirty="0"/>
              <a:t>GSICS Source Data (e.g. IASI L1c in GSICS </a:t>
            </a:r>
            <a:r>
              <a:rPr lang="en-GB" dirty="0" err="1"/>
              <a:t>netCDF</a:t>
            </a:r>
            <a:r>
              <a:rPr lang="en-GB" dirty="0"/>
              <a:t>) is already available from EUMETSAT Data Store + Data Tailor</a:t>
            </a:r>
          </a:p>
          <a:p>
            <a:pPr lvl="1"/>
            <a:r>
              <a:rPr lang="en-GB" dirty="0"/>
              <a:t>GSICS Intermediate Data will be retired (no users)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7629556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4A503-2AF0-760C-E783-896BB682D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/>
              <a:t>Impacts of the migration and mitigation actions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CCCA7-1FFB-670C-F653-B7BD74C556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Impacts of the migration:</a:t>
            </a:r>
          </a:p>
          <a:p>
            <a:pPr lvl="1"/>
            <a:r>
              <a:rPr lang="en-GB" dirty="0"/>
              <a:t>Tools currently relying on THREDDS (e.g. </a:t>
            </a:r>
            <a:r>
              <a:rPr lang="en-GB" dirty="0">
                <a:hlinkClick r:id="rId2"/>
              </a:rPr>
              <a:t>GSICS Plotting Tool</a:t>
            </a:r>
            <a:r>
              <a:rPr lang="en-GB" dirty="0"/>
              <a:t>) will need to be replaced/adapted</a:t>
            </a:r>
          </a:p>
          <a:p>
            <a:pPr lvl="1"/>
            <a:r>
              <a:rPr lang="en-GB" dirty="0" err="1"/>
              <a:t>OPeNDAP</a:t>
            </a:r>
            <a:r>
              <a:rPr lang="en-GB" dirty="0"/>
              <a:t> will not be offered anymore for accessing GSICS data, as the EUMETSAT Data Store does not provide that functionality</a:t>
            </a:r>
          </a:p>
          <a:p>
            <a:pPr lvl="1"/>
            <a:r>
              <a:rPr lang="en-GB" dirty="0"/>
              <a:t>EUMETSAT pick up point for partner’s GSICS data will change</a:t>
            </a:r>
          </a:p>
          <a:p>
            <a:pPr lvl="1"/>
            <a:r>
              <a:rPr lang="en-GB" dirty="0"/>
              <a:t>Links in the </a:t>
            </a:r>
            <a:r>
              <a:rPr lang="en-GB" dirty="0">
                <a:hlinkClick r:id="rId3"/>
              </a:rPr>
              <a:t>GSICS Product </a:t>
            </a:r>
            <a:r>
              <a:rPr lang="en-GB" dirty="0" err="1">
                <a:hlinkClick r:id="rId3"/>
              </a:rPr>
              <a:t>Catalog</a:t>
            </a:r>
            <a:r>
              <a:rPr lang="en-GB" dirty="0">
                <a:hlinkClick r:id="rId3"/>
              </a:rPr>
              <a:t> </a:t>
            </a:r>
            <a:r>
              <a:rPr lang="en-GB" dirty="0"/>
              <a:t>will need to be updated </a:t>
            </a:r>
          </a:p>
          <a:p>
            <a:endParaRPr lang="en-IE" dirty="0"/>
          </a:p>
          <a:p>
            <a:r>
              <a:rPr lang="en-IE" dirty="0"/>
              <a:t>Support can be provided to partners for the transition to the new system. Tentatively, the migration could take place in Q3/Q4 2025</a:t>
            </a:r>
          </a:p>
        </p:txBody>
      </p:sp>
    </p:spTree>
    <p:extLst>
      <p:ext uri="{BB962C8B-B14F-4D97-AF65-F5344CB8AC3E}">
        <p14:creationId xmlns:p14="http://schemas.microsoft.com/office/powerpoint/2010/main" val="178672196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82A22-413A-271E-30A0-C3FFE9CCE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3200" dirty="0"/>
              <a:t>Impacts of the migration and mitigation actions</a:t>
            </a:r>
            <a:endParaRPr lang="en-GB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B656B-E147-A6A8-AE1B-461FA0A60B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Users will be informed on the migration via</a:t>
            </a:r>
          </a:p>
          <a:p>
            <a:pPr lvl="1"/>
            <a:r>
              <a:rPr lang="en-GB" dirty="0"/>
              <a:t>GSICS User Messaging Service</a:t>
            </a:r>
          </a:p>
          <a:p>
            <a:pPr lvl="1"/>
            <a:r>
              <a:rPr lang="en-GB" dirty="0"/>
              <a:t>Banner on current THREDDS servers</a:t>
            </a:r>
          </a:p>
          <a:p>
            <a:pPr lvl="1"/>
            <a:r>
              <a:rPr lang="en-GB" dirty="0"/>
              <a:t>Email to identified users</a:t>
            </a:r>
          </a:p>
          <a:p>
            <a:pPr lvl="1"/>
            <a:endParaRPr lang="en-GB" dirty="0"/>
          </a:p>
          <a:p>
            <a:r>
              <a:rPr lang="en-GB" dirty="0"/>
              <a:t>A short transition period with parallel dissemination of GSICS data via both systems will be considered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81664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36E3E-B860-0EC3-50C7-DA7A6774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144E55-6042-39EB-939A-58F266C65F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>
              <a:hlinkClick r:id="rId2"/>
            </a:endParaRPr>
          </a:p>
          <a:p>
            <a:r>
              <a:rPr lang="en-GB" dirty="0">
                <a:hlinkClick r:id="rId2"/>
              </a:rPr>
              <a:t>EUMETSAT Data Store</a:t>
            </a:r>
            <a:endParaRPr lang="en-GB" dirty="0"/>
          </a:p>
          <a:p>
            <a:endParaRPr lang="en-GB" dirty="0">
              <a:hlinkClick r:id="rId3"/>
            </a:endParaRPr>
          </a:p>
          <a:p>
            <a:r>
              <a:rPr lang="en-GB" dirty="0">
                <a:hlinkClick r:id="rId3"/>
              </a:rPr>
              <a:t>EUMETSAT Data Store user guide</a:t>
            </a:r>
            <a:endParaRPr lang="en-GB" dirty="0"/>
          </a:p>
          <a:p>
            <a:r>
              <a:rPr lang="en-GB" dirty="0">
                <a:hlinkClick r:id="rId4"/>
              </a:rPr>
              <a:t>EUMETSAT Data Access Client guide</a:t>
            </a:r>
            <a:endParaRPr lang="en-GB" dirty="0"/>
          </a:p>
          <a:p>
            <a:r>
              <a:rPr lang="en-IE" dirty="0">
                <a:hlinkClick r:id="rId5"/>
              </a:rPr>
              <a:t>Data Tailor guide</a:t>
            </a:r>
            <a:endParaRPr lang="en-GB" dirty="0"/>
          </a:p>
          <a:p>
            <a:endParaRPr lang="en-GB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9024240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/>
          <a:p>
            <a:pPr marL="0" indent="0">
              <a:buNone/>
            </a:pPr>
            <a:r>
              <a:rPr lang="en-GB" sz="2400" b="1" spc="0"/>
              <a:t>Thank you!</a:t>
            </a:r>
          </a:p>
          <a:p>
            <a:pPr marL="0" indent="0">
              <a:buNone/>
            </a:pPr>
            <a:r>
              <a:rPr lang="en-GB" sz="2000" spc="0">
                <a:ea typeface="Roboto Light" panose="02000000000000000000" pitchFamily="2" charset="0"/>
              </a:rPr>
              <a:t>Questions are welcome.</a:t>
            </a:r>
          </a:p>
        </p:txBody>
      </p:sp>
    </p:spTree>
    <p:extLst>
      <p:ext uri="{BB962C8B-B14F-4D97-AF65-F5344CB8AC3E}">
        <p14:creationId xmlns:p14="http://schemas.microsoft.com/office/powerpoint/2010/main" val="188149218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9F25C-4E3D-0500-EA1D-10236AEDA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3B120-DC64-CC7F-30C9-7C91442A87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 sz="2400" dirty="0"/>
          </a:p>
          <a:p>
            <a:r>
              <a:rPr lang="en-GB" sz="2400" dirty="0"/>
              <a:t>What we are proposing</a:t>
            </a:r>
          </a:p>
          <a:p>
            <a:endParaRPr lang="en-GB" sz="2400" dirty="0"/>
          </a:p>
          <a:p>
            <a:r>
              <a:rPr lang="en-GB" sz="2400" dirty="0"/>
              <a:t>Why we are proposing it</a:t>
            </a:r>
          </a:p>
          <a:p>
            <a:endParaRPr lang="en-GB" sz="2400" dirty="0"/>
          </a:p>
          <a:p>
            <a:r>
              <a:rPr lang="en-GB" sz="2400" dirty="0"/>
              <a:t>EUMETSAT Data Store overview</a:t>
            </a:r>
          </a:p>
          <a:p>
            <a:endParaRPr lang="en-GB" sz="2400" dirty="0"/>
          </a:p>
          <a:p>
            <a:r>
              <a:rPr lang="en-IE" sz="2400" dirty="0"/>
              <a:t>GSICS data in EUMETSAT Data Store</a:t>
            </a:r>
          </a:p>
          <a:p>
            <a:endParaRPr lang="en-IE" sz="2400" dirty="0"/>
          </a:p>
          <a:p>
            <a:r>
              <a:rPr lang="en-IE" sz="2400" dirty="0"/>
              <a:t>Impacts of the migration and mitigation actions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59271671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5CCEA-C2D6-D4F9-B018-72BFC00DB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we proposing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4549E-23C6-47AB-C388-29E27D5A24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1137945"/>
          </a:xfrm>
        </p:spPr>
        <p:txBody>
          <a:bodyPr/>
          <a:lstStyle/>
          <a:p>
            <a:r>
              <a:rPr lang="en-GB" dirty="0"/>
              <a:t>Migration of the GSICS service from the current THREDDS-based system to the EUMETSAT Data Store</a:t>
            </a:r>
          </a:p>
          <a:p>
            <a:endParaRPr lang="en-GB" dirty="0"/>
          </a:p>
          <a:p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65176-3BAC-3DFD-4E1A-34CFE7FEF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08" y="2277374"/>
            <a:ext cx="5227608" cy="18169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A2077A-E3D9-2BFF-EA69-718ED3A7A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392" y="3670539"/>
            <a:ext cx="6096000" cy="2793463"/>
          </a:xfrm>
          <a:prstGeom prst="rect">
            <a:avLst/>
          </a:prstGeom>
        </p:spPr>
      </p:pic>
      <p:sp>
        <p:nvSpPr>
          <p:cNvPr id="8" name="Arrow: Bent-Up 7">
            <a:extLst>
              <a:ext uri="{FF2B5EF4-FFF2-40B4-BE49-F238E27FC236}">
                <a16:creationId xmlns:a16="http://schemas.microsoft.com/office/drawing/2014/main" id="{889BA598-00F0-AA8B-4D56-13E75AE671D5}"/>
              </a:ext>
            </a:extLst>
          </p:cNvPr>
          <p:cNvSpPr/>
          <p:nvPr/>
        </p:nvSpPr>
        <p:spPr bwMode="auto">
          <a:xfrm rot="5400000">
            <a:off x="4315364" y="4211846"/>
            <a:ext cx="1281023" cy="1207699"/>
          </a:xfrm>
          <a:prstGeom prst="bentUpArrow">
            <a:avLst>
              <a:gd name="adj1" fmla="val 10000"/>
              <a:gd name="adj2" fmla="val 14286"/>
              <a:gd name="adj3" fmla="val 17857"/>
            </a:avLst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2879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305BF-B437-A04F-1E47-B551EE4AF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we are proposing it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E206E-B02F-BDEF-3FF6-6E5A6A992B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9891" y="1717397"/>
            <a:ext cx="3357272" cy="1534760"/>
          </a:xfrm>
          <a:ln>
            <a:solidFill>
              <a:schemeClr val="bg1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dirty="0"/>
              <a:t>Current THREDDS-based system</a:t>
            </a:r>
          </a:p>
          <a:p>
            <a:endParaRPr lang="en-GB" dirty="0">
              <a:latin typeface="Arial" panose="020B0604020202020204" pitchFamily="34" charset="0"/>
            </a:endParaRPr>
          </a:p>
          <a:p>
            <a:endParaRPr lang="en-GB" dirty="0"/>
          </a:p>
          <a:p>
            <a:endParaRPr lang="en-I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61F4BF-0F3B-C9E6-AB1F-17D7E19F2C1F}"/>
              </a:ext>
            </a:extLst>
          </p:cNvPr>
          <p:cNvSpPr txBox="1"/>
          <p:nvPr/>
        </p:nvSpPr>
        <p:spPr>
          <a:xfrm>
            <a:off x="6728604" y="1664109"/>
            <a:ext cx="49014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Only used for GSICS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Becoming difficult to maintain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Technology is becoming obsolete and represent a security threat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Major re-engineering is required</a:t>
            </a:r>
            <a:endParaRPr lang="en-IE" sz="2000" b="0" kern="100" spc="-100" dirty="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A040AC9-8C53-E6E2-1E48-DF45A9CF1718}"/>
              </a:ext>
            </a:extLst>
          </p:cNvPr>
          <p:cNvCxnSpPr>
            <a:cxnSpLocks/>
            <a:stCxn id="3" idx="3"/>
            <a:endCxn id="4" idx="1"/>
          </p:cNvCxnSpPr>
          <p:nvPr/>
        </p:nvCxnSpPr>
        <p:spPr bwMode="auto">
          <a:xfrm flipV="1">
            <a:off x="4037163" y="2479717"/>
            <a:ext cx="2691441" cy="5060"/>
          </a:xfrm>
          <a:prstGeom prst="straightConnector1">
            <a:avLst/>
          </a:prstGeom>
          <a:ln w="12700">
            <a:solidFill>
              <a:schemeClr val="bg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447737C-5324-AD1C-75CC-1626FA175736}"/>
              </a:ext>
            </a:extLst>
          </p:cNvPr>
          <p:cNvSpPr txBox="1">
            <a:spLocks/>
          </p:cNvSpPr>
          <p:nvPr/>
        </p:nvSpPr>
        <p:spPr bwMode="auto">
          <a:xfrm>
            <a:off x="679891" y="3994035"/>
            <a:ext cx="3357272" cy="153476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GB" sz="700" b="0" kern="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b="0" kern="0" dirty="0"/>
              <a:t>EUMETSAT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b="0" kern="0" dirty="0"/>
              <a:t>Data Store</a:t>
            </a:r>
          </a:p>
          <a:p>
            <a:endParaRPr lang="en-GB" b="0" kern="0" dirty="0"/>
          </a:p>
          <a:p>
            <a:endParaRPr lang="en-GB" b="0" kern="0" dirty="0"/>
          </a:p>
          <a:p>
            <a:endParaRPr lang="en-IE" b="0" kern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F8DF84-732D-9115-01F9-F3F52CFB02FC}"/>
              </a:ext>
            </a:extLst>
          </p:cNvPr>
          <p:cNvSpPr txBox="1"/>
          <p:nvPr/>
        </p:nvSpPr>
        <p:spPr>
          <a:xfrm>
            <a:off x="6728604" y="4255073"/>
            <a:ext cx="47835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Better data exposure/discoverability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Long-term maintenance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Standard restful protocols</a:t>
            </a:r>
            <a:endParaRPr lang="en-IE" sz="2000" b="0" kern="100" spc="-100" dirty="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453255D-C4C3-8FB6-B653-8DC439AF1D85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 bwMode="auto">
          <a:xfrm>
            <a:off x="4037163" y="4761415"/>
            <a:ext cx="2691441" cy="1490"/>
          </a:xfrm>
          <a:prstGeom prst="straightConnector1">
            <a:avLst/>
          </a:prstGeom>
          <a:ln w="12700">
            <a:solidFill>
              <a:schemeClr val="bg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371522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94EFB-BC71-E516-6F76-35A3B1E54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21F5E-28DE-0500-3877-A1EDDFEC8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EUMETSAT Data Store overview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1A9FE2C-6F6D-2635-B235-C03EBEB07C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672" y="645939"/>
            <a:ext cx="10682053" cy="5821536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  <a:ea typeface="Roboto"/>
                <a:cs typeface="Arial"/>
              </a:rPr>
              <a:t>Single access point to the EUMETSAT online data holdings and data products</a:t>
            </a:r>
            <a:r>
              <a:rPr lang="en-US" sz="2400" dirty="0">
                <a:solidFill>
                  <a:schemeClr val="bg1"/>
                </a:solidFill>
                <a:ea typeface="Roboto"/>
                <a:cs typeface="Arial"/>
              </a:rPr>
              <a:t> </a:t>
            </a: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400" i="1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327660" indent="-327660"/>
            <a:r>
              <a:rPr lang="en-US" sz="1400" b="1" dirty="0">
                <a:solidFill>
                  <a:srgbClr val="00B050"/>
                </a:solidFill>
                <a:latin typeface="Bahnschrift" panose="020B0502040204020203" pitchFamily="34" charset="0"/>
                <a:ea typeface="Roboto"/>
                <a:cs typeface="Arial"/>
              </a:rPr>
              <a:t>Web User Interface (</a:t>
            </a:r>
            <a:r>
              <a:rPr lang="en-US" sz="1400" b="1" dirty="0" err="1">
                <a:solidFill>
                  <a:srgbClr val="00B050"/>
                </a:solidFill>
                <a:latin typeface="Bahnschrift" panose="020B0502040204020203" pitchFamily="34" charset="0"/>
                <a:ea typeface="Roboto"/>
                <a:cs typeface="Arial"/>
              </a:rPr>
              <a:t>WebUI</a:t>
            </a:r>
            <a:r>
              <a:rPr lang="en-US" sz="1400" b="1" dirty="0">
                <a:solidFill>
                  <a:srgbClr val="00B050"/>
                </a:solidFill>
                <a:latin typeface="Bahnschrift" panose="020B0502040204020203" pitchFamily="34" charset="0"/>
                <a:ea typeface="Roboto"/>
                <a:cs typeface="Arial"/>
              </a:rPr>
              <a:t>)  </a:t>
            </a:r>
            <a:endParaRPr lang="en-US" sz="1400" b="1" dirty="0">
              <a:solidFill>
                <a:srgbClr val="00B050"/>
              </a:solidFill>
              <a:latin typeface="Bahnschrift" panose="020B0502040204020203" pitchFamily="34" charset="0"/>
            </a:endParaRPr>
          </a:p>
          <a:p>
            <a:pPr marL="327660" indent="-327660"/>
            <a:r>
              <a:rPr lang="en-US" sz="1400" b="1" dirty="0">
                <a:solidFill>
                  <a:srgbClr val="00B050"/>
                </a:solidFill>
                <a:latin typeface="Bahnschrift" panose="020B0502040204020203" pitchFamily="34" charset="0"/>
                <a:ea typeface="Roboto"/>
                <a:cs typeface="Arial"/>
              </a:rPr>
              <a:t>REST Application Programming Interfaces (APIs) (Download,  Subscription, etc.)</a:t>
            </a:r>
          </a:p>
          <a:p>
            <a:pPr marL="913829" lvl="1" indent="-327660"/>
            <a:r>
              <a:rPr lang="en-US" sz="1400" b="1" u="sng" dirty="0">
                <a:solidFill>
                  <a:schemeClr val="bg1">
                    <a:lumMod val="90000"/>
                    <a:lumOff val="10000"/>
                  </a:schemeClr>
                </a:solidFill>
                <a:latin typeface="Bahnschrift" panose="020B0502040204020203" pitchFamily="34" charset="0"/>
                <a:ea typeface="Roboto"/>
                <a:cs typeface="Arial"/>
              </a:rPr>
              <a:t>Dedicated standalone client (EUMDAC)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  <a:ea typeface="Roboto"/>
                <a:cs typeface="Arial"/>
              </a:rPr>
              <a:t>Data Store key features</a:t>
            </a:r>
            <a:r>
              <a:rPr lang="en-US" sz="1400" dirty="0">
                <a:solidFill>
                  <a:schemeClr val="bg1"/>
                </a:solidFill>
                <a:ea typeface="Roboto"/>
                <a:cs typeface="Arial"/>
              </a:rPr>
              <a:t>:   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4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ea typeface="Roboto"/>
                <a:cs typeface="Arial"/>
              </a:rPr>
              <a:t>The Data Store does not host any data itself</a:t>
            </a:r>
          </a:p>
          <a:p>
            <a:pPr marL="0" indent="0">
              <a:buNone/>
            </a:pPr>
            <a:r>
              <a:rPr lang="en-US" sz="14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ea typeface="Roboto"/>
                <a:cs typeface="Arial"/>
              </a:rPr>
              <a:t>but manages access to the data hosted in the Data Lake</a:t>
            </a:r>
          </a:p>
          <a:p>
            <a:pPr marL="327660" indent="-327660"/>
            <a:r>
              <a:rPr lang="en-US" sz="1400" dirty="0">
                <a:solidFill>
                  <a:schemeClr val="bg1"/>
                </a:solidFill>
                <a:ea typeface="Roboto"/>
                <a:cs typeface="Arial"/>
              </a:rPr>
              <a:t>Data Discovery, Search, Browse</a:t>
            </a:r>
          </a:p>
          <a:p>
            <a:pPr marL="327660" indent="-327660"/>
            <a:r>
              <a:rPr lang="en-US" sz="1400" dirty="0">
                <a:solidFill>
                  <a:schemeClr val="bg1"/>
                </a:solidFill>
                <a:ea typeface="Roboto"/>
                <a:cs typeface="Arial"/>
              </a:rPr>
              <a:t>Data Downloads (via Data Lake)</a:t>
            </a:r>
          </a:p>
          <a:p>
            <a:pPr marL="327660" indent="-327660"/>
            <a:r>
              <a:rPr lang="en-US" sz="1400" dirty="0">
                <a:solidFill>
                  <a:schemeClr val="bg1"/>
                </a:solidFill>
                <a:ea typeface="Roboto"/>
                <a:cs typeface="Arial"/>
              </a:rPr>
              <a:t>User Cart</a:t>
            </a:r>
          </a:p>
          <a:p>
            <a:pPr marL="327660" indent="-327660"/>
            <a:r>
              <a:rPr lang="en-US" sz="1400" dirty="0">
                <a:solidFill>
                  <a:schemeClr val="bg1"/>
                </a:solidFill>
                <a:ea typeface="Roboto"/>
                <a:cs typeface="Arial"/>
              </a:rPr>
              <a:t>Enforcement of Data Access Policies</a:t>
            </a:r>
          </a:p>
          <a:p>
            <a:pPr marL="327660" indent="-327660"/>
            <a:r>
              <a:rPr lang="en-US" sz="1400" dirty="0">
                <a:solidFill>
                  <a:schemeClr val="bg1"/>
                </a:solidFill>
                <a:ea typeface="Roboto"/>
                <a:cs typeface="Arial"/>
              </a:rPr>
              <a:t>Subscriptions and Notifications</a:t>
            </a:r>
          </a:p>
          <a:p>
            <a:pPr marL="327660" indent="-327660"/>
            <a:r>
              <a:rPr lang="en-US" sz="1400" dirty="0">
                <a:solidFill>
                  <a:schemeClr val="bg1"/>
                </a:solidFill>
                <a:ea typeface="Roboto"/>
                <a:cs typeface="Arial"/>
              </a:rPr>
              <a:t>Integrate </a:t>
            </a:r>
            <a:r>
              <a:rPr lang="en-US" sz="1400" dirty="0" err="1">
                <a:solidFill>
                  <a:schemeClr val="bg1"/>
                </a:solidFill>
                <a:ea typeface="Roboto"/>
                <a:cs typeface="Arial"/>
              </a:rPr>
              <a:t>Customisations</a:t>
            </a:r>
            <a:r>
              <a:rPr lang="en-US" sz="1400" dirty="0">
                <a:solidFill>
                  <a:schemeClr val="bg1"/>
                </a:solidFill>
                <a:ea typeface="Roboto"/>
                <a:cs typeface="Arial"/>
              </a:rPr>
              <a:t> (via Data Tailor) </a:t>
            </a:r>
            <a:endParaRPr lang="en-US" sz="1400" dirty="0">
              <a:solidFill>
                <a:schemeClr val="bg1"/>
              </a:solidFill>
            </a:endParaRPr>
          </a:p>
          <a:p>
            <a:pPr marL="327660" indent="-327660"/>
            <a:r>
              <a:rPr lang="en-US" sz="1400" dirty="0">
                <a:solidFill>
                  <a:schemeClr val="bg1"/>
                </a:solidFill>
                <a:ea typeface="Roboto"/>
                <a:cs typeface="Arial"/>
              </a:rPr>
              <a:t>Highly-scalable system architecture</a:t>
            </a:r>
          </a:p>
          <a:p>
            <a:pPr marL="327660" indent="-327660"/>
            <a:r>
              <a:rPr lang="en-US" sz="1400" dirty="0">
                <a:solidFill>
                  <a:schemeClr val="bg1"/>
                </a:solidFill>
                <a:ea typeface="Roboto"/>
                <a:cs typeface="Arial"/>
              </a:rPr>
              <a:t>Data provided as </a:t>
            </a:r>
            <a:r>
              <a:rPr lang="en-US" sz="1400" b="1" dirty="0">
                <a:solidFill>
                  <a:schemeClr val="bg1"/>
                </a:solidFill>
                <a:ea typeface="Roboto"/>
                <a:cs typeface="Arial"/>
              </a:rPr>
              <a:t>SIP package</a:t>
            </a:r>
            <a:r>
              <a:rPr lang="en-US" sz="1400" dirty="0">
                <a:solidFill>
                  <a:schemeClr val="bg1"/>
                </a:solidFill>
                <a:ea typeface="Roboto"/>
                <a:cs typeface="Arial"/>
              </a:rPr>
              <a:t> (data stored in native format)</a:t>
            </a:r>
            <a:endParaRPr lang="en-US" sz="1400" dirty="0">
              <a:solidFill>
                <a:srgbClr val="00205B"/>
              </a:solidFill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  <a:ea typeface="Roboto"/>
                <a:cs typeface="Arial"/>
              </a:rPr>
              <a:t>Data Store content</a:t>
            </a:r>
            <a:r>
              <a:rPr lang="en-US" sz="1600" dirty="0">
                <a:solidFill>
                  <a:schemeClr val="bg1"/>
                </a:solidFill>
                <a:ea typeface="Roboto"/>
                <a:cs typeface="Arial"/>
              </a:rPr>
              <a:t>: </a:t>
            </a:r>
            <a:endParaRPr lang="en-US" sz="1600" dirty="0">
              <a:solidFill>
                <a:schemeClr val="bg1"/>
              </a:solidFill>
            </a:endParaRPr>
          </a:p>
          <a:p>
            <a:pPr marL="327660" indent="-327660"/>
            <a:r>
              <a:rPr lang="en-US" sz="1400" b="1" dirty="0">
                <a:solidFill>
                  <a:schemeClr val="bg1"/>
                </a:solidFill>
                <a:latin typeface="Bahnschrift" panose="020B0502040204020203" pitchFamily="34" charset="0"/>
                <a:ea typeface="Roboto"/>
                <a:cs typeface="Arial"/>
              </a:rPr>
              <a:t>Near Real-Time products</a:t>
            </a:r>
          </a:p>
          <a:p>
            <a:pPr marL="327660" indent="-327660"/>
            <a:r>
              <a:rPr lang="en-US" sz="1400" b="1" dirty="0">
                <a:solidFill>
                  <a:schemeClr val="bg1"/>
                </a:solidFill>
                <a:latin typeface="Bahnschrift" panose="020B0502040204020203" pitchFamily="34" charset="0"/>
                <a:ea typeface="Roboto"/>
                <a:cs typeface="Arial"/>
              </a:rPr>
              <a:t>Historic Products</a:t>
            </a:r>
          </a:p>
          <a:p>
            <a:pPr marL="327660" indent="-327660"/>
            <a:r>
              <a:rPr lang="en-US" sz="1400" b="1" dirty="0">
                <a:solidFill>
                  <a:schemeClr val="bg1"/>
                </a:solidFill>
                <a:latin typeface="Bahnschrift" panose="020B0502040204020203" pitchFamily="34" charset="0"/>
              </a:rPr>
              <a:t>Climate Data Records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F6283-0756-2A34-BC77-7E47E93E30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270" y="1993744"/>
            <a:ext cx="7439607" cy="46349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EE3D33-EA95-E403-F673-4C1CA691BB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1986" y="3778616"/>
            <a:ext cx="3699615" cy="23067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09AA56-1583-F525-C2E3-1E12F4271F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1528" y="5261548"/>
            <a:ext cx="5211556" cy="14148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92B70E-CEE7-0818-2DE6-BA9292D0085B}"/>
              </a:ext>
            </a:extLst>
          </p:cNvPr>
          <p:cNvSpPr/>
          <p:nvPr/>
        </p:nvSpPr>
        <p:spPr bwMode="auto">
          <a:xfrm rot="698745">
            <a:off x="9271914" y="1677298"/>
            <a:ext cx="2719255" cy="34995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</a:rPr>
              <a:t>Declared operational OCT 2021</a:t>
            </a:r>
          </a:p>
        </p:txBody>
      </p:sp>
    </p:spTree>
    <p:extLst>
      <p:ext uri="{BB962C8B-B14F-4D97-AF65-F5344CB8AC3E}">
        <p14:creationId xmlns:p14="http://schemas.microsoft.com/office/powerpoint/2010/main" val="164770236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55662-8617-65F8-BB49-F547B26BF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EUMETSAT Data Store overview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C363746-1746-D786-9A44-CEC96995F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0" y="3438247"/>
            <a:ext cx="7615003" cy="321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6E34051-1371-5897-5974-0A8A56FCE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140" y="3438247"/>
            <a:ext cx="6310860" cy="321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1495797-5446-5805-6335-7B218A54B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01" y="720206"/>
            <a:ext cx="7435121" cy="245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0782A8-090A-B741-A3AE-B47BFEC57F33}"/>
              </a:ext>
            </a:extLst>
          </p:cNvPr>
          <p:cNvSpPr txBox="1"/>
          <p:nvPr/>
        </p:nvSpPr>
        <p:spPr>
          <a:xfrm>
            <a:off x="8148785" y="731246"/>
            <a:ext cx="389331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0" dirty="0">
                <a:solidFill>
                  <a:srgbClr val="212529"/>
                </a:solidFill>
                <a:effectLst/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EUMDAC</a:t>
            </a:r>
            <a:r>
              <a:rPr lang="en-US" sz="1600" b="0" i="0" dirty="0">
                <a:solidFill>
                  <a:srgbClr val="212529"/>
                </a:solidFill>
                <a:effectLst/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is the </a:t>
            </a:r>
            <a:r>
              <a:rPr lang="en-US" sz="1600" b="1" i="0" dirty="0">
                <a:solidFill>
                  <a:srgbClr val="212529"/>
                </a:solidFill>
                <a:effectLst/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EUM</a:t>
            </a:r>
            <a:r>
              <a:rPr lang="en-US" sz="1600" b="0" i="0" dirty="0">
                <a:solidFill>
                  <a:srgbClr val="212529"/>
                </a:solidFill>
                <a:effectLst/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ETSAT </a:t>
            </a:r>
            <a:r>
              <a:rPr lang="en-US" sz="1600" b="1" i="0" dirty="0">
                <a:solidFill>
                  <a:srgbClr val="212529"/>
                </a:solidFill>
                <a:effectLst/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1600" b="0" i="0" dirty="0">
                <a:solidFill>
                  <a:srgbClr val="212529"/>
                </a:solidFill>
                <a:effectLst/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ata </a:t>
            </a:r>
            <a:r>
              <a:rPr lang="en-US" sz="1600" b="1" i="0" dirty="0">
                <a:solidFill>
                  <a:srgbClr val="212529"/>
                </a:solidFill>
                <a:effectLst/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1600" b="0" i="0" dirty="0">
                <a:solidFill>
                  <a:srgbClr val="212529"/>
                </a:solidFill>
                <a:effectLst/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ccess </a:t>
            </a:r>
            <a:r>
              <a:rPr lang="en-US" sz="1600" b="1" i="0" dirty="0">
                <a:solidFill>
                  <a:srgbClr val="212529"/>
                </a:solidFill>
                <a:effectLst/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1600" b="0" i="0" dirty="0">
                <a:solidFill>
                  <a:srgbClr val="212529"/>
                </a:solidFill>
                <a:effectLst/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lient. It provides access to EUMETSAT data from a variety of satellite missions. As a Python library, it comes with many methods and helpers to use EUMETSAT APIs and services, like </a:t>
            </a:r>
            <a:r>
              <a:rPr lang="en-US" sz="1600" i="0" dirty="0">
                <a:solidFill>
                  <a:srgbClr val="212529"/>
                </a:solidFill>
                <a:effectLst/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Data Store and the Data Tailor</a:t>
            </a:r>
            <a:r>
              <a:rPr lang="en-US" sz="1600" b="0" i="0" dirty="0">
                <a:solidFill>
                  <a:srgbClr val="212529"/>
                </a:solidFill>
                <a:effectLst/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. It also provides a variety of useful command-line utilities for data search, download, and </a:t>
            </a:r>
            <a:r>
              <a:rPr lang="en-US" sz="1600" b="0" i="0" dirty="0" err="1">
                <a:solidFill>
                  <a:srgbClr val="212529"/>
                </a:solidFill>
                <a:effectLst/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customisation</a:t>
            </a:r>
            <a:r>
              <a:rPr lang="en-US" sz="1600" b="0" i="0" dirty="0">
                <a:solidFill>
                  <a:srgbClr val="212529"/>
                </a:solidFill>
                <a:effectLst/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6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33536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23CCB-2DF7-50F5-C0E9-F194CE39D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289D1243-F9BF-8B3E-DADF-E46D978B6421}"/>
              </a:ext>
            </a:extLst>
          </p:cNvPr>
          <p:cNvGrpSpPr/>
          <p:nvPr/>
        </p:nvGrpSpPr>
        <p:grpSpPr>
          <a:xfrm>
            <a:off x="2534440" y="137944"/>
            <a:ext cx="7215819" cy="5411864"/>
            <a:chOff x="2534440" y="137944"/>
            <a:chExt cx="7215819" cy="541186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4501B38-7E21-2B28-72F7-4768DA233F54}"/>
                </a:ext>
              </a:extLst>
            </p:cNvPr>
            <p:cNvGrpSpPr/>
            <p:nvPr/>
          </p:nvGrpSpPr>
          <p:grpSpPr>
            <a:xfrm>
              <a:off x="2534440" y="137944"/>
              <a:ext cx="7215819" cy="5411864"/>
              <a:chOff x="9530099" y="582436"/>
              <a:chExt cx="7215819" cy="5411864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C512D7F5-2BFA-C767-126F-A9F197C89B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443577" y="1995267"/>
                <a:ext cx="3403104" cy="1924377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96B04723-2BE3-8672-22C7-C009D4EB8A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30099" y="582436"/>
                <a:ext cx="7215819" cy="5411864"/>
              </a:xfrm>
              <a:prstGeom prst="rect">
                <a:avLst/>
              </a:prstGeom>
            </p:spPr>
          </p:pic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120BB02-A425-CBF1-B061-13B49951B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4534" y="1550775"/>
              <a:ext cx="4539629" cy="3404722"/>
            </a:xfrm>
            <a:prstGeom prst="rect">
              <a:avLst/>
            </a:prstGeom>
          </p:spPr>
        </p:pic>
        <p:pic>
          <p:nvPicPr>
            <p:cNvPr id="8" name="Picture 7">
              <a:hlinkClick r:id="rId6" action="ppaction://hlinksldjump"/>
              <a:extLst>
                <a:ext uri="{FF2B5EF4-FFF2-40B4-BE49-F238E27FC236}">
                  <a16:creationId xmlns:a16="http://schemas.microsoft.com/office/drawing/2014/main" id="{CA993EA4-98F0-966C-4FB6-23B6E27836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EFEDE7"/>
                </a:clrFrom>
                <a:clrTo>
                  <a:srgbClr val="EFEDE7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92833" y="2804017"/>
              <a:ext cx="572034" cy="54442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AFB7E7C-6E13-D478-47C1-23089D3FF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EUMETSAT Data Store overview</a:t>
            </a:r>
            <a:endParaRPr lang="en-US" dirty="0"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475E20-39A3-7118-DF14-B254669F1B20}"/>
              </a:ext>
            </a:extLst>
          </p:cNvPr>
          <p:cNvSpPr txBox="1"/>
          <p:nvPr/>
        </p:nvSpPr>
        <p:spPr>
          <a:xfrm>
            <a:off x="8563963" y="1714920"/>
            <a:ext cx="337188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1200" b="0" dirty="0">
                <a:solidFill>
                  <a:srgbClr val="38484E"/>
                </a:solidFill>
                <a:latin typeface="+mn-lt"/>
                <a:ea typeface="Tahoma"/>
                <a:cs typeface="Arial"/>
              </a:rPr>
              <a:t>Average monthly data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+mn-lt"/>
                <a:ea typeface="Tahoma"/>
                <a:cs typeface="Arial"/>
              </a:rPr>
              <a:t>volume in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+mn-lt"/>
                <a:ea typeface="Tahoma"/>
                <a:cs typeface="Arial"/>
              </a:rPr>
              <a:t>TB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+mn-lt"/>
                <a:ea typeface="Tahoma"/>
                <a:cs typeface="Arial"/>
              </a:rPr>
              <a:t> </a:t>
            </a:r>
          </a:p>
          <a:p>
            <a:pPr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+mn-lt"/>
                <a:ea typeface="Tahoma"/>
                <a:cs typeface="Arial"/>
              </a:rPr>
              <a:t>delivered </a:t>
            </a:r>
            <a:r>
              <a:rPr lang="en-US" sz="1200" b="0" dirty="0">
                <a:solidFill>
                  <a:srgbClr val="38484E"/>
                </a:solidFill>
                <a:latin typeface="+mn-lt"/>
                <a:ea typeface="Tahoma"/>
                <a:cs typeface="Arial"/>
              </a:rPr>
              <a:t>from the Data Store</a:t>
            </a:r>
          </a:p>
          <a:p>
            <a:pPr>
              <a:defRPr/>
            </a:pPr>
            <a:r>
              <a:rPr lang="en-US" sz="1200" b="0" dirty="0">
                <a:solidFill>
                  <a:srgbClr val="38484E"/>
                </a:solidFill>
                <a:latin typeface="+mn-lt"/>
                <a:ea typeface="Tahoma"/>
                <a:cs typeface="Arial"/>
              </a:rPr>
              <a:t>Over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+mn-lt"/>
                <a:ea typeface="Tahoma"/>
                <a:cs typeface="Arial"/>
              </a:rPr>
              <a:t> the last 6 months</a:t>
            </a:r>
            <a:endParaRPr lang="en-US" sz="1200" b="0" i="0" u="none" strike="noStrike" kern="1200" cap="none" spc="0" normalizeH="0" baseline="0" noProof="0" dirty="0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+mn-lt"/>
              <a:ea typeface="Tahoma"/>
              <a:cs typeface="Arial"/>
            </a:endParaRPr>
          </a:p>
          <a:p>
            <a:pPr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+mn-lt"/>
              <a:ea typeface="Tahoma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41CB04-0262-1847-55E8-11A6FDF7E0C0}"/>
              </a:ext>
            </a:extLst>
          </p:cNvPr>
          <p:cNvSpPr txBox="1"/>
          <p:nvPr/>
        </p:nvSpPr>
        <p:spPr>
          <a:xfrm>
            <a:off x="8563964" y="1348301"/>
            <a:ext cx="2503700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GB" sz="2200" dirty="0">
                <a:solidFill>
                  <a:srgbClr val="00B5E2"/>
                </a:solidFill>
                <a:latin typeface="+mn-lt"/>
                <a:cs typeface="Arial"/>
              </a:rPr>
              <a:t>685</a:t>
            </a:r>
            <a:endParaRPr kumimoji="0" lang="en-GB" sz="2200" i="0" u="none" strike="noStrike" kern="1200" cap="none" spc="0" normalizeH="0" baseline="0" noProof="0" dirty="0">
              <a:ln>
                <a:noFill/>
              </a:ln>
              <a:solidFill>
                <a:srgbClr val="00B5E2"/>
              </a:solidFill>
              <a:effectLst/>
              <a:uLnTx/>
              <a:uFillTx/>
              <a:latin typeface="+mn-lt"/>
              <a:ea typeface="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FAEB97-B84E-FB10-7AE2-E07C39344676}"/>
              </a:ext>
            </a:extLst>
          </p:cNvPr>
          <p:cNvSpPr txBox="1"/>
          <p:nvPr/>
        </p:nvSpPr>
        <p:spPr>
          <a:xfrm>
            <a:off x="8606090" y="3090803"/>
            <a:ext cx="327776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1200" b="0" dirty="0">
                <a:solidFill>
                  <a:srgbClr val="38484E"/>
                </a:solidFill>
                <a:latin typeface="+mn-lt"/>
                <a:ea typeface="Tahoma"/>
                <a:cs typeface="Arial"/>
              </a:rPr>
              <a:t>Average monthly Data Store unique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+mn-lt"/>
                <a:ea typeface="Tahoma"/>
                <a:cs typeface="Arial"/>
              </a:rPr>
              <a:t>users</a:t>
            </a:r>
          </a:p>
          <a:p>
            <a:pPr>
              <a:defRPr/>
            </a:pPr>
            <a:r>
              <a:rPr lang="en-US" sz="1200" b="0" dirty="0">
                <a:solidFill>
                  <a:srgbClr val="38484E"/>
                </a:solidFill>
                <a:latin typeface="+mn-lt"/>
                <a:ea typeface="Tahoma"/>
                <a:cs typeface="Arial"/>
              </a:rPr>
              <a:t>Over the last 6 months</a:t>
            </a:r>
            <a:endParaRPr lang="en-GB" sz="1200" b="0" i="0" u="none" strike="noStrike" kern="1200" cap="none" spc="0" normalizeH="0" baseline="0" noProof="0" dirty="0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58EE77-6CFD-366F-2D10-ACD135D58348}"/>
              </a:ext>
            </a:extLst>
          </p:cNvPr>
          <p:cNvSpPr txBox="1"/>
          <p:nvPr/>
        </p:nvSpPr>
        <p:spPr>
          <a:xfrm>
            <a:off x="8606090" y="2725161"/>
            <a:ext cx="2503700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/>
              <a:defRPr/>
            </a:pPr>
            <a:r>
              <a:rPr lang="en-GB" sz="2200" dirty="0">
                <a:solidFill>
                  <a:srgbClr val="00B5E2"/>
                </a:solidFill>
                <a:latin typeface="+mn-lt"/>
                <a:cs typeface="Arial"/>
              </a:rPr>
              <a:t>877</a:t>
            </a:r>
            <a:endParaRPr lang="en-US" dirty="0"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CA4B84-4FC1-B9C9-6F98-1845AB221D20}"/>
              </a:ext>
            </a:extLst>
          </p:cNvPr>
          <p:cNvSpPr txBox="1"/>
          <p:nvPr/>
        </p:nvSpPr>
        <p:spPr>
          <a:xfrm>
            <a:off x="8584373" y="4304515"/>
            <a:ext cx="337188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1200" b="0" dirty="0">
                <a:solidFill>
                  <a:srgbClr val="38484E"/>
                </a:solidFill>
                <a:latin typeface="+mn-lt"/>
                <a:ea typeface="Tahoma"/>
                <a:cs typeface="Arial"/>
              </a:rPr>
              <a:t>Average monthly </a:t>
            </a:r>
            <a:r>
              <a:rPr lang="en-GB" sz="1200" b="0" dirty="0">
                <a:solidFill>
                  <a:srgbClr val="38484E"/>
                </a:solidFill>
                <a:latin typeface="+mn-lt"/>
                <a:ea typeface="Tahoma"/>
                <a:cs typeface="Arial"/>
              </a:rPr>
              <a:t>successfully delivered data download requests from Data Store</a:t>
            </a:r>
          </a:p>
          <a:p>
            <a:pPr>
              <a:defRPr/>
            </a:pPr>
            <a:r>
              <a:rPr lang="en-GB" sz="1200" b="0" dirty="0">
                <a:solidFill>
                  <a:srgbClr val="38484E"/>
                </a:solidFill>
                <a:latin typeface="+mn-lt"/>
                <a:ea typeface="Tahoma"/>
                <a:cs typeface="Arial"/>
              </a:rPr>
              <a:t>Over the last 6 months</a:t>
            </a:r>
            <a:endParaRPr lang="en-US" dirty="0"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EFA308-A46F-D4A7-7AF1-02B073029AAC}"/>
              </a:ext>
            </a:extLst>
          </p:cNvPr>
          <p:cNvSpPr txBox="1"/>
          <p:nvPr/>
        </p:nvSpPr>
        <p:spPr>
          <a:xfrm>
            <a:off x="8584373" y="3908095"/>
            <a:ext cx="2503700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i="0" u="none" strike="noStrike" kern="1200" cap="none" spc="0" normalizeH="0" baseline="0" noProof="0" dirty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+mn-lt"/>
                <a:cs typeface="Arial"/>
              </a:rPr>
              <a:t>8.2 MILLION</a:t>
            </a:r>
            <a:endParaRPr kumimoji="0" lang="en-GB" sz="2200" i="0" u="none" strike="noStrike" kern="1200" cap="none" spc="0" normalizeH="0" baseline="0" noProof="0" dirty="0">
              <a:ln>
                <a:noFill/>
              </a:ln>
              <a:solidFill>
                <a:srgbClr val="00B5E2"/>
              </a:solidFill>
              <a:effectLst/>
              <a:uLnTx/>
              <a:uFillTx/>
              <a:latin typeface="+mn-lt"/>
              <a:ea typeface="Roboto Medium" panose="02000000000000000000" pitchFamily="2" charset="0"/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172BD7-2226-A2B0-58BC-88A4BC3485B5}"/>
              </a:ext>
            </a:extLst>
          </p:cNvPr>
          <p:cNvSpPr txBox="1"/>
          <p:nvPr/>
        </p:nvSpPr>
        <p:spPr>
          <a:xfrm>
            <a:off x="3927083" y="5605340"/>
            <a:ext cx="2244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Total volume of net data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on the Data Lake in </a:t>
            </a:r>
            <a:r>
              <a:rPr lang="en-GB" sz="1200" b="0" dirty="0">
                <a:solidFill>
                  <a:srgbClr val="38484E"/>
                </a:solidFill>
                <a:latin typeface="+mn-lt"/>
                <a:cs typeface="Arial" panose="020B0604020202020204" pitchFamily="34" charset="0"/>
              </a:rPr>
              <a:t>T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B</a:t>
            </a:r>
            <a:endParaRPr kumimoji="0" lang="en-GB" sz="1200" i="0" u="none" strike="noStrike" kern="1200" cap="none" spc="0" normalizeH="0" baseline="0" noProof="0" dirty="0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+mn-lt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07AE4C-0229-0E31-DFD8-0C2CAA1F02A1}"/>
              </a:ext>
            </a:extLst>
          </p:cNvPr>
          <p:cNvSpPr txBox="1"/>
          <p:nvPr/>
        </p:nvSpPr>
        <p:spPr>
          <a:xfrm>
            <a:off x="3797506" y="5282495"/>
            <a:ext cx="25037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latin typeface="+mn-lt"/>
              </a:rPr>
              <a:t>6.634</a:t>
            </a:r>
            <a:endParaRPr kumimoji="0" lang="en-GB" sz="2200" i="0" u="none" strike="noStrike" kern="1200" cap="none" spc="0" normalizeH="0" baseline="0" noProof="0" dirty="0">
              <a:ln>
                <a:noFill/>
              </a:ln>
              <a:solidFill>
                <a:srgbClr val="00B5E2"/>
              </a:solidFill>
              <a:effectLst/>
              <a:uLnTx/>
              <a:uFillTx/>
              <a:latin typeface="+mn-lt"/>
              <a:ea typeface="Roboto Medium" panose="02000000000000000000" pitchFamily="2" charset="0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9BA8AA-DCBA-0BF9-7145-BD8348D46CE8}"/>
              </a:ext>
            </a:extLst>
          </p:cNvPr>
          <p:cNvSpPr txBox="1"/>
          <p:nvPr/>
        </p:nvSpPr>
        <p:spPr>
          <a:xfrm>
            <a:off x="363811" y="4613594"/>
            <a:ext cx="344517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defRPr/>
            </a:pPr>
            <a:r>
              <a:rPr lang="en-US" sz="1200" b="0" dirty="0">
                <a:solidFill>
                  <a:srgbClr val="38484E"/>
                </a:solidFill>
                <a:latin typeface="+mn-lt"/>
                <a:cs typeface="Arial"/>
              </a:rPr>
              <a:t>Average monthly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+mn-lt"/>
                <a:cs typeface="Arial"/>
              </a:rPr>
              <a:t> availability of the Data Store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38484E"/>
                </a:solidFill>
                <a:latin typeface="+mn-lt"/>
                <a:cs typeface="Arial"/>
              </a:rPr>
              <a:t>Over the last 6 months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+mn-lt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BCAC64-06BF-82F9-A297-305698429B06}"/>
              </a:ext>
            </a:extLst>
          </p:cNvPr>
          <p:cNvSpPr txBox="1"/>
          <p:nvPr/>
        </p:nvSpPr>
        <p:spPr>
          <a:xfrm>
            <a:off x="1297717" y="4205801"/>
            <a:ext cx="2503700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defRPr/>
            </a:pPr>
            <a:r>
              <a:rPr lang="en-GB" sz="2200" dirty="0">
                <a:solidFill>
                  <a:srgbClr val="00B5E2"/>
                </a:solidFill>
                <a:latin typeface="+mn-lt"/>
                <a:cs typeface="Arial"/>
              </a:rPr>
              <a:t>99.66 </a:t>
            </a:r>
            <a:r>
              <a:rPr kumimoji="0" lang="en-GB" sz="2200" i="0" u="none" strike="noStrike" kern="1200" cap="none" spc="0" normalizeH="0" baseline="0" noProof="0" dirty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+mn-lt"/>
                <a:cs typeface="Arial"/>
              </a:rPr>
              <a:t>%</a:t>
            </a:r>
            <a:endParaRPr kumimoji="0" lang="en-GB" sz="2200" i="0" u="none" strike="noStrike" kern="1200" cap="none" spc="0" normalizeH="0" baseline="0" noProof="0" dirty="0">
              <a:ln>
                <a:noFill/>
              </a:ln>
              <a:solidFill>
                <a:srgbClr val="00B5E2"/>
              </a:solidFill>
              <a:effectLst/>
              <a:uLnTx/>
              <a:uFillTx/>
              <a:latin typeface="+mn-lt"/>
              <a:ea typeface="Roboto Medium" panose="02000000000000000000" pitchFamily="2" charset="0"/>
              <a:cs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E6DA8D-4C20-FA9B-8FC2-0CE8185632E1}"/>
              </a:ext>
            </a:extLst>
          </p:cNvPr>
          <p:cNvSpPr txBox="1"/>
          <p:nvPr/>
        </p:nvSpPr>
        <p:spPr>
          <a:xfrm>
            <a:off x="348855" y="3076498"/>
            <a:ext cx="354567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38484E"/>
                </a:solidFill>
                <a:latin typeface="+mn-lt"/>
                <a:cs typeface="Arial"/>
              </a:rPr>
              <a:t>Average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+mn-lt"/>
                <a:cs typeface="Arial"/>
              </a:rPr>
              <a:t> monthly number of ingested products </a:t>
            </a:r>
            <a:endParaRPr lang="en-US" sz="1200" b="0" dirty="0">
              <a:solidFill>
                <a:srgbClr val="38484E"/>
              </a:solidFill>
              <a:latin typeface="+mn-lt"/>
              <a:cs typeface="Arial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Over the last 3 months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DC2E0B-8325-6A36-4A76-417C133C38FC}"/>
              </a:ext>
            </a:extLst>
          </p:cNvPr>
          <p:cNvSpPr txBox="1"/>
          <p:nvPr/>
        </p:nvSpPr>
        <p:spPr>
          <a:xfrm>
            <a:off x="1390833" y="2714543"/>
            <a:ext cx="2503700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srgbClr val="00B5E2"/>
                </a:solidFill>
                <a:latin typeface="+mn-lt"/>
                <a:cs typeface="Arial"/>
              </a:rPr>
              <a:t>2.96</a:t>
            </a:r>
            <a:r>
              <a:rPr kumimoji="0" lang="en-GB" sz="2200" i="0" u="none" strike="noStrike" kern="1200" cap="none" spc="0" normalizeH="0" baseline="0" noProof="0" dirty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+mn-lt"/>
                <a:cs typeface="Arial"/>
              </a:rPr>
              <a:t> Million</a:t>
            </a:r>
            <a:endParaRPr lang="en-GB" sz="2200" i="0" u="none" strike="noStrike" kern="1200" cap="none" spc="0" normalizeH="0" baseline="0" noProof="0" dirty="0">
              <a:ln>
                <a:noFill/>
              </a:ln>
              <a:solidFill>
                <a:srgbClr val="00B5E2"/>
              </a:solidFill>
              <a:effectLst/>
              <a:uLnTx/>
              <a:uFillTx/>
              <a:latin typeface="+mn-lt"/>
              <a:ea typeface="Roboto Medium" panose="02000000000000000000" pitchFamily="2" charset="0"/>
              <a:cs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EF4DD6-66D3-A2C6-0232-AA2ADFFF8CCD}"/>
              </a:ext>
            </a:extLst>
          </p:cNvPr>
          <p:cNvSpPr txBox="1"/>
          <p:nvPr/>
        </p:nvSpPr>
        <p:spPr>
          <a:xfrm>
            <a:off x="1531771" y="1686037"/>
            <a:ext cx="224454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+mn-lt"/>
                <a:ea typeface="Tahoma"/>
                <a:cs typeface="Arial"/>
              </a:rPr>
              <a:t>Number of </a:t>
            </a:r>
            <a:r>
              <a:rPr lang="en-GB" sz="1200" b="0" dirty="0">
                <a:solidFill>
                  <a:srgbClr val="38484E"/>
                </a:solidFill>
                <a:latin typeface="+mn-lt"/>
                <a:ea typeface="Tahoma"/>
                <a:cs typeface="Arial"/>
              </a:rPr>
              <a:t>products </a:t>
            </a:r>
          </a:p>
          <a:p>
            <a:pPr algn="r">
              <a:defRPr/>
            </a:pPr>
            <a:r>
              <a:rPr lang="en-GB" sz="1200" b="0" dirty="0">
                <a:solidFill>
                  <a:srgbClr val="38484E"/>
                </a:solidFill>
                <a:latin typeface="+mn-lt"/>
                <a:ea typeface="Tahoma"/>
                <a:cs typeface="Arial"/>
              </a:rPr>
              <a:t>available on the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+mn-lt"/>
                <a:ea typeface="Tahoma"/>
                <a:cs typeface="Arial"/>
              </a:rPr>
              <a:t>data lake</a:t>
            </a:r>
            <a:endParaRPr lang="en-GB" sz="1200" b="0" dirty="0">
              <a:solidFill>
                <a:srgbClr val="38484E"/>
              </a:solidFill>
              <a:latin typeface="+mn-lt"/>
              <a:ea typeface="Tahoma"/>
              <a:cs typeface="Arial"/>
            </a:endParaRPr>
          </a:p>
          <a:p>
            <a:pPr algn="r">
              <a:defRPr/>
            </a:pPr>
            <a:endParaRPr lang="en-GB" sz="1200" b="0" dirty="0">
              <a:solidFill>
                <a:srgbClr val="38484E"/>
              </a:solidFill>
              <a:latin typeface="+mn-lt"/>
              <a:ea typeface="Tahoma"/>
              <a:cs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CBA571-8937-743E-FF9E-79A38FC57D4C}"/>
              </a:ext>
            </a:extLst>
          </p:cNvPr>
          <p:cNvSpPr txBox="1"/>
          <p:nvPr/>
        </p:nvSpPr>
        <p:spPr>
          <a:xfrm>
            <a:off x="1305287" y="1320395"/>
            <a:ext cx="25037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defRPr/>
            </a:pPr>
            <a:r>
              <a:rPr lang="en-US" sz="2400" dirty="0">
                <a:latin typeface="+mn-lt"/>
                <a:ea typeface="Tahoma"/>
                <a:cs typeface="Tahoma"/>
              </a:rPr>
              <a:t>76.75 Million</a:t>
            </a:r>
            <a:endParaRPr kumimoji="0" lang="en-GB" sz="2200" i="0" u="none" strike="noStrike" kern="1200" cap="none" spc="0" normalizeH="0" baseline="0" noProof="0" dirty="0">
              <a:ln>
                <a:noFill/>
              </a:ln>
              <a:solidFill>
                <a:srgbClr val="00B5E2"/>
              </a:solidFill>
              <a:effectLst/>
              <a:uLnTx/>
              <a:uFillTx/>
              <a:latin typeface="+mn-lt"/>
              <a:ea typeface="Tahoma"/>
              <a:cs typeface="Tahoma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FECD60-A253-3A36-81FD-A7ED11D7D99A}"/>
              </a:ext>
            </a:extLst>
          </p:cNvPr>
          <p:cNvSpPr txBox="1"/>
          <p:nvPr/>
        </p:nvSpPr>
        <p:spPr>
          <a:xfrm>
            <a:off x="4005481" y="6063156"/>
            <a:ext cx="2244546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cs typeface="Arial"/>
              </a:rPr>
              <a:t>Shall reach 100 PB in 2030</a:t>
            </a:r>
            <a:r>
              <a:rPr lang="en-GB" sz="1200" b="0" i="1" dirty="0">
                <a:solidFill>
                  <a:schemeClr val="bg1">
                    <a:lumMod val="90000"/>
                    <a:lumOff val="10000"/>
                  </a:schemeClr>
                </a:solidFill>
                <a:latin typeface="+mn-lt"/>
                <a:cs typeface="Arial"/>
              </a:rPr>
              <a:t>!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0000"/>
                  <a:lumOff val="10000"/>
                </a:schemeClr>
              </a:solidFill>
              <a:effectLst/>
              <a:uLnTx/>
              <a:uFillTx/>
              <a:latin typeface="+mn-lt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20AEA86-F77E-F153-6C8C-F82E2860EFD3}"/>
              </a:ext>
            </a:extLst>
          </p:cNvPr>
          <p:cNvSpPr txBox="1"/>
          <p:nvPr/>
        </p:nvSpPr>
        <p:spPr>
          <a:xfrm>
            <a:off x="5132432" y="666441"/>
            <a:ext cx="2244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kern="100" spc="-100" dirty="0">
                <a:solidFill>
                  <a:srgbClr val="00B05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On 1</a:t>
            </a:r>
            <a:r>
              <a:rPr lang="en-US" sz="1600" u="sng" kern="100" spc="-100" baseline="30000" dirty="0">
                <a:solidFill>
                  <a:srgbClr val="00B05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st</a:t>
            </a:r>
            <a:r>
              <a:rPr lang="en-US" sz="1600" u="sng" kern="100" spc="-100" dirty="0">
                <a:solidFill>
                  <a:srgbClr val="00B05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of Sept.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F8920F-085C-0C9E-0D81-1668D56D7846}"/>
              </a:ext>
            </a:extLst>
          </p:cNvPr>
          <p:cNvSpPr txBox="1"/>
          <p:nvPr/>
        </p:nvSpPr>
        <p:spPr>
          <a:xfrm>
            <a:off x="6698848" y="5592395"/>
            <a:ext cx="2244546" cy="12618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GB"/>
            </a:defPPr>
            <a:lvl1pPr marL="0" marR="0" lvl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>
                <a:latin typeface="+mn-lt"/>
              </a:rPr>
              <a:t>Collections (buckets)</a:t>
            </a:r>
          </a:p>
          <a:p>
            <a:r>
              <a:rPr lang="en-GB" dirty="0">
                <a:latin typeface="+mn-lt"/>
              </a:rPr>
              <a:t> on the Data Lake </a:t>
            </a:r>
          </a:p>
          <a:p>
            <a:r>
              <a:rPr lang="en-GB" sz="1600" b="1" dirty="0">
                <a:latin typeface="+mn-lt"/>
                <a:cs typeface="Arial"/>
              </a:rPr>
              <a:t>755</a:t>
            </a:r>
            <a:r>
              <a:rPr lang="en-GB" dirty="0">
                <a:latin typeface="+mn-lt"/>
                <a:cs typeface="Arial"/>
              </a:rPr>
              <a:t> with data</a:t>
            </a:r>
            <a:endParaRPr lang="en-GB" dirty="0">
              <a:latin typeface="+mn-lt"/>
            </a:endParaRPr>
          </a:p>
          <a:p>
            <a:r>
              <a:rPr lang="en-GB" sz="2400" b="1" dirty="0">
                <a:solidFill>
                  <a:srgbClr val="1BB31A"/>
                </a:solidFill>
                <a:latin typeface="+mn-lt"/>
                <a:cs typeface="Arial"/>
              </a:rPr>
              <a:t>129</a:t>
            </a:r>
            <a:r>
              <a:rPr lang="en-GB" sz="1800" b="1" dirty="0">
                <a:solidFill>
                  <a:srgbClr val="1BB31A"/>
                </a:solidFill>
                <a:latin typeface="+mn-lt"/>
                <a:cs typeface="Arial"/>
              </a:rPr>
              <a:t> </a:t>
            </a:r>
            <a:r>
              <a:rPr lang="en-GB" dirty="0">
                <a:latin typeface="+mn-lt"/>
                <a:cs typeface="Arial"/>
              </a:rPr>
              <a:t>publicly visible in the catalogue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32F914-BD5D-F1B6-4A68-DD772F45B6EE}"/>
              </a:ext>
            </a:extLst>
          </p:cNvPr>
          <p:cNvSpPr txBox="1"/>
          <p:nvPr/>
        </p:nvSpPr>
        <p:spPr>
          <a:xfrm>
            <a:off x="6506925" y="5269550"/>
            <a:ext cx="25037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latin typeface="+mn-lt"/>
              </a:rPr>
              <a:t>1338</a:t>
            </a:r>
            <a:endParaRPr kumimoji="0" lang="en-GB" sz="2200" i="0" u="none" strike="noStrike" kern="1200" cap="none" spc="0" normalizeH="0" baseline="0" noProof="0" dirty="0">
              <a:ln>
                <a:noFill/>
              </a:ln>
              <a:solidFill>
                <a:srgbClr val="00B5E2"/>
              </a:solidFill>
              <a:effectLst/>
              <a:uLnTx/>
              <a:uFillTx/>
              <a:latin typeface="+mn-lt"/>
              <a:ea typeface="Roboto Medium" panose="02000000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464045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7A090-6F57-668A-A7B9-2906609E3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EUMETSAT Data Store overview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D9C02-7091-D2ED-86D6-CB7C8CA1EF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E" dirty="0"/>
              <a:t>Data inside the EUMETSAT Data Store is organised in </a:t>
            </a:r>
            <a:r>
              <a:rPr lang="en-IE" dirty="0">
                <a:solidFill>
                  <a:srgbClr val="0070C0"/>
                </a:solidFill>
              </a:rPr>
              <a:t>collections</a:t>
            </a:r>
            <a:r>
              <a:rPr lang="en-IE" dirty="0"/>
              <a:t>. A collection is an aggregate of products sharing the same characteristics</a:t>
            </a:r>
          </a:p>
          <a:p>
            <a:endParaRPr lang="en-IE" dirty="0"/>
          </a:p>
          <a:p>
            <a:r>
              <a:rPr lang="en-IE" dirty="0"/>
              <a:t>Data inside a collection can be searched via different filtering options, like filename, time range, satellite, product type, …</a:t>
            </a:r>
          </a:p>
        </p:txBody>
      </p:sp>
    </p:spTree>
    <p:extLst>
      <p:ext uri="{BB962C8B-B14F-4D97-AF65-F5344CB8AC3E}">
        <p14:creationId xmlns:p14="http://schemas.microsoft.com/office/powerpoint/2010/main" val="164642359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E3ED-97A3-E6B7-3B59-7469B57DF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EUMETSAT Data Store overview</a:t>
            </a:r>
            <a:endParaRPr lang="en-IE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E80150-1EC6-24E7-33DE-E3616A47D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806164"/>
            <a:ext cx="9039226" cy="36080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E2D999-436D-710F-D7B2-9FF338519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800" y="1076325"/>
            <a:ext cx="3200400" cy="173355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D62ADCE-3023-1209-BCA1-92E0CBEE0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3825" y="2499400"/>
            <a:ext cx="3615849" cy="4161806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32AB0BD0-4785-C2B1-DEC3-8CCBFCF24106}"/>
              </a:ext>
            </a:extLst>
          </p:cNvPr>
          <p:cNvSpPr/>
          <p:nvPr/>
        </p:nvSpPr>
        <p:spPr bwMode="auto">
          <a:xfrm>
            <a:off x="57150" y="723900"/>
            <a:ext cx="1552575" cy="101917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0FB312D-E9C9-FF6A-784D-69F34A8807DD}"/>
              </a:ext>
            </a:extLst>
          </p:cNvPr>
          <p:cNvSpPr/>
          <p:nvPr/>
        </p:nvSpPr>
        <p:spPr bwMode="auto">
          <a:xfrm>
            <a:off x="95250" y="1743076"/>
            <a:ext cx="2095500" cy="2753407"/>
          </a:xfrm>
          <a:prstGeom prst="roundRect">
            <a:avLst>
              <a:gd name="adj" fmla="val 11667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215533B-8C8E-6DAA-38B1-F83DA5268F7E}"/>
              </a:ext>
            </a:extLst>
          </p:cNvPr>
          <p:cNvCxnSpPr/>
          <p:nvPr/>
        </p:nvCxnSpPr>
        <p:spPr bwMode="auto">
          <a:xfrm>
            <a:off x="1638300" y="1228725"/>
            <a:ext cx="7048500" cy="20955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F30D1AA-4A4E-6D19-E142-AC238AD1E2BD}"/>
              </a:ext>
            </a:extLst>
          </p:cNvPr>
          <p:cNvCxnSpPr>
            <a:cxnSpLocks/>
            <a:stCxn id="21" idx="3"/>
            <a:endCxn id="19" idx="1"/>
          </p:cNvCxnSpPr>
          <p:nvPr/>
        </p:nvCxnSpPr>
        <p:spPr bwMode="auto">
          <a:xfrm>
            <a:off x="2190750" y="3119780"/>
            <a:ext cx="3023075" cy="1460523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982899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20348.0"/>
  <p:tag name="AS_RELEASE_DATE" val="2022.08.14"/>
  <p:tag name="AS_TITLE" val="Aspose.Slides for .NET 4.0 Client Profile"/>
  <p:tag name="AS_VERSION" val="22.8"/>
</p:tagLst>
</file>

<file path=ppt/theme/theme1.xml><?xml version="1.0" encoding="utf-8"?>
<a:theme xmlns:a="http://schemas.openxmlformats.org/drawingml/2006/main" name="Title &amp; Seperator Slides">
  <a:themeElements>
    <a:clrScheme name="EUMETSAT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 Font">
      <a:majorFont>
        <a:latin typeface="Bahnschrift SemiBold"/>
        <a:ea typeface="Bahnschrift SemiBold"/>
        <a:cs typeface="Arial"/>
      </a:majorFont>
      <a:minorFont>
        <a:latin typeface="Bahnschrift Light"/>
        <a:ea typeface="Bahnschrift Light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All Designs).pptx" id="{12443F55-906A-4ACB-9A2F-98B2EB5A6081}" vid="{34CB0787-89DC-4D21-9BBE-BF3E5B2193E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0E6A351B58E744BDF5DE913D9738F4" ma:contentTypeVersion="13" ma:contentTypeDescription="Create a new document." ma:contentTypeScope="" ma:versionID="3f7dbbcd3ac9e77d910f14ccc7df6434">
  <xsd:schema xmlns:xsd="http://www.w3.org/2001/XMLSchema" xmlns:xs="http://www.w3.org/2001/XMLSchema" xmlns:p="http://schemas.microsoft.com/office/2006/metadata/properties" xmlns:ns3="3434cde1-f776-4c3f-9525-3f132e87b814" xmlns:ns4="4c0d32b7-afc5-4577-b835-8ee209ff46e1" targetNamespace="http://schemas.microsoft.com/office/2006/metadata/properties" ma:root="true" ma:fieldsID="d10fb32dcf1859980f0078748871d33e" ns3:_="" ns4:_="">
    <xsd:import namespace="3434cde1-f776-4c3f-9525-3f132e87b814"/>
    <xsd:import namespace="4c0d32b7-afc5-4577-b835-8ee209ff46e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DateTaken" minOccurs="0"/>
                <xsd:element ref="ns4:_activity" minOccurs="0"/>
                <xsd:element ref="ns4:MediaLengthInSecond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4cde1-f776-4c3f-9525-3f132e87b81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0d32b7-afc5-4577-b835-8ee209ff46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c0d32b7-afc5-4577-b835-8ee209ff46e1" xsi:nil="true"/>
  </documentManagement>
</p:properties>
</file>

<file path=customXml/itemProps1.xml><?xml version="1.0" encoding="utf-8"?>
<ds:datastoreItem xmlns:ds="http://schemas.openxmlformats.org/officeDocument/2006/customXml" ds:itemID="{C0F3EC2B-49BA-4515-A079-BB86439580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34cde1-f776-4c3f-9525-3f132e87b814"/>
    <ds:schemaRef ds:uri="4c0d32b7-afc5-4577-b835-8ee209ff46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EFCFFA2-E922-41DC-860B-821ED93E46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3F162B5-2E6E-4C8D-881A-803D0DC84FC9}">
  <ds:schemaRefs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terms/"/>
    <ds:schemaRef ds:uri="3434cde1-f776-4c3f-9525-3f132e87b814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4c0d32b7-afc5-4577-b835-8ee209ff46e1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Landscape Template (All Designs)</Template>
  <TotalTime>948</TotalTime>
  <Words>754</Words>
  <Application>Microsoft Office PowerPoint</Application>
  <PresentationFormat>Widescreen</PresentationFormat>
  <Paragraphs>128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Bahnschrift</vt:lpstr>
      <vt:lpstr>Bahnschrift Light</vt:lpstr>
      <vt:lpstr>Bahnschrift SemiLight</vt:lpstr>
      <vt:lpstr>Century Gothic</vt:lpstr>
      <vt:lpstr>Helvetica</vt:lpstr>
      <vt:lpstr>Roboto</vt:lpstr>
      <vt:lpstr>Roboto Light</vt:lpstr>
      <vt:lpstr>Tahoma</vt:lpstr>
      <vt:lpstr>Times New Roman</vt:lpstr>
      <vt:lpstr>Title &amp; Seperator Slides</vt:lpstr>
      <vt:lpstr>PowerPoint Presentation</vt:lpstr>
      <vt:lpstr>Agenda</vt:lpstr>
      <vt:lpstr>What are we proposing</vt:lpstr>
      <vt:lpstr>Why we are proposing it</vt:lpstr>
      <vt:lpstr>EUMETSAT Data Store overview</vt:lpstr>
      <vt:lpstr>EUMETSAT Data Store overview</vt:lpstr>
      <vt:lpstr>EUMETSAT Data Store overview</vt:lpstr>
      <vt:lpstr>EUMETSAT Data Store overview</vt:lpstr>
      <vt:lpstr>EUMETSAT Data Store overview</vt:lpstr>
      <vt:lpstr>GSICS data in EUMETSAT Data Store</vt:lpstr>
      <vt:lpstr>Impacts of the migration and mitigation actions</vt:lpstr>
      <vt:lpstr>Impacts of the migration and mitigation actions</vt:lpstr>
      <vt:lpstr>References</vt:lpstr>
      <vt:lpstr>PowerPoint Presentation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Anne-Flore Laloe</dc:creator>
  <cp:lastModifiedBy>Luca Garegnani</cp:lastModifiedBy>
  <cp:revision>36</cp:revision>
  <cp:lastPrinted>2006-03-06T14:11:17Z</cp:lastPrinted>
  <dcterms:created xsi:type="dcterms:W3CDTF">2024-03-12T14:08:59Z</dcterms:created>
  <dcterms:modified xsi:type="dcterms:W3CDTF">2025-03-17T08:13:06Z</dcterms:modified>
</cp:coreProperties>
</file>