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733" r:id="rId2"/>
    <p:sldId id="845" r:id="rId3"/>
    <p:sldId id="834" r:id="rId4"/>
    <p:sldId id="835" r:id="rId5"/>
    <p:sldId id="836" r:id="rId6"/>
    <p:sldId id="837" r:id="rId7"/>
    <p:sldId id="839" r:id="rId8"/>
    <p:sldId id="841" r:id="rId9"/>
    <p:sldId id="844" r:id="rId10"/>
    <p:sldId id="851" r:id="rId11"/>
    <p:sldId id="846" r:id="rId12"/>
    <p:sldId id="848" r:id="rId13"/>
    <p:sldId id="842" r:id="rId14"/>
    <p:sldId id="853" r:id="rId15"/>
    <p:sldId id="843" r:id="rId16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333399"/>
    <a:srgbClr val="000000"/>
    <a:srgbClr val="0C45E4"/>
    <a:srgbClr val="008000"/>
    <a:srgbClr val="5F5F5F"/>
    <a:srgbClr val="333333"/>
    <a:srgbClr val="CC33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9" autoAdjust="0"/>
    <p:restoredTop sz="70233" autoAdjust="0"/>
  </p:normalViewPr>
  <p:slideViewPr>
    <p:cSldViewPr snapToGrid="0">
      <p:cViewPr varScale="1">
        <p:scale>
          <a:sx n="82" d="100"/>
          <a:sy n="82" d="100"/>
        </p:scale>
        <p:origin x="1740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4277" y="48"/>
      </p:cViewPr>
      <p:guideLst>
        <p:guide orient="horz" pos="3126"/>
        <p:guide pos="2142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70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99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88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45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2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87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30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71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41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74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75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09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86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Click to edit Master title style</a:t>
            </a:r>
            <a:endParaRPr lang="en-GB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TEXTE DEUX BLOC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99B84A-DC2A-1A22-02D5-98E7BA98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8AE8E2CD-FAA1-7703-C8A1-3E037A144160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BB575548-2049-7829-3DEA-3813EDB9F1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075" y="1806575"/>
            <a:ext cx="11318875" cy="4184650"/>
          </a:xfrm>
        </p:spPr>
        <p:txBody>
          <a:bodyPr numCol="2" spcCol="36000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A5525062-E29E-C95A-73B9-5128769D233F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7B273BAE-7DD9-A9E3-E0A0-8180D4461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2E2E62F-B2CC-CC9A-003E-8DA9D68BD1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8809AD8-0751-CADD-BDEA-FFBF4168517E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CEE82BB2-D520-20D5-265A-1A466D73640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3079574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874">
          <p15:clr>
            <a:srgbClr val="FBAE40"/>
          </p15:clr>
        </p15:guide>
        <p15:guide id="2" orient="horz" pos="377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82FE8-D0A2-479F-B809-D4B7F945C683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86E33-0B03-4687-AA59-A10C7E73A5F8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8245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9142" y="6400800"/>
            <a:ext cx="1823258" cy="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347049" y="6408718"/>
            <a:ext cx="5497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17 – 21 March 2025</a:t>
            </a:r>
            <a:r>
              <a:rPr lang="it-IT" sz="1000" b="0" dirty="0"/>
              <a:t>, GSICS Annual Meeting (Hybrid),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 Changchun, Jilin Province, China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000" b="0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609600" y="6324600"/>
            <a:ext cx="10972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GSICS Agency Report </a:t>
            </a:r>
          </a:p>
        </p:txBody>
      </p:sp>
      <p:pic>
        <p:nvPicPr>
          <p:cNvPr id="11" name="Picture 4" descr="http://gsics.atmos.umd.edu/pub/Development/Logos/GSICS180px.png">
            <a:extLst>
              <a:ext uri="{FF2B5EF4-FFF2-40B4-BE49-F238E27FC236}">
                <a16:creationId xmlns:a16="http://schemas.microsoft.com/office/drawing/2014/main" id="{016C2398-F037-4637-B010-5FD37A6C61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" y="102700"/>
            <a:ext cx="1714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16390" y="1335577"/>
            <a:ext cx="8759219" cy="14393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sz="4000" b="1" dirty="0"/>
              <a:t>GSICS Agency Report</a:t>
            </a:r>
            <a:br>
              <a:rPr lang="en-IE" sz="4000" b="1" dirty="0"/>
            </a:br>
            <a:r>
              <a:rPr lang="en-IE" sz="4000" b="1" dirty="0"/>
              <a:t>2025</a:t>
            </a:r>
            <a:r>
              <a:rPr lang="en-IE" sz="4000" dirty="0">
                <a:solidFill>
                  <a:srgbClr val="0000FF"/>
                </a:solidFill>
              </a:rPr>
              <a:t/>
            </a:r>
            <a:br>
              <a:rPr lang="en-IE" sz="4000" dirty="0">
                <a:solidFill>
                  <a:srgbClr val="0000FF"/>
                </a:solidFill>
              </a:rPr>
            </a:br>
            <a:endParaRPr lang="en-US" sz="4000" i="1" dirty="0">
              <a:solidFill>
                <a:srgbClr val="0C45E4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2300" y="3064297"/>
            <a:ext cx="9387400" cy="112531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CN" sz="2000" b="1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b="1" dirty="0">
                <a:ea typeface="宋体" pitchFamily="2" charset="-122"/>
              </a:rPr>
              <a:t>Caroline Bès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000" dirty="0">
                <a:ea typeface="宋体" pitchFamily="2" charset="-122"/>
              </a:rPr>
              <a:t>Contributions from CNES colleagues: Thierry </a:t>
            </a:r>
            <a:r>
              <a:rPr lang="en-US" altLang="zh-CN" sz="2000" dirty="0" smtClean="0">
                <a:ea typeface="宋体" pitchFamily="2" charset="-122"/>
              </a:rPr>
              <a:t>Amiot, </a:t>
            </a:r>
            <a:r>
              <a:rPr lang="en-US" altLang="zh-CN" sz="2000" dirty="0">
                <a:ea typeface="宋体" pitchFamily="2" charset="-122"/>
              </a:rPr>
              <a:t>François </a:t>
            </a:r>
            <a:r>
              <a:rPr lang="en-US" altLang="zh-CN" sz="2000" dirty="0" smtClean="0">
                <a:ea typeface="宋体" pitchFamily="2" charset="-122"/>
              </a:rPr>
              <a:t>Bermudo, Camille Desjardins, Christel Guy, Elsa </a:t>
            </a:r>
            <a:r>
              <a:rPr lang="en-US" altLang="zh-CN" sz="2000" dirty="0">
                <a:ea typeface="宋体" pitchFamily="2" charset="-122"/>
              </a:rPr>
              <a:t>Jacquette, Denis Jouglet</a:t>
            </a:r>
            <a:r>
              <a:rPr lang="en-US" altLang="zh-CN" sz="2000" dirty="0" smtClean="0">
                <a:ea typeface="宋体" pitchFamily="2" charset="-122"/>
              </a:rPr>
              <a:t>,</a:t>
            </a:r>
            <a:r>
              <a:rPr lang="en-US" altLang="zh-CN" sz="2000" dirty="0">
                <a:ea typeface="宋体" pitchFamily="2" charset="-122"/>
              </a:rPr>
              <a:t> Dimitrios </a:t>
            </a:r>
            <a:r>
              <a:rPr lang="en-US" altLang="zh-CN" sz="2000" dirty="0" smtClean="0">
                <a:ea typeface="宋体" pitchFamily="2" charset="-122"/>
              </a:rPr>
              <a:t>Kilymis, </a:t>
            </a:r>
            <a:r>
              <a:rPr lang="en-US" altLang="zh-CN" sz="2000" dirty="0">
                <a:ea typeface="宋体" pitchFamily="2" charset="-122"/>
              </a:rPr>
              <a:t>Philippe </a:t>
            </a:r>
            <a:r>
              <a:rPr lang="en-US" altLang="zh-CN" sz="2000" dirty="0" smtClean="0">
                <a:ea typeface="宋体" pitchFamily="2" charset="-122"/>
              </a:rPr>
              <a:t>Landiech, Sébastien Marcq, </a:t>
            </a:r>
            <a:r>
              <a:rPr lang="en-US" altLang="zh-CN" sz="2000" dirty="0" err="1" smtClean="0">
                <a:ea typeface="宋体" pitchFamily="2" charset="-122"/>
              </a:rPr>
              <a:t>Aimé</a:t>
            </a:r>
            <a:r>
              <a:rPr lang="en-US" altLang="zh-CN" sz="2000" dirty="0" smtClean="0">
                <a:ea typeface="宋体" pitchFamily="2" charset="-122"/>
              </a:rPr>
              <a:t> Meygret, </a:t>
            </a:r>
            <a:r>
              <a:rPr lang="en-US" altLang="zh-CN" sz="2000" dirty="0">
                <a:ea typeface="宋体" pitchFamily="2" charset="-122"/>
              </a:rPr>
              <a:t>Olivier </a:t>
            </a:r>
            <a:r>
              <a:rPr lang="en-US" altLang="zh-CN" sz="2000" dirty="0" smtClean="0">
                <a:ea typeface="宋体" pitchFamily="2" charset="-122"/>
              </a:rPr>
              <a:t>Vandermarcq, Adrien </a:t>
            </a:r>
            <a:r>
              <a:rPr lang="en-US" altLang="zh-CN" sz="2000" dirty="0" err="1" smtClean="0">
                <a:ea typeface="宋体" pitchFamily="2" charset="-122"/>
              </a:rPr>
              <a:t>Deschamps</a:t>
            </a:r>
            <a:r>
              <a:rPr lang="en-US" altLang="zh-CN" sz="2000" dirty="0" smtClean="0">
                <a:ea typeface="宋体" pitchFamily="2" charset="-122"/>
              </a:rPr>
              <a:t>, Carole Deniel, </a:t>
            </a:r>
            <a:r>
              <a:rPr lang="en-US" altLang="zh-CN" sz="2000" smtClean="0">
                <a:ea typeface="宋体" pitchFamily="2" charset="-122"/>
              </a:rPr>
              <a:t>Murielle Lafaye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D605D-C31B-4A74-9F82-60E6B61F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136" y="4397105"/>
            <a:ext cx="9387400" cy="11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zh-CN" sz="2000" b="1" kern="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b="1" kern="0" dirty="0" smtClean="0">
                <a:solidFill>
                  <a:srgbClr val="FF0000"/>
                </a:solidFill>
                <a:ea typeface="宋体" pitchFamily="2" charset="-122"/>
              </a:rPr>
              <a:t>CNES</a:t>
            </a:r>
            <a:endParaRPr lang="en-US" altLang="zh-CN" sz="2000" b="1" kern="0" dirty="0">
              <a:solidFill>
                <a:srgbClr val="FF0000"/>
              </a:solidFill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200" kern="0" dirty="0">
              <a:latin typeface="Arial" panose="020B0604020202020204" pitchFamily="34" charset="0"/>
            </a:endParaRP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82"/>
    </mc:Choice>
    <mc:Fallback xmlns="">
      <p:transition spd="slow" advTm="22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à coins arrondis 12"/>
          <p:cNvSpPr/>
          <p:nvPr/>
        </p:nvSpPr>
        <p:spPr>
          <a:xfrm>
            <a:off x="8756395" y="2809406"/>
            <a:ext cx="2752316" cy="56339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1330" y="132628"/>
            <a:ext cx="9609470" cy="667472"/>
          </a:xfrm>
        </p:spPr>
        <p:txBody>
          <a:bodyPr/>
          <a:lstStyle/>
          <a:p>
            <a:r>
              <a:rPr lang="en-US" b="1" dirty="0"/>
              <a:t>MicroCarb Calibration and </a:t>
            </a:r>
            <a:r>
              <a:rPr lang="en-US" b="1" dirty="0" smtClean="0"/>
              <a:t>Validation</a:t>
            </a:r>
            <a:endParaRPr lang="en-US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8821938" y="2899119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CNES Mission segment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3187587" y="2311234"/>
            <a:ext cx="1184755" cy="4072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/>
              <a:t>French </a:t>
            </a:r>
            <a:r>
              <a:rPr lang="fr-FR" sz="1000" dirty="0" err="1" smtClean="0"/>
              <a:t>Processing</a:t>
            </a:r>
            <a:r>
              <a:rPr lang="fr-FR" sz="1000" dirty="0" smtClean="0"/>
              <a:t> </a:t>
            </a:r>
            <a:r>
              <a:rPr lang="fr-FR" sz="1000" dirty="0" err="1" smtClean="0"/>
              <a:t>chain</a:t>
            </a:r>
            <a:r>
              <a:rPr lang="fr-FR" sz="1000" dirty="0" smtClean="0"/>
              <a:t> </a:t>
            </a:r>
            <a:endParaRPr lang="fr-FR" sz="1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87590" y="1343140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Ground </a:t>
            </a:r>
            <a:r>
              <a:rPr lang="fr-FR" dirty="0" err="1" smtClean="0"/>
              <a:t>based</a:t>
            </a:r>
            <a:r>
              <a:rPr lang="fr-FR" dirty="0" smtClean="0"/>
              <a:t> instruments : 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253" y="1081378"/>
            <a:ext cx="4662672" cy="1094401"/>
          </a:xfrm>
          <a:prstGeom prst="rect">
            <a:avLst/>
          </a:prstGeom>
        </p:spPr>
      </p:pic>
      <p:sp>
        <p:nvSpPr>
          <p:cNvPr id="11" name="Rectangle à coins arrondis 10"/>
          <p:cNvSpPr/>
          <p:nvPr/>
        </p:nvSpPr>
        <p:spPr>
          <a:xfrm>
            <a:off x="4301067" y="4788747"/>
            <a:ext cx="3237653" cy="1117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MicroCarb </a:t>
            </a:r>
            <a:r>
              <a:rPr lang="fr-FR" dirty="0" err="1" smtClean="0"/>
              <a:t>Technical</a:t>
            </a:r>
            <a:r>
              <a:rPr lang="fr-FR" dirty="0" smtClean="0"/>
              <a:t> Expertise Center</a:t>
            </a:r>
          </a:p>
        </p:txBody>
      </p:sp>
      <p:sp>
        <p:nvSpPr>
          <p:cNvPr id="22" name="Flèche droite 21"/>
          <p:cNvSpPr/>
          <p:nvPr/>
        </p:nvSpPr>
        <p:spPr>
          <a:xfrm rot="5400000">
            <a:off x="4335129" y="4147847"/>
            <a:ext cx="1009597" cy="248368"/>
          </a:xfrm>
          <a:prstGeom prst="rightArrow">
            <a:avLst>
              <a:gd name="adj1" fmla="val 22079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4635264" y="2294688"/>
            <a:ext cx="1184755" cy="4072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/>
              <a:t>French </a:t>
            </a:r>
            <a:r>
              <a:rPr lang="fr-FR" sz="1000" dirty="0" err="1" smtClean="0"/>
              <a:t>Processing</a:t>
            </a:r>
            <a:r>
              <a:rPr lang="fr-FR" sz="1000" dirty="0" smtClean="0"/>
              <a:t> </a:t>
            </a:r>
            <a:r>
              <a:rPr lang="fr-FR" sz="1000" dirty="0" err="1" smtClean="0"/>
              <a:t>chain</a:t>
            </a:r>
            <a:r>
              <a:rPr lang="fr-FR" sz="1000" dirty="0" smtClean="0"/>
              <a:t> </a:t>
            </a:r>
            <a:endParaRPr lang="fr-FR" sz="1000" dirty="0"/>
          </a:p>
        </p:txBody>
      </p:sp>
      <p:sp>
        <p:nvSpPr>
          <p:cNvPr id="19" name="Rectangle à coins arrondis 18"/>
          <p:cNvSpPr/>
          <p:nvPr/>
        </p:nvSpPr>
        <p:spPr>
          <a:xfrm>
            <a:off x="9597813" y="4267200"/>
            <a:ext cx="2221654" cy="77216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Others</a:t>
            </a:r>
            <a:r>
              <a:rPr lang="fr-FR" dirty="0" smtClean="0"/>
              <a:t> Satellite</a:t>
            </a:r>
          </a:p>
          <a:p>
            <a:pPr algn="ctr"/>
            <a:r>
              <a:rPr lang="fr-FR" dirty="0" smtClean="0"/>
              <a:t>OCO-2, GOSAT, etc..</a:t>
            </a:r>
            <a:endParaRPr lang="fr-FR" dirty="0"/>
          </a:p>
        </p:txBody>
      </p:sp>
      <p:sp>
        <p:nvSpPr>
          <p:cNvPr id="23" name="Flèche droite 22"/>
          <p:cNvSpPr/>
          <p:nvPr/>
        </p:nvSpPr>
        <p:spPr>
          <a:xfrm rot="9653181">
            <a:off x="7587036" y="4866235"/>
            <a:ext cx="1994150" cy="159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à coins arrondis 27"/>
          <p:cNvSpPr/>
          <p:nvPr/>
        </p:nvSpPr>
        <p:spPr>
          <a:xfrm>
            <a:off x="111794" y="3087991"/>
            <a:ext cx="1512963" cy="7766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For </a:t>
            </a:r>
            <a:r>
              <a:rPr lang="fr-FR" sz="1200" dirty="0" err="1" smtClean="0">
                <a:solidFill>
                  <a:schemeClr val="tx1"/>
                </a:solidFill>
              </a:rPr>
              <a:t>other</a:t>
            </a:r>
            <a:r>
              <a:rPr lang="fr-FR" sz="1200" dirty="0" smtClean="0">
                <a:solidFill>
                  <a:schemeClr val="tx1"/>
                </a:solidFill>
              </a:rPr>
              <a:t> missions 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or </a:t>
            </a:r>
            <a:r>
              <a:rPr lang="fr-FR" sz="1200" dirty="0" err="1" smtClean="0">
                <a:solidFill>
                  <a:schemeClr val="tx1"/>
                </a:solidFill>
              </a:rPr>
              <a:t>scientists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3460695" y="3222304"/>
            <a:ext cx="2059161" cy="50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AERIS</a:t>
            </a:r>
            <a:endParaRPr lang="fr-FR" dirty="0"/>
          </a:p>
        </p:txBody>
      </p:sp>
      <p:cxnSp>
        <p:nvCxnSpPr>
          <p:cNvPr id="32" name="Connecteur droit avec flèche 31"/>
          <p:cNvCxnSpPr>
            <a:stCxn id="6" idx="2"/>
          </p:cNvCxnSpPr>
          <p:nvPr/>
        </p:nvCxnSpPr>
        <p:spPr>
          <a:xfrm flipH="1">
            <a:off x="3779964" y="2718502"/>
            <a:ext cx="1" cy="503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>
            <a:off x="5144791" y="2715372"/>
            <a:ext cx="1" cy="503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>
            <a:endCxn id="6" idx="0"/>
          </p:cNvCxnSpPr>
          <p:nvPr/>
        </p:nvCxnSpPr>
        <p:spPr>
          <a:xfrm flipH="1">
            <a:off x="3779965" y="2059093"/>
            <a:ext cx="128248" cy="252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endCxn id="26" idx="0"/>
          </p:cNvCxnSpPr>
          <p:nvPr/>
        </p:nvCxnSpPr>
        <p:spPr>
          <a:xfrm>
            <a:off x="5144791" y="2054460"/>
            <a:ext cx="82851" cy="240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endCxn id="11" idx="0"/>
          </p:cNvCxnSpPr>
          <p:nvPr/>
        </p:nvCxnSpPr>
        <p:spPr>
          <a:xfrm flipH="1">
            <a:off x="5919894" y="2054460"/>
            <a:ext cx="372533" cy="2734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H="1">
            <a:off x="6597227" y="2054460"/>
            <a:ext cx="833120" cy="2734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lèche droite 46"/>
          <p:cNvSpPr/>
          <p:nvPr/>
        </p:nvSpPr>
        <p:spPr>
          <a:xfrm rot="10800000">
            <a:off x="1690137" y="3386667"/>
            <a:ext cx="1719116" cy="1471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lèche droite 53"/>
          <p:cNvSpPr/>
          <p:nvPr/>
        </p:nvSpPr>
        <p:spPr>
          <a:xfrm rot="8125382" flipV="1">
            <a:off x="7276487" y="4123564"/>
            <a:ext cx="1994150" cy="1589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994846" y="350675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MicroCarb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products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3303808" y="2790974"/>
            <a:ext cx="1132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accent1">
                    <a:lumMod val="75000"/>
                  </a:schemeClr>
                </a:solidFill>
              </a:rPr>
              <a:t>EM27 </a:t>
            </a:r>
            <a:r>
              <a:rPr lang="fr-FR" sz="1100" dirty="0" err="1" smtClean="0">
                <a:solidFill>
                  <a:schemeClr val="accent1">
                    <a:lumMod val="75000"/>
                  </a:schemeClr>
                </a:solidFill>
              </a:rPr>
              <a:t>products</a:t>
            </a:r>
            <a:endParaRPr lang="fr-FR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4679480" y="2815036"/>
            <a:ext cx="12105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accent1">
                    <a:lumMod val="75000"/>
                  </a:schemeClr>
                </a:solidFill>
              </a:rPr>
              <a:t>Aircore </a:t>
            </a:r>
            <a:r>
              <a:rPr lang="fr-FR" sz="1100" dirty="0" err="1" smtClean="0">
                <a:solidFill>
                  <a:schemeClr val="accent1">
                    <a:lumMod val="75000"/>
                  </a:schemeClr>
                </a:solidFill>
              </a:rPr>
              <a:t>products</a:t>
            </a:r>
            <a:endParaRPr lang="fr-FR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090068" y="3179173"/>
            <a:ext cx="9220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accent1">
                    <a:lumMod val="75000"/>
                  </a:schemeClr>
                </a:solidFill>
              </a:rPr>
              <a:t>All </a:t>
            </a:r>
            <a:r>
              <a:rPr lang="fr-FR" sz="1100" dirty="0" err="1" smtClean="0">
                <a:solidFill>
                  <a:schemeClr val="accent1">
                    <a:lumMod val="75000"/>
                  </a:schemeClr>
                </a:solidFill>
              </a:rPr>
              <a:t>products</a:t>
            </a:r>
            <a:endParaRPr lang="fr-FR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7959948" y="503936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Satellites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products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751804" y="2639414"/>
            <a:ext cx="12666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accent1">
                    <a:lumMod val="75000"/>
                  </a:schemeClr>
                </a:solidFill>
              </a:rPr>
              <a:t>TCCON </a:t>
            </a:r>
            <a:r>
              <a:rPr lang="fr-FR" sz="1100" dirty="0" err="1" smtClean="0">
                <a:solidFill>
                  <a:schemeClr val="accent1">
                    <a:lumMod val="75000"/>
                  </a:schemeClr>
                </a:solidFill>
              </a:rPr>
              <a:t>products</a:t>
            </a:r>
            <a:endParaRPr lang="fr-FR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6509618" y="2932761"/>
            <a:ext cx="11079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accent1">
                    <a:lumMod val="75000"/>
                  </a:schemeClr>
                </a:solidFill>
              </a:rPr>
              <a:t>ICOS </a:t>
            </a:r>
            <a:r>
              <a:rPr lang="fr-FR" sz="1100" dirty="0" err="1" smtClean="0">
                <a:solidFill>
                  <a:schemeClr val="accent1">
                    <a:lumMod val="75000"/>
                  </a:schemeClr>
                </a:solidFill>
              </a:rPr>
              <a:t>products</a:t>
            </a:r>
            <a:endParaRPr lang="fr-FR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8393" y="1120431"/>
            <a:ext cx="2293719" cy="1016294"/>
          </a:xfrm>
          <a:prstGeom prst="rect">
            <a:avLst/>
          </a:prstGeom>
        </p:spPr>
      </p:pic>
      <p:cxnSp>
        <p:nvCxnSpPr>
          <p:cNvPr id="63" name="Connecteur droit avec flèche 62"/>
          <p:cNvCxnSpPr/>
          <p:nvPr/>
        </p:nvCxnSpPr>
        <p:spPr>
          <a:xfrm flipH="1">
            <a:off x="7056597" y="1979064"/>
            <a:ext cx="1209580" cy="2748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 flipH="1">
            <a:off x="7235688" y="2017995"/>
            <a:ext cx="2213476" cy="2709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oneTexte 66"/>
          <p:cNvSpPr txBox="1"/>
          <p:nvPr/>
        </p:nvSpPr>
        <p:spPr>
          <a:xfrm>
            <a:off x="8022630" y="2303705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 smtClean="0">
                <a:solidFill>
                  <a:schemeClr val="accent1">
                    <a:lumMod val="75000"/>
                  </a:schemeClr>
                </a:solidFill>
              </a:rPr>
              <a:t>Aerosols</a:t>
            </a:r>
            <a:r>
              <a:rPr lang="fr-FR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100" dirty="0" err="1" smtClean="0">
                <a:solidFill>
                  <a:schemeClr val="accent1">
                    <a:lumMod val="75000"/>
                  </a:schemeClr>
                </a:solidFill>
              </a:rPr>
              <a:t>products</a:t>
            </a:r>
            <a:endParaRPr lang="fr-FR" sz="11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100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fr-FR" sz="1100" dirty="0" err="1" smtClean="0">
                <a:solidFill>
                  <a:schemeClr val="accent1">
                    <a:lumMod val="75000"/>
                  </a:schemeClr>
                </a:solidFill>
              </a:rPr>
              <a:t>Aeronet</a:t>
            </a:r>
            <a:r>
              <a:rPr lang="fr-FR" sz="11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fr-FR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22"/>
    </mc:Choice>
    <mc:Fallback xmlns="">
      <p:transition spd="slow" advTm="45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050624" y="248549"/>
            <a:ext cx="9236076" cy="1298460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VSWIR CNES 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multi-mission operational monitoring facilities </a:t>
            </a: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radiometric calibration of optical sensors</a:t>
            </a:r>
            <a:endParaRPr lang="fr-FR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r="32750"/>
          <a:stretch/>
        </p:blipFill>
        <p:spPr>
          <a:xfrm>
            <a:off x="140256" y="2066171"/>
            <a:ext cx="4621414" cy="2976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00513" y="1992867"/>
            <a:ext cx="72962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b="1" dirty="0" smtClean="0">
                <a:solidFill>
                  <a:srgbClr val="002060"/>
                </a:solidFill>
                <a:latin typeface="CNES Sans Light" panose="00000400000000000000" pitchFamily="50" charset="0"/>
              </a:rPr>
              <a:t>Calibration </a:t>
            </a:r>
            <a:r>
              <a:rPr lang="en-US" altLang="fr-FR" b="1" dirty="0">
                <a:solidFill>
                  <a:srgbClr val="002060"/>
                </a:solidFill>
                <a:latin typeface="CNES Sans Light" panose="00000400000000000000" pitchFamily="50" charset="0"/>
              </a:rPr>
              <a:t>methods </a:t>
            </a:r>
            <a:r>
              <a:rPr lang="en-US" altLang="fr-FR" b="1" dirty="0" smtClean="0">
                <a:solidFill>
                  <a:srgbClr val="002060"/>
                </a:solidFill>
                <a:latin typeface="CNES Sans Light" panose="00000400000000000000" pitchFamily="50" charset="0"/>
              </a:rPr>
              <a:t>are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fr-FR" b="1" dirty="0" smtClean="0">
                <a:solidFill>
                  <a:srgbClr val="002060"/>
                </a:solidFill>
                <a:latin typeface="CNES Sans Light" panose="00000400000000000000" pitchFamily="50" charset="0"/>
              </a:rPr>
              <a:t>based </a:t>
            </a:r>
            <a:r>
              <a:rPr lang="en-US" altLang="fr-FR" b="1" dirty="0">
                <a:solidFill>
                  <a:srgbClr val="002060"/>
                </a:solidFill>
                <a:latin typeface="CNES Sans Light" panose="00000400000000000000" pitchFamily="50" charset="0"/>
              </a:rPr>
              <a:t>on physical </a:t>
            </a:r>
            <a:r>
              <a:rPr lang="en-US" altLang="fr-FR" b="1" dirty="0" smtClean="0">
                <a:solidFill>
                  <a:srgbClr val="002060"/>
                </a:solidFill>
                <a:latin typeface="CNES Sans Light" panose="00000400000000000000" pitchFamily="50" charset="0"/>
              </a:rPr>
              <a:t>principles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fr-FR" b="1" dirty="0" smtClean="0">
                <a:solidFill>
                  <a:srgbClr val="002060"/>
                </a:solidFill>
                <a:latin typeface="CNES Sans Light" panose="00000400000000000000" pitchFamily="50" charset="0"/>
              </a:rPr>
              <a:t>statistical </a:t>
            </a:r>
            <a:r>
              <a:rPr lang="en-US" altLang="fr-FR" b="1" dirty="0">
                <a:solidFill>
                  <a:srgbClr val="002060"/>
                </a:solidFill>
                <a:latin typeface="CNES Sans Light" panose="00000400000000000000" pitchFamily="50" charset="0"/>
              </a:rPr>
              <a:t>methods: they use several acquisitions on </a:t>
            </a:r>
            <a:r>
              <a:rPr lang="en-US" altLang="fr-FR" b="1" dirty="0" smtClean="0">
                <a:solidFill>
                  <a:srgbClr val="002060"/>
                </a:solidFill>
                <a:latin typeface="CNES Sans Light" panose="00000400000000000000" pitchFamily="50" charset="0"/>
              </a:rPr>
              <a:t>natural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b="1" dirty="0" smtClean="0">
                <a:solidFill>
                  <a:srgbClr val="002060"/>
                </a:solidFill>
                <a:latin typeface="CNES Sans Light" panose="00000400000000000000" pitchFamily="50" charset="0"/>
              </a:rPr>
              <a:t>Principle </a:t>
            </a:r>
            <a:r>
              <a:rPr lang="en-US" altLang="fr-FR" b="1" dirty="0">
                <a:solidFill>
                  <a:srgbClr val="002060"/>
                </a:solidFill>
                <a:latin typeface="CNES Sans Light" panose="00000400000000000000" pitchFamily="50" charset="0"/>
              </a:rPr>
              <a:t>of all methods: </a:t>
            </a:r>
            <a:r>
              <a:rPr lang="en-US" altLang="fr-FR" b="1" dirty="0" smtClean="0">
                <a:solidFill>
                  <a:srgbClr val="002060"/>
                </a:solidFill>
                <a:latin typeface="CNES Sans Light" panose="00000400000000000000" pitchFamily="50" charset="0"/>
              </a:rPr>
              <a:t>to compare a </a:t>
            </a:r>
            <a:r>
              <a:rPr lang="en-US" altLang="fr-FR" b="1" dirty="0">
                <a:solidFill>
                  <a:srgbClr val="002060"/>
                </a:solidFill>
                <a:latin typeface="CNES Sans Light" panose="00000400000000000000" pitchFamily="50" charset="0"/>
              </a:rPr>
              <a:t>sensor measurement to a simulated one (from a model or reference sensor</a:t>
            </a:r>
            <a:r>
              <a:rPr lang="en-US" altLang="fr-FR" b="1" dirty="0" smtClean="0">
                <a:solidFill>
                  <a:srgbClr val="002060"/>
                </a:solidFill>
                <a:latin typeface="CNES Sans Light" panose="00000400000000000000" pitchFamily="50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CNES Sans Light" panose="00000400000000000000" pitchFamily="50" charset="0"/>
              </a:rPr>
              <a:t>Our vicarious calibration methods are integrated into a </a:t>
            </a:r>
            <a:r>
              <a:rPr lang="en-US" b="1" dirty="0">
                <a:solidFill>
                  <a:schemeClr val="accent2"/>
                </a:solidFill>
                <a:latin typeface="CNES Sans Light" panose="00000400000000000000" pitchFamily="50" charset="0"/>
              </a:rPr>
              <a:t>unified tool </a:t>
            </a:r>
            <a:r>
              <a:rPr lang="en-US" b="1" dirty="0">
                <a:solidFill>
                  <a:srgbClr val="002060"/>
                </a:solidFill>
                <a:latin typeface="CNES Sans Light" panose="00000400000000000000" pitchFamily="50" charset="0"/>
              </a:rPr>
              <a:t>called MUSCLE linked to a </a:t>
            </a:r>
            <a:r>
              <a:rPr lang="en-US" b="1" dirty="0">
                <a:solidFill>
                  <a:schemeClr val="accent2"/>
                </a:solidFill>
                <a:latin typeface="CNES Sans Light" panose="00000400000000000000" pitchFamily="50" charset="0"/>
              </a:rPr>
              <a:t>large database </a:t>
            </a:r>
            <a:r>
              <a:rPr lang="en-US" b="1" dirty="0">
                <a:solidFill>
                  <a:srgbClr val="002060"/>
                </a:solidFill>
                <a:latin typeface="CNES Sans Light" panose="00000400000000000000" pitchFamily="50" charset="0"/>
              </a:rPr>
              <a:t>named SADE (49 sensors, more than 33 million of calibration measurements, operational for 23 </a:t>
            </a:r>
            <a:r>
              <a:rPr lang="en-US" b="1" dirty="0" smtClean="0">
                <a:solidFill>
                  <a:srgbClr val="002060"/>
                </a:solidFill>
                <a:latin typeface="CNES Sans Light" panose="00000400000000000000" pitchFamily="50" charset="0"/>
              </a:rPr>
              <a:t>years, oldest data: 1982) </a:t>
            </a:r>
            <a:r>
              <a:rPr lang="en-US" b="1" dirty="0">
                <a:solidFill>
                  <a:srgbClr val="002060"/>
                </a:solidFill>
                <a:latin typeface="CNES Sans Light" panose="00000400000000000000" pitchFamily="50" charset="0"/>
              </a:rPr>
              <a:t>allowing to perform massive cross-comparisons and assure </a:t>
            </a:r>
            <a:r>
              <a:rPr lang="en-US" b="1" dirty="0" smtClean="0">
                <a:solidFill>
                  <a:srgbClr val="002060"/>
                </a:solidFill>
                <a:latin typeface="CNES Sans Light" panose="00000400000000000000" pitchFamily="50" charset="0"/>
              </a:rPr>
              <a:t>traceability</a:t>
            </a:r>
          </a:p>
        </p:txBody>
      </p:sp>
      <p:grpSp>
        <p:nvGrpSpPr>
          <p:cNvPr id="16" name="Grouper 166">
            <a:extLst>
              <a:ext uri="{FF2B5EF4-FFF2-40B4-BE49-F238E27FC236}">
                <a16:creationId xmlns:a16="http://schemas.microsoft.com/office/drawing/2014/main" id="{296ABC23-780F-AD6B-921D-1C45CE9E7F83}"/>
              </a:ext>
            </a:extLst>
          </p:cNvPr>
          <p:cNvGrpSpPr/>
          <p:nvPr/>
        </p:nvGrpSpPr>
        <p:grpSpPr>
          <a:xfrm>
            <a:off x="2956308" y="5335435"/>
            <a:ext cx="510402" cy="543570"/>
            <a:chOff x="5416693" y="994784"/>
            <a:chExt cx="439737" cy="468313"/>
          </a:xfrm>
        </p:grpSpPr>
        <p:sp>
          <p:nvSpPr>
            <p:cNvPr id="17" name="Freeform 1">
              <a:extLst>
                <a:ext uri="{FF2B5EF4-FFF2-40B4-BE49-F238E27FC236}">
                  <a16:creationId xmlns:a16="http://schemas.microsoft.com/office/drawing/2014/main" id="{698161F3-CFC3-DEF3-3455-93788A8BB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843" y="1350384"/>
              <a:ext cx="128587" cy="106363"/>
            </a:xfrm>
            <a:custGeom>
              <a:avLst/>
              <a:gdLst>
                <a:gd name="T0" fmla="*/ 0 w 359"/>
                <a:gd name="T1" fmla="*/ 0 h 294"/>
                <a:gd name="T2" fmla="*/ 124 w 359"/>
                <a:gd name="T3" fmla="*/ 96 h 294"/>
                <a:gd name="T4" fmla="*/ 200 w 359"/>
                <a:gd name="T5" fmla="*/ 76 h 294"/>
                <a:gd name="T6" fmla="*/ 358 w 359"/>
                <a:gd name="T7" fmla="*/ 234 h 294"/>
                <a:gd name="T8" fmla="*/ 347 w 359"/>
                <a:gd name="T9" fmla="*/ 293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294">
                  <a:moveTo>
                    <a:pt x="0" y="0"/>
                  </a:moveTo>
                  <a:cubicBezTo>
                    <a:pt x="59" y="0"/>
                    <a:pt x="110" y="39"/>
                    <a:pt x="124" y="96"/>
                  </a:cubicBezTo>
                  <a:cubicBezTo>
                    <a:pt x="147" y="84"/>
                    <a:pt x="172" y="76"/>
                    <a:pt x="200" y="76"/>
                  </a:cubicBezTo>
                  <a:cubicBezTo>
                    <a:pt x="288" y="76"/>
                    <a:pt x="358" y="146"/>
                    <a:pt x="358" y="234"/>
                  </a:cubicBezTo>
                  <a:cubicBezTo>
                    <a:pt x="358" y="254"/>
                    <a:pt x="355" y="276"/>
                    <a:pt x="347" y="293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tx2"/>
                  </a:gs>
                  <a:gs pos="30000">
                    <a:schemeClr val="accent2"/>
                  </a:gs>
                  <a:gs pos="73000">
                    <a:schemeClr val="accent3"/>
                  </a:gs>
                  <a:gs pos="100000">
                    <a:schemeClr val="accent4"/>
                  </a:gs>
                </a:gsLst>
                <a:lin ang="5400000" scaled="1"/>
              </a:gra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66C82AA6-D310-DEA9-8279-8B3ADB66D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6693" y="1350384"/>
              <a:ext cx="107950" cy="112713"/>
            </a:xfrm>
            <a:custGeom>
              <a:avLst/>
              <a:gdLst>
                <a:gd name="T0" fmla="*/ 5 w 302"/>
                <a:gd name="T1" fmla="*/ 310 h 311"/>
                <a:gd name="T2" fmla="*/ 0 w 302"/>
                <a:gd name="T3" fmla="*/ 271 h 311"/>
                <a:gd name="T4" fmla="*/ 172 w 302"/>
                <a:gd name="T5" fmla="*/ 132 h 311"/>
                <a:gd name="T6" fmla="*/ 301 w 302"/>
                <a:gd name="T7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311">
                  <a:moveTo>
                    <a:pt x="5" y="310"/>
                  </a:moveTo>
                  <a:cubicBezTo>
                    <a:pt x="2" y="299"/>
                    <a:pt x="0" y="285"/>
                    <a:pt x="0" y="271"/>
                  </a:cubicBezTo>
                  <a:cubicBezTo>
                    <a:pt x="0" y="180"/>
                    <a:pt x="81" y="113"/>
                    <a:pt x="172" y="132"/>
                  </a:cubicBezTo>
                  <a:cubicBezTo>
                    <a:pt x="172" y="59"/>
                    <a:pt x="231" y="0"/>
                    <a:pt x="301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tx2"/>
                  </a:gs>
                  <a:gs pos="30000">
                    <a:schemeClr val="accent2"/>
                  </a:gs>
                  <a:gs pos="73000">
                    <a:schemeClr val="accent3"/>
                  </a:gs>
                  <a:gs pos="100000">
                    <a:schemeClr val="accent4"/>
                  </a:gs>
                </a:gsLst>
                <a:lin ang="5400000" scaled="1"/>
              </a:gra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F10CFBA8-5CC7-7491-C5B4-C1BF9D583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5305" y="1385309"/>
              <a:ext cx="28575" cy="49213"/>
            </a:xfrm>
            <a:custGeom>
              <a:avLst/>
              <a:gdLst>
                <a:gd name="T0" fmla="*/ 0 w 80"/>
                <a:gd name="T1" fmla="*/ 135 h 136"/>
                <a:gd name="T2" fmla="*/ 79 w 80"/>
                <a:gd name="T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0" h="136">
                  <a:moveTo>
                    <a:pt x="0" y="135"/>
                  </a:moveTo>
                  <a:cubicBezTo>
                    <a:pt x="0" y="76"/>
                    <a:pt x="31" y="25"/>
                    <a:pt x="79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tx2"/>
                  </a:gs>
                  <a:gs pos="30000">
                    <a:schemeClr val="accent2"/>
                  </a:gs>
                  <a:gs pos="73000">
                    <a:schemeClr val="accent3"/>
                  </a:gs>
                  <a:gs pos="100000">
                    <a:schemeClr val="accent4"/>
                  </a:gs>
                </a:gsLst>
                <a:lin ang="5400000" scaled="1"/>
              </a:gra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9B57A218-DF51-119A-0F8E-C9945A5FF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8305" y="1421822"/>
              <a:ext cx="58738" cy="41275"/>
            </a:xfrm>
            <a:custGeom>
              <a:avLst/>
              <a:gdLst>
                <a:gd name="T0" fmla="*/ 0 w 165"/>
                <a:gd name="T1" fmla="*/ 113 h 114"/>
                <a:gd name="T2" fmla="*/ 164 w 165"/>
                <a:gd name="T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5" h="114">
                  <a:moveTo>
                    <a:pt x="0" y="113"/>
                  </a:moveTo>
                  <a:cubicBezTo>
                    <a:pt x="23" y="48"/>
                    <a:pt x="88" y="0"/>
                    <a:pt x="164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tx2"/>
                  </a:gs>
                  <a:gs pos="30000">
                    <a:schemeClr val="accent2"/>
                  </a:gs>
                  <a:gs pos="73000">
                    <a:schemeClr val="accent3"/>
                  </a:gs>
                  <a:gs pos="100000">
                    <a:schemeClr val="accent4"/>
                  </a:gs>
                </a:gsLst>
                <a:lin ang="5400000" scaled="1"/>
              </a:gra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D1214E65-8558-E8CD-1431-4440F55B6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6555" y="1410709"/>
              <a:ext cx="47625" cy="26988"/>
            </a:xfrm>
            <a:custGeom>
              <a:avLst/>
              <a:gdLst>
                <a:gd name="T0" fmla="*/ 130 w 131"/>
                <a:gd name="T1" fmla="*/ 73 h 74"/>
                <a:gd name="T2" fmla="*/ 0 w 131"/>
                <a:gd name="T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1" h="74">
                  <a:moveTo>
                    <a:pt x="130" y="73"/>
                  </a:moveTo>
                  <a:cubicBezTo>
                    <a:pt x="101" y="31"/>
                    <a:pt x="53" y="6"/>
                    <a:pt x="0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tx2"/>
                  </a:gs>
                  <a:gs pos="30000">
                    <a:schemeClr val="accent2"/>
                  </a:gs>
                  <a:gs pos="73000">
                    <a:schemeClr val="accent3"/>
                  </a:gs>
                  <a:gs pos="100000">
                    <a:schemeClr val="accent4"/>
                  </a:gs>
                </a:gsLst>
                <a:lin ang="5400000" scaled="1"/>
              </a:gra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C5AF9272-EEDD-D720-93BC-6679401F1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7493" y="1396422"/>
              <a:ext cx="42862" cy="23812"/>
            </a:xfrm>
            <a:custGeom>
              <a:avLst/>
              <a:gdLst>
                <a:gd name="T0" fmla="*/ 119 w 120"/>
                <a:gd name="T1" fmla="*/ 65 h 66"/>
                <a:gd name="T2" fmla="*/ 0 w 120"/>
                <a:gd name="T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0" h="66">
                  <a:moveTo>
                    <a:pt x="119" y="65"/>
                  </a:moveTo>
                  <a:cubicBezTo>
                    <a:pt x="94" y="26"/>
                    <a:pt x="51" y="0"/>
                    <a:pt x="0" y="0"/>
                  </a:cubicBezTo>
                </a:path>
              </a:pathLst>
            </a:custGeom>
            <a:noFill/>
            <a:ln w="12700" cap="flat">
              <a:gradFill>
                <a:gsLst>
                  <a:gs pos="0">
                    <a:schemeClr val="tx2"/>
                  </a:gs>
                  <a:gs pos="30000">
                    <a:schemeClr val="accent2"/>
                  </a:gs>
                  <a:gs pos="73000">
                    <a:schemeClr val="accent3"/>
                  </a:gs>
                  <a:gs pos="100000">
                    <a:schemeClr val="accent4"/>
                  </a:gs>
                </a:gsLst>
                <a:lin ang="5400000" scaled="1"/>
              </a:gra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D16A1AAE-B97E-C4B4-B84C-0B90D829B6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4480" y="1075747"/>
              <a:ext cx="61913" cy="244475"/>
            </a:xfrm>
            <a:custGeom>
              <a:avLst/>
              <a:gdLst>
                <a:gd name="T0" fmla="*/ 169 w 170"/>
                <a:gd name="T1" fmla="*/ 225 h 678"/>
                <a:gd name="T2" fmla="*/ 84 w 170"/>
                <a:gd name="T3" fmla="*/ 0 h 678"/>
                <a:gd name="T4" fmla="*/ 0 w 170"/>
                <a:gd name="T5" fmla="*/ 225 h 678"/>
                <a:gd name="T6" fmla="*/ 0 w 170"/>
                <a:gd name="T7" fmla="*/ 592 h 678"/>
                <a:gd name="T8" fmla="*/ 84 w 170"/>
                <a:gd name="T9" fmla="*/ 677 h 678"/>
                <a:gd name="T10" fmla="*/ 84 w 170"/>
                <a:gd name="T11" fmla="*/ 677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0" h="678">
                  <a:moveTo>
                    <a:pt x="169" y="225"/>
                  </a:moveTo>
                  <a:cubicBezTo>
                    <a:pt x="169" y="132"/>
                    <a:pt x="112" y="0"/>
                    <a:pt x="84" y="0"/>
                  </a:cubicBezTo>
                  <a:cubicBezTo>
                    <a:pt x="55" y="0"/>
                    <a:pt x="0" y="132"/>
                    <a:pt x="0" y="225"/>
                  </a:cubicBezTo>
                  <a:lnTo>
                    <a:pt x="0" y="592"/>
                  </a:lnTo>
                  <a:cubicBezTo>
                    <a:pt x="0" y="640"/>
                    <a:pt x="37" y="677"/>
                    <a:pt x="84" y="677"/>
                  </a:cubicBezTo>
                  <a:lnTo>
                    <a:pt x="84" y="677"/>
                  </a:lnTo>
                </a:path>
              </a:pathLst>
            </a:custGeom>
            <a:noFill/>
            <a:ln w="12700" cap="flat">
              <a:gradFill>
                <a:gsLst>
                  <a:gs pos="0">
                    <a:schemeClr val="tx2"/>
                  </a:gs>
                  <a:gs pos="30000">
                    <a:schemeClr val="accent2"/>
                  </a:gs>
                  <a:gs pos="73000">
                    <a:schemeClr val="accent3"/>
                  </a:gs>
                  <a:gs pos="100000">
                    <a:schemeClr val="accent4"/>
                  </a:gs>
                </a:gsLst>
                <a:lin ang="5400000" scaled="1"/>
              </a:gra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4BD97D5A-367E-F333-C082-ADA685861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7680" y="1075747"/>
              <a:ext cx="61913" cy="244475"/>
            </a:xfrm>
            <a:custGeom>
              <a:avLst/>
              <a:gdLst>
                <a:gd name="T0" fmla="*/ 0 w 171"/>
                <a:gd name="T1" fmla="*/ 225 h 678"/>
                <a:gd name="T2" fmla="*/ 85 w 171"/>
                <a:gd name="T3" fmla="*/ 0 h 678"/>
                <a:gd name="T4" fmla="*/ 170 w 171"/>
                <a:gd name="T5" fmla="*/ 225 h 678"/>
                <a:gd name="T6" fmla="*/ 170 w 171"/>
                <a:gd name="T7" fmla="*/ 592 h 678"/>
                <a:gd name="T8" fmla="*/ 85 w 171"/>
                <a:gd name="T9" fmla="*/ 677 h 678"/>
                <a:gd name="T10" fmla="*/ 85 w 171"/>
                <a:gd name="T11" fmla="*/ 677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1" h="678">
                  <a:moveTo>
                    <a:pt x="0" y="225"/>
                  </a:moveTo>
                  <a:cubicBezTo>
                    <a:pt x="0" y="132"/>
                    <a:pt x="57" y="0"/>
                    <a:pt x="85" y="0"/>
                  </a:cubicBezTo>
                  <a:cubicBezTo>
                    <a:pt x="113" y="0"/>
                    <a:pt x="170" y="132"/>
                    <a:pt x="170" y="225"/>
                  </a:cubicBezTo>
                  <a:lnTo>
                    <a:pt x="170" y="592"/>
                  </a:lnTo>
                  <a:cubicBezTo>
                    <a:pt x="170" y="640"/>
                    <a:pt x="133" y="677"/>
                    <a:pt x="85" y="677"/>
                  </a:cubicBezTo>
                  <a:lnTo>
                    <a:pt x="85" y="677"/>
                  </a:lnTo>
                </a:path>
              </a:pathLst>
            </a:custGeom>
            <a:noFill/>
            <a:ln w="12700" cap="flat">
              <a:gradFill>
                <a:gsLst>
                  <a:gs pos="0">
                    <a:schemeClr val="tx2"/>
                  </a:gs>
                  <a:gs pos="30000">
                    <a:schemeClr val="accent2"/>
                  </a:gs>
                  <a:gs pos="73000">
                    <a:schemeClr val="accent3"/>
                  </a:gs>
                  <a:gs pos="100000">
                    <a:schemeClr val="accent4"/>
                  </a:gs>
                </a:gsLst>
                <a:lin ang="5400000" scaled="1"/>
              </a:gra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E929E24-1A77-BB1C-0177-40D129DC5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6393" y="994784"/>
              <a:ext cx="142875" cy="315913"/>
            </a:xfrm>
            <a:custGeom>
              <a:avLst/>
              <a:gdLst>
                <a:gd name="T0" fmla="*/ 395 w 396"/>
                <a:gd name="T1" fmla="*/ 875 h 876"/>
                <a:gd name="T2" fmla="*/ 395 w 396"/>
                <a:gd name="T3" fmla="*/ 282 h 876"/>
                <a:gd name="T4" fmla="*/ 198 w 396"/>
                <a:gd name="T5" fmla="*/ 0 h 876"/>
                <a:gd name="T6" fmla="*/ 0 w 396"/>
                <a:gd name="T7" fmla="*/ 282 h 876"/>
                <a:gd name="T8" fmla="*/ 0 w 396"/>
                <a:gd name="T9" fmla="*/ 875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6" h="876">
                  <a:moveTo>
                    <a:pt x="395" y="875"/>
                  </a:moveTo>
                  <a:lnTo>
                    <a:pt x="395" y="282"/>
                  </a:lnTo>
                  <a:cubicBezTo>
                    <a:pt x="395" y="138"/>
                    <a:pt x="305" y="0"/>
                    <a:pt x="198" y="0"/>
                  </a:cubicBezTo>
                  <a:cubicBezTo>
                    <a:pt x="88" y="0"/>
                    <a:pt x="0" y="138"/>
                    <a:pt x="0" y="282"/>
                  </a:cubicBezTo>
                  <a:lnTo>
                    <a:pt x="0" y="875"/>
                  </a:lnTo>
                </a:path>
              </a:pathLst>
            </a:custGeom>
            <a:noFill/>
            <a:ln w="12700" cap="flat">
              <a:gradFill>
                <a:gsLst>
                  <a:gs pos="0">
                    <a:schemeClr val="tx2"/>
                  </a:gs>
                  <a:gs pos="30000">
                    <a:schemeClr val="accent2"/>
                  </a:gs>
                  <a:gs pos="73000">
                    <a:schemeClr val="accent3"/>
                  </a:gs>
                  <a:gs pos="100000">
                    <a:schemeClr val="accent4"/>
                  </a:gs>
                </a:gsLst>
                <a:lin ang="5400000" scaled="1"/>
              </a:gra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51EC662B-432A-1E98-F465-FCD997CE2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280" y="1105909"/>
              <a:ext cx="163513" cy="265113"/>
            </a:xfrm>
            <a:custGeom>
              <a:avLst/>
              <a:gdLst>
                <a:gd name="T0" fmla="*/ 310 w 452"/>
                <a:gd name="T1" fmla="*/ 426 h 737"/>
                <a:gd name="T2" fmla="*/ 310 w 452"/>
                <a:gd name="T3" fmla="*/ 228 h 737"/>
                <a:gd name="T4" fmla="*/ 254 w 452"/>
                <a:gd name="T5" fmla="*/ 31 h 737"/>
                <a:gd name="T6" fmla="*/ 197 w 452"/>
                <a:gd name="T7" fmla="*/ 31 h 737"/>
                <a:gd name="T8" fmla="*/ 141 w 452"/>
                <a:gd name="T9" fmla="*/ 228 h 737"/>
                <a:gd name="T10" fmla="*/ 141 w 452"/>
                <a:gd name="T11" fmla="*/ 426 h 737"/>
                <a:gd name="T12" fmla="*/ 0 w 452"/>
                <a:gd name="T13" fmla="*/ 595 h 737"/>
                <a:gd name="T14" fmla="*/ 0 w 452"/>
                <a:gd name="T15" fmla="*/ 680 h 737"/>
                <a:gd name="T16" fmla="*/ 141 w 452"/>
                <a:gd name="T17" fmla="*/ 680 h 737"/>
                <a:gd name="T18" fmla="*/ 197 w 452"/>
                <a:gd name="T19" fmla="*/ 736 h 737"/>
                <a:gd name="T20" fmla="*/ 254 w 452"/>
                <a:gd name="T21" fmla="*/ 736 h 737"/>
                <a:gd name="T22" fmla="*/ 310 w 452"/>
                <a:gd name="T23" fmla="*/ 680 h 737"/>
                <a:gd name="T24" fmla="*/ 451 w 452"/>
                <a:gd name="T25" fmla="*/ 680 h 737"/>
                <a:gd name="T26" fmla="*/ 451 w 452"/>
                <a:gd name="T27" fmla="*/ 595 h 737"/>
                <a:gd name="T28" fmla="*/ 310 w 452"/>
                <a:gd name="T29" fmla="*/ 426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2" h="737">
                  <a:moveTo>
                    <a:pt x="310" y="426"/>
                  </a:moveTo>
                  <a:lnTo>
                    <a:pt x="310" y="228"/>
                  </a:lnTo>
                  <a:cubicBezTo>
                    <a:pt x="310" y="141"/>
                    <a:pt x="276" y="79"/>
                    <a:pt x="254" y="31"/>
                  </a:cubicBezTo>
                  <a:cubicBezTo>
                    <a:pt x="240" y="0"/>
                    <a:pt x="212" y="0"/>
                    <a:pt x="197" y="31"/>
                  </a:cubicBezTo>
                  <a:cubicBezTo>
                    <a:pt x="175" y="79"/>
                    <a:pt x="141" y="141"/>
                    <a:pt x="141" y="228"/>
                  </a:cubicBezTo>
                  <a:lnTo>
                    <a:pt x="141" y="426"/>
                  </a:lnTo>
                  <a:lnTo>
                    <a:pt x="0" y="595"/>
                  </a:lnTo>
                  <a:lnTo>
                    <a:pt x="0" y="680"/>
                  </a:lnTo>
                  <a:lnTo>
                    <a:pt x="141" y="680"/>
                  </a:lnTo>
                  <a:lnTo>
                    <a:pt x="197" y="736"/>
                  </a:lnTo>
                  <a:lnTo>
                    <a:pt x="254" y="736"/>
                  </a:lnTo>
                  <a:lnTo>
                    <a:pt x="310" y="680"/>
                  </a:lnTo>
                  <a:lnTo>
                    <a:pt x="451" y="680"/>
                  </a:lnTo>
                  <a:lnTo>
                    <a:pt x="451" y="595"/>
                  </a:lnTo>
                  <a:lnTo>
                    <a:pt x="310" y="426"/>
                  </a:lnTo>
                </a:path>
              </a:pathLst>
            </a:custGeom>
            <a:noFill/>
            <a:ln w="12700" cap="flat">
              <a:gradFill>
                <a:gsLst>
                  <a:gs pos="0">
                    <a:schemeClr val="tx2"/>
                  </a:gs>
                  <a:gs pos="30000">
                    <a:schemeClr val="accent2"/>
                  </a:gs>
                  <a:gs pos="73000">
                    <a:schemeClr val="accent3"/>
                  </a:gs>
                  <a:gs pos="100000">
                    <a:schemeClr val="accent4"/>
                  </a:gs>
                </a:gsLst>
                <a:lin ang="5400000" scaled="1"/>
              </a:gra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11">
              <a:extLst>
                <a:ext uri="{FF2B5EF4-FFF2-40B4-BE49-F238E27FC236}">
                  <a16:creationId xmlns:a16="http://schemas.microsoft.com/office/drawing/2014/main" id="{12256EB9-9369-F53F-13C6-B9F6B16176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26243" y="1288472"/>
              <a:ext cx="1587" cy="50800"/>
            </a:xfrm>
            <a:prstGeom prst="line">
              <a:avLst/>
            </a:prstGeom>
            <a:noFill/>
            <a:ln w="12700" cap="flat">
              <a:gradFill>
                <a:gsLst>
                  <a:gs pos="0">
                    <a:schemeClr val="tx2"/>
                  </a:gs>
                  <a:gs pos="30000">
                    <a:schemeClr val="accent2"/>
                  </a:gs>
                  <a:gs pos="73000">
                    <a:schemeClr val="accent3"/>
                  </a:gs>
                  <a:gs pos="100000">
                    <a:schemeClr val="accent4"/>
                  </a:gs>
                </a:gsLst>
                <a:lin ang="5400000" scaled="1"/>
              </a:gra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3746686" y="5140341"/>
            <a:ext cx="5843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  <a:latin typeface="CNES Sans Light" panose="00000400000000000000" pitchFamily="50" charset="0"/>
              </a:rPr>
              <a:t>New </a:t>
            </a:r>
            <a:r>
              <a:rPr lang="fr-FR" b="1" dirty="0">
                <a:solidFill>
                  <a:srgbClr val="002060"/>
                </a:solidFill>
                <a:latin typeface="CNES Sans Light" panose="00000400000000000000" pitchFamily="50" charset="0"/>
              </a:rPr>
              <a:t>version </a:t>
            </a:r>
            <a:r>
              <a:rPr lang="fr-FR" b="1" dirty="0" smtClean="0">
                <a:solidFill>
                  <a:srgbClr val="002060"/>
                </a:solidFill>
                <a:latin typeface="CNES Sans Light" panose="00000400000000000000" pitchFamily="50" charset="0"/>
              </a:rPr>
              <a:t>-&gt; </a:t>
            </a:r>
            <a:r>
              <a:rPr lang="en-US" b="1" dirty="0" smtClean="0">
                <a:solidFill>
                  <a:srgbClr val="002060"/>
                </a:solidFill>
                <a:latin typeface="CNES Sans Light" panose="00000400000000000000" pitchFamily="50" charset="0"/>
              </a:rPr>
              <a:t>MUSCLE-NEO</a:t>
            </a:r>
          </a:p>
          <a:p>
            <a:r>
              <a:rPr lang="fr-FR" b="1" dirty="0" err="1" smtClean="0">
                <a:solidFill>
                  <a:srgbClr val="002060"/>
                </a:solidFill>
                <a:latin typeface="CNES Sans Light" panose="00000400000000000000" pitchFamily="50" charset="0"/>
              </a:rPr>
              <a:t>delivery</a:t>
            </a:r>
            <a:r>
              <a:rPr lang="fr-FR" b="1" dirty="0" smtClean="0">
                <a:solidFill>
                  <a:srgbClr val="002060"/>
                </a:solidFill>
                <a:latin typeface="CNES Sans Light" panose="00000400000000000000" pitchFamily="50" charset="0"/>
              </a:rPr>
              <a:t> </a:t>
            </a:r>
            <a:r>
              <a:rPr lang="fr-FR" b="1" dirty="0">
                <a:solidFill>
                  <a:srgbClr val="002060"/>
                </a:solidFill>
                <a:latin typeface="CNES Sans Light" panose="00000400000000000000" pitchFamily="50" charset="0"/>
              </a:rPr>
              <a:t>in </a:t>
            </a:r>
            <a:r>
              <a:rPr lang="fr-FR" b="1" dirty="0" err="1">
                <a:solidFill>
                  <a:srgbClr val="002060"/>
                </a:solidFill>
                <a:latin typeface="CNES Sans Light" panose="00000400000000000000" pitchFamily="50" charset="0"/>
              </a:rPr>
              <a:t>Oct</a:t>
            </a:r>
            <a:r>
              <a:rPr lang="fr-FR" b="1" dirty="0">
                <a:solidFill>
                  <a:srgbClr val="002060"/>
                </a:solidFill>
                <a:latin typeface="CNES Sans Light" panose="00000400000000000000" pitchFamily="50" charset="0"/>
              </a:rPr>
              <a:t> 2025 : </a:t>
            </a:r>
            <a:r>
              <a:rPr lang="fr-FR" b="1" dirty="0" err="1" smtClean="0">
                <a:solidFill>
                  <a:srgbClr val="FF0000"/>
                </a:solidFill>
                <a:latin typeface="CNES Sans Light" panose="00000400000000000000" pitchFamily="50" charset="0"/>
              </a:rPr>
              <a:t>external</a:t>
            </a:r>
            <a:r>
              <a:rPr lang="fr-FR" b="1" dirty="0" smtClean="0">
                <a:solidFill>
                  <a:srgbClr val="FF0000"/>
                </a:solidFill>
                <a:latin typeface="CNES Sans Light" panose="00000400000000000000" pitchFamily="50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CNES Sans Light" panose="00000400000000000000" pitchFamily="50" charset="0"/>
              </a:rPr>
              <a:t>access</a:t>
            </a:r>
            <a:r>
              <a:rPr lang="fr-FR" b="1" dirty="0">
                <a:solidFill>
                  <a:srgbClr val="FF0000"/>
                </a:solidFill>
                <a:latin typeface="CNES Sans Light" panose="00000400000000000000" pitchFamily="50" charset="0"/>
              </a:rPr>
              <a:t> via web </a:t>
            </a:r>
            <a:r>
              <a:rPr lang="fr-FR" b="1" dirty="0" smtClean="0">
                <a:solidFill>
                  <a:srgbClr val="FF0000"/>
                </a:solidFill>
                <a:latin typeface="CNES Sans Light" panose="00000400000000000000" pitchFamily="50" charset="0"/>
              </a:rPr>
              <a:t>service</a:t>
            </a:r>
          </a:p>
          <a:p>
            <a:r>
              <a:rPr lang="fr-FR" b="1" dirty="0" smtClean="0">
                <a:solidFill>
                  <a:srgbClr val="002060"/>
                </a:solidFill>
                <a:latin typeface="CNES Sans Light" panose="00000400000000000000" pitchFamily="50" charset="0"/>
              </a:rPr>
              <a:t>Open to </a:t>
            </a:r>
            <a:r>
              <a:rPr lang="fr-FR" b="1" dirty="0">
                <a:solidFill>
                  <a:srgbClr val="002060"/>
                </a:solidFill>
                <a:latin typeface="CNES Sans Light" panose="00000400000000000000" pitchFamily="50" charset="0"/>
              </a:rPr>
              <a:t>CNES </a:t>
            </a:r>
            <a:r>
              <a:rPr lang="fr-FR" b="1" dirty="0" err="1">
                <a:solidFill>
                  <a:srgbClr val="002060"/>
                </a:solidFill>
                <a:latin typeface="CNES Sans Light" panose="00000400000000000000" pitchFamily="50" charset="0"/>
              </a:rPr>
              <a:t>external</a:t>
            </a:r>
            <a:r>
              <a:rPr lang="fr-FR" b="1" dirty="0">
                <a:solidFill>
                  <a:srgbClr val="002060"/>
                </a:solidFill>
                <a:latin typeface="CNES Sans Light" panose="00000400000000000000" pitchFamily="50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NES Sans Light" panose="00000400000000000000" pitchFamily="50" charset="0"/>
              </a:rPr>
              <a:t>partners</a:t>
            </a:r>
            <a:endParaRPr lang="fr-FR" b="1" dirty="0">
              <a:solidFill>
                <a:srgbClr val="FF0000"/>
              </a:solidFill>
              <a:latin typeface="CNES Sans Light" panose="00000400000000000000" pitchFamily="50" charset="0"/>
            </a:endParaRPr>
          </a:p>
          <a:p>
            <a:endParaRPr lang="en-US" b="1" dirty="0">
              <a:solidFill>
                <a:srgbClr val="002060"/>
              </a:solidFill>
              <a:latin typeface="CNES Sans Light" panose="00000400000000000000" pitchFamily="50" charset="0"/>
            </a:endParaRPr>
          </a:p>
          <a:p>
            <a:endParaRPr lang="en-US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637" y="4952959"/>
            <a:ext cx="2068598" cy="102813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3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11"/>
    </mc:Choice>
    <mc:Fallback xmlns="">
      <p:transition spd="slow" advTm="70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35" y="1713862"/>
            <a:ext cx="6824435" cy="3157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au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4473678"/>
                  </p:ext>
                </p:extLst>
              </p:nvPr>
            </p:nvGraphicFramePr>
            <p:xfrm>
              <a:off x="7793666" y="1713862"/>
              <a:ext cx="4185428" cy="170113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74160">
                      <a:extLst>
                        <a:ext uri="{9D8B030D-6E8A-4147-A177-3AD203B41FA5}">
                          <a16:colId xmlns:a16="http://schemas.microsoft.com/office/drawing/2014/main" val="4179591692"/>
                        </a:ext>
                      </a:extLst>
                    </a:gridCol>
                    <a:gridCol w="1322008">
                      <a:extLst>
                        <a:ext uri="{9D8B030D-6E8A-4147-A177-3AD203B41FA5}">
                          <a16:colId xmlns:a16="http://schemas.microsoft.com/office/drawing/2014/main" val="1931862197"/>
                        </a:ext>
                      </a:extLst>
                    </a:gridCol>
                    <a:gridCol w="1389260">
                      <a:extLst>
                        <a:ext uri="{9D8B030D-6E8A-4147-A177-3AD203B41FA5}">
                          <a16:colId xmlns:a16="http://schemas.microsoft.com/office/drawing/2014/main" val="1116825171"/>
                        </a:ext>
                      </a:extLst>
                    </a:gridCol>
                  </a:tblGrid>
                  <a:tr h="251460">
                    <a:tc row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</a:rPr>
                            <a:t> </a:t>
                          </a:r>
                        </a:p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</a:rPr>
                            <a:t>  </a:t>
                          </a:r>
                          <a:r>
                            <a:rPr lang="fr-FR" sz="1600" dirty="0" err="1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</a:rPr>
                            <a:t>N_pixels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</a:rPr>
                            <a:t>S3A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</a:rPr>
                            <a:t>S3B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extLst>
                      <a:ext uri="{0D108BD9-81ED-4DB2-BD59-A6C34878D82A}">
                        <a16:rowId xmlns:a16="http://schemas.microsoft.com/office/drawing/2014/main" val="420623531"/>
                      </a:ext>
                    </a:extLst>
                  </a:tr>
                  <a:tr h="251460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en-GB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41512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en-GB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93023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extLst>
                      <a:ext uri="{0D108BD9-81ED-4DB2-BD59-A6C34878D82A}">
                        <a16:rowId xmlns:a16="http://schemas.microsoft.com/office/drawing/2014/main" val="3201834970"/>
                      </a:ext>
                    </a:extLst>
                  </a:tr>
                  <a:tr h="558131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dirty="0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</a:rPr>
                            <a:t>S8 </a:t>
                          </a:r>
                          <a14:m>
                            <m:oMath xmlns:m="http://schemas.openxmlformats.org/officeDocument/2006/math">
                              <m:r>
                                <a:rPr lang="fr-FR" sz="1600" b="1" i="0" dirty="0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fr-FR" sz="1600" b="1" i="0" dirty="0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𝐁𝐓</m:t>
                              </m:r>
                              <m:r>
                                <a:rPr lang="fr-FR" sz="1600" b="1" i="0" dirty="0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(°</m:t>
                              </m:r>
                              <m:r>
                                <a:rPr lang="fr-FR" sz="1600" b="1" i="0" dirty="0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𝐊</m:t>
                              </m:r>
                              <m:r>
                                <a:rPr lang="fr-FR" sz="1600" b="1" i="0" dirty="0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fr-FR" sz="1600" dirty="0" smtClean="0">
                            <a:solidFill>
                              <a:srgbClr val="002060"/>
                            </a:solidFill>
                            <a:effectLst/>
                            <a:latin typeface="+mn-lt"/>
                          </a:endParaRPr>
                        </a:p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200" dirty="0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</a:rPr>
                            <a:t>(10.85 µm)</a:t>
                          </a:r>
                          <a:endParaRPr lang="fr-FR" sz="12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0.16 ± 0.39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0.16 ± 0.37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52853036"/>
                      </a:ext>
                    </a:extLst>
                  </a:tr>
                  <a:tr h="538385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dirty="0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</a:rPr>
                            <a:t>S9 </a:t>
                          </a:r>
                          <a14:m>
                            <m:oMath xmlns:m="http://schemas.openxmlformats.org/officeDocument/2006/math">
                              <m:r>
                                <a:rPr lang="fr-FR" sz="1600" b="1" i="0" dirty="0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𝐁𝐓</m:t>
                              </m:r>
                              <m:r>
                                <a:rPr lang="fr-FR" sz="1600" b="1" i="0" dirty="0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(°</m:t>
                              </m:r>
                              <m:r>
                                <a:rPr lang="fr-FR" sz="1600" b="1" i="0" dirty="0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𝐊</m:t>
                              </m:r>
                              <m:r>
                                <a:rPr lang="fr-FR" sz="1600" b="1" i="0" dirty="0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</a:endParaRPr>
                        </a:p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2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</a:rPr>
                            <a:t>(12 µm)</a:t>
                          </a:r>
                          <a:endParaRPr lang="fr-FR" sz="12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-0.08 ± 0.46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-0.14</a:t>
                          </a:r>
                          <a:r>
                            <a:rPr lang="fr-FR" sz="1600" baseline="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± 0.45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901282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au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4473678"/>
                  </p:ext>
                </p:extLst>
              </p:nvPr>
            </p:nvGraphicFramePr>
            <p:xfrm>
              <a:off x="7793666" y="1713862"/>
              <a:ext cx="4185428" cy="170113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74160">
                      <a:extLst>
                        <a:ext uri="{9D8B030D-6E8A-4147-A177-3AD203B41FA5}">
                          <a16:colId xmlns:a16="http://schemas.microsoft.com/office/drawing/2014/main" val="4179591692"/>
                        </a:ext>
                      </a:extLst>
                    </a:gridCol>
                    <a:gridCol w="1322008">
                      <a:extLst>
                        <a:ext uri="{9D8B030D-6E8A-4147-A177-3AD203B41FA5}">
                          <a16:colId xmlns:a16="http://schemas.microsoft.com/office/drawing/2014/main" val="1931862197"/>
                        </a:ext>
                      </a:extLst>
                    </a:gridCol>
                    <a:gridCol w="1389260">
                      <a:extLst>
                        <a:ext uri="{9D8B030D-6E8A-4147-A177-3AD203B41FA5}">
                          <a16:colId xmlns:a16="http://schemas.microsoft.com/office/drawing/2014/main" val="1116825171"/>
                        </a:ext>
                      </a:extLst>
                    </a:gridCol>
                  </a:tblGrid>
                  <a:tr h="251460">
                    <a:tc row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</a:rPr>
                            <a:t> </a:t>
                          </a:r>
                        </a:p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</a:rPr>
                            <a:t>  </a:t>
                          </a:r>
                          <a:r>
                            <a:rPr lang="fr-FR" sz="1600" dirty="0" err="1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</a:rPr>
                            <a:t>N_pixels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</a:rPr>
                            <a:t>S3A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</a:rPr>
                            <a:t>S3B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extLst>
                      <a:ext uri="{0D108BD9-81ED-4DB2-BD59-A6C34878D82A}">
                        <a16:rowId xmlns:a16="http://schemas.microsoft.com/office/drawing/2014/main" val="420623531"/>
                      </a:ext>
                    </a:extLst>
                  </a:tr>
                  <a:tr h="350520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en-GB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41512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en-GB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93023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extLst>
                      <a:ext uri="{0D108BD9-81ED-4DB2-BD59-A6C34878D82A}">
                        <a16:rowId xmlns:a16="http://schemas.microsoft.com/office/drawing/2014/main" val="3201834970"/>
                      </a:ext>
                    </a:extLst>
                  </a:tr>
                  <a:tr h="55813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2324" marR="52324" marT="0" marB="0">
                        <a:blipFill>
                          <a:blip r:embed="rId6"/>
                          <a:stretch>
                            <a:fillRect l="-413" t="-118478" r="-185950" b="-1119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0.16 ± 0.39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0.16 ± 0.37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52853036"/>
                      </a:ext>
                    </a:extLst>
                  </a:tr>
                  <a:tr h="5410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2324" marR="52324" marT="0" marB="0">
                        <a:blipFill>
                          <a:blip r:embed="rId6"/>
                          <a:stretch>
                            <a:fillRect l="-413" t="-225843" r="-185950" b="-157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-0.08 ± 0.46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-0.14</a:t>
                          </a:r>
                          <a:r>
                            <a:rPr lang="fr-FR" sz="1600" baseline="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± 0.45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9012828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ZoneTexte 12"/>
          <p:cNvSpPr txBox="1"/>
          <p:nvPr/>
        </p:nvSpPr>
        <p:spPr>
          <a:xfrm>
            <a:off x="533096" y="5914713"/>
            <a:ext cx="6434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Excellent consistency </a:t>
            </a:r>
            <a:r>
              <a:rPr lang="fr-FR" dirty="0">
                <a:sym typeface="Wingdings" panose="05000000000000000000" pitchFamily="2" charset="2"/>
              </a:rPr>
              <a:t> 	Good validation method for TRISHNA</a:t>
            </a:r>
          </a:p>
        </p:txBody>
      </p:sp>
      <p:sp>
        <p:nvSpPr>
          <p:cNvPr id="2" name="Rectangle 1"/>
          <p:cNvSpPr/>
          <p:nvPr/>
        </p:nvSpPr>
        <p:spPr>
          <a:xfrm>
            <a:off x="8299981" y="1366542"/>
            <a:ext cx="3060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dirty="0"/>
              <a:t>Application to Sentinel3/SLSTR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74339" y="5513018"/>
            <a:ext cx="5093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dirty="0"/>
              <a:t>Application to IASI, </a:t>
            </a:r>
            <a:r>
              <a:rPr lang="fr-FR" sz="1800" b="1" dirty="0" err="1"/>
              <a:t>convoluted</a:t>
            </a:r>
            <a:r>
              <a:rPr lang="fr-FR" sz="1800" b="1" dirty="0"/>
              <a:t> </a:t>
            </a:r>
            <a:r>
              <a:rPr lang="fr-FR" sz="1800" b="1" dirty="0" err="1"/>
              <a:t>with</a:t>
            </a:r>
            <a:r>
              <a:rPr lang="fr-FR" sz="1800" b="1" dirty="0"/>
              <a:t> TRISHNA bands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au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79535498"/>
                  </p:ext>
                </p:extLst>
              </p:nvPr>
            </p:nvGraphicFramePr>
            <p:xfrm>
              <a:off x="5853410" y="4120749"/>
              <a:ext cx="6301649" cy="142463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45800">
                      <a:extLst>
                        <a:ext uri="{9D8B030D-6E8A-4147-A177-3AD203B41FA5}">
                          <a16:colId xmlns:a16="http://schemas.microsoft.com/office/drawing/2014/main" val="4179591692"/>
                        </a:ext>
                      </a:extLst>
                    </a:gridCol>
                    <a:gridCol w="1252554">
                      <a:extLst>
                        <a:ext uri="{9D8B030D-6E8A-4147-A177-3AD203B41FA5}">
                          <a16:colId xmlns:a16="http://schemas.microsoft.com/office/drawing/2014/main" val="1931862197"/>
                        </a:ext>
                      </a:extLst>
                    </a:gridCol>
                    <a:gridCol w="1280986">
                      <a:extLst>
                        <a:ext uri="{9D8B030D-6E8A-4147-A177-3AD203B41FA5}">
                          <a16:colId xmlns:a16="http://schemas.microsoft.com/office/drawing/2014/main" val="1116825171"/>
                        </a:ext>
                      </a:extLst>
                    </a:gridCol>
                    <a:gridCol w="1338136">
                      <a:extLst>
                        <a:ext uri="{9D8B030D-6E8A-4147-A177-3AD203B41FA5}">
                          <a16:colId xmlns:a16="http://schemas.microsoft.com/office/drawing/2014/main" val="1497506269"/>
                        </a:ext>
                      </a:extLst>
                    </a:gridCol>
                    <a:gridCol w="1384173">
                      <a:extLst>
                        <a:ext uri="{9D8B030D-6E8A-4147-A177-3AD203B41FA5}">
                          <a16:colId xmlns:a16="http://schemas.microsoft.com/office/drawing/2014/main" val="787281637"/>
                        </a:ext>
                      </a:extLst>
                    </a:gridCol>
                  </a:tblGrid>
                  <a:tr h="0">
                    <a:tc row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</a:rPr>
                            <a:t> N_pixels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u="none" strike="noStrike" dirty="0">
                              <a:solidFill>
                                <a:srgbClr val="002060"/>
                              </a:solidFill>
                              <a:effectLst/>
                            </a:rPr>
                            <a:t>TIR1 (8.65µm)</a:t>
                          </a:r>
                          <a:endParaRPr lang="fr-FR" sz="1600" b="0" i="0" u="none" strike="noStrike" dirty="0">
                            <a:solidFill>
                              <a:srgbClr val="00206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24" marR="52324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b="1" u="none" strike="noStrike" kern="1200" dirty="0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TIR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b="1" u="none" strike="noStrike" kern="1200" dirty="0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(9.0 </a:t>
                          </a:r>
                          <a:r>
                            <a:rPr lang="fr-FR" sz="1600" b="1" u="none" strike="noStrike" kern="12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µm)</a:t>
                          </a:r>
                        </a:p>
                      </a:txBody>
                      <a:tcPr marL="52324" marR="52324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u="none" strike="noStrike" dirty="0">
                              <a:solidFill>
                                <a:srgbClr val="002060"/>
                              </a:solidFill>
                              <a:effectLst/>
                            </a:rPr>
                            <a:t>TIR3 (10.6µm)</a:t>
                          </a:r>
                          <a:endParaRPr lang="fr-FR" sz="1600" b="0" i="0" u="none" strike="noStrike" dirty="0">
                            <a:solidFill>
                              <a:srgbClr val="00206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24" marR="52324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u="none" strike="noStrike" dirty="0">
                              <a:solidFill>
                                <a:srgbClr val="002060"/>
                              </a:solidFill>
                              <a:effectLst/>
                            </a:rPr>
                            <a:t>TIR4 </a:t>
                          </a:r>
                          <a:endParaRPr lang="fr-FR" sz="1600" b="1" u="none" strike="noStrike" kern="12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u="none" strike="noStrike" dirty="0" smtClean="0">
                              <a:solidFill>
                                <a:srgbClr val="002060"/>
                              </a:solidFill>
                              <a:effectLst/>
                            </a:rPr>
                            <a:t>(</a:t>
                          </a:r>
                          <a:r>
                            <a:rPr lang="fr-FR" sz="1600" u="none" strike="noStrike" dirty="0">
                              <a:solidFill>
                                <a:srgbClr val="002060"/>
                              </a:solidFill>
                              <a:effectLst/>
                            </a:rPr>
                            <a:t>11.6 µm)</a:t>
                          </a:r>
                          <a:endParaRPr lang="fr-FR" sz="1600" b="0" i="0" u="none" strike="noStrike" dirty="0">
                            <a:solidFill>
                              <a:srgbClr val="00206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24" marR="52324" marT="0" marB="0"/>
                    </a:tc>
                    <a:extLst>
                      <a:ext uri="{0D108BD9-81ED-4DB2-BD59-A6C34878D82A}">
                        <a16:rowId xmlns:a16="http://schemas.microsoft.com/office/drawing/2014/main" val="420623531"/>
                      </a:ext>
                    </a:extLst>
                  </a:tr>
                  <a:tr h="430767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12476</a:t>
                          </a:r>
                        </a:p>
                      </a:txBody>
                      <a:tcPr marL="52324" marR="52324" marT="0" marB="0" anchor="ctr"/>
                    </a:tc>
                    <a:tc hMerge="1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endParaRPr lang="fr-FR" sz="16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tc hMerge="1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endParaRPr lang="fr-FR" sz="16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tc hMerge="1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endParaRPr lang="fr-FR" sz="16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extLst>
                      <a:ext uri="{0D108BD9-81ED-4DB2-BD59-A6C34878D82A}">
                        <a16:rowId xmlns:a16="http://schemas.microsoft.com/office/drawing/2014/main" val="3201834970"/>
                      </a:ext>
                    </a:extLst>
                  </a:tr>
                  <a:tr h="391885"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1" i="0" dirty="0" smtClean="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sz="1600" b="1" i="0" dirty="0" smtClean="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𝚫</m:t>
                                </m:r>
                                <m:r>
                                  <a:rPr lang="fr-FR" sz="1600" b="1" i="0" dirty="0" smtClean="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𝐁𝐓</m:t>
                                </m:r>
                                <m:r>
                                  <a:rPr lang="fr-FR" sz="1600" b="1" i="0" dirty="0" smtClean="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(°</m:t>
                                </m:r>
                                <m:r>
                                  <a:rPr lang="fr-FR" sz="1600" b="1" i="0" dirty="0" smtClean="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𝐊</m:t>
                                </m:r>
                                <m:r>
                                  <a:rPr lang="fr-FR" sz="1600" b="1" i="0" dirty="0" smtClean="0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12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-0.37 ± 0.35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-0.38 ± 0.39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-0.20± 0.40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-0.30 ± 0.46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528530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au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79535498"/>
                  </p:ext>
                </p:extLst>
              </p:nvPr>
            </p:nvGraphicFramePr>
            <p:xfrm>
              <a:off x="5853410" y="4120749"/>
              <a:ext cx="6301649" cy="142463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45800">
                      <a:extLst>
                        <a:ext uri="{9D8B030D-6E8A-4147-A177-3AD203B41FA5}">
                          <a16:colId xmlns:a16="http://schemas.microsoft.com/office/drawing/2014/main" val="4179591692"/>
                        </a:ext>
                      </a:extLst>
                    </a:gridCol>
                    <a:gridCol w="1252554">
                      <a:extLst>
                        <a:ext uri="{9D8B030D-6E8A-4147-A177-3AD203B41FA5}">
                          <a16:colId xmlns:a16="http://schemas.microsoft.com/office/drawing/2014/main" val="1931862197"/>
                        </a:ext>
                      </a:extLst>
                    </a:gridCol>
                    <a:gridCol w="1280986">
                      <a:extLst>
                        <a:ext uri="{9D8B030D-6E8A-4147-A177-3AD203B41FA5}">
                          <a16:colId xmlns:a16="http://schemas.microsoft.com/office/drawing/2014/main" val="1116825171"/>
                        </a:ext>
                      </a:extLst>
                    </a:gridCol>
                    <a:gridCol w="1338136">
                      <a:extLst>
                        <a:ext uri="{9D8B030D-6E8A-4147-A177-3AD203B41FA5}">
                          <a16:colId xmlns:a16="http://schemas.microsoft.com/office/drawing/2014/main" val="1497506269"/>
                        </a:ext>
                      </a:extLst>
                    </a:gridCol>
                    <a:gridCol w="1384173">
                      <a:extLst>
                        <a:ext uri="{9D8B030D-6E8A-4147-A177-3AD203B41FA5}">
                          <a16:colId xmlns:a16="http://schemas.microsoft.com/office/drawing/2014/main" val="787281637"/>
                        </a:ext>
                      </a:extLst>
                    </a:gridCol>
                  </a:tblGrid>
                  <a:tr h="601980">
                    <a:tc row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</a:rPr>
                            <a:t> N_pixels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u="none" strike="noStrike" dirty="0">
                              <a:solidFill>
                                <a:srgbClr val="002060"/>
                              </a:solidFill>
                              <a:effectLst/>
                            </a:rPr>
                            <a:t>TIR1 (8.65µm)</a:t>
                          </a:r>
                          <a:endParaRPr lang="fr-FR" sz="1600" b="0" i="0" u="none" strike="noStrike" dirty="0">
                            <a:solidFill>
                              <a:srgbClr val="00206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24" marR="52324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b="1" u="none" strike="noStrike" kern="1200" dirty="0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TIR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b="1" u="none" strike="noStrike" kern="1200" dirty="0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(9.0 </a:t>
                          </a:r>
                          <a:r>
                            <a:rPr lang="fr-FR" sz="1600" b="1" u="none" strike="noStrike" kern="12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µm)</a:t>
                          </a:r>
                        </a:p>
                      </a:txBody>
                      <a:tcPr marL="52324" marR="52324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u="none" strike="noStrike" dirty="0">
                              <a:solidFill>
                                <a:srgbClr val="002060"/>
                              </a:solidFill>
                              <a:effectLst/>
                            </a:rPr>
                            <a:t>TIR3 (10.6µm)</a:t>
                          </a:r>
                          <a:endParaRPr lang="fr-FR" sz="1600" b="0" i="0" u="none" strike="noStrike" dirty="0">
                            <a:solidFill>
                              <a:srgbClr val="00206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24" marR="52324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u="none" strike="noStrike" dirty="0">
                              <a:solidFill>
                                <a:srgbClr val="002060"/>
                              </a:solidFill>
                              <a:effectLst/>
                            </a:rPr>
                            <a:t>TIR4 </a:t>
                          </a:r>
                          <a:endParaRPr lang="fr-FR" sz="1600" b="1" u="none" strike="noStrike" kern="12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u="none" strike="noStrike" dirty="0" smtClean="0">
                              <a:solidFill>
                                <a:srgbClr val="002060"/>
                              </a:solidFill>
                              <a:effectLst/>
                            </a:rPr>
                            <a:t>(</a:t>
                          </a:r>
                          <a:r>
                            <a:rPr lang="fr-FR" sz="1600" u="none" strike="noStrike" dirty="0">
                              <a:solidFill>
                                <a:srgbClr val="002060"/>
                              </a:solidFill>
                              <a:effectLst/>
                            </a:rPr>
                            <a:t>11.6 µm)</a:t>
                          </a:r>
                          <a:endParaRPr lang="fr-FR" sz="1600" b="0" i="0" u="none" strike="noStrike" dirty="0">
                            <a:solidFill>
                              <a:srgbClr val="00206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24" marR="52324" marT="0" marB="0"/>
                    </a:tc>
                    <a:extLst>
                      <a:ext uri="{0D108BD9-81ED-4DB2-BD59-A6C34878D82A}">
                        <a16:rowId xmlns:a16="http://schemas.microsoft.com/office/drawing/2014/main" val="420623531"/>
                      </a:ext>
                    </a:extLst>
                  </a:tr>
                  <a:tr h="430767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12476</a:t>
                          </a:r>
                        </a:p>
                      </a:txBody>
                      <a:tcPr marL="52324" marR="52324" marT="0" marB="0" anchor="ctr"/>
                    </a:tc>
                    <a:tc hMerge="1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endParaRPr lang="fr-FR" sz="16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tc hMerge="1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endParaRPr lang="fr-FR" sz="16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tc hMerge="1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endParaRPr lang="fr-FR" sz="16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324" marR="52324" marT="0" marB="0"/>
                    </a:tc>
                    <a:extLst>
                      <a:ext uri="{0D108BD9-81ED-4DB2-BD59-A6C34878D82A}">
                        <a16:rowId xmlns:a16="http://schemas.microsoft.com/office/drawing/2014/main" val="3201834970"/>
                      </a:ext>
                    </a:extLst>
                  </a:tr>
                  <a:tr h="39188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2324" marR="52324" marT="0" marB="0">
                        <a:blipFill>
                          <a:blip r:embed="rId7"/>
                          <a:stretch>
                            <a:fillRect l="-581" t="-276923" r="-504070" b="-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-0.37 ± 0.35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-0.38 ± 0.39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-0.20± 0.40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spcAft>
                              <a:spcPts val="250"/>
                            </a:spcAft>
                          </a:pPr>
                          <a:r>
                            <a:rPr lang="fr-FR" sz="1600" dirty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-0.30 ± 0.46</a:t>
                          </a:r>
                          <a:endParaRPr lang="fr-FR" sz="1600" dirty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5285303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Rectangle 2"/>
          <p:cNvSpPr/>
          <p:nvPr/>
        </p:nvSpPr>
        <p:spPr>
          <a:xfrm>
            <a:off x="0" y="957109"/>
            <a:ext cx="8858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/>
              <a:t>Comparison</a:t>
            </a:r>
            <a:r>
              <a:rPr lang="fr-FR" b="1" dirty="0"/>
              <a:t> to </a:t>
            </a:r>
            <a:r>
              <a:rPr lang="fr-FR" b="1" dirty="0" err="1"/>
              <a:t>simulated</a:t>
            </a:r>
            <a:r>
              <a:rPr lang="fr-FR" b="1" dirty="0"/>
              <a:t> radiances over the </a:t>
            </a:r>
            <a:r>
              <a:rPr lang="fr-FR" b="1" dirty="0" err="1"/>
              <a:t>ocean</a:t>
            </a:r>
            <a:r>
              <a:rPr lang="fr-FR" b="1" dirty="0"/>
              <a:t> (RT </a:t>
            </a:r>
            <a:r>
              <a:rPr lang="fr-FR" b="1" dirty="0" err="1" smtClean="0"/>
              <a:t>using</a:t>
            </a:r>
            <a:r>
              <a:rPr lang="fr-FR" b="1" dirty="0"/>
              <a:t> </a:t>
            </a:r>
            <a:r>
              <a:rPr lang="fr-FR" b="1" dirty="0" smtClean="0"/>
              <a:t>ECMWF </a:t>
            </a:r>
            <a:r>
              <a:rPr lang="fr-FR" b="1" dirty="0"/>
              <a:t>data)</a:t>
            </a:r>
          </a:p>
          <a:p>
            <a:r>
              <a:rPr lang="fr-FR" dirty="0"/>
              <a:t>« Inter-calibration » </a:t>
            </a:r>
            <a:r>
              <a:rPr lang="fr-FR" dirty="0" err="1"/>
              <a:t>with</a:t>
            </a:r>
            <a:r>
              <a:rPr lang="fr-FR" dirty="0"/>
              <a:t> ECMWF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7985343" y="3751417"/>
                <a:ext cx="43570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ΔBT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BT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sensor</m:t>
                          </m:r>
                        </m:e>
                      </m:d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BT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simulation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343" y="3751417"/>
                <a:ext cx="4357002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3"/>
          <p:cNvSpPr txBox="1"/>
          <p:nvPr/>
        </p:nvSpPr>
        <p:spPr>
          <a:xfrm>
            <a:off x="2096458" y="109262"/>
            <a:ext cx="8155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TIR L1 absolute calibration</a:t>
            </a:r>
            <a:endParaRPr lang="en-IN" sz="4000" b="1" dirty="0"/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10"/>
          </p:nvPr>
        </p:nvSpPr>
        <p:spPr bwMode="auto">
          <a:xfrm>
            <a:off x="11632772" y="6386871"/>
            <a:ext cx="522287" cy="323850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3E72B148-ED1C-44EC-8F78-C2C277BC2935}" type="slidenum">
              <a:rPr lang="en-US" altLang="fr-FR" sz="1800">
                <a:latin typeface="Calibri" panose="020F0502020204030204" pitchFamily="34" charset="0"/>
              </a:rPr>
              <a:pPr algn="ctr" eaLnBrk="1" hangingPunct="1"/>
              <a:t>12</a:t>
            </a:fld>
            <a:endParaRPr lang="en-US" altLang="fr-FR" sz="1800" dirty="0">
              <a:latin typeface="Calibri" panose="020F050202020403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0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319">
        <p:fade/>
      </p:transition>
    </mc:Choice>
    <mc:Fallback xmlns="">
      <p:transition spd="med" advTm="1003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927" y="1392514"/>
            <a:ext cx="11423073" cy="321492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FR" sz="2000" dirty="0" err="1"/>
              <a:t>Any</a:t>
            </a:r>
            <a:r>
              <a:rPr lang="fr-FR" sz="2000" dirty="0"/>
              <a:t> question  ?</a:t>
            </a: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5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30"/>
    </mc:Choice>
    <mc:Fallback xmlns="">
      <p:transition spd="slow" advTm="3013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r="2980"/>
          <a:stretch/>
        </p:blipFill>
        <p:spPr>
          <a:xfrm>
            <a:off x="5039749" y="1378226"/>
            <a:ext cx="7085989" cy="467801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5" y="1796275"/>
            <a:ext cx="11423073" cy="321492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200" dirty="0" smtClean="0"/>
              <a:t>C²OMODO, a trilateral organization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2200" dirty="0"/>
              <a:t>	</a:t>
            </a:r>
            <a:r>
              <a:rPr lang="fr-FR" sz="2200" dirty="0" smtClean="0"/>
              <a:t>CNES – NASA – JAXA </a:t>
            </a:r>
            <a:endParaRPr lang="en-US" sz="2200" dirty="0" smtClean="0"/>
          </a:p>
          <a:p>
            <a:pPr>
              <a:spcBef>
                <a:spcPts val="600"/>
              </a:spcBef>
            </a:pPr>
            <a:endParaRPr lang="en-US" sz="2200" dirty="0" smtClean="0"/>
          </a:p>
          <a:p>
            <a:pPr>
              <a:spcBef>
                <a:spcPts val="600"/>
              </a:spcBef>
            </a:pPr>
            <a:endParaRPr lang="en-US" sz="2200" dirty="0" smtClean="0"/>
          </a:p>
          <a:p>
            <a:pPr>
              <a:spcBef>
                <a:spcPts val="600"/>
              </a:spcBef>
            </a:pPr>
            <a:r>
              <a:rPr lang="en-US" sz="2200" dirty="0" smtClean="0"/>
              <a:t>CNES Phase BCDE1 began in July 24</a:t>
            </a:r>
          </a:p>
          <a:p>
            <a:pPr>
              <a:spcBef>
                <a:spcPts val="600"/>
              </a:spcBef>
            </a:pPr>
            <a:endParaRPr lang="en-US" sz="2200" dirty="0" smtClean="0"/>
          </a:p>
          <a:p>
            <a:pPr>
              <a:spcBef>
                <a:spcPts val="600"/>
              </a:spcBef>
            </a:pPr>
            <a:endParaRPr lang="en-US" sz="2200" dirty="0" smtClean="0"/>
          </a:p>
          <a:p>
            <a:pPr>
              <a:spcBef>
                <a:spcPts val="600"/>
              </a:spcBef>
            </a:pPr>
            <a:r>
              <a:rPr lang="en-US" sz="2200" dirty="0" smtClean="0"/>
              <a:t>Co-launch of C²OMODO-Sat and PMM</a:t>
            </a:r>
            <a:br>
              <a:rPr lang="en-US" sz="2200" dirty="0" smtClean="0"/>
            </a:br>
            <a:r>
              <a:rPr lang="en-US" sz="2200" dirty="0" smtClean="0"/>
              <a:t>scheduled in March 2030</a:t>
            </a:r>
            <a:endParaRPr lang="en-US" sz="20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Picture 2" descr="Meeting and Workshops – C2OMOD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9804" r="12912"/>
          <a:stretch/>
        </p:blipFill>
        <p:spPr bwMode="auto">
          <a:xfrm>
            <a:off x="10972800" y="79512"/>
            <a:ext cx="1136371" cy="131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066" y="78474"/>
            <a:ext cx="1036409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30"/>
    </mc:Choice>
    <mc:Fallback xmlns="">
      <p:transition spd="slow" advTm="3013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1330" y="132628"/>
            <a:ext cx="9253870" cy="667472"/>
          </a:xfrm>
        </p:spPr>
        <p:txBody>
          <a:bodyPr/>
          <a:lstStyle/>
          <a:p>
            <a:r>
              <a:rPr lang="fr-FR" b="1" dirty="0"/>
              <a:t>MicroCarb </a:t>
            </a:r>
            <a:r>
              <a:rPr lang="fr-FR" b="1" dirty="0" err="1"/>
              <a:t>Status</a:t>
            </a:r>
            <a:r>
              <a:rPr lang="fr-FR" b="1" dirty="0"/>
              <a:t>, </a:t>
            </a:r>
            <a:r>
              <a:rPr lang="fr-FR" b="1" dirty="0" err="1"/>
              <a:t>launch</a:t>
            </a:r>
            <a:r>
              <a:rPr lang="fr-FR" b="1" dirty="0"/>
              <a:t> </a:t>
            </a:r>
            <a:r>
              <a:rPr lang="fr-FR" b="1" dirty="0" err="1"/>
              <a:t>preparation</a:t>
            </a:r>
            <a:endParaRPr lang="en-US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977" y="970058"/>
            <a:ext cx="8146225" cy="4433773"/>
          </a:xfrm>
        </p:spPr>
        <p:txBody>
          <a:bodyPr/>
          <a:lstStyle/>
          <a:p>
            <a:r>
              <a:rPr lang="en-US" sz="2000" b="1" dirty="0"/>
              <a:t>Satellite Integration Status:</a:t>
            </a:r>
            <a:endParaRPr lang="en-US" sz="2000" dirty="0"/>
          </a:p>
          <a:p>
            <a:pPr lvl="1"/>
            <a:r>
              <a:rPr lang="en-US" sz="2000" dirty="0"/>
              <a:t>Completed in January 2024.</a:t>
            </a:r>
          </a:p>
          <a:p>
            <a:pPr lvl="1"/>
            <a:r>
              <a:rPr lang="en-US" sz="2000" dirty="0"/>
              <a:t>Currently under </a:t>
            </a:r>
            <a:r>
              <a:rPr lang="en-US" sz="2000" dirty="0" smtClean="0"/>
              <a:t>preparation after storage before transport</a:t>
            </a:r>
            <a:br>
              <a:rPr lang="en-US" sz="2000" dirty="0" smtClean="0"/>
            </a:br>
            <a:r>
              <a:rPr lang="en-US" sz="2000" dirty="0" smtClean="0"/>
              <a:t>to Guyana</a:t>
            </a:r>
            <a:endParaRPr lang="en-US" sz="2000" dirty="0"/>
          </a:p>
          <a:p>
            <a:r>
              <a:rPr lang="en-US" sz="2000" b="1" dirty="0"/>
              <a:t>Launch Perspective:</a:t>
            </a:r>
            <a:endParaRPr lang="en-US" sz="2000" dirty="0"/>
          </a:p>
          <a:p>
            <a:pPr lvl="1"/>
            <a:r>
              <a:rPr lang="en-US" sz="2000" dirty="0"/>
              <a:t>Planned on VEGA-C in </a:t>
            </a:r>
            <a:r>
              <a:rPr lang="en-US" sz="2000" dirty="0" smtClean="0"/>
              <a:t>July-2025</a:t>
            </a:r>
            <a:r>
              <a:rPr lang="en-US" sz="2000" dirty="0"/>
              <a:t>, </a:t>
            </a:r>
            <a:r>
              <a:rPr lang="en-US" sz="2000" dirty="0" smtClean="0"/>
              <a:t>on VEGA-C VV27 paired with CO3D</a:t>
            </a:r>
            <a:endParaRPr lang="en-US" sz="2000" dirty="0"/>
          </a:p>
          <a:p>
            <a:r>
              <a:rPr lang="en-US" sz="2000" b="1" dirty="0"/>
              <a:t>Operation Center Readiness:</a:t>
            </a:r>
            <a:endParaRPr lang="en-US" sz="2000" dirty="0"/>
          </a:p>
          <a:p>
            <a:pPr lvl="1"/>
            <a:r>
              <a:rPr lang="en-US" sz="2000" dirty="0"/>
              <a:t>Prepared for various operation modes.</a:t>
            </a:r>
          </a:p>
          <a:p>
            <a:pPr lvl="1"/>
            <a:r>
              <a:rPr lang="en-US" sz="2000" dirty="0"/>
              <a:t>Mission data processing chains tested </a:t>
            </a:r>
            <a:r>
              <a:rPr lang="en-US" sz="2000" dirty="0" smtClean="0"/>
              <a:t>and Mission </a:t>
            </a:r>
            <a:r>
              <a:rPr lang="en-US" sz="2000" dirty="0"/>
              <a:t>Center infrastructure ready </a:t>
            </a:r>
            <a:r>
              <a:rPr lang="en-US" sz="2000" dirty="0" smtClean="0"/>
              <a:t>&gt;</a:t>
            </a:r>
            <a:r>
              <a:rPr lang="en-US" sz="2000" dirty="0"/>
              <a:t>3000 computers cluster at EUMETSAT</a:t>
            </a:r>
          </a:p>
          <a:p>
            <a:r>
              <a:rPr lang="en-US" sz="2000" b="1" dirty="0"/>
              <a:t>Open data distribution through AERIS portal after </a:t>
            </a:r>
            <a:r>
              <a:rPr lang="en-US" sz="2000" b="1" dirty="0" smtClean="0"/>
              <a:t>CALVAL</a:t>
            </a:r>
            <a:endParaRPr lang="en-US" sz="20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028" y="845456"/>
            <a:ext cx="1247055" cy="18705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897" y="2762565"/>
            <a:ext cx="1921587" cy="14411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12767" y="1048557"/>
            <a:ext cx="21983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04" lvl="0">
              <a:buClr>
                <a:srgbClr val="00B0F0"/>
              </a:buClr>
              <a:defRPr/>
            </a:pPr>
            <a:r>
              <a:rPr lang="en-US" sz="1200" b="1" dirty="0" smtClean="0">
                <a:solidFill>
                  <a:srgbClr val="002060"/>
                </a:solidFill>
              </a:rPr>
              <a:t>Satellite AIT </a:t>
            </a:r>
            <a:r>
              <a:rPr lang="en-US" sz="1200" b="1" dirty="0">
                <a:solidFill>
                  <a:srgbClr val="002060"/>
                </a:solidFill>
              </a:rPr>
              <a:t>m</a:t>
            </a:r>
            <a:r>
              <a:rPr lang="en-US" sz="1200" b="1" dirty="0" smtClean="0">
                <a:solidFill>
                  <a:srgbClr val="002060"/>
                </a:solidFill>
              </a:rPr>
              <a:t>ajor steps:</a:t>
            </a:r>
          </a:p>
          <a:p>
            <a:pPr marL="179388" lvl="0" indent="-158750"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1" dirty="0" smtClean="0">
                <a:solidFill>
                  <a:srgbClr val="002060"/>
                </a:solidFill>
              </a:rPr>
              <a:t>instrument integration,</a:t>
            </a:r>
          </a:p>
          <a:p>
            <a:pPr marL="179388" lvl="0" indent="-158750"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1" dirty="0" smtClean="0">
                <a:solidFill>
                  <a:srgbClr val="002060"/>
                </a:solidFill>
              </a:rPr>
              <a:t>mechanical qualification,</a:t>
            </a:r>
          </a:p>
          <a:p>
            <a:pPr marL="179388" lvl="0" indent="-158750"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1" dirty="0" smtClean="0">
                <a:solidFill>
                  <a:srgbClr val="002060"/>
                </a:solidFill>
              </a:rPr>
              <a:t>EMC,</a:t>
            </a:r>
          </a:p>
          <a:p>
            <a:pPr marL="179388" lvl="0" indent="-158750"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1" dirty="0" smtClean="0">
                <a:solidFill>
                  <a:srgbClr val="002060"/>
                </a:solidFill>
              </a:rPr>
              <a:t>Thermal Vacuum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95842" y="6027098"/>
            <a:ext cx="18857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04" lvl="0">
              <a:buClr>
                <a:srgbClr val="00B0F0"/>
              </a:buClr>
              <a:defRPr/>
            </a:pPr>
            <a:r>
              <a:rPr lang="en-US" sz="1100" b="1" dirty="0" smtClean="0">
                <a:solidFill>
                  <a:srgbClr val="002060"/>
                </a:solidFill>
              </a:rPr>
              <a:t>Satellite final preparation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9485" y="825808"/>
            <a:ext cx="1274706" cy="189023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1623" y="2783241"/>
            <a:ext cx="1946964" cy="142051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3587" y="5223727"/>
            <a:ext cx="3112297" cy="1078545"/>
          </a:xfrm>
          <a:prstGeom prst="rect">
            <a:avLst/>
          </a:prstGeom>
        </p:spPr>
      </p:pic>
      <p:pic>
        <p:nvPicPr>
          <p:cNvPr id="14" name="Image 13"/>
          <p:cNvPicPr/>
          <p:nvPr/>
        </p:nvPicPr>
        <p:blipFill>
          <a:blip r:embed="rId8"/>
          <a:stretch>
            <a:fillRect/>
          </a:stretch>
        </p:blipFill>
        <p:spPr>
          <a:xfrm>
            <a:off x="8585639" y="4261266"/>
            <a:ext cx="2687607" cy="17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26"/>
    </mc:Choice>
    <mc:Fallback xmlns="">
      <p:transition spd="slow" advTm="4292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Presentation Overview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07258"/>
            <a:ext cx="10972800" cy="4334594"/>
          </a:xfrm>
        </p:spPr>
        <p:txBody>
          <a:bodyPr>
            <a:normAutofit/>
          </a:bodyPr>
          <a:lstStyle/>
          <a:p>
            <a:pPr lvl="0"/>
            <a:r>
              <a:rPr lang="en-GB" sz="3600" dirty="0"/>
              <a:t> IASI status and on-going studies</a:t>
            </a:r>
          </a:p>
          <a:p>
            <a:pPr lvl="0"/>
            <a:r>
              <a:rPr lang="en-GB" sz="3600" dirty="0"/>
              <a:t> IASI-NG development status</a:t>
            </a:r>
          </a:p>
          <a:p>
            <a:pPr lvl="0"/>
            <a:r>
              <a:rPr lang="fr-FR" sz="3600" dirty="0"/>
              <a:t> C</a:t>
            </a:r>
            <a:r>
              <a:rPr lang="fr-FR" sz="3600" baseline="30000" dirty="0"/>
              <a:t>2</a:t>
            </a:r>
            <a:r>
              <a:rPr lang="fr-FR" sz="3600" dirty="0"/>
              <a:t>OMODO</a:t>
            </a:r>
            <a:r>
              <a:rPr lang="en-US" altLang="fr-FR" sz="3600" dirty="0"/>
              <a:t> </a:t>
            </a:r>
            <a:r>
              <a:rPr lang="en-US" altLang="fr-FR" sz="3600" dirty="0" smtClean="0"/>
              <a:t>French </a:t>
            </a:r>
            <a:r>
              <a:rPr lang="fr-FR" sz="3600" dirty="0"/>
              <a:t>contribution to </a:t>
            </a:r>
            <a:r>
              <a:rPr lang="fr-FR" sz="3600" dirty="0" smtClean="0"/>
              <a:t>AOS</a:t>
            </a:r>
          </a:p>
          <a:p>
            <a:r>
              <a:rPr lang="fr-FR" sz="3600" dirty="0" smtClean="0"/>
              <a:t> MicroCarb </a:t>
            </a:r>
            <a:r>
              <a:rPr lang="en-GB" sz="3600" dirty="0"/>
              <a:t>development status </a:t>
            </a:r>
            <a:r>
              <a:rPr lang="fr-FR" sz="3600" dirty="0" smtClean="0"/>
              <a:t>and cal/val</a:t>
            </a:r>
            <a:endParaRPr lang="fr-FR" sz="3600" dirty="0"/>
          </a:p>
          <a:p>
            <a:pPr lvl="0"/>
            <a:r>
              <a:rPr lang="fr-FR" sz="3600" dirty="0" smtClean="0"/>
              <a:t> MUSCLE-NEO </a:t>
            </a:r>
            <a:r>
              <a:rPr lang="fr-FR" sz="3600" dirty="0"/>
              <a:t>Multi </a:t>
            </a:r>
            <a:r>
              <a:rPr lang="fr-FR" sz="3600" dirty="0" err="1"/>
              <a:t>Sensor</a:t>
            </a:r>
            <a:r>
              <a:rPr lang="fr-FR" sz="3600" dirty="0"/>
              <a:t> Calibration </a:t>
            </a:r>
            <a:r>
              <a:rPr lang="fr-FR" sz="3600" dirty="0" err="1" smtClean="0"/>
              <a:t>Environment</a:t>
            </a:r>
            <a:endParaRPr lang="fr-FR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5"/>
    </mc:Choice>
    <mc:Fallback xmlns="">
      <p:transition spd="slow" advTm="34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87" y="988160"/>
            <a:ext cx="10968886" cy="5224580"/>
          </a:xfrm>
        </p:spPr>
        <p:txBody>
          <a:bodyPr>
            <a:normAutofit/>
          </a:bodyPr>
          <a:lstStyle/>
          <a:p>
            <a:r>
              <a:rPr lang="en-US" sz="2000" dirty="0"/>
              <a:t>IASI-B and IASI-C instruments are currently operational and stable.</a:t>
            </a:r>
          </a:p>
          <a:p>
            <a:r>
              <a:rPr lang="en-US" sz="2000" dirty="0"/>
              <a:t>Radiometric inter-comparisons </a:t>
            </a:r>
            <a:r>
              <a:rPr lang="en-US" sz="2000" dirty="0" smtClean="0"/>
              <a:t>routinely </a:t>
            </a:r>
            <a:r>
              <a:rPr lang="en-US" sz="2000" dirty="0"/>
              <a:t>performed at CNES between IASI-B, IASI-C and </a:t>
            </a:r>
            <a:r>
              <a:rPr lang="en-US" sz="2000" dirty="0" smtClean="0"/>
              <a:t>with </a:t>
            </a:r>
            <a:r>
              <a:rPr lang="en-US" sz="2000" dirty="0" err="1" smtClean="0"/>
              <a:t>CrIS</a:t>
            </a:r>
            <a:r>
              <a:rPr lang="en-US" sz="2000" dirty="0" smtClean="0"/>
              <a:t>/NOAA-20 </a:t>
            </a:r>
            <a:r>
              <a:rPr lang="en-US" sz="2000" dirty="0"/>
              <a:t>and </a:t>
            </a:r>
            <a:r>
              <a:rPr lang="en-US" sz="2000" dirty="0" err="1" smtClean="0"/>
              <a:t>CrIS</a:t>
            </a:r>
            <a:r>
              <a:rPr lang="en-US" sz="2000" dirty="0" smtClean="0"/>
              <a:t>/NOAA-21 (since October 2023).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IASI-B / IASI-C inter-comparison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Very </a:t>
            </a:r>
            <a:r>
              <a:rPr lang="en-US" sz="1800" dirty="0"/>
              <a:t>good </a:t>
            </a:r>
            <a:r>
              <a:rPr lang="en-US" sz="1800" dirty="0" smtClean="0"/>
              <a:t>bias </a:t>
            </a:r>
            <a:r>
              <a:rPr lang="en-US" sz="1800" dirty="0"/>
              <a:t>between </a:t>
            </a:r>
            <a:r>
              <a:rPr lang="en-US" sz="1800" dirty="0" smtClean="0"/>
              <a:t>IASI-B </a:t>
            </a:r>
            <a:r>
              <a:rPr lang="en-US" sz="1800" dirty="0"/>
              <a:t>and </a:t>
            </a:r>
            <a:r>
              <a:rPr lang="en-US" sz="1800" dirty="0" smtClean="0"/>
              <a:t>IASI-C</a:t>
            </a:r>
            <a:r>
              <a:rPr lang="en-US" sz="1800" dirty="0"/>
              <a:t> </a:t>
            </a:r>
            <a:r>
              <a:rPr lang="en-US" sz="1800" dirty="0" smtClean="0"/>
              <a:t>≤ </a:t>
            </a:r>
            <a:r>
              <a:rPr lang="en-US" sz="1800" dirty="0"/>
              <a:t>± </a:t>
            </a:r>
            <a:r>
              <a:rPr lang="en-US" sz="1800" dirty="0" smtClean="0"/>
              <a:t>0.1 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A small variation around 700cm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 and 2400cm</a:t>
            </a:r>
            <a:r>
              <a:rPr lang="en-US" sz="1800" baseline="30000" dirty="0"/>
              <a:t>-1</a:t>
            </a:r>
            <a:r>
              <a:rPr lang="en-US" sz="1800" dirty="0" smtClean="0"/>
              <a:t> can be noticed ; it results probably from the drift of the </a:t>
            </a:r>
            <a:r>
              <a:rPr lang="en-US" sz="1800" dirty="0" err="1" smtClean="0"/>
              <a:t>Metop</a:t>
            </a:r>
            <a:r>
              <a:rPr lang="en-US" sz="1800" dirty="0" smtClean="0"/>
              <a:t>-B orbit plane which has not been maintained any longer since mid of 2022.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</p:spPr>
        <p:txBody>
          <a:bodyPr/>
          <a:lstStyle/>
          <a:p>
            <a:pPr lvl="0"/>
            <a:r>
              <a:rPr lang="en-GB" dirty="0"/>
              <a:t>IASI status and on-going studies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703" y="3495519"/>
            <a:ext cx="5613213" cy="277811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86"/>
    </mc:Choice>
    <mc:Fallback xmlns="">
      <p:transition spd="slow" advTm="53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276" y="875595"/>
            <a:ext cx="11369718" cy="52245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Inter-comparisons between IASI and </a:t>
            </a:r>
            <a:r>
              <a:rPr lang="en-US" sz="2000" dirty="0" err="1" smtClean="0"/>
              <a:t>CrIS</a:t>
            </a:r>
            <a:endParaRPr lang="en-US" sz="20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Bias </a:t>
            </a:r>
            <a:r>
              <a:rPr lang="en-US" sz="1800" dirty="0"/>
              <a:t>between </a:t>
            </a:r>
            <a:r>
              <a:rPr lang="en-US" sz="1800" dirty="0" smtClean="0"/>
              <a:t>IASI-B and C </a:t>
            </a:r>
            <a:r>
              <a:rPr lang="en-US" sz="1800" dirty="0"/>
              <a:t>and </a:t>
            </a:r>
            <a:r>
              <a:rPr lang="en-US" sz="1800" dirty="0" err="1" smtClean="0"/>
              <a:t>CrIS</a:t>
            </a:r>
            <a:r>
              <a:rPr lang="en-US" sz="1800" dirty="0" smtClean="0"/>
              <a:t>/NOAA-20 very consistent and stable  </a:t>
            </a:r>
            <a:r>
              <a:rPr lang="en-US" sz="1800" dirty="0"/>
              <a:t>≤ ± </a:t>
            </a:r>
            <a:r>
              <a:rPr lang="en-US" sz="1800" dirty="0" smtClean="0"/>
              <a:t>0.15 K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/>
              <a:t>Bias </a:t>
            </a:r>
            <a:r>
              <a:rPr lang="en-US" sz="1600" dirty="0"/>
              <a:t>between IASI-B and C and </a:t>
            </a:r>
            <a:r>
              <a:rPr lang="en-US" sz="1600" dirty="0" err="1" smtClean="0"/>
              <a:t>CrIS</a:t>
            </a:r>
            <a:r>
              <a:rPr lang="en-US" sz="1600" dirty="0" smtClean="0"/>
              <a:t>/NOAA-21 </a:t>
            </a:r>
            <a:r>
              <a:rPr lang="en-US" sz="1600" dirty="0"/>
              <a:t>very consistent and stable  ≤ ± 0.15 K</a:t>
            </a:r>
          </a:p>
          <a:p>
            <a:pPr lvl="1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</p:spPr>
        <p:txBody>
          <a:bodyPr/>
          <a:lstStyle/>
          <a:p>
            <a:pPr lvl="0"/>
            <a:r>
              <a:rPr lang="en-GB" dirty="0"/>
              <a:t>IASI status and on-going studies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233" y="1569491"/>
            <a:ext cx="4293133" cy="214656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365" y="1569491"/>
            <a:ext cx="4293133" cy="21465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232" y="4169061"/>
            <a:ext cx="4293133" cy="214656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9365" y="4169061"/>
            <a:ext cx="4293133" cy="2146566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7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0"/>
    </mc:Choice>
    <mc:Fallback xmlns="">
      <p:transition spd="slow" advTm="22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smtClean="0"/>
              <a:t>IASI : planned activities in 2025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Inter-comparisons : </a:t>
            </a:r>
            <a:r>
              <a:rPr lang="en-US" sz="1800" dirty="0" smtClean="0"/>
              <a:t>integration of IASI-NG products in CNES software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IASI-NG Vs IASI-B/C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IASI-NG Vs </a:t>
            </a:r>
            <a:r>
              <a:rPr lang="en-US" sz="1800" dirty="0" err="1" smtClean="0"/>
              <a:t>CrIS</a:t>
            </a:r>
            <a:r>
              <a:rPr lang="en-US" sz="1800" dirty="0" smtClean="0"/>
              <a:t>/NOAA-20 and </a:t>
            </a:r>
            <a:r>
              <a:rPr lang="en-US" sz="1800" dirty="0" err="1" smtClean="0"/>
              <a:t>CrIS</a:t>
            </a:r>
            <a:r>
              <a:rPr lang="en-US" sz="1800" dirty="0" smtClean="0"/>
              <a:t>/NOAA-21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r>
              <a:rPr lang="en-US" sz="2000" dirty="0" smtClean="0"/>
              <a:t>Release of the radiometric performance budget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Decision of the list of experiments planned in 2027 / 2028 for </a:t>
            </a:r>
            <a:r>
              <a:rPr lang="en-US" sz="1800" dirty="0"/>
              <a:t>IASI-B End Of </a:t>
            </a:r>
            <a:r>
              <a:rPr lang="en-US" sz="1800" dirty="0" smtClean="0"/>
              <a:t>Life.</a:t>
            </a:r>
          </a:p>
          <a:p>
            <a:endParaRPr lang="en-US" sz="2000" dirty="0" smtClean="0"/>
          </a:p>
          <a:p>
            <a:r>
              <a:rPr lang="en-US" sz="2000" dirty="0" smtClean="0"/>
              <a:t>EUMETSAT post-processing of non-</a:t>
            </a:r>
            <a:r>
              <a:rPr lang="en-US" sz="2000" dirty="0" err="1" smtClean="0"/>
              <a:t>linearities</a:t>
            </a:r>
            <a:r>
              <a:rPr lang="en-US" sz="2000" dirty="0" smtClean="0"/>
              <a:t> of </a:t>
            </a:r>
            <a:r>
              <a:rPr lang="en-US" sz="2000" dirty="0"/>
              <a:t>IASI-A </a:t>
            </a:r>
            <a:r>
              <a:rPr lang="en-US" sz="2000" dirty="0" smtClean="0"/>
              <a:t>(</a:t>
            </a:r>
            <a:r>
              <a:rPr lang="en-US" sz="2000" dirty="0"/>
              <a:t>up to 30/09/2019</a:t>
            </a:r>
            <a:r>
              <a:rPr lang="en-US" sz="2000" dirty="0" smtClean="0"/>
              <a:t>) and </a:t>
            </a:r>
            <a:r>
              <a:rPr lang="en-US" sz="2000" dirty="0"/>
              <a:t>IASI-B (up to 02/08/2017) </a:t>
            </a:r>
            <a:r>
              <a:rPr lang="en-US" sz="2000" dirty="0" smtClean="0"/>
              <a:t>L1C products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/>
              <a:t>data validated in 2024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/>
              <a:t>data release by EUMETSAT expected by mid of 2025.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8AC38-E0E8-49D7-B2FE-71FD7C42C09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96"/>
    </mc:Choice>
    <mc:Fallback xmlns="">
      <p:transition spd="slow" advTm="37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620" y="1733797"/>
            <a:ext cx="7420164" cy="5300663"/>
          </a:xfrm>
        </p:spPr>
        <p:txBody>
          <a:bodyPr/>
          <a:lstStyle/>
          <a:p>
            <a:r>
              <a:rPr lang="en-US" sz="2000" dirty="0" smtClean="0"/>
              <a:t>Performances Pre-Flight evaluations show an excellent </a:t>
            </a:r>
            <a:r>
              <a:rPr lang="en-US" sz="2000" dirty="0"/>
              <a:t>agreement with </a:t>
            </a:r>
            <a:r>
              <a:rPr lang="en-US" sz="2000" dirty="0" smtClean="0"/>
              <a:t>User Requirement Specifications with only few residual </a:t>
            </a:r>
            <a:r>
              <a:rPr lang="en-US" sz="2000" dirty="0"/>
              <a:t>non conformances (</a:t>
            </a:r>
            <a:r>
              <a:rPr lang="en-US" sz="2000" dirty="0" err="1" smtClean="0"/>
              <a:t>NEdT</a:t>
            </a:r>
            <a:r>
              <a:rPr lang="en-US" sz="2000" dirty="0" smtClean="0"/>
              <a:t>..) confirmed </a:t>
            </a:r>
            <a:r>
              <a:rPr lang="en-US" sz="2000" dirty="0"/>
              <a:t>to be </a:t>
            </a:r>
            <a:r>
              <a:rPr lang="en-US" sz="2000" dirty="0" smtClean="0"/>
              <a:t>acceptable.</a:t>
            </a:r>
            <a:endParaRPr lang="en-US" sz="2000" dirty="0"/>
          </a:p>
          <a:p>
            <a:r>
              <a:rPr lang="en-US" sz="2000" dirty="0" smtClean="0"/>
              <a:t>Final preparation of the launch </a:t>
            </a:r>
            <a:r>
              <a:rPr lang="en-US" sz="2000" dirty="0"/>
              <a:t>campaign </a:t>
            </a:r>
            <a:r>
              <a:rPr lang="en-US" sz="2000" dirty="0" smtClean="0"/>
              <a:t>on going </a:t>
            </a:r>
          </a:p>
          <a:p>
            <a:r>
              <a:rPr lang="en-US" altLang="fr-FR" sz="2000" dirty="0"/>
              <a:t>L1C Processor V3 Version for Commissioning phase provided early 2025 for integration in the Temporary Ground Segment developed by </a:t>
            </a:r>
            <a:r>
              <a:rPr lang="en-US" sz="2000" dirty="0"/>
              <a:t>EUMETSAT </a:t>
            </a:r>
            <a:r>
              <a:rPr lang="en-US" altLang="fr-FR" sz="2000" dirty="0"/>
              <a:t>to perform the Cal/Val </a:t>
            </a:r>
          </a:p>
          <a:p>
            <a:r>
              <a:rPr lang="en-US" sz="2000" dirty="0"/>
              <a:t>IASTEC (IASI-NG Technical Expertise Center) : Version for commissioning phase expected in March 2025 </a:t>
            </a:r>
            <a:endParaRPr lang="en-US" sz="2000" dirty="0" smtClean="0"/>
          </a:p>
          <a:p>
            <a:r>
              <a:rPr lang="en-US" sz="2000" dirty="0" smtClean="0"/>
              <a:t>Transport of </a:t>
            </a:r>
            <a:r>
              <a:rPr lang="en-US" sz="2000" dirty="0"/>
              <a:t>the </a:t>
            </a:r>
            <a:r>
              <a:rPr lang="en-US" sz="2000" dirty="0" err="1"/>
              <a:t>MetOp</a:t>
            </a:r>
            <a:r>
              <a:rPr lang="en-US" sz="2000" dirty="0"/>
              <a:t> SG A1 Satellite </a:t>
            </a:r>
            <a:r>
              <a:rPr lang="en-US" sz="2000" dirty="0" smtClean="0"/>
              <a:t>to the CNES </a:t>
            </a:r>
            <a:r>
              <a:rPr lang="en-US" sz="2000" dirty="0"/>
              <a:t>Guyana Space Center </a:t>
            </a:r>
            <a:r>
              <a:rPr lang="en-US" sz="2000" dirty="0" smtClean="0"/>
              <a:t>planned early June 2025</a:t>
            </a:r>
          </a:p>
          <a:p>
            <a:r>
              <a:rPr lang="en-US" sz="2000" dirty="0"/>
              <a:t>L</a:t>
            </a:r>
            <a:r>
              <a:rPr lang="en-US" sz="2000" dirty="0" smtClean="0"/>
              <a:t>aunch </a:t>
            </a:r>
            <a:r>
              <a:rPr lang="en-US" sz="2000" dirty="0"/>
              <a:t>with Ariane 6 </a:t>
            </a:r>
            <a:r>
              <a:rPr lang="en-US" sz="2000" dirty="0" smtClean="0"/>
              <a:t>V3 planned Mid August 2025  </a:t>
            </a:r>
            <a:endParaRPr lang="en-US" sz="2000" dirty="0"/>
          </a:p>
          <a:p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08828"/>
            <a:ext cx="10248900" cy="596035"/>
          </a:xfrm>
        </p:spPr>
        <p:txBody>
          <a:bodyPr/>
          <a:lstStyle/>
          <a:p>
            <a:pPr lvl="0"/>
            <a:r>
              <a:rPr lang="en-US" altLang="fr-FR" dirty="0"/>
              <a:t>IASI-NG Program Status </a:t>
            </a:r>
            <a:r>
              <a:rPr lang="en-US" altLang="fr-FR" dirty="0" smtClean="0"/>
              <a:t>: Instrument &amp; Ground Activities </a:t>
            </a:r>
            <a:endParaRPr lang="en-GB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026" y="1283170"/>
            <a:ext cx="3032893" cy="45493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49270" y="5832509"/>
            <a:ext cx="2370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IASI-NG  </a:t>
            </a:r>
            <a:r>
              <a:rPr lang="en-US" sz="1000" i="1" dirty="0">
                <a:solidFill>
                  <a:srgbClr val="000000"/>
                </a:solidFill>
                <a:latin typeface="Garamond" panose="02020404030301010803" pitchFamily="18" charset="0"/>
              </a:rPr>
              <a:t>instrument </a:t>
            </a:r>
            <a:r>
              <a:rPr lang="en-US" sz="1000" i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on board </a:t>
            </a:r>
            <a:r>
              <a:rPr lang="en-US" sz="1000" i="1" dirty="0" err="1" smtClean="0">
                <a:solidFill>
                  <a:srgbClr val="000000"/>
                </a:solidFill>
                <a:latin typeface="Garamond" panose="02020404030301010803" pitchFamily="18" charset="0"/>
              </a:rPr>
              <a:t>MetOp</a:t>
            </a:r>
            <a:r>
              <a:rPr lang="en-US" sz="1000" i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SG A1 Satellite (Airbus DS Courtesy) </a:t>
            </a:r>
            <a:endParaRPr lang="fr-FR" sz="1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5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68"/>
    </mc:Choice>
    <mc:Fallback xmlns="">
      <p:transition spd="slow" advTm="48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32627"/>
            <a:ext cx="10363200" cy="1477963"/>
          </a:xfrm>
        </p:spPr>
        <p:txBody>
          <a:bodyPr/>
          <a:lstStyle/>
          <a:p>
            <a:pPr lvl="0"/>
            <a:r>
              <a:rPr lang="en-US" altLang="fr-FR" sz="3600" dirty="0"/>
              <a:t>IASI-NG Program Status : </a:t>
            </a:r>
            <a:r>
              <a:rPr lang="en-US" altLang="fr-FR" sz="3600" dirty="0" smtClean="0"/>
              <a:t/>
            </a:r>
            <a:br>
              <a:rPr lang="en-US" altLang="fr-FR" sz="3600" dirty="0" smtClean="0"/>
            </a:br>
            <a:r>
              <a:rPr lang="en-US" altLang="fr-FR" sz="3200" dirty="0" err="1"/>
              <a:t>SIOV</a:t>
            </a:r>
            <a:r>
              <a:rPr lang="en-US" altLang="fr-FR" sz="3200" dirty="0"/>
              <a:t>/</a:t>
            </a:r>
            <a:r>
              <a:rPr lang="en-US" altLang="fr-FR" sz="3200" dirty="0" err="1"/>
              <a:t>CALVAL</a:t>
            </a:r>
            <a:r>
              <a:rPr lang="en-US" altLang="fr-FR" sz="3200" dirty="0"/>
              <a:t> </a:t>
            </a:r>
            <a:r>
              <a:rPr lang="en-US" altLang="fr-FR" sz="3200" dirty="0" smtClean="0"/>
              <a:t>Global Overview</a:t>
            </a:r>
            <a:endParaRPr lang="en-US" altLang="fr-FR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59142" y="6776255"/>
            <a:ext cx="1823258" cy="232757"/>
          </a:xfrm>
        </p:spPr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8" name="Flèche droite 23">
            <a:extLst>
              <a:ext uri="{FF2B5EF4-FFF2-40B4-BE49-F238E27FC236}">
                <a16:creationId xmlns:a16="http://schemas.microsoft.com/office/drawing/2014/main" id="{1C403C79-A1A4-9C3D-925C-6295B3B73FA1}"/>
              </a:ext>
            </a:extLst>
          </p:cNvPr>
          <p:cNvSpPr/>
          <p:nvPr/>
        </p:nvSpPr>
        <p:spPr>
          <a:xfrm>
            <a:off x="725798" y="3043617"/>
            <a:ext cx="11028880" cy="78908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EA4727D2-E4AF-4085-573E-120EF0FCECF1}"/>
              </a:ext>
            </a:extLst>
          </p:cNvPr>
          <p:cNvGrpSpPr/>
          <p:nvPr/>
        </p:nvGrpSpPr>
        <p:grpSpPr>
          <a:xfrm>
            <a:off x="496368" y="1296562"/>
            <a:ext cx="1224175" cy="763836"/>
            <a:chOff x="298251" y="1197758"/>
            <a:chExt cx="1224175" cy="763836"/>
          </a:xfrm>
        </p:grpSpPr>
        <p:grpSp>
          <p:nvGrpSpPr>
            <p:cNvPr id="40" name="Grouper 166">
              <a:extLst>
                <a:ext uri="{FF2B5EF4-FFF2-40B4-BE49-F238E27FC236}">
                  <a16:creationId xmlns:a16="http://schemas.microsoft.com/office/drawing/2014/main" id="{C7F2463D-EC6C-D3B2-A21D-42C84B3E250D}"/>
                </a:ext>
              </a:extLst>
            </p:cNvPr>
            <p:cNvGrpSpPr/>
            <p:nvPr/>
          </p:nvGrpSpPr>
          <p:grpSpPr>
            <a:xfrm>
              <a:off x="692114" y="1551666"/>
              <a:ext cx="384915" cy="409928"/>
              <a:chOff x="5416693" y="994784"/>
              <a:chExt cx="439737" cy="468313"/>
            </a:xfrm>
          </p:grpSpPr>
          <p:sp>
            <p:nvSpPr>
              <p:cNvPr id="42" name="Freeform 1">
                <a:extLst>
                  <a:ext uri="{FF2B5EF4-FFF2-40B4-BE49-F238E27FC236}">
                    <a16:creationId xmlns:a16="http://schemas.microsoft.com/office/drawing/2014/main" id="{18AA0905-1BE9-7F1F-66D4-8D0A7916B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7843" y="1350384"/>
                <a:ext cx="128587" cy="106363"/>
              </a:xfrm>
              <a:custGeom>
                <a:avLst/>
                <a:gdLst>
                  <a:gd name="T0" fmla="*/ 0 w 359"/>
                  <a:gd name="T1" fmla="*/ 0 h 294"/>
                  <a:gd name="T2" fmla="*/ 124 w 359"/>
                  <a:gd name="T3" fmla="*/ 96 h 294"/>
                  <a:gd name="T4" fmla="*/ 200 w 359"/>
                  <a:gd name="T5" fmla="*/ 76 h 294"/>
                  <a:gd name="T6" fmla="*/ 358 w 359"/>
                  <a:gd name="T7" fmla="*/ 234 h 294"/>
                  <a:gd name="T8" fmla="*/ 347 w 359"/>
                  <a:gd name="T9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9" h="294">
                    <a:moveTo>
                      <a:pt x="0" y="0"/>
                    </a:moveTo>
                    <a:cubicBezTo>
                      <a:pt x="59" y="0"/>
                      <a:pt x="110" y="39"/>
                      <a:pt x="124" y="96"/>
                    </a:cubicBezTo>
                    <a:cubicBezTo>
                      <a:pt x="147" y="84"/>
                      <a:pt x="172" y="76"/>
                      <a:pt x="200" y="76"/>
                    </a:cubicBezTo>
                    <a:cubicBezTo>
                      <a:pt x="288" y="76"/>
                      <a:pt x="358" y="146"/>
                      <a:pt x="358" y="234"/>
                    </a:cubicBezTo>
                    <a:cubicBezTo>
                      <a:pt x="358" y="254"/>
                      <a:pt x="355" y="276"/>
                      <a:pt x="347" y="293"/>
                    </a:cubicBezTo>
                  </a:path>
                </a:pathLst>
              </a:cu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2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Freeform 2">
                <a:extLst>
                  <a:ext uri="{FF2B5EF4-FFF2-40B4-BE49-F238E27FC236}">
                    <a16:creationId xmlns:a16="http://schemas.microsoft.com/office/drawing/2014/main" id="{E29E40A0-3B70-EF48-58EE-A09C2BC9E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6693" y="1350384"/>
                <a:ext cx="107950" cy="112713"/>
              </a:xfrm>
              <a:custGeom>
                <a:avLst/>
                <a:gdLst>
                  <a:gd name="T0" fmla="*/ 5 w 302"/>
                  <a:gd name="T1" fmla="*/ 310 h 311"/>
                  <a:gd name="T2" fmla="*/ 0 w 302"/>
                  <a:gd name="T3" fmla="*/ 271 h 311"/>
                  <a:gd name="T4" fmla="*/ 172 w 302"/>
                  <a:gd name="T5" fmla="*/ 132 h 311"/>
                  <a:gd name="T6" fmla="*/ 301 w 302"/>
                  <a:gd name="T7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2" h="311">
                    <a:moveTo>
                      <a:pt x="5" y="310"/>
                    </a:moveTo>
                    <a:cubicBezTo>
                      <a:pt x="2" y="299"/>
                      <a:pt x="0" y="285"/>
                      <a:pt x="0" y="271"/>
                    </a:cubicBezTo>
                    <a:cubicBezTo>
                      <a:pt x="0" y="180"/>
                      <a:pt x="81" y="113"/>
                      <a:pt x="172" y="132"/>
                    </a:cubicBezTo>
                    <a:cubicBezTo>
                      <a:pt x="172" y="59"/>
                      <a:pt x="231" y="0"/>
                      <a:pt x="301" y="0"/>
                    </a:cubicBezTo>
                  </a:path>
                </a:pathLst>
              </a:cu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2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A0FECA50-BD21-6CAA-791D-3630D47860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5305" y="1385309"/>
                <a:ext cx="28575" cy="49213"/>
              </a:xfrm>
              <a:custGeom>
                <a:avLst/>
                <a:gdLst>
                  <a:gd name="T0" fmla="*/ 0 w 80"/>
                  <a:gd name="T1" fmla="*/ 135 h 136"/>
                  <a:gd name="T2" fmla="*/ 79 w 80"/>
                  <a:gd name="T3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0" h="136">
                    <a:moveTo>
                      <a:pt x="0" y="135"/>
                    </a:moveTo>
                    <a:cubicBezTo>
                      <a:pt x="0" y="76"/>
                      <a:pt x="31" y="25"/>
                      <a:pt x="79" y="0"/>
                    </a:cubicBezTo>
                  </a:path>
                </a:pathLst>
              </a:cu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2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A94D989B-1403-AD22-6983-0787F178E2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8305" y="1421822"/>
                <a:ext cx="58738" cy="41275"/>
              </a:xfrm>
              <a:custGeom>
                <a:avLst/>
                <a:gdLst>
                  <a:gd name="T0" fmla="*/ 0 w 165"/>
                  <a:gd name="T1" fmla="*/ 113 h 114"/>
                  <a:gd name="T2" fmla="*/ 164 w 165"/>
                  <a:gd name="T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5" h="114">
                    <a:moveTo>
                      <a:pt x="0" y="113"/>
                    </a:moveTo>
                    <a:cubicBezTo>
                      <a:pt x="23" y="48"/>
                      <a:pt x="88" y="0"/>
                      <a:pt x="164" y="0"/>
                    </a:cubicBezTo>
                  </a:path>
                </a:pathLst>
              </a:cu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2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2458D3AA-D18F-7625-9F34-C2EF570D7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6555" y="1410709"/>
                <a:ext cx="47625" cy="26988"/>
              </a:xfrm>
              <a:custGeom>
                <a:avLst/>
                <a:gdLst>
                  <a:gd name="T0" fmla="*/ 130 w 131"/>
                  <a:gd name="T1" fmla="*/ 73 h 74"/>
                  <a:gd name="T2" fmla="*/ 0 w 131"/>
                  <a:gd name="T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1" h="74">
                    <a:moveTo>
                      <a:pt x="130" y="73"/>
                    </a:moveTo>
                    <a:cubicBezTo>
                      <a:pt x="101" y="31"/>
                      <a:pt x="53" y="6"/>
                      <a:pt x="0" y="0"/>
                    </a:cubicBezTo>
                  </a:path>
                </a:pathLst>
              </a:cu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2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Freeform 6">
                <a:extLst>
                  <a:ext uri="{FF2B5EF4-FFF2-40B4-BE49-F238E27FC236}">
                    <a16:creationId xmlns:a16="http://schemas.microsoft.com/office/drawing/2014/main" id="{F66D7514-3E7E-EDB6-6501-3D5204D5E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7493" y="1396422"/>
                <a:ext cx="42862" cy="23812"/>
              </a:xfrm>
              <a:custGeom>
                <a:avLst/>
                <a:gdLst>
                  <a:gd name="T0" fmla="*/ 119 w 120"/>
                  <a:gd name="T1" fmla="*/ 65 h 66"/>
                  <a:gd name="T2" fmla="*/ 0 w 120"/>
                  <a:gd name="T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0" h="66">
                    <a:moveTo>
                      <a:pt x="119" y="65"/>
                    </a:moveTo>
                    <a:cubicBezTo>
                      <a:pt x="94" y="26"/>
                      <a:pt x="51" y="0"/>
                      <a:pt x="0" y="0"/>
                    </a:cubicBezTo>
                  </a:path>
                </a:pathLst>
              </a:cu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2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Freeform 7">
                <a:extLst>
                  <a:ext uri="{FF2B5EF4-FFF2-40B4-BE49-F238E27FC236}">
                    <a16:creationId xmlns:a16="http://schemas.microsoft.com/office/drawing/2014/main" id="{1EE64A7F-C296-E279-BEBC-C7763294F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480" y="1075747"/>
                <a:ext cx="61913" cy="244475"/>
              </a:xfrm>
              <a:custGeom>
                <a:avLst/>
                <a:gdLst>
                  <a:gd name="T0" fmla="*/ 169 w 170"/>
                  <a:gd name="T1" fmla="*/ 225 h 678"/>
                  <a:gd name="T2" fmla="*/ 84 w 170"/>
                  <a:gd name="T3" fmla="*/ 0 h 678"/>
                  <a:gd name="T4" fmla="*/ 0 w 170"/>
                  <a:gd name="T5" fmla="*/ 225 h 678"/>
                  <a:gd name="T6" fmla="*/ 0 w 170"/>
                  <a:gd name="T7" fmla="*/ 592 h 678"/>
                  <a:gd name="T8" fmla="*/ 84 w 170"/>
                  <a:gd name="T9" fmla="*/ 677 h 678"/>
                  <a:gd name="T10" fmla="*/ 84 w 170"/>
                  <a:gd name="T11" fmla="*/ 677 h 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" h="678">
                    <a:moveTo>
                      <a:pt x="169" y="225"/>
                    </a:moveTo>
                    <a:cubicBezTo>
                      <a:pt x="169" y="132"/>
                      <a:pt x="112" y="0"/>
                      <a:pt x="84" y="0"/>
                    </a:cubicBezTo>
                    <a:cubicBezTo>
                      <a:pt x="55" y="0"/>
                      <a:pt x="0" y="132"/>
                      <a:pt x="0" y="225"/>
                    </a:cubicBezTo>
                    <a:lnTo>
                      <a:pt x="0" y="592"/>
                    </a:lnTo>
                    <a:cubicBezTo>
                      <a:pt x="0" y="640"/>
                      <a:pt x="37" y="677"/>
                      <a:pt x="84" y="677"/>
                    </a:cubicBezTo>
                    <a:lnTo>
                      <a:pt x="84" y="677"/>
                    </a:lnTo>
                  </a:path>
                </a:pathLst>
              </a:cu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2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Freeform 8">
                <a:extLst>
                  <a:ext uri="{FF2B5EF4-FFF2-40B4-BE49-F238E27FC236}">
                    <a16:creationId xmlns:a16="http://schemas.microsoft.com/office/drawing/2014/main" id="{62E8E3F8-10E7-D0F0-04B4-3FB03E622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7680" y="1075747"/>
                <a:ext cx="61913" cy="244475"/>
              </a:xfrm>
              <a:custGeom>
                <a:avLst/>
                <a:gdLst>
                  <a:gd name="T0" fmla="*/ 0 w 171"/>
                  <a:gd name="T1" fmla="*/ 225 h 678"/>
                  <a:gd name="T2" fmla="*/ 85 w 171"/>
                  <a:gd name="T3" fmla="*/ 0 h 678"/>
                  <a:gd name="T4" fmla="*/ 170 w 171"/>
                  <a:gd name="T5" fmla="*/ 225 h 678"/>
                  <a:gd name="T6" fmla="*/ 170 w 171"/>
                  <a:gd name="T7" fmla="*/ 592 h 678"/>
                  <a:gd name="T8" fmla="*/ 85 w 171"/>
                  <a:gd name="T9" fmla="*/ 677 h 678"/>
                  <a:gd name="T10" fmla="*/ 85 w 171"/>
                  <a:gd name="T11" fmla="*/ 677 h 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1" h="678">
                    <a:moveTo>
                      <a:pt x="0" y="225"/>
                    </a:moveTo>
                    <a:cubicBezTo>
                      <a:pt x="0" y="132"/>
                      <a:pt x="57" y="0"/>
                      <a:pt x="85" y="0"/>
                    </a:cubicBezTo>
                    <a:cubicBezTo>
                      <a:pt x="113" y="0"/>
                      <a:pt x="170" y="132"/>
                      <a:pt x="170" y="225"/>
                    </a:cubicBezTo>
                    <a:lnTo>
                      <a:pt x="170" y="592"/>
                    </a:lnTo>
                    <a:cubicBezTo>
                      <a:pt x="170" y="640"/>
                      <a:pt x="133" y="677"/>
                      <a:pt x="85" y="677"/>
                    </a:cubicBezTo>
                    <a:lnTo>
                      <a:pt x="85" y="677"/>
                    </a:lnTo>
                  </a:path>
                </a:pathLst>
              </a:cu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2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Freeform 9">
                <a:extLst>
                  <a:ext uri="{FF2B5EF4-FFF2-40B4-BE49-F238E27FC236}">
                    <a16:creationId xmlns:a16="http://schemas.microsoft.com/office/drawing/2014/main" id="{04C55B3E-8C6A-FB76-4E8A-12CC66F29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393" y="994784"/>
                <a:ext cx="142875" cy="315913"/>
              </a:xfrm>
              <a:custGeom>
                <a:avLst/>
                <a:gdLst>
                  <a:gd name="T0" fmla="*/ 395 w 396"/>
                  <a:gd name="T1" fmla="*/ 875 h 876"/>
                  <a:gd name="T2" fmla="*/ 395 w 396"/>
                  <a:gd name="T3" fmla="*/ 282 h 876"/>
                  <a:gd name="T4" fmla="*/ 198 w 396"/>
                  <a:gd name="T5" fmla="*/ 0 h 876"/>
                  <a:gd name="T6" fmla="*/ 0 w 396"/>
                  <a:gd name="T7" fmla="*/ 282 h 876"/>
                  <a:gd name="T8" fmla="*/ 0 w 396"/>
                  <a:gd name="T9" fmla="*/ 875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6" h="876">
                    <a:moveTo>
                      <a:pt x="395" y="875"/>
                    </a:moveTo>
                    <a:lnTo>
                      <a:pt x="395" y="282"/>
                    </a:lnTo>
                    <a:cubicBezTo>
                      <a:pt x="395" y="138"/>
                      <a:pt x="305" y="0"/>
                      <a:pt x="198" y="0"/>
                    </a:cubicBezTo>
                    <a:cubicBezTo>
                      <a:pt x="88" y="0"/>
                      <a:pt x="0" y="138"/>
                      <a:pt x="0" y="282"/>
                    </a:cubicBezTo>
                    <a:lnTo>
                      <a:pt x="0" y="875"/>
                    </a:lnTo>
                  </a:path>
                </a:pathLst>
              </a:cu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2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Freeform 10">
                <a:extLst>
                  <a:ext uri="{FF2B5EF4-FFF2-40B4-BE49-F238E27FC236}">
                    <a16:creationId xmlns:a16="http://schemas.microsoft.com/office/drawing/2014/main" id="{0F0B6343-2AE6-D2FD-76FE-74C1CEDA9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5280" y="1105909"/>
                <a:ext cx="163513" cy="265113"/>
              </a:xfrm>
              <a:custGeom>
                <a:avLst/>
                <a:gdLst>
                  <a:gd name="T0" fmla="*/ 310 w 452"/>
                  <a:gd name="T1" fmla="*/ 426 h 737"/>
                  <a:gd name="T2" fmla="*/ 310 w 452"/>
                  <a:gd name="T3" fmla="*/ 228 h 737"/>
                  <a:gd name="T4" fmla="*/ 254 w 452"/>
                  <a:gd name="T5" fmla="*/ 31 h 737"/>
                  <a:gd name="T6" fmla="*/ 197 w 452"/>
                  <a:gd name="T7" fmla="*/ 31 h 737"/>
                  <a:gd name="T8" fmla="*/ 141 w 452"/>
                  <a:gd name="T9" fmla="*/ 228 h 737"/>
                  <a:gd name="T10" fmla="*/ 141 w 452"/>
                  <a:gd name="T11" fmla="*/ 426 h 737"/>
                  <a:gd name="T12" fmla="*/ 0 w 452"/>
                  <a:gd name="T13" fmla="*/ 595 h 737"/>
                  <a:gd name="T14" fmla="*/ 0 w 452"/>
                  <a:gd name="T15" fmla="*/ 680 h 737"/>
                  <a:gd name="T16" fmla="*/ 141 w 452"/>
                  <a:gd name="T17" fmla="*/ 680 h 737"/>
                  <a:gd name="T18" fmla="*/ 197 w 452"/>
                  <a:gd name="T19" fmla="*/ 736 h 737"/>
                  <a:gd name="T20" fmla="*/ 254 w 452"/>
                  <a:gd name="T21" fmla="*/ 736 h 737"/>
                  <a:gd name="T22" fmla="*/ 310 w 452"/>
                  <a:gd name="T23" fmla="*/ 680 h 737"/>
                  <a:gd name="T24" fmla="*/ 451 w 452"/>
                  <a:gd name="T25" fmla="*/ 680 h 737"/>
                  <a:gd name="T26" fmla="*/ 451 w 452"/>
                  <a:gd name="T27" fmla="*/ 595 h 737"/>
                  <a:gd name="T28" fmla="*/ 310 w 452"/>
                  <a:gd name="T29" fmla="*/ 426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52" h="737">
                    <a:moveTo>
                      <a:pt x="310" y="426"/>
                    </a:moveTo>
                    <a:lnTo>
                      <a:pt x="310" y="228"/>
                    </a:lnTo>
                    <a:cubicBezTo>
                      <a:pt x="310" y="141"/>
                      <a:pt x="276" y="79"/>
                      <a:pt x="254" y="31"/>
                    </a:cubicBezTo>
                    <a:cubicBezTo>
                      <a:pt x="240" y="0"/>
                      <a:pt x="212" y="0"/>
                      <a:pt x="197" y="31"/>
                    </a:cubicBezTo>
                    <a:cubicBezTo>
                      <a:pt x="175" y="79"/>
                      <a:pt x="141" y="141"/>
                      <a:pt x="141" y="228"/>
                    </a:cubicBezTo>
                    <a:lnTo>
                      <a:pt x="141" y="426"/>
                    </a:lnTo>
                    <a:lnTo>
                      <a:pt x="0" y="595"/>
                    </a:lnTo>
                    <a:lnTo>
                      <a:pt x="0" y="680"/>
                    </a:lnTo>
                    <a:lnTo>
                      <a:pt x="141" y="680"/>
                    </a:lnTo>
                    <a:lnTo>
                      <a:pt x="197" y="736"/>
                    </a:lnTo>
                    <a:lnTo>
                      <a:pt x="254" y="736"/>
                    </a:lnTo>
                    <a:lnTo>
                      <a:pt x="310" y="680"/>
                    </a:lnTo>
                    <a:lnTo>
                      <a:pt x="451" y="680"/>
                    </a:lnTo>
                    <a:lnTo>
                      <a:pt x="451" y="595"/>
                    </a:lnTo>
                    <a:lnTo>
                      <a:pt x="310" y="426"/>
                    </a:lnTo>
                  </a:path>
                </a:pathLst>
              </a:cu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2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" name="Line 11">
                <a:extLst>
                  <a:ext uri="{FF2B5EF4-FFF2-40B4-BE49-F238E27FC236}">
                    <a16:creationId xmlns:a16="http://schemas.microsoft.com/office/drawing/2014/main" id="{9A5AD86F-8847-5DB0-565A-47FBF69A5C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26243" y="1288472"/>
                <a:ext cx="1587" cy="50800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2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9E3225A2-733E-B5CF-AEF7-D3F266739D23}"/>
                </a:ext>
              </a:extLst>
            </p:cNvPr>
            <p:cNvSpPr txBox="1"/>
            <p:nvPr/>
          </p:nvSpPr>
          <p:spPr>
            <a:xfrm>
              <a:off x="298251" y="1197758"/>
              <a:ext cx="1224175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fr-FR" sz="1300" i="0" u="none" strike="noStrike" kern="1200" cap="none" spc="0" normalizeH="0" baseline="0" noProof="0" dirty="0">
                  <a:ln>
                    <a:noFill/>
                  </a:ln>
                  <a:solidFill>
                    <a:srgbClr val="0E1359"/>
                  </a:solidFill>
                  <a:effectLst/>
                  <a:uLnTx/>
                  <a:uFillTx/>
                  <a:latin typeface="CNES Poster" pitchFamily="2" charset="77"/>
                </a:rPr>
                <a:t>Launch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1423986-E3C1-6D64-DC09-BEB8C3FA46FE}"/>
              </a:ext>
            </a:extLst>
          </p:cNvPr>
          <p:cNvGrpSpPr/>
          <p:nvPr/>
        </p:nvGrpSpPr>
        <p:grpSpPr>
          <a:xfrm>
            <a:off x="2880647" y="1270030"/>
            <a:ext cx="1700643" cy="798132"/>
            <a:chOff x="2348138" y="1163462"/>
            <a:chExt cx="1700643" cy="798132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C8824A53-F939-6254-5ED0-145EE07E7D39}"/>
                </a:ext>
              </a:extLst>
            </p:cNvPr>
            <p:cNvGrpSpPr/>
            <p:nvPr/>
          </p:nvGrpSpPr>
          <p:grpSpPr>
            <a:xfrm>
              <a:off x="2949455" y="1528497"/>
              <a:ext cx="431629" cy="433097"/>
              <a:chOff x="6202363" y="4265613"/>
              <a:chExt cx="466725" cy="468312"/>
            </a:xfrm>
          </p:grpSpPr>
          <p:sp>
            <p:nvSpPr>
              <p:cNvPr id="56" name="Line 84">
                <a:extLst>
                  <a:ext uri="{FF2B5EF4-FFF2-40B4-BE49-F238E27FC236}">
                    <a16:creationId xmlns:a16="http://schemas.microsoft.com/office/drawing/2014/main" id="{DCB7710E-2764-1DBC-EB8B-B185D0C622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13500" y="4265613"/>
                <a:ext cx="9525" cy="77787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" name="Line 85">
                <a:extLst>
                  <a:ext uri="{FF2B5EF4-FFF2-40B4-BE49-F238E27FC236}">
                    <a16:creationId xmlns:a16="http://schemas.microsoft.com/office/drawing/2014/main" id="{21DE6C30-FDF4-5EFC-37CF-95EBF2DBE9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1588" y="4324350"/>
                <a:ext cx="30162" cy="58738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" name="Line 86">
                <a:extLst>
                  <a:ext uri="{FF2B5EF4-FFF2-40B4-BE49-F238E27FC236}">
                    <a16:creationId xmlns:a16="http://schemas.microsoft.com/office/drawing/2014/main" id="{F9F5CB64-7FE4-9B23-1712-744091198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7450" y="4337050"/>
                <a:ext cx="57150" cy="52388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" name="Line 87">
                <a:extLst>
                  <a:ext uri="{FF2B5EF4-FFF2-40B4-BE49-F238E27FC236}">
                    <a16:creationId xmlns:a16="http://schemas.microsoft.com/office/drawing/2014/main" id="{E60CCA8B-F8C0-9CF2-ECE6-00B9BC21EF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56338" y="4422775"/>
                <a:ext cx="60325" cy="25400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Line 88">
                <a:extLst>
                  <a:ext uri="{FF2B5EF4-FFF2-40B4-BE49-F238E27FC236}">
                    <a16:creationId xmlns:a16="http://schemas.microsoft.com/office/drawing/2014/main" id="{3F218AC0-BE86-667C-2EC3-681C5455BE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02363" y="4486275"/>
                <a:ext cx="77787" cy="3175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Line 89">
                <a:extLst>
                  <a:ext uri="{FF2B5EF4-FFF2-40B4-BE49-F238E27FC236}">
                    <a16:creationId xmlns:a16="http://schemas.microsoft.com/office/drawing/2014/main" id="{9B385D6B-7505-87D4-551B-0E486A28B9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8400" y="4538663"/>
                <a:ext cx="61913" cy="22225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Line 90">
                <a:extLst>
                  <a:ext uri="{FF2B5EF4-FFF2-40B4-BE49-F238E27FC236}">
                    <a16:creationId xmlns:a16="http://schemas.microsoft.com/office/drawing/2014/main" id="{2760B11C-96F9-BF4D-DAC4-520D03F6A2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8400" y="4592638"/>
                <a:ext cx="61913" cy="50800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Line 91">
                <a:extLst>
                  <a:ext uri="{FF2B5EF4-FFF2-40B4-BE49-F238E27FC236}">
                    <a16:creationId xmlns:a16="http://schemas.microsoft.com/office/drawing/2014/main" id="{E25F8F4D-A9AE-9F31-3F07-C6535DA0F6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27775" y="4611688"/>
                <a:ext cx="34925" cy="58737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Line 92">
                <a:extLst>
                  <a:ext uri="{FF2B5EF4-FFF2-40B4-BE49-F238E27FC236}">
                    <a16:creationId xmlns:a16="http://schemas.microsoft.com/office/drawing/2014/main" id="{431366E8-6FA3-3FD2-A9EF-639FD0BB2B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83338" y="4654550"/>
                <a:ext cx="17462" cy="79375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Line 93">
                <a:extLst>
                  <a:ext uri="{FF2B5EF4-FFF2-40B4-BE49-F238E27FC236}">
                    <a16:creationId xmlns:a16="http://schemas.microsoft.com/office/drawing/2014/main" id="{C537E4F3-7975-7C2B-939D-ABDDD1C4AE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451600" y="4633913"/>
                <a:ext cx="11113" cy="68262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Line 94">
                <a:extLst>
                  <a:ext uri="{FF2B5EF4-FFF2-40B4-BE49-F238E27FC236}">
                    <a16:creationId xmlns:a16="http://schemas.microsoft.com/office/drawing/2014/main" id="{423405D0-67EC-A1D5-EE62-39730CE66C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507163" y="4645025"/>
                <a:ext cx="38100" cy="71438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" name="Line 95">
                <a:extLst>
                  <a:ext uri="{FF2B5EF4-FFF2-40B4-BE49-F238E27FC236}">
                    <a16:creationId xmlns:a16="http://schemas.microsoft.com/office/drawing/2014/main" id="{830A9769-2523-06EA-BFDE-C5DC5FDFD5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534150" y="4595813"/>
                <a:ext cx="50800" cy="47625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8" name="Line 96">
                <a:extLst>
                  <a:ext uri="{FF2B5EF4-FFF2-40B4-BE49-F238E27FC236}">
                    <a16:creationId xmlns:a16="http://schemas.microsoft.com/office/drawing/2014/main" id="{94D30411-5473-A500-FEE2-08AA74CED1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583363" y="4565650"/>
                <a:ext cx="74612" cy="33338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Line 97">
                <a:extLst>
                  <a:ext uri="{FF2B5EF4-FFF2-40B4-BE49-F238E27FC236}">
                    <a16:creationId xmlns:a16="http://schemas.microsoft.com/office/drawing/2014/main" id="{A01D1BD7-140C-E95E-BD87-2488A9AF92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572250" y="4511675"/>
                <a:ext cx="68263" cy="6350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0" name="Line 98">
                <a:extLst>
                  <a:ext uri="{FF2B5EF4-FFF2-40B4-BE49-F238E27FC236}">
                    <a16:creationId xmlns:a16="http://schemas.microsoft.com/office/drawing/2014/main" id="{13E36DF8-FFE6-4C7B-E416-D7A45E50E1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92888" y="4435475"/>
                <a:ext cx="76200" cy="23813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" name="Line 99">
                <a:extLst>
                  <a:ext uri="{FF2B5EF4-FFF2-40B4-BE49-F238E27FC236}">
                    <a16:creationId xmlns:a16="http://schemas.microsoft.com/office/drawing/2014/main" id="{F7A8991B-6044-34B0-C635-E8A9F935D5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46850" y="4384675"/>
                <a:ext cx="55563" cy="39688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2" name="Line 100">
                <a:extLst>
                  <a:ext uri="{FF2B5EF4-FFF2-40B4-BE49-F238E27FC236}">
                    <a16:creationId xmlns:a16="http://schemas.microsoft.com/office/drawing/2014/main" id="{BE4D28D4-D08B-E8AA-0BE0-D8E077D4D2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27800" y="4305300"/>
                <a:ext cx="44450" cy="65088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3" name="Line 101">
                <a:extLst>
                  <a:ext uri="{FF2B5EF4-FFF2-40B4-BE49-F238E27FC236}">
                    <a16:creationId xmlns:a16="http://schemas.microsoft.com/office/drawing/2014/main" id="{3231C491-9587-8584-E875-10973E7846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470650" y="4308475"/>
                <a:ext cx="17463" cy="63500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4" name="Freeform 102">
                <a:extLst>
                  <a:ext uri="{FF2B5EF4-FFF2-40B4-BE49-F238E27FC236}">
                    <a16:creationId xmlns:a16="http://schemas.microsoft.com/office/drawing/2014/main" id="{273B02D3-4507-F2FA-28A0-F38BD17B1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4437063"/>
                <a:ext cx="163513" cy="131762"/>
              </a:xfrm>
              <a:custGeom>
                <a:avLst/>
                <a:gdLst>
                  <a:gd name="T0" fmla="*/ 367 w 453"/>
                  <a:gd name="T1" fmla="*/ 0 h 368"/>
                  <a:gd name="T2" fmla="*/ 170 w 453"/>
                  <a:gd name="T3" fmla="*/ 198 h 368"/>
                  <a:gd name="T4" fmla="*/ 85 w 453"/>
                  <a:gd name="T5" fmla="*/ 113 h 368"/>
                  <a:gd name="T6" fmla="*/ 0 w 453"/>
                  <a:gd name="T7" fmla="*/ 198 h 368"/>
                  <a:gd name="T8" fmla="*/ 170 w 453"/>
                  <a:gd name="T9" fmla="*/ 367 h 368"/>
                  <a:gd name="T10" fmla="*/ 452 w 453"/>
                  <a:gd name="T11" fmla="*/ 85 h 368"/>
                  <a:gd name="T12" fmla="*/ 367 w 453"/>
                  <a:gd name="T1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3" h="368">
                    <a:moveTo>
                      <a:pt x="367" y="0"/>
                    </a:moveTo>
                    <a:lnTo>
                      <a:pt x="170" y="198"/>
                    </a:lnTo>
                    <a:lnTo>
                      <a:pt x="85" y="113"/>
                    </a:lnTo>
                    <a:lnTo>
                      <a:pt x="0" y="198"/>
                    </a:lnTo>
                    <a:lnTo>
                      <a:pt x="170" y="367"/>
                    </a:lnTo>
                    <a:lnTo>
                      <a:pt x="452" y="85"/>
                    </a:lnTo>
                    <a:lnTo>
                      <a:pt x="367" y="0"/>
                    </a:lnTo>
                  </a:path>
                </a:pathLst>
              </a:cu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7EC135AE-930C-4BFA-8D45-0AD22A7B0A34}"/>
                </a:ext>
              </a:extLst>
            </p:cNvPr>
            <p:cNvSpPr txBox="1"/>
            <p:nvPr/>
          </p:nvSpPr>
          <p:spPr>
            <a:xfrm>
              <a:off x="2348138" y="1163462"/>
              <a:ext cx="1700643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fr-FR" sz="1300" i="0" u="none" strike="noStrike" kern="1200" cap="none" spc="0" normalizeH="0" baseline="0" noProof="0" dirty="0">
                  <a:ln>
                    <a:noFill/>
                  </a:ln>
                  <a:solidFill>
                    <a:srgbClr val="0E1359"/>
                  </a:solidFill>
                  <a:effectLst/>
                  <a:uLnTx/>
                  <a:uFillTx/>
                  <a:latin typeface="CNES Poster" pitchFamily="2" charset="77"/>
                </a:rPr>
                <a:t>1st </a:t>
              </a:r>
              <a:r>
                <a:rPr kumimoji="0" lang="fr-FR" sz="1300" i="0" u="none" strike="noStrike" kern="1200" cap="none" spc="0" normalizeH="0" baseline="0" noProof="0" dirty="0" err="1">
                  <a:ln>
                    <a:noFill/>
                  </a:ln>
                  <a:solidFill>
                    <a:srgbClr val="0E1359"/>
                  </a:solidFill>
                  <a:effectLst/>
                  <a:uLnTx/>
                  <a:uFillTx/>
                  <a:latin typeface="CNES Poster" pitchFamily="2" charset="77"/>
                </a:rPr>
                <a:t>Spectra</a:t>
              </a:r>
              <a:endParaRPr kumimoji="0" lang="fr-FR" sz="1300" i="0" u="none" strike="noStrike" kern="1200" cap="none" spc="0" normalizeH="0" baseline="0" noProof="0" dirty="0">
                <a:ln>
                  <a:noFill/>
                </a:ln>
                <a:solidFill>
                  <a:srgbClr val="0E1359"/>
                </a:solidFill>
                <a:effectLst/>
                <a:uLnTx/>
                <a:uFillTx/>
                <a:latin typeface="CNES Poster" pitchFamily="2" charset="77"/>
              </a:endParaRPr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07765025-9CDA-A049-F06A-0C2EBFFF4EFD}"/>
              </a:ext>
            </a:extLst>
          </p:cNvPr>
          <p:cNvGrpSpPr/>
          <p:nvPr/>
        </p:nvGrpSpPr>
        <p:grpSpPr>
          <a:xfrm>
            <a:off x="5361646" y="1270030"/>
            <a:ext cx="3253201" cy="773184"/>
            <a:chOff x="5361646" y="1207092"/>
            <a:chExt cx="3253201" cy="773184"/>
          </a:xfrm>
        </p:grpSpPr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B2DFFFF1-CBF3-F4AB-E69C-01D678B46E10}"/>
                </a:ext>
              </a:extLst>
            </p:cNvPr>
            <p:cNvGrpSpPr/>
            <p:nvPr/>
          </p:nvGrpSpPr>
          <p:grpSpPr>
            <a:xfrm>
              <a:off x="6784642" y="1547179"/>
              <a:ext cx="431629" cy="433097"/>
              <a:chOff x="6202363" y="4265613"/>
              <a:chExt cx="466725" cy="468312"/>
            </a:xfrm>
          </p:grpSpPr>
          <p:sp>
            <p:nvSpPr>
              <p:cNvPr id="78" name="Line 84">
                <a:extLst>
                  <a:ext uri="{FF2B5EF4-FFF2-40B4-BE49-F238E27FC236}">
                    <a16:creationId xmlns:a16="http://schemas.microsoft.com/office/drawing/2014/main" id="{E8CAAC91-C975-B5E2-7C5C-42B25E3D90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13500" y="4265613"/>
                <a:ext cx="9525" cy="77787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" name="Line 85">
                <a:extLst>
                  <a:ext uri="{FF2B5EF4-FFF2-40B4-BE49-F238E27FC236}">
                    <a16:creationId xmlns:a16="http://schemas.microsoft.com/office/drawing/2014/main" id="{8E99B6E3-3DDD-AB61-2F59-7C2C28B9BA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1588" y="4324350"/>
                <a:ext cx="30162" cy="58738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" name="Line 86">
                <a:extLst>
                  <a:ext uri="{FF2B5EF4-FFF2-40B4-BE49-F238E27FC236}">
                    <a16:creationId xmlns:a16="http://schemas.microsoft.com/office/drawing/2014/main" id="{82FB5A23-2112-12F6-D768-A3882B31AB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7450" y="4337050"/>
                <a:ext cx="57150" cy="52388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" name="Line 87">
                <a:extLst>
                  <a:ext uri="{FF2B5EF4-FFF2-40B4-BE49-F238E27FC236}">
                    <a16:creationId xmlns:a16="http://schemas.microsoft.com/office/drawing/2014/main" id="{3EEDDECF-E867-25F8-B562-E9F6F01A7E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56338" y="4422775"/>
                <a:ext cx="60325" cy="25400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" name="Line 88">
                <a:extLst>
                  <a:ext uri="{FF2B5EF4-FFF2-40B4-BE49-F238E27FC236}">
                    <a16:creationId xmlns:a16="http://schemas.microsoft.com/office/drawing/2014/main" id="{56E385FD-7A9F-985D-CA5E-F274CC251A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02363" y="4486275"/>
                <a:ext cx="77787" cy="3175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" name="Line 89">
                <a:extLst>
                  <a:ext uri="{FF2B5EF4-FFF2-40B4-BE49-F238E27FC236}">
                    <a16:creationId xmlns:a16="http://schemas.microsoft.com/office/drawing/2014/main" id="{E86761A6-216C-2CE5-96A3-50CF638BD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8400" y="4538663"/>
                <a:ext cx="61913" cy="22225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" name="Line 90">
                <a:extLst>
                  <a:ext uri="{FF2B5EF4-FFF2-40B4-BE49-F238E27FC236}">
                    <a16:creationId xmlns:a16="http://schemas.microsoft.com/office/drawing/2014/main" id="{71688DFD-C924-978C-0A93-D4449EF085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8400" y="4592638"/>
                <a:ext cx="61913" cy="50800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" name="Line 91">
                <a:extLst>
                  <a:ext uri="{FF2B5EF4-FFF2-40B4-BE49-F238E27FC236}">
                    <a16:creationId xmlns:a16="http://schemas.microsoft.com/office/drawing/2014/main" id="{0A6376DD-AB18-6D07-2D9A-D0EDA1894F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27775" y="4611688"/>
                <a:ext cx="34925" cy="58737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" name="Line 92">
                <a:extLst>
                  <a:ext uri="{FF2B5EF4-FFF2-40B4-BE49-F238E27FC236}">
                    <a16:creationId xmlns:a16="http://schemas.microsoft.com/office/drawing/2014/main" id="{7D6D5349-D153-23FD-882C-63105EE474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83338" y="4654550"/>
                <a:ext cx="17462" cy="79375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" name="Line 93">
                <a:extLst>
                  <a:ext uri="{FF2B5EF4-FFF2-40B4-BE49-F238E27FC236}">
                    <a16:creationId xmlns:a16="http://schemas.microsoft.com/office/drawing/2014/main" id="{F6090D1E-0774-10AC-8AD6-72EA0E7583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451600" y="4633913"/>
                <a:ext cx="11113" cy="68262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" name="Line 94">
                <a:extLst>
                  <a:ext uri="{FF2B5EF4-FFF2-40B4-BE49-F238E27FC236}">
                    <a16:creationId xmlns:a16="http://schemas.microsoft.com/office/drawing/2014/main" id="{D755EB8C-69A2-0DA4-4977-71B6D2AEC5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507163" y="4645025"/>
                <a:ext cx="38100" cy="71438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" name="Line 95">
                <a:extLst>
                  <a:ext uri="{FF2B5EF4-FFF2-40B4-BE49-F238E27FC236}">
                    <a16:creationId xmlns:a16="http://schemas.microsoft.com/office/drawing/2014/main" id="{649FF57B-BB66-D874-C2AD-95F4962B09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534150" y="4595813"/>
                <a:ext cx="50800" cy="47625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" name="Line 96">
                <a:extLst>
                  <a:ext uri="{FF2B5EF4-FFF2-40B4-BE49-F238E27FC236}">
                    <a16:creationId xmlns:a16="http://schemas.microsoft.com/office/drawing/2014/main" id="{7E531DC7-ABCC-96E4-2641-6147F91427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583363" y="4565650"/>
                <a:ext cx="74612" cy="33338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" name="Line 97">
                <a:extLst>
                  <a:ext uri="{FF2B5EF4-FFF2-40B4-BE49-F238E27FC236}">
                    <a16:creationId xmlns:a16="http://schemas.microsoft.com/office/drawing/2014/main" id="{0159684B-8258-0675-8F68-779BE68B07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572250" y="4511675"/>
                <a:ext cx="68263" cy="6350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" name="Line 98">
                <a:extLst>
                  <a:ext uri="{FF2B5EF4-FFF2-40B4-BE49-F238E27FC236}">
                    <a16:creationId xmlns:a16="http://schemas.microsoft.com/office/drawing/2014/main" id="{10F3EB4A-5076-E83C-006F-8DA601F80B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92888" y="4435475"/>
                <a:ext cx="76200" cy="23813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" name="Line 99">
                <a:extLst>
                  <a:ext uri="{FF2B5EF4-FFF2-40B4-BE49-F238E27FC236}">
                    <a16:creationId xmlns:a16="http://schemas.microsoft.com/office/drawing/2014/main" id="{B65B118E-9F27-8A9B-2F2C-C95660EE39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46850" y="4384675"/>
                <a:ext cx="55563" cy="39688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" name="Line 100">
                <a:extLst>
                  <a:ext uri="{FF2B5EF4-FFF2-40B4-BE49-F238E27FC236}">
                    <a16:creationId xmlns:a16="http://schemas.microsoft.com/office/drawing/2014/main" id="{FB286690-37CD-0480-8252-0DA81AC350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27800" y="4305300"/>
                <a:ext cx="44450" cy="65088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" name="Line 101">
                <a:extLst>
                  <a:ext uri="{FF2B5EF4-FFF2-40B4-BE49-F238E27FC236}">
                    <a16:creationId xmlns:a16="http://schemas.microsoft.com/office/drawing/2014/main" id="{27B0E503-7BF6-F0F5-57F3-C50CBD6EB1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470650" y="4308475"/>
                <a:ext cx="17463" cy="63500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" name="Freeform 102">
                <a:extLst>
                  <a:ext uri="{FF2B5EF4-FFF2-40B4-BE49-F238E27FC236}">
                    <a16:creationId xmlns:a16="http://schemas.microsoft.com/office/drawing/2014/main" id="{82E646C2-69CF-7557-6BF0-FD640B4DD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4437063"/>
                <a:ext cx="163513" cy="131762"/>
              </a:xfrm>
              <a:custGeom>
                <a:avLst/>
                <a:gdLst>
                  <a:gd name="T0" fmla="*/ 367 w 453"/>
                  <a:gd name="T1" fmla="*/ 0 h 368"/>
                  <a:gd name="T2" fmla="*/ 170 w 453"/>
                  <a:gd name="T3" fmla="*/ 198 h 368"/>
                  <a:gd name="T4" fmla="*/ 85 w 453"/>
                  <a:gd name="T5" fmla="*/ 113 h 368"/>
                  <a:gd name="T6" fmla="*/ 0 w 453"/>
                  <a:gd name="T7" fmla="*/ 198 h 368"/>
                  <a:gd name="T8" fmla="*/ 170 w 453"/>
                  <a:gd name="T9" fmla="*/ 367 h 368"/>
                  <a:gd name="T10" fmla="*/ 452 w 453"/>
                  <a:gd name="T11" fmla="*/ 85 h 368"/>
                  <a:gd name="T12" fmla="*/ 367 w 453"/>
                  <a:gd name="T1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3" h="368">
                    <a:moveTo>
                      <a:pt x="367" y="0"/>
                    </a:moveTo>
                    <a:lnTo>
                      <a:pt x="170" y="198"/>
                    </a:lnTo>
                    <a:lnTo>
                      <a:pt x="85" y="113"/>
                    </a:lnTo>
                    <a:lnTo>
                      <a:pt x="0" y="198"/>
                    </a:lnTo>
                    <a:lnTo>
                      <a:pt x="170" y="367"/>
                    </a:lnTo>
                    <a:lnTo>
                      <a:pt x="452" y="85"/>
                    </a:lnTo>
                    <a:lnTo>
                      <a:pt x="367" y="0"/>
                    </a:lnTo>
                  </a:path>
                </a:pathLst>
              </a:cu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70D0D714-8A55-56FD-72F6-0E3D60DCF30B}"/>
                </a:ext>
              </a:extLst>
            </p:cNvPr>
            <p:cNvSpPr txBox="1"/>
            <p:nvPr/>
          </p:nvSpPr>
          <p:spPr>
            <a:xfrm>
              <a:off x="5361646" y="1207092"/>
              <a:ext cx="3253201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00" i="0" u="none" strike="noStrike" kern="1200" cap="none" spc="0" normalizeH="0" baseline="0" noProof="0" dirty="0">
                  <a:ln>
                    <a:noFill/>
                  </a:ln>
                  <a:solidFill>
                    <a:srgbClr val="0E1359"/>
                  </a:solidFill>
                  <a:effectLst/>
                  <a:uLnTx/>
                  <a:uFillTx/>
                  <a:latin typeface="CNES Poster" pitchFamily="2" charset="77"/>
                </a:rPr>
                <a:t>Start of L1 </a:t>
              </a:r>
              <a:r>
                <a:rPr kumimoji="0" lang="fr-FR" sz="1300" i="0" u="none" strike="noStrike" kern="1200" cap="none" spc="0" normalizeH="0" baseline="0" noProof="0" dirty="0" err="1">
                  <a:ln>
                    <a:noFill/>
                  </a:ln>
                  <a:solidFill>
                    <a:srgbClr val="0E1359"/>
                  </a:solidFill>
                  <a:effectLst/>
                  <a:uLnTx/>
                  <a:uFillTx/>
                  <a:latin typeface="CNES Poster" pitchFamily="2" charset="77"/>
                </a:rPr>
                <a:t>early</a:t>
              </a:r>
              <a:r>
                <a:rPr kumimoji="0" lang="fr-FR" sz="1300" i="0" u="none" strike="noStrike" kern="1200" cap="none" spc="0" normalizeH="0" baseline="0" noProof="0" dirty="0">
                  <a:ln>
                    <a:noFill/>
                  </a:ln>
                  <a:solidFill>
                    <a:srgbClr val="0E1359"/>
                  </a:solidFill>
                  <a:effectLst/>
                  <a:uLnTx/>
                  <a:uFillTx/>
                  <a:latin typeface="CNES Poster" pitchFamily="2" charset="77"/>
                </a:rPr>
                <a:t> </a:t>
              </a:r>
              <a:r>
                <a:rPr kumimoji="0" lang="fr-FR" sz="1300" i="0" u="none" strike="noStrike" kern="1200" cap="none" spc="0" normalizeH="0" baseline="0" noProof="0" dirty="0" err="1">
                  <a:ln>
                    <a:noFill/>
                  </a:ln>
                  <a:solidFill>
                    <a:srgbClr val="0E1359"/>
                  </a:solidFill>
                  <a:effectLst/>
                  <a:uLnTx/>
                  <a:uFillTx/>
                  <a:latin typeface="CNES Poster" pitchFamily="2" charset="77"/>
                </a:rPr>
                <a:t>dissemination</a:t>
              </a:r>
              <a:endParaRPr kumimoji="0" lang="fr-FR" sz="1300" i="0" u="none" strike="noStrike" kern="1200" cap="none" spc="0" normalizeH="0" baseline="0" noProof="0" dirty="0">
                <a:ln>
                  <a:noFill/>
                </a:ln>
                <a:solidFill>
                  <a:srgbClr val="0E1359"/>
                </a:solidFill>
                <a:effectLst/>
                <a:uLnTx/>
                <a:uFillTx/>
                <a:latin typeface="CNES Poster" pitchFamily="2" charset="77"/>
              </a:endParaRPr>
            </a:p>
          </p:txBody>
        </p: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168044B5-496C-22B2-8BF6-7AE15074B4D7}"/>
              </a:ext>
            </a:extLst>
          </p:cNvPr>
          <p:cNvGrpSpPr/>
          <p:nvPr/>
        </p:nvGrpSpPr>
        <p:grpSpPr>
          <a:xfrm>
            <a:off x="555586" y="2180959"/>
            <a:ext cx="2973355" cy="3007603"/>
            <a:chOff x="555586" y="1805504"/>
            <a:chExt cx="2973355" cy="3007603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CBB6E61-2C52-0C17-C6CF-8F7362FAA875}"/>
                </a:ext>
              </a:extLst>
            </p:cNvPr>
            <p:cNvSpPr/>
            <p:nvPr/>
          </p:nvSpPr>
          <p:spPr>
            <a:xfrm>
              <a:off x="765525" y="1805504"/>
              <a:ext cx="2723341" cy="692497"/>
            </a:xfrm>
            <a:prstGeom prst="rect">
              <a:avLst/>
            </a:prstGeom>
            <a:solidFill>
              <a:srgbClr val="0E1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NES Sans" pitchFamily="2" charset="77"/>
                </a:rPr>
                <a:t>SIOV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0472669-CA4F-D8A3-DDF5-99828B317995}"/>
                </a:ext>
              </a:extLst>
            </p:cNvPr>
            <p:cNvSpPr/>
            <p:nvPr/>
          </p:nvSpPr>
          <p:spPr>
            <a:xfrm>
              <a:off x="672217" y="2825575"/>
              <a:ext cx="2856724" cy="45393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E135A"/>
                  </a:solidFill>
                  <a:effectLst/>
                  <a:uLnTx/>
                  <a:uFillTx/>
                  <a:latin typeface="CNES Sans" pitchFamily="2" charset="77"/>
                </a:rPr>
                <a:t>9 </a:t>
              </a:r>
              <a:r>
                <a:rPr lang="fr-FR" sz="1200" b="1" dirty="0">
                  <a:solidFill>
                    <a:srgbClr val="0E135A"/>
                  </a:solidFill>
                  <a:latin typeface="CNES Sans" pitchFamily="2" charset="77"/>
                </a:rPr>
                <a:t>WEEKS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E135A"/>
                </a:solidFill>
                <a:effectLst/>
                <a:uLnTx/>
                <a:uFillTx/>
                <a:latin typeface="CNES Sans" pitchFamily="2" charset="77"/>
              </a:endParaRPr>
            </a:p>
          </p:txBody>
        </p: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F1088E98-975D-3712-DD4E-B238929AEE75}"/>
                </a:ext>
              </a:extLst>
            </p:cNvPr>
            <p:cNvSpPr txBox="1"/>
            <p:nvPr/>
          </p:nvSpPr>
          <p:spPr>
            <a:xfrm>
              <a:off x="555586" y="3428112"/>
              <a:ext cx="291060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15990">
                <a:buClr>
                  <a:srgbClr val="002060"/>
                </a:buClr>
              </a:pPr>
              <a:r>
                <a:rPr lang="en-US" sz="1300" b="1" dirty="0">
                  <a:solidFill>
                    <a:srgbClr val="78BB9B"/>
                  </a:solidFill>
                  <a:latin typeface="CNES Sans" pitchFamily="2" charset="77"/>
                  <a:ea typeface="Arial" charset="0"/>
                  <a:cs typeface="Arial" charset="0"/>
                </a:rPr>
                <a:t>SYSTEM IN ORBIT VERIFICATION MAIN OBJECTIVES : </a:t>
              </a:r>
            </a:p>
            <a:p>
              <a:pPr algn="ctr" defTabSz="1015990">
                <a:buClr>
                  <a:srgbClr val="002060"/>
                </a:buClr>
              </a:pPr>
              <a:endParaRPr lang="en-US" sz="1500" dirty="0">
                <a:solidFill>
                  <a:srgbClr val="002060"/>
                </a:solidFill>
                <a:latin typeface="CNES Sans" pitchFamily="2" charset="77"/>
                <a:ea typeface="Arial" charset="0"/>
                <a:cs typeface="Arial" charset="0"/>
              </a:endParaRPr>
            </a:p>
            <a:p>
              <a:pPr algn="ctr" defTabSz="1015990">
                <a:buClr>
                  <a:srgbClr val="002060"/>
                </a:buClr>
              </a:pPr>
              <a:r>
                <a:rPr lang="en-US" sz="1400" dirty="0" smtClean="0">
                  <a:solidFill>
                    <a:srgbClr val="002060"/>
                  </a:solidFill>
                  <a:latin typeface="CNES Sans" pitchFamily="2" charset="77"/>
                  <a:ea typeface="Arial" charset="0"/>
                  <a:cs typeface="Arial" charset="0"/>
                </a:rPr>
                <a:t>• </a:t>
              </a:r>
              <a:r>
                <a:rPr lang="en-US" sz="1400" b="1" dirty="0">
                  <a:solidFill>
                    <a:srgbClr val="002060"/>
                  </a:solidFill>
                  <a:latin typeface="CNES Sans" pitchFamily="2" charset="77"/>
                  <a:ea typeface="Arial" charset="0"/>
                  <a:cs typeface="Arial" charset="0"/>
                </a:rPr>
                <a:t>End of the SIOV activities : </a:t>
              </a:r>
              <a:br>
                <a:rPr lang="en-US" sz="1400" b="1" dirty="0">
                  <a:solidFill>
                    <a:srgbClr val="002060"/>
                  </a:solidFill>
                  <a:latin typeface="CNES Sans" pitchFamily="2" charset="77"/>
                  <a:ea typeface="Arial" charset="0"/>
                  <a:cs typeface="Arial" charset="0"/>
                </a:rPr>
              </a:br>
              <a:r>
                <a:rPr lang="en-US" sz="1400" b="1" dirty="0">
                  <a:solidFill>
                    <a:srgbClr val="002060"/>
                  </a:solidFill>
                  <a:latin typeface="CNES Sans" pitchFamily="2" charset="77"/>
                  <a:ea typeface="Arial" charset="0"/>
                  <a:cs typeface="Arial" charset="0"/>
                </a:rPr>
                <a:t>1st IASI-NG spectra</a:t>
              </a:r>
            </a:p>
            <a:p>
              <a:pPr algn="ctr" defTabSz="1015990">
                <a:buClr>
                  <a:srgbClr val="002060"/>
                </a:buClr>
              </a:pPr>
              <a:endParaRPr lang="en-US" sz="1500" dirty="0">
                <a:solidFill>
                  <a:srgbClr val="002060"/>
                </a:solidFill>
                <a:latin typeface="CNES Sans" pitchFamily="2" charset="77"/>
                <a:ea typeface="Arial" charset="0"/>
                <a:cs typeface="Arial" charset="0"/>
              </a:endParaRPr>
            </a:p>
          </p:txBody>
        </p:sp>
      </p:grp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8C4FBF16-33D8-CFCF-B7CB-8AB35A917C24}"/>
              </a:ext>
            </a:extLst>
          </p:cNvPr>
          <p:cNvGrpSpPr/>
          <p:nvPr/>
        </p:nvGrpSpPr>
        <p:grpSpPr>
          <a:xfrm>
            <a:off x="3508784" y="2151369"/>
            <a:ext cx="3441756" cy="3884764"/>
            <a:chOff x="3528944" y="1805505"/>
            <a:chExt cx="3441756" cy="3884764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19AD403-1B8B-835B-63A8-93F16DB4C96B}"/>
                </a:ext>
              </a:extLst>
            </p:cNvPr>
            <p:cNvSpPr/>
            <p:nvPr/>
          </p:nvSpPr>
          <p:spPr>
            <a:xfrm>
              <a:off x="3528944" y="1805505"/>
              <a:ext cx="3419225" cy="692497"/>
            </a:xfrm>
            <a:prstGeom prst="rect">
              <a:avLst/>
            </a:prstGeom>
            <a:solidFill>
              <a:srgbClr val="0E1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NES Sans" pitchFamily="2" charset="77"/>
                </a:rPr>
                <a:t>CAL/VAL PART 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NES Sans" pitchFamily="2" charset="77"/>
                </a:rPr>
                <a:t>EARLY</a:t>
              </a: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NES Sans" pitchFamily="2" charset="77"/>
                </a:rPr>
                <a:t>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NES Sans" pitchFamily="2" charset="77"/>
                </a:rPr>
                <a:t>VALIDATION OF L1 PRODUCTS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C8AB582-2734-9771-A6AB-327A0F7F82C7}"/>
                </a:ext>
              </a:extLst>
            </p:cNvPr>
            <p:cNvSpPr/>
            <p:nvPr/>
          </p:nvSpPr>
          <p:spPr>
            <a:xfrm>
              <a:off x="3528945" y="2825575"/>
              <a:ext cx="3441755" cy="45393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E1359"/>
                  </a:solidFill>
                  <a:effectLst/>
                  <a:uLnTx/>
                  <a:uFillTx/>
                  <a:latin typeface="CNES Sans" pitchFamily="2" charset="77"/>
                </a:rPr>
                <a:t>16 WEEKS</a:t>
              </a:r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4F4E4647-B46F-A87F-E1DC-07DDD98805A1}"/>
                </a:ext>
              </a:extLst>
            </p:cNvPr>
            <p:cNvSpPr txBox="1"/>
            <p:nvPr/>
          </p:nvSpPr>
          <p:spPr>
            <a:xfrm>
              <a:off x="3699154" y="3428111"/>
              <a:ext cx="3227874" cy="22621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15990">
                <a:buClr>
                  <a:srgbClr val="002060"/>
                </a:buClr>
              </a:pPr>
              <a:r>
                <a:rPr lang="en-US" sz="1300" b="1" dirty="0">
                  <a:solidFill>
                    <a:srgbClr val="78BB9B"/>
                  </a:solidFill>
                  <a:latin typeface="CNES Sans" pitchFamily="2" charset="77"/>
                  <a:ea typeface="Arial" charset="0"/>
                  <a:cs typeface="Arial" charset="0"/>
                </a:rPr>
                <a:t>CAL/VAL PHASE A MAIN OBJECTIVES : </a:t>
              </a:r>
            </a:p>
            <a:p>
              <a:pPr algn="ctr" defTabSz="1015990">
                <a:buClr>
                  <a:srgbClr val="002060"/>
                </a:buClr>
              </a:pPr>
              <a:endParaRPr lang="en-US" sz="1500" dirty="0">
                <a:solidFill>
                  <a:srgbClr val="002060"/>
                </a:solidFill>
                <a:latin typeface="CNES Sans" pitchFamily="2" charset="77"/>
                <a:ea typeface="Arial" charset="0"/>
                <a:cs typeface="Arial" charset="0"/>
              </a:endParaRPr>
            </a:p>
            <a:p>
              <a:pPr algn="ctr" defTabSz="1015990">
                <a:buClr>
                  <a:srgbClr val="002060"/>
                </a:buClr>
              </a:pPr>
              <a:endParaRPr lang="en-US" sz="1400" dirty="0">
                <a:solidFill>
                  <a:srgbClr val="002060"/>
                </a:solidFill>
                <a:latin typeface="CNES Sans" pitchFamily="2" charset="77"/>
                <a:ea typeface="Arial" charset="0"/>
                <a:cs typeface="Arial" charset="0"/>
              </a:endParaRPr>
            </a:p>
            <a:p>
              <a:pPr algn="ctr" defTabSz="1015990">
                <a:buClr>
                  <a:srgbClr val="002060"/>
                </a:buClr>
              </a:pPr>
              <a:endParaRPr lang="en-US" sz="1400" dirty="0">
                <a:solidFill>
                  <a:srgbClr val="002060"/>
                </a:solidFill>
                <a:latin typeface="CNES Sans" pitchFamily="2" charset="77"/>
                <a:ea typeface="Arial" charset="0"/>
                <a:cs typeface="Arial" charset="0"/>
              </a:endParaRPr>
            </a:p>
            <a:p>
              <a:pPr algn="ctr" defTabSz="1015990">
                <a:buClr>
                  <a:srgbClr val="002060"/>
                </a:buClr>
              </a:pPr>
              <a:endParaRPr lang="en-US" sz="1400" b="1" dirty="0" smtClean="0">
                <a:solidFill>
                  <a:srgbClr val="002060"/>
                </a:solidFill>
                <a:latin typeface="CNES Sans" pitchFamily="2" charset="77"/>
                <a:ea typeface="Arial" charset="0"/>
                <a:cs typeface="Arial" charset="0"/>
              </a:endParaRPr>
            </a:p>
            <a:p>
              <a:pPr algn="ctr" defTabSz="1015990">
                <a:buClr>
                  <a:srgbClr val="002060"/>
                </a:buClr>
              </a:pPr>
              <a:r>
                <a:rPr lang="en-US" sz="1400" b="1" dirty="0" smtClean="0">
                  <a:solidFill>
                    <a:srgbClr val="002060"/>
                  </a:solidFill>
                  <a:latin typeface="CNES Sans" pitchFamily="2" charset="77"/>
                  <a:ea typeface="Arial" charset="0"/>
                  <a:cs typeface="Arial" charset="0"/>
                </a:rPr>
                <a:t>• </a:t>
              </a:r>
              <a:r>
                <a:rPr lang="en-US" sz="1400" b="1" dirty="0">
                  <a:solidFill>
                    <a:srgbClr val="002060"/>
                  </a:solidFill>
                  <a:latin typeface="CNES Sans" pitchFamily="2" charset="77"/>
                  <a:ea typeface="Arial" charset="0"/>
                  <a:cs typeface="Arial" charset="0"/>
                </a:rPr>
                <a:t>End of phase A : start of early dissemination of L1 products to selected users </a:t>
              </a:r>
            </a:p>
            <a:p>
              <a:pPr algn="ctr" defTabSz="1015990">
                <a:buClr>
                  <a:srgbClr val="002060"/>
                </a:buClr>
              </a:pPr>
              <a:endParaRPr lang="fr-FR" sz="1400" dirty="0">
                <a:solidFill>
                  <a:srgbClr val="002060"/>
                </a:solidFill>
                <a:latin typeface="CNES Sans" pitchFamily="2" charset="77"/>
                <a:ea typeface="Arial" charset="0"/>
                <a:cs typeface="Arial" charset="0"/>
              </a:endParaRPr>
            </a:p>
            <a:p>
              <a:pPr algn="ctr" defTabSz="1015990">
                <a:buClr>
                  <a:srgbClr val="002060"/>
                </a:buClr>
              </a:pPr>
              <a:endParaRPr lang="fr-FR" sz="1500" dirty="0">
                <a:solidFill>
                  <a:srgbClr val="002060"/>
                </a:solidFill>
                <a:latin typeface="CNES Sans" pitchFamily="2" charset="77"/>
                <a:ea typeface="Arial" charset="0"/>
                <a:cs typeface="Arial" charset="0"/>
              </a:endParaRPr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5F41C648-EB88-CA5C-FD4C-851697A4EFCC}"/>
              </a:ext>
            </a:extLst>
          </p:cNvPr>
          <p:cNvCxnSpPr>
            <a:cxnSpLocks/>
          </p:cNvCxnSpPr>
          <p:nvPr/>
        </p:nvCxnSpPr>
        <p:spPr>
          <a:xfrm>
            <a:off x="3528941" y="3770054"/>
            <a:ext cx="0" cy="255600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E81D76E9-5E8E-1852-DA66-2F3F7C71C22F}"/>
              </a:ext>
            </a:extLst>
          </p:cNvPr>
          <p:cNvCxnSpPr>
            <a:cxnSpLocks/>
          </p:cNvCxnSpPr>
          <p:nvPr/>
        </p:nvCxnSpPr>
        <p:spPr>
          <a:xfrm>
            <a:off x="6970701" y="3770054"/>
            <a:ext cx="17545" cy="255600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397DEBD5-A472-0225-83CB-428A2603B53E}"/>
              </a:ext>
            </a:extLst>
          </p:cNvPr>
          <p:cNvGrpSpPr/>
          <p:nvPr/>
        </p:nvGrpSpPr>
        <p:grpSpPr>
          <a:xfrm>
            <a:off x="7048905" y="2194834"/>
            <a:ext cx="4433855" cy="2982754"/>
            <a:chOff x="6988246" y="1808645"/>
            <a:chExt cx="4433855" cy="2982754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59C0DEB-E628-8A4E-D368-1448F2A83D40}"/>
                </a:ext>
              </a:extLst>
            </p:cNvPr>
            <p:cNvSpPr/>
            <p:nvPr/>
          </p:nvSpPr>
          <p:spPr>
            <a:xfrm>
              <a:off x="6988246" y="1808645"/>
              <a:ext cx="4262346" cy="692497"/>
            </a:xfrm>
            <a:prstGeom prst="rect">
              <a:avLst/>
            </a:prstGeom>
            <a:solidFill>
              <a:srgbClr val="0E1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NES Sans" pitchFamily="2" charset="77"/>
                </a:rPr>
                <a:t>CAL/VAL PART 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NES Sans" pitchFamily="2" charset="77"/>
                </a:rPr>
                <a:t>IN DEPTH VALIDATION OF L1 PRODUCTS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BB5FA3B-7635-D2A2-BF07-AE5B323A9D55}"/>
                </a:ext>
              </a:extLst>
            </p:cNvPr>
            <p:cNvSpPr/>
            <p:nvPr/>
          </p:nvSpPr>
          <p:spPr>
            <a:xfrm>
              <a:off x="7113756" y="2832110"/>
              <a:ext cx="4264672" cy="4539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E1359"/>
                  </a:solidFill>
                  <a:effectLst/>
                  <a:uLnTx/>
                  <a:uFillTx/>
                  <a:latin typeface="CNES Sans" pitchFamily="2" charset="77"/>
                </a:rPr>
                <a:t>15 WEEKS.</a:t>
              </a:r>
            </a:p>
          </p:txBody>
        </p:sp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1D212FE2-6DE1-CEA3-E1C5-F25818086644}"/>
                </a:ext>
              </a:extLst>
            </p:cNvPr>
            <p:cNvSpPr txBox="1"/>
            <p:nvPr/>
          </p:nvSpPr>
          <p:spPr>
            <a:xfrm>
              <a:off x="7031919" y="3391016"/>
              <a:ext cx="4390182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15990">
                <a:buClr>
                  <a:srgbClr val="002060"/>
                </a:buClr>
              </a:pPr>
              <a:r>
                <a:rPr lang="en-US" sz="1300" b="1" dirty="0">
                  <a:solidFill>
                    <a:srgbClr val="78BB9B"/>
                  </a:solidFill>
                  <a:latin typeface="CNES Sans" pitchFamily="2" charset="77"/>
                  <a:ea typeface="Arial" charset="0"/>
                  <a:cs typeface="Arial" charset="0"/>
                </a:rPr>
                <a:t>CAL/VAL PHASE B MAIN OBJECTIVES : </a:t>
              </a:r>
            </a:p>
            <a:p>
              <a:pPr algn="ctr" defTabSz="1015990">
                <a:buClr>
                  <a:srgbClr val="002060"/>
                </a:buClr>
              </a:pPr>
              <a:endParaRPr lang="en-US" sz="1400" dirty="0">
                <a:solidFill>
                  <a:srgbClr val="002060"/>
                </a:solidFill>
                <a:latin typeface="CNES Sans" pitchFamily="2" charset="77"/>
                <a:ea typeface="Arial" charset="0"/>
                <a:cs typeface="Arial" charset="0"/>
              </a:endParaRPr>
            </a:p>
            <a:p>
              <a:pPr algn="ctr" defTabSz="1015990">
                <a:buClr>
                  <a:srgbClr val="002060"/>
                </a:buClr>
              </a:pPr>
              <a:r>
                <a:rPr lang="en-US" sz="1400" b="1" dirty="0">
                  <a:solidFill>
                    <a:srgbClr val="002060"/>
                  </a:solidFill>
                  <a:latin typeface="CNES Sans" pitchFamily="2" charset="77"/>
                  <a:ea typeface="Arial" charset="0"/>
                  <a:cs typeface="Arial" charset="0"/>
                </a:rPr>
                <a:t>• End of phase B :  Conclusion of IASI-NG Cal/Val activities and start of the </a:t>
              </a:r>
              <a:r>
                <a:rPr lang="en-US" sz="1400" b="1" dirty="0" smtClean="0">
                  <a:solidFill>
                    <a:srgbClr val="002060"/>
                  </a:solidFill>
                  <a:latin typeface="CNES Sans" pitchFamily="2" charset="77"/>
                  <a:ea typeface="Arial" charset="0"/>
                  <a:cs typeface="Arial" charset="0"/>
                </a:rPr>
                <a:t>routine operation </a:t>
              </a:r>
              <a:endParaRPr lang="en-US" sz="1400" b="1" dirty="0">
                <a:solidFill>
                  <a:srgbClr val="002060"/>
                </a:solidFill>
                <a:latin typeface="CNES Sans" pitchFamily="2" charset="77"/>
                <a:ea typeface="Arial" charset="0"/>
                <a:cs typeface="Arial" charset="0"/>
              </a:endParaRPr>
            </a:p>
            <a:p>
              <a:pPr algn="ctr" defTabSz="1015990">
                <a:buClr>
                  <a:srgbClr val="002060"/>
                </a:buClr>
              </a:pPr>
              <a:endParaRPr lang="fr-FR" sz="1500" dirty="0">
                <a:solidFill>
                  <a:srgbClr val="002060"/>
                </a:solidFill>
                <a:latin typeface="CNES Sans" pitchFamily="2" charset="77"/>
                <a:ea typeface="Arial" charset="0"/>
                <a:cs typeface="Arial" charset="0"/>
              </a:endParaRPr>
            </a:p>
            <a:p>
              <a:pPr algn="ctr" defTabSz="1015990">
                <a:buClr>
                  <a:srgbClr val="002060"/>
                </a:buClr>
              </a:pPr>
              <a:endParaRPr lang="fr-FR" sz="1500" dirty="0">
                <a:solidFill>
                  <a:srgbClr val="002060"/>
                </a:solidFill>
                <a:latin typeface="CNES Sans" pitchFamily="2" charset="77"/>
                <a:ea typeface="Arial" charset="0"/>
                <a:cs typeface="Arial" charset="0"/>
              </a:endParaRPr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A3461DF1-7E31-AAD0-51A1-E826DC685F34}"/>
              </a:ext>
            </a:extLst>
          </p:cNvPr>
          <p:cNvGrpSpPr/>
          <p:nvPr/>
        </p:nvGrpSpPr>
        <p:grpSpPr>
          <a:xfrm>
            <a:off x="6959215" y="2915177"/>
            <a:ext cx="1609058" cy="292388"/>
            <a:chOff x="6959215" y="2539722"/>
            <a:chExt cx="1609058" cy="292388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461E2203-9208-E9A5-4869-1DF341505934}"/>
                </a:ext>
              </a:extLst>
            </p:cNvPr>
            <p:cNvSpPr/>
            <p:nvPr/>
          </p:nvSpPr>
          <p:spPr>
            <a:xfrm>
              <a:off x="7005789" y="2539722"/>
              <a:ext cx="1515911" cy="2923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3B72DD2F-0D8B-609C-7240-17AD8021D0C9}"/>
                </a:ext>
              </a:extLst>
            </p:cNvPr>
            <p:cNvSpPr txBox="1"/>
            <p:nvPr/>
          </p:nvSpPr>
          <p:spPr>
            <a:xfrm>
              <a:off x="6959215" y="2544174"/>
              <a:ext cx="16090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bg1"/>
                  </a:solidFill>
                  <a:latin typeface="CNES Sans" pitchFamily="2" charset="77"/>
                </a:rPr>
                <a:t>IASI TANDEM FLIGHT</a:t>
              </a:r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9E921E35-FF84-A3BA-B7BE-A3DA8D983308}"/>
              </a:ext>
            </a:extLst>
          </p:cNvPr>
          <p:cNvGrpSpPr/>
          <p:nvPr/>
        </p:nvGrpSpPr>
        <p:grpSpPr>
          <a:xfrm>
            <a:off x="8812155" y="1270030"/>
            <a:ext cx="3361158" cy="754502"/>
            <a:chOff x="8812155" y="1207092"/>
            <a:chExt cx="3361158" cy="754502"/>
          </a:xfrm>
        </p:grpSpPr>
        <p:grpSp>
          <p:nvGrpSpPr>
            <p:cNvPr id="115" name="Groupe 114">
              <a:extLst>
                <a:ext uri="{FF2B5EF4-FFF2-40B4-BE49-F238E27FC236}">
                  <a16:creationId xmlns:a16="http://schemas.microsoft.com/office/drawing/2014/main" id="{D3B6AB32-F09A-DCA1-D7B4-C9A0136A63BC}"/>
                </a:ext>
              </a:extLst>
            </p:cNvPr>
            <p:cNvGrpSpPr/>
            <p:nvPr/>
          </p:nvGrpSpPr>
          <p:grpSpPr>
            <a:xfrm>
              <a:off x="10521462" y="1528497"/>
              <a:ext cx="431629" cy="433097"/>
              <a:chOff x="6202363" y="4265613"/>
              <a:chExt cx="466725" cy="468312"/>
            </a:xfrm>
          </p:grpSpPr>
          <p:sp>
            <p:nvSpPr>
              <p:cNvPr id="117" name="Line 84">
                <a:extLst>
                  <a:ext uri="{FF2B5EF4-FFF2-40B4-BE49-F238E27FC236}">
                    <a16:creationId xmlns:a16="http://schemas.microsoft.com/office/drawing/2014/main" id="{3A5BB850-DE96-F89F-B0A7-1DB3FDF46B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13500" y="4265613"/>
                <a:ext cx="9525" cy="77787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" name="Line 85">
                <a:extLst>
                  <a:ext uri="{FF2B5EF4-FFF2-40B4-BE49-F238E27FC236}">
                    <a16:creationId xmlns:a16="http://schemas.microsoft.com/office/drawing/2014/main" id="{0C0BEA78-4978-40EC-DEE0-BA2C4A02DC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1588" y="4324350"/>
                <a:ext cx="30162" cy="58738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9" name="Line 86">
                <a:extLst>
                  <a:ext uri="{FF2B5EF4-FFF2-40B4-BE49-F238E27FC236}">
                    <a16:creationId xmlns:a16="http://schemas.microsoft.com/office/drawing/2014/main" id="{C86D60FE-FD93-26F4-5BAB-ED07CA5048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7450" y="4337050"/>
                <a:ext cx="57150" cy="52388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" name="Line 87">
                <a:extLst>
                  <a:ext uri="{FF2B5EF4-FFF2-40B4-BE49-F238E27FC236}">
                    <a16:creationId xmlns:a16="http://schemas.microsoft.com/office/drawing/2014/main" id="{94526147-87AA-0E11-E7AC-9F95698BAC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56338" y="4422775"/>
                <a:ext cx="60325" cy="25400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1" name="Line 88">
                <a:extLst>
                  <a:ext uri="{FF2B5EF4-FFF2-40B4-BE49-F238E27FC236}">
                    <a16:creationId xmlns:a16="http://schemas.microsoft.com/office/drawing/2014/main" id="{CEDA685C-2C67-14ED-19C6-D24EBC2DD2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02363" y="4486275"/>
                <a:ext cx="77787" cy="3175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" name="Line 89">
                <a:extLst>
                  <a:ext uri="{FF2B5EF4-FFF2-40B4-BE49-F238E27FC236}">
                    <a16:creationId xmlns:a16="http://schemas.microsoft.com/office/drawing/2014/main" id="{602C4807-8FF9-6697-0204-D02D81C382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8400" y="4538663"/>
                <a:ext cx="61913" cy="22225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" name="Line 90">
                <a:extLst>
                  <a:ext uri="{FF2B5EF4-FFF2-40B4-BE49-F238E27FC236}">
                    <a16:creationId xmlns:a16="http://schemas.microsoft.com/office/drawing/2014/main" id="{D7BCC91C-0F4A-9126-7E24-CAE9AD354D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8400" y="4592638"/>
                <a:ext cx="61913" cy="50800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" name="Line 91">
                <a:extLst>
                  <a:ext uri="{FF2B5EF4-FFF2-40B4-BE49-F238E27FC236}">
                    <a16:creationId xmlns:a16="http://schemas.microsoft.com/office/drawing/2014/main" id="{633556CA-FBB4-6A6B-4BF3-CE580E7B8F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27775" y="4611688"/>
                <a:ext cx="34925" cy="58737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" name="Line 92">
                <a:extLst>
                  <a:ext uri="{FF2B5EF4-FFF2-40B4-BE49-F238E27FC236}">
                    <a16:creationId xmlns:a16="http://schemas.microsoft.com/office/drawing/2014/main" id="{F45FBE3B-3788-002E-B3E3-BB92E6FF3B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83338" y="4654550"/>
                <a:ext cx="17462" cy="79375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" name="Line 93">
                <a:extLst>
                  <a:ext uri="{FF2B5EF4-FFF2-40B4-BE49-F238E27FC236}">
                    <a16:creationId xmlns:a16="http://schemas.microsoft.com/office/drawing/2014/main" id="{4749AA18-F354-6896-1E07-D05A7FA164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451600" y="4633913"/>
                <a:ext cx="11113" cy="68262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" name="Line 94">
                <a:extLst>
                  <a:ext uri="{FF2B5EF4-FFF2-40B4-BE49-F238E27FC236}">
                    <a16:creationId xmlns:a16="http://schemas.microsoft.com/office/drawing/2014/main" id="{E68D9F0D-F20E-E3BC-B61B-FD3C73617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507163" y="4645025"/>
                <a:ext cx="38100" cy="71438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8" name="Line 95">
                <a:extLst>
                  <a:ext uri="{FF2B5EF4-FFF2-40B4-BE49-F238E27FC236}">
                    <a16:creationId xmlns:a16="http://schemas.microsoft.com/office/drawing/2014/main" id="{DD8B9EFD-5AB7-6B60-C9B7-87E2194498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534150" y="4595813"/>
                <a:ext cx="50800" cy="47625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9" name="Line 96">
                <a:extLst>
                  <a:ext uri="{FF2B5EF4-FFF2-40B4-BE49-F238E27FC236}">
                    <a16:creationId xmlns:a16="http://schemas.microsoft.com/office/drawing/2014/main" id="{BAD802EA-1165-84CE-0A9C-53457881F7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583363" y="4565650"/>
                <a:ext cx="74612" cy="33338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0" name="Line 97">
                <a:extLst>
                  <a:ext uri="{FF2B5EF4-FFF2-40B4-BE49-F238E27FC236}">
                    <a16:creationId xmlns:a16="http://schemas.microsoft.com/office/drawing/2014/main" id="{69909549-18C4-99D5-3C82-9F5CE898DC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572250" y="4511675"/>
                <a:ext cx="68263" cy="6350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1" name="Line 98">
                <a:extLst>
                  <a:ext uri="{FF2B5EF4-FFF2-40B4-BE49-F238E27FC236}">
                    <a16:creationId xmlns:a16="http://schemas.microsoft.com/office/drawing/2014/main" id="{29440C27-DE6B-4320-0C37-B9BC145AA2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92888" y="4435475"/>
                <a:ext cx="76200" cy="23813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2" name="Line 99">
                <a:extLst>
                  <a:ext uri="{FF2B5EF4-FFF2-40B4-BE49-F238E27FC236}">
                    <a16:creationId xmlns:a16="http://schemas.microsoft.com/office/drawing/2014/main" id="{D4563AF5-3EC6-9321-EA38-6A3EEBDAB8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46850" y="4384675"/>
                <a:ext cx="55563" cy="39688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" name="Line 100">
                <a:extLst>
                  <a:ext uri="{FF2B5EF4-FFF2-40B4-BE49-F238E27FC236}">
                    <a16:creationId xmlns:a16="http://schemas.microsoft.com/office/drawing/2014/main" id="{679ED6E3-383B-B66D-E36A-033DFF424F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27800" y="4305300"/>
                <a:ext cx="44450" cy="65088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4" name="Line 101">
                <a:extLst>
                  <a:ext uri="{FF2B5EF4-FFF2-40B4-BE49-F238E27FC236}">
                    <a16:creationId xmlns:a16="http://schemas.microsoft.com/office/drawing/2014/main" id="{77A50C0B-803C-3A92-965C-01AB81701F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470650" y="4308475"/>
                <a:ext cx="17463" cy="63500"/>
              </a:xfrm>
              <a:prstGeom prst="line">
                <a:avLst/>
              </a:pr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" name="Freeform 102">
                <a:extLst>
                  <a:ext uri="{FF2B5EF4-FFF2-40B4-BE49-F238E27FC236}">
                    <a16:creationId xmlns:a16="http://schemas.microsoft.com/office/drawing/2014/main" id="{3631E0EC-146F-6D59-5AA2-F26AC09D5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4437063"/>
                <a:ext cx="163513" cy="131762"/>
              </a:xfrm>
              <a:custGeom>
                <a:avLst/>
                <a:gdLst>
                  <a:gd name="T0" fmla="*/ 367 w 453"/>
                  <a:gd name="T1" fmla="*/ 0 h 368"/>
                  <a:gd name="T2" fmla="*/ 170 w 453"/>
                  <a:gd name="T3" fmla="*/ 198 h 368"/>
                  <a:gd name="T4" fmla="*/ 85 w 453"/>
                  <a:gd name="T5" fmla="*/ 113 h 368"/>
                  <a:gd name="T6" fmla="*/ 0 w 453"/>
                  <a:gd name="T7" fmla="*/ 198 h 368"/>
                  <a:gd name="T8" fmla="*/ 170 w 453"/>
                  <a:gd name="T9" fmla="*/ 367 h 368"/>
                  <a:gd name="T10" fmla="*/ 452 w 453"/>
                  <a:gd name="T11" fmla="*/ 85 h 368"/>
                  <a:gd name="T12" fmla="*/ 367 w 453"/>
                  <a:gd name="T1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3" h="368">
                    <a:moveTo>
                      <a:pt x="367" y="0"/>
                    </a:moveTo>
                    <a:lnTo>
                      <a:pt x="170" y="198"/>
                    </a:lnTo>
                    <a:lnTo>
                      <a:pt x="85" y="113"/>
                    </a:lnTo>
                    <a:lnTo>
                      <a:pt x="0" y="198"/>
                    </a:lnTo>
                    <a:lnTo>
                      <a:pt x="170" y="367"/>
                    </a:lnTo>
                    <a:lnTo>
                      <a:pt x="452" y="85"/>
                    </a:lnTo>
                    <a:lnTo>
                      <a:pt x="367" y="0"/>
                    </a:lnTo>
                  </a:path>
                </a:pathLst>
              </a:custGeom>
              <a:noFill/>
              <a:ln w="12700" cap="flat">
                <a:gradFill>
                  <a:gsLst>
                    <a:gs pos="0">
                      <a:srgbClr val="412FB3"/>
                    </a:gs>
                    <a:gs pos="30000">
                      <a:srgbClr val="00BCFF"/>
                    </a:gs>
                    <a:gs pos="73000">
                      <a:srgbClr val="00B29C"/>
                    </a:gs>
                    <a:gs pos="100000">
                      <a:srgbClr val="B2EF78"/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87545BE5-99E7-FBBE-A883-B910CC59217F}"/>
                </a:ext>
              </a:extLst>
            </p:cNvPr>
            <p:cNvSpPr txBox="1"/>
            <p:nvPr/>
          </p:nvSpPr>
          <p:spPr>
            <a:xfrm>
              <a:off x="8812155" y="1207092"/>
              <a:ext cx="3361158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00" i="0" u="none" strike="noStrike" kern="1200" cap="none" spc="0" normalizeH="0" baseline="0" noProof="0" dirty="0" err="1">
                  <a:ln>
                    <a:noFill/>
                  </a:ln>
                  <a:solidFill>
                    <a:srgbClr val="0E1359"/>
                  </a:solidFill>
                  <a:effectLst/>
                  <a:uLnTx/>
                  <a:uFillTx/>
                  <a:latin typeface="CNES Poster" pitchFamily="2" charset="77"/>
                </a:rPr>
                <a:t>Level</a:t>
              </a:r>
              <a:r>
                <a:rPr kumimoji="0" lang="fr-FR" sz="1300" i="0" u="none" strike="noStrike" kern="1200" cap="none" spc="0" normalizeH="0" baseline="0" noProof="0" dirty="0">
                  <a:ln>
                    <a:noFill/>
                  </a:ln>
                  <a:solidFill>
                    <a:srgbClr val="0E1359"/>
                  </a:solidFill>
                  <a:effectLst/>
                  <a:uLnTx/>
                  <a:uFillTx/>
                  <a:latin typeface="CNES Poster" pitchFamily="2" charset="77"/>
                </a:rPr>
                <a:t> 1 nominal </a:t>
              </a:r>
              <a:r>
                <a:rPr kumimoji="0" lang="fr-FR" sz="1300" i="0" u="none" strike="noStrike" kern="1200" cap="none" spc="0" normalizeH="0" baseline="0" noProof="0" dirty="0" err="1">
                  <a:ln>
                    <a:noFill/>
                  </a:ln>
                  <a:solidFill>
                    <a:srgbClr val="0E1359"/>
                  </a:solidFill>
                  <a:effectLst/>
                  <a:uLnTx/>
                  <a:uFillTx/>
                  <a:latin typeface="CNES Poster" pitchFamily="2" charset="77"/>
                </a:rPr>
                <a:t>dissemination</a:t>
              </a:r>
              <a:endParaRPr kumimoji="0" lang="fr-FR" sz="1300" i="0" u="none" strike="noStrike" kern="1200" cap="none" spc="0" normalizeH="0" baseline="0" noProof="0" dirty="0">
                <a:ln>
                  <a:noFill/>
                </a:ln>
                <a:solidFill>
                  <a:srgbClr val="0E1359"/>
                </a:solidFill>
                <a:effectLst/>
                <a:uLnTx/>
                <a:uFillTx/>
                <a:latin typeface="CNES Poster" pitchFamily="2" charset="77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00" i="0" u="none" strike="noStrike" kern="1200" cap="none" spc="0" normalizeH="0" baseline="0" noProof="0" dirty="0">
                <a:ln>
                  <a:noFill/>
                </a:ln>
                <a:solidFill>
                  <a:srgbClr val="0E1359"/>
                </a:solidFill>
                <a:effectLst/>
                <a:uLnTx/>
                <a:uFillTx/>
                <a:latin typeface="CNES Poster" pitchFamily="2" charset="77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00" i="0" u="none" strike="noStrike" kern="1200" cap="none" spc="0" normalizeH="0" baseline="0" noProof="0" dirty="0">
                <a:ln>
                  <a:noFill/>
                </a:ln>
                <a:solidFill>
                  <a:srgbClr val="0E1359"/>
                </a:solidFill>
                <a:effectLst/>
                <a:uLnTx/>
                <a:uFillTx/>
                <a:latin typeface="CNES Poster" pitchFamily="2" charset="77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48"/>
    </mc:Choice>
    <mc:Fallback xmlns="">
      <p:transition spd="slow" advTm="31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5" y="948135"/>
            <a:ext cx="11423073" cy="321492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200" dirty="0" smtClean="0"/>
              <a:t>Atmosphere </a:t>
            </a:r>
            <a:r>
              <a:rPr lang="en-US" sz="2200" dirty="0"/>
              <a:t>Observing System (AOS) led by NASA to characterize and link aerosols, clouds and precipitations, storms and convection </a:t>
            </a:r>
          </a:p>
          <a:p>
            <a:pPr>
              <a:spcBef>
                <a:spcPts val="600"/>
              </a:spcBef>
            </a:pPr>
            <a:r>
              <a:rPr lang="en-US" sz="2200" dirty="0" smtClean="0"/>
              <a:t>C²OMODO</a:t>
            </a:r>
            <a:r>
              <a:rPr lang="en-US" sz="2400" dirty="0" smtClean="0"/>
              <a:t> </a:t>
            </a:r>
            <a:r>
              <a:rPr lang="en-US" sz="2000" dirty="0"/>
              <a:t>(Convective Core Observations </a:t>
            </a:r>
            <a:r>
              <a:rPr lang="en-US" sz="2000" dirty="0" smtClean="0"/>
              <a:t>through </a:t>
            </a:r>
            <a:r>
              <a:rPr lang="en-US" sz="2000" dirty="0" err="1" smtClean="0"/>
              <a:t>MicrOwave</a:t>
            </a:r>
            <a:r>
              <a:rPr lang="en-US" sz="2000" dirty="0" smtClean="0"/>
              <a:t> </a:t>
            </a:r>
            <a:r>
              <a:rPr lang="en-US" sz="2000" dirty="0"/>
              <a:t>Derivatives in the </a:t>
            </a:r>
            <a:r>
              <a:rPr lang="en-US" sz="2000" dirty="0" err="1"/>
              <a:t>trOpics</a:t>
            </a:r>
            <a:r>
              <a:rPr lang="en-US" sz="2000" dirty="0"/>
              <a:t>) 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Based on a tandem of microwave radiometers aboard </a:t>
            </a:r>
            <a:r>
              <a:rPr lang="en-US" sz="2000" dirty="0" smtClean="0"/>
              <a:t>C²OMODO-Sat </a:t>
            </a:r>
            <a:r>
              <a:rPr lang="en-US" sz="2000" dirty="0"/>
              <a:t>(NASA) and PMM (</a:t>
            </a:r>
            <a:r>
              <a:rPr lang="en-US" sz="2000" dirty="0" smtClean="0"/>
              <a:t>JAXA)</a:t>
            </a:r>
            <a:endParaRPr lang="en-US" sz="2000" dirty="0"/>
          </a:p>
          <a:p>
            <a:pPr lvl="1">
              <a:spcBef>
                <a:spcPts val="600"/>
              </a:spcBef>
            </a:pPr>
            <a:r>
              <a:rPr lang="en-US" sz="2000" dirty="0"/>
              <a:t>To observe deep </a:t>
            </a:r>
            <a:r>
              <a:rPr lang="en-US" sz="2000" dirty="0" smtClean="0"/>
              <a:t>convection in order to monitor and characterize storm formation</a:t>
            </a:r>
          </a:p>
          <a:p>
            <a:pPr>
              <a:spcBef>
                <a:spcPts val="900"/>
              </a:spcBef>
            </a:pPr>
            <a:r>
              <a:rPr lang="en-US" sz="2200" dirty="0" smtClean="0"/>
              <a:t>Operational </a:t>
            </a:r>
            <a:r>
              <a:rPr lang="en-US" sz="2200" dirty="0"/>
              <a:t>processing chains for level-1 products </a:t>
            </a:r>
            <a:r>
              <a:rPr lang="en-US" sz="2200" dirty="0" smtClean="0"/>
              <a:t>provided </a:t>
            </a:r>
            <a:r>
              <a:rPr lang="en-US" sz="2200" dirty="0"/>
              <a:t>to NASA and JAXA mission </a:t>
            </a:r>
            <a:r>
              <a:rPr lang="en-US" sz="2200" dirty="0" smtClean="0"/>
              <a:t>centers</a:t>
            </a:r>
          </a:p>
          <a:p>
            <a:pPr>
              <a:spcBef>
                <a:spcPts val="900"/>
              </a:spcBef>
            </a:pPr>
            <a:r>
              <a:rPr lang="en-US" sz="2200" dirty="0" smtClean="0"/>
              <a:t>Processing </a:t>
            </a:r>
            <a:r>
              <a:rPr lang="en-US" sz="2200" dirty="0"/>
              <a:t>and distribution of level-2 (and higher) products by French AERIS mission center </a:t>
            </a:r>
          </a:p>
          <a:p>
            <a:pPr>
              <a:spcBef>
                <a:spcPts val="900"/>
              </a:spcBef>
            </a:pPr>
            <a:r>
              <a:rPr lang="en-US" sz="2200" dirty="0" smtClean="0"/>
              <a:t>Expertise center for instrument and data monitoring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Picture 2" descr="Meeting and Workshops – C2OMOD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9804" r="12912"/>
          <a:stretch/>
        </p:blipFill>
        <p:spPr bwMode="auto">
          <a:xfrm>
            <a:off x="11116445" y="79513"/>
            <a:ext cx="992726" cy="114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/>
          <p:cNvPicPr/>
          <p:nvPr/>
        </p:nvPicPr>
        <p:blipFill rotWithShape="1">
          <a:blip r:embed="rId6"/>
          <a:srcRect t="19908" r="55288" b="35977"/>
          <a:stretch/>
        </p:blipFill>
        <p:spPr bwMode="auto">
          <a:xfrm>
            <a:off x="1258785" y="4502615"/>
            <a:ext cx="2879312" cy="1652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6453851" y="4502615"/>
            <a:ext cx="2055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/>
              <a:t>C²OMODO instrument  </a:t>
            </a:r>
          </a:p>
          <a:p>
            <a:pPr algn="ctr"/>
            <a:r>
              <a:rPr lang="en-US" sz="1400" i="1" dirty="0" smtClean="0"/>
              <a:t>functional diagram</a:t>
            </a:r>
            <a:endParaRPr lang="en-US" sz="1400" i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4257132" y="5512485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/>
              <a:t>C²OMODO for deep convection </a:t>
            </a:r>
            <a:br>
              <a:rPr lang="en-US" sz="1400" i="1" dirty="0" smtClean="0"/>
            </a:br>
            <a:r>
              <a:rPr lang="en-US" sz="1400" i="1" dirty="0" smtClean="0"/>
              <a:t>characterization</a:t>
            </a:r>
            <a:endParaRPr lang="en-US" sz="1400" i="1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2066" y="78474"/>
            <a:ext cx="10364098" cy="96934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1357" y="4334494"/>
            <a:ext cx="3934807" cy="198852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5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44"/>
    </mc:Choice>
    <mc:Fallback xmlns="">
      <p:transition spd="slow" advTm="49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1330" y="132628"/>
            <a:ext cx="9508794" cy="667472"/>
          </a:xfrm>
        </p:spPr>
        <p:txBody>
          <a:bodyPr/>
          <a:lstStyle/>
          <a:p>
            <a:r>
              <a:rPr lang="en-US" b="1" dirty="0"/>
              <a:t>MicroCarb </a:t>
            </a:r>
            <a:r>
              <a:rPr lang="en-US" b="1" dirty="0" smtClean="0"/>
              <a:t>Status : launch preparation, Calibration </a:t>
            </a:r>
            <a:r>
              <a:rPr lang="en-US" b="1" dirty="0"/>
              <a:t>and Validation Strategy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578" y="1610767"/>
            <a:ext cx="7843272" cy="4342333"/>
          </a:xfrm>
        </p:spPr>
        <p:txBody>
          <a:bodyPr/>
          <a:lstStyle/>
          <a:p>
            <a:r>
              <a:rPr lang="fr-FR" sz="2200" b="1" dirty="0">
                <a:latin typeface="Arial" panose="020B0604020202020204" pitchFamily="34" charset="0"/>
              </a:rPr>
              <a:t>Satellite</a:t>
            </a:r>
            <a:r>
              <a:rPr lang="fr-FR" sz="2000" b="1" dirty="0" smtClean="0"/>
              <a:t> </a:t>
            </a:r>
            <a:r>
              <a:rPr lang="fr-FR" sz="2000" dirty="0" err="1" smtClean="0"/>
              <a:t>ready</a:t>
            </a:r>
            <a:r>
              <a:rPr lang="fr-FR" sz="2000" dirty="0" smtClean="0"/>
              <a:t> for transport to </a:t>
            </a:r>
            <a:r>
              <a:rPr lang="fr-FR" sz="2000" dirty="0" err="1" smtClean="0"/>
              <a:t>Guiana</a:t>
            </a:r>
            <a:endParaRPr lang="en-US" sz="2000" dirty="0" smtClean="0"/>
          </a:p>
          <a:p>
            <a:r>
              <a:rPr lang="en-US" sz="2200" b="1" dirty="0">
                <a:latin typeface="Arial" panose="020B0604020202020204" pitchFamily="34" charset="0"/>
              </a:rPr>
              <a:t>Launch</a:t>
            </a:r>
            <a:r>
              <a:rPr lang="en-US" sz="2000" b="1" dirty="0" smtClean="0"/>
              <a:t> </a:t>
            </a:r>
            <a:r>
              <a:rPr lang="en-US" sz="2000" dirty="0"/>
              <a:t>p</a:t>
            </a:r>
            <a:r>
              <a:rPr lang="en-US" sz="2000" dirty="0" smtClean="0"/>
              <a:t>lanned </a:t>
            </a:r>
            <a:r>
              <a:rPr lang="en-US" sz="2000" dirty="0"/>
              <a:t>on VEGA-C in </a:t>
            </a:r>
            <a:r>
              <a:rPr lang="en-US" sz="2000" dirty="0" smtClean="0"/>
              <a:t>July-2025, from CNES Guiana </a:t>
            </a:r>
            <a:r>
              <a:rPr lang="en-US" sz="2000" dirty="0"/>
              <a:t>Space Center </a:t>
            </a:r>
            <a:endParaRPr lang="en-US" altLang="en-US" sz="2200" b="1" dirty="0" smtClean="0">
              <a:latin typeface="Arial" panose="020B0604020202020204" pitchFamily="34" charset="0"/>
            </a:endParaRPr>
          </a:p>
          <a:p>
            <a:r>
              <a:rPr lang="en-US" altLang="en-US" sz="2200" b="1" dirty="0" smtClean="0">
                <a:latin typeface="Arial" panose="020B0604020202020204" pitchFamily="34" charset="0"/>
              </a:rPr>
              <a:t>Calibration/Validation Strategy – 1 year schedule</a:t>
            </a:r>
          </a:p>
          <a:p>
            <a:pPr lvl="1"/>
            <a:r>
              <a:rPr lang="en-US" sz="1400" dirty="0">
                <a:latin typeface="Arial"/>
              </a:rPr>
              <a:t>Mission Performances CALVAL assessment Key point held February 2024</a:t>
            </a:r>
          </a:p>
          <a:p>
            <a:pPr lvl="1"/>
            <a:r>
              <a:rPr lang="en-US" altLang="en-US" sz="1400" dirty="0" smtClean="0">
                <a:latin typeface="Arial" panose="020B0604020202020204" pitchFamily="34" charset="0"/>
              </a:rPr>
              <a:t>Three scales</a:t>
            </a:r>
          </a:p>
          <a:p>
            <a:pPr lvl="2"/>
            <a:r>
              <a:rPr lang="en-US" altLang="en-US" sz="1400" dirty="0">
                <a:latin typeface="Arial" panose="020B0604020202020204" pitchFamily="34" charset="0"/>
              </a:rPr>
              <a:t>Massive operational comparisons.</a:t>
            </a:r>
          </a:p>
          <a:p>
            <a:pPr lvl="2"/>
            <a:r>
              <a:rPr lang="en-US" altLang="en-US" sz="1400" dirty="0" smtClean="0">
                <a:latin typeface="Arial" panose="020B0604020202020204" pitchFamily="34" charset="0"/>
              </a:rPr>
              <a:t>Casual manned measurements.</a:t>
            </a:r>
          </a:p>
          <a:p>
            <a:pPr lvl="2"/>
            <a:r>
              <a:rPr lang="en-US" altLang="en-US" sz="1400" dirty="0">
                <a:latin typeface="Arial" panose="020B0604020202020204" pitchFamily="34" charset="0"/>
              </a:rPr>
              <a:t>Campaigns (e.g., MAGIC </a:t>
            </a:r>
            <a:r>
              <a:rPr lang="en-US" altLang="en-US" sz="1400" dirty="0" smtClean="0">
                <a:latin typeface="Arial" panose="020B0604020202020204" pitchFamily="34" charset="0"/>
              </a:rPr>
              <a:t>in </a:t>
            </a:r>
            <a:r>
              <a:rPr lang="en-US" altLang="en-US" sz="1400" dirty="0">
                <a:latin typeface="Arial" panose="020B0604020202020204" pitchFamily="34" charset="0"/>
              </a:rPr>
              <a:t>France) </a:t>
            </a:r>
            <a:endParaRPr lang="en-US" altLang="en-US" sz="1400" dirty="0" smtClean="0">
              <a:latin typeface="Arial" panose="020B0604020202020204" pitchFamily="34" charset="0"/>
            </a:endParaRPr>
          </a:p>
          <a:p>
            <a:r>
              <a:rPr lang="en-US" altLang="en-US" sz="2200" b="1" dirty="0" smtClean="0">
                <a:latin typeface="Arial" panose="020B0604020202020204" pitchFamily="34" charset="0"/>
              </a:rPr>
              <a:t>Everybody </a:t>
            </a:r>
            <a:r>
              <a:rPr lang="en-US" altLang="en-US" sz="2200" b="1" dirty="0">
                <a:latin typeface="Arial" panose="020B0604020202020204" pitchFamily="34" charset="0"/>
              </a:rPr>
              <a:t>(French labs, abroad entities) is invited to contribute to measurements and analysis</a:t>
            </a:r>
          </a:p>
          <a:p>
            <a:pPr lvl="2"/>
            <a:r>
              <a:rPr lang="en-US" altLang="en-US" sz="1400" dirty="0">
                <a:latin typeface="Arial" panose="020B0604020202020204" pitchFamily="34" charset="0"/>
              </a:rPr>
              <a:t>CNES will support and participate</a:t>
            </a:r>
          </a:p>
          <a:p>
            <a:r>
              <a:rPr lang="en-US" sz="2400" b="1" dirty="0" smtClean="0"/>
              <a:t>Open data distribution </a:t>
            </a:r>
            <a:r>
              <a:rPr lang="en-US" sz="1400" dirty="0" smtClean="0">
                <a:latin typeface="Arial"/>
              </a:rPr>
              <a:t>through AERIS portal after CALVAL</a:t>
            </a:r>
            <a:endParaRPr lang="en-US" altLang="en-US" sz="2200" b="1" dirty="0" smtClean="0">
              <a:latin typeface="Arial" panose="020B0604020202020204" pitchFamily="34" charset="0"/>
            </a:endParaRPr>
          </a:p>
          <a:p>
            <a:pPr lvl="2"/>
            <a:endParaRPr lang="en-US" altLang="en-US" sz="1400" dirty="0" smtClean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2720" y="5498171"/>
            <a:ext cx="18857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04" lvl="0">
              <a:buClr>
                <a:srgbClr val="00B0F0"/>
              </a:buClr>
              <a:defRPr/>
            </a:pPr>
            <a:r>
              <a:rPr lang="en-US" sz="1100" b="1" dirty="0" smtClean="0">
                <a:solidFill>
                  <a:srgbClr val="002060"/>
                </a:solidFill>
              </a:rPr>
              <a:t>Satellite final preparation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8" name="Image 7"/>
          <p:cNvPicPr/>
          <p:nvPr/>
        </p:nvPicPr>
        <p:blipFill>
          <a:blip r:embed="rId5"/>
          <a:stretch>
            <a:fillRect/>
          </a:stretch>
        </p:blipFill>
        <p:spPr>
          <a:xfrm>
            <a:off x="8692517" y="3732340"/>
            <a:ext cx="2687607" cy="176583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02"/>
    </mc:Choice>
    <mc:Fallback xmlns="">
      <p:transition spd="slow" advTm="48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49429</TotalTime>
  <Words>1182</Words>
  <Application>Microsoft Office PowerPoint</Application>
  <PresentationFormat>Grand écran</PresentationFormat>
  <Paragraphs>217</Paragraphs>
  <Slides>15</Slides>
  <Notes>15</Notes>
  <HiddenSlides>0</HiddenSlides>
  <MMClips>12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6" baseType="lpstr">
      <vt:lpstr>宋体</vt:lpstr>
      <vt:lpstr>Arial</vt:lpstr>
      <vt:lpstr>Calibri</vt:lpstr>
      <vt:lpstr>Cambria Math</vt:lpstr>
      <vt:lpstr>CNES Poster</vt:lpstr>
      <vt:lpstr>CNES Sans</vt:lpstr>
      <vt:lpstr>CNES Sans Light</vt:lpstr>
      <vt:lpstr>Garamond</vt:lpstr>
      <vt:lpstr>Times New Roman</vt:lpstr>
      <vt:lpstr>Wingdings</vt:lpstr>
      <vt:lpstr>Default Design</vt:lpstr>
      <vt:lpstr>GSICS Agency Report 2025 </vt:lpstr>
      <vt:lpstr>Presentation Overview </vt:lpstr>
      <vt:lpstr>IASI status and on-going studies</vt:lpstr>
      <vt:lpstr>IASI status and on-going studies</vt:lpstr>
      <vt:lpstr>IASI : planned activities in 2025</vt:lpstr>
      <vt:lpstr>IASI-NG Program Status : Instrument &amp; Ground Activities </vt:lpstr>
      <vt:lpstr>IASI-NG Program Status :  SIOV/CALVAL Global Overview</vt:lpstr>
      <vt:lpstr>Présentation PowerPoint</vt:lpstr>
      <vt:lpstr>MicroCarb Status : launch preparation, Calibration and Validation Strategy</vt:lpstr>
      <vt:lpstr>MicroCarb Calibration and Validation</vt:lpstr>
      <vt:lpstr>VSWIR CNES multi-mission operational monitoring facilities for the radiometric calibration of optical sensors</vt:lpstr>
      <vt:lpstr>Présentation PowerPoint</vt:lpstr>
      <vt:lpstr>Présentation PowerPoint</vt:lpstr>
      <vt:lpstr>Présentation PowerPoint</vt:lpstr>
      <vt:lpstr>MicroCarb Status, launch preparation</vt:lpstr>
    </vt:vector>
  </TitlesOfParts>
  <Company>NOAA / NESDIS / 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Lafaye Murielle</cp:lastModifiedBy>
  <cp:revision>1057</cp:revision>
  <dcterms:created xsi:type="dcterms:W3CDTF">2004-06-10T15:46:18Z</dcterms:created>
  <dcterms:modified xsi:type="dcterms:W3CDTF">2025-03-17T15:07:22Z</dcterms:modified>
</cp:coreProperties>
</file>