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733" r:id="rId2"/>
    <p:sldId id="793" r:id="rId3"/>
    <p:sldId id="836" r:id="rId4"/>
    <p:sldId id="850" r:id="rId5"/>
    <p:sldId id="860" r:id="rId6"/>
    <p:sldId id="848" r:id="rId7"/>
    <p:sldId id="855" r:id="rId8"/>
    <p:sldId id="856" r:id="rId9"/>
    <p:sldId id="863" r:id="rId10"/>
    <p:sldId id="864" r:id="rId11"/>
    <p:sldId id="843" r:id="rId12"/>
    <p:sldId id="865" r:id="rId13"/>
    <p:sldId id="861" r:id="rId14"/>
    <p:sldId id="862" r:id="rId15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6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85" autoAdjust="0"/>
    <p:restoredTop sz="87867" autoAdjust="0"/>
  </p:normalViewPr>
  <p:slideViewPr>
    <p:cSldViewPr snapToGrid="0">
      <p:cViewPr varScale="1">
        <p:scale>
          <a:sx n="92" d="100"/>
          <a:sy n="92" d="100"/>
        </p:scale>
        <p:origin x="90" y="102"/>
      </p:cViewPr>
      <p:guideLst>
        <p:guide orient="horz" pos="2156"/>
        <p:guide pos="3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4277" y="48"/>
      </p:cViewPr>
      <p:guideLst>
        <p:guide orient="horz" pos="3125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2309" tIns="46154" rIns="92309" bIns="46154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54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35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70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96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7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01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05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05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38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94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22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edit Master title style</a:t>
            </a:r>
            <a:endParaRPr lang="en-GB" kern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17 – 21 March 2025</a:t>
            </a:r>
            <a:r>
              <a:rPr lang="it-IT" sz="1000" b="0" dirty="0"/>
              <a:t>, GSICS Annual Meeting (Hybrid),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 Changchun, Jilin Province, China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000" b="0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Agency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2.png"/><Relationship Id="rId2" Type="http://schemas.openxmlformats.org/officeDocument/2006/relationships/audio" Target="../media/media10.wav"/><Relationship Id="rId16" Type="http://schemas.openxmlformats.org/officeDocument/2006/relationships/image" Target="../media/image34.png"/><Relationship Id="rId1" Type="http://schemas.microsoft.com/office/2007/relationships/media" Target="../media/media10.wav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8.png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16390" y="1335577"/>
            <a:ext cx="8759219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/>
              <a:t>GSICS Agency Report</a:t>
            </a:r>
            <a:br>
              <a:rPr lang="en-IE" sz="4000" b="1" dirty="0"/>
            </a:br>
            <a:r>
              <a:rPr lang="en-IE" sz="4000" b="1" dirty="0"/>
              <a:t>2025</a:t>
            </a:r>
            <a:br>
              <a:rPr lang="en-IE" sz="4000" dirty="0">
                <a:solidFill>
                  <a:srgbClr val="0000FF"/>
                </a:solidFill>
              </a:rPr>
            </a:br>
            <a:endParaRPr lang="en-US" sz="4000" i="1" dirty="0">
              <a:solidFill>
                <a:srgbClr val="0C45E4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2300" y="3064297"/>
            <a:ext cx="9387400" cy="112531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ko-KR" sz="1800"/>
          </a:p>
          <a:p>
            <a:pPr eaLnBrk="1" hangingPunct="1">
              <a:lnSpc>
                <a:spcPct val="80000"/>
              </a:lnSpc>
            </a:pPr>
            <a:r>
              <a:rPr lang="en-US" altLang="ko-KR" sz="2000" u="sng"/>
              <a:t>Eun-Jeong Cha</a:t>
            </a:r>
            <a:r>
              <a:rPr lang="en-US" altLang="ko-KR" sz="2000"/>
              <a:t>, Euidong Hwang, Hanbyul Lee, Daehyeon Oh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2000"/>
              <a:t> 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D605D-C31B-4A74-9F82-60E6B61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136" y="4397105"/>
            <a:ext cx="9387400" cy="11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1800" b="1" kern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b="1" kern="0">
                <a:ea typeface="宋体" pitchFamily="2" charset="-122"/>
              </a:rPr>
              <a:t>Korea Meteorological Administration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kern="0" dirty="0">
              <a:latin typeface="Arial" panose="020B0604020202020204" pitchFamily="34" charset="0"/>
            </a:endParaRPr>
          </a:p>
        </p:txBody>
      </p:sp>
      <p:pic>
        <p:nvPicPr>
          <p:cNvPr id="2053" name="설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tretch>
            <a:fillRect/>
          </a:stretch>
        </p:blipFill>
        <p:spPr>
          <a:xfrm>
            <a:off x="11529060" y="619506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7329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pPr lvl="0">
              <a:defRPr/>
            </a:pPr>
            <a:r>
              <a:rPr lang="en-GB" altLang="ko-KR" sz="3200" b="1"/>
              <a:t>KMA’s Calibration Results (VIS/NIR)</a:t>
            </a:r>
            <a:r>
              <a:rPr lang="en-US" altLang="ko-KR" sz="3200" b="1"/>
              <a:t> (2)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AF1F9EB-B98B-40D6-8EC5-3E2F32140B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83" y="1260896"/>
            <a:ext cx="3574967" cy="214594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BD8F734-C785-4BA1-8810-7D2A4E1DED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75" y="1260896"/>
            <a:ext cx="3574967" cy="214594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08CF81D-9BC4-49E6-A145-E159B02F2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8" y="1260898"/>
            <a:ext cx="3574967" cy="214594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D44F8F81-CC19-4AA0-8C2A-D2610C68E5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7" y="3905963"/>
            <a:ext cx="3574967" cy="2145949"/>
          </a:xfrm>
          <a:prstGeom prst="rect">
            <a:avLst/>
          </a:prstGeom>
        </p:spPr>
      </p:pic>
      <p:sp>
        <p:nvSpPr>
          <p:cNvPr id="22" name="내용 개체 틀 2">
            <a:extLst>
              <a:ext uri="{FF2B5EF4-FFF2-40B4-BE49-F238E27FC236}">
                <a16:creationId xmlns:a16="http://schemas.microsoft.com/office/drawing/2014/main" id="{3303E2A2-60AC-4DCA-A140-79F2B09C1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66778"/>
            <a:ext cx="10515600" cy="420412"/>
          </a:xfrm>
        </p:spPr>
        <p:txBody>
          <a:bodyPr/>
          <a:lstStyle/>
          <a:p>
            <a:r>
              <a:rPr lang="en-US" altLang="ko-KR" sz="2000" dirty="0"/>
              <a:t> GSICS DCC radiance mode and mean time series and histogram in 2024</a:t>
            </a:r>
            <a:endParaRPr lang="ko-KR" altLang="en-US" sz="2000" dirty="0"/>
          </a:p>
        </p:txBody>
      </p:sp>
      <p:sp>
        <p:nvSpPr>
          <p:cNvPr id="23" name="슬라이드 번호 개체 틀 3">
            <a:extLst>
              <a:ext uri="{FF2B5EF4-FFF2-40B4-BE49-F238E27FC236}">
                <a16:creationId xmlns:a16="http://schemas.microsoft.com/office/drawing/2014/main" id="{75B58BDE-5EE7-4692-85EB-16A176A098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59141" y="6400800"/>
            <a:ext cx="1823259" cy="232757"/>
          </a:xfrm>
        </p:spPr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573F55DD-E6D6-48EA-93BE-5F8B2DF27D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50" y="3896363"/>
            <a:ext cx="3574967" cy="214594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AADB397-AF8C-425C-A128-F2A2EF97C0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21" y="5238000"/>
            <a:ext cx="1888781" cy="1620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BCA813A6-3F65-432E-B1BA-51E0562FE5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60" y="2448170"/>
            <a:ext cx="1888781" cy="1620000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DADCA6F-EF8E-4E4C-9490-0D5838B0C2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5" y="5238000"/>
            <a:ext cx="1888781" cy="162000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80F7F0F-B4A8-4678-839C-FF1939395D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617" y="3896363"/>
            <a:ext cx="3574967" cy="214594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5375A6D1-CB51-4B00-88CF-321BF51A36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238000"/>
            <a:ext cx="1888781" cy="162000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6F6E51B7-7191-43AE-A022-3765ADC133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53" y="2304191"/>
            <a:ext cx="1888781" cy="16200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07526D7-7B4B-4F32-8D3A-A420E40260A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62" y="2304191"/>
            <a:ext cx="1888781" cy="1620000"/>
          </a:xfrm>
          <a:prstGeom prst="rect">
            <a:avLst/>
          </a:prstGeom>
        </p:spPr>
      </p:pic>
      <p:pic>
        <p:nvPicPr>
          <p:cNvPr id="32" name="설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tretch>
            <a:fillRect/>
          </a:stretch>
        </p:blipFill>
        <p:spPr>
          <a:xfrm>
            <a:off x="11529060" y="619506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3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56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pPr lvl="0">
              <a:defRPr/>
            </a:pPr>
            <a:r>
              <a:rPr lang="en-GB" altLang="ko-KR" sz="3200" b="1"/>
              <a:t>KMA’s Calibration Results (</a:t>
            </a:r>
            <a:r>
              <a:rPr lang="en-GB" altLang="ko-KR" sz="3200" b="1">
                <a:solidFill>
                  <a:schemeClr val="tx1"/>
                </a:solidFill>
              </a:rPr>
              <a:t>IR</a:t>
            </a:r>
            <a:r>
              <a:rPr lang="en-GB" altLang="ko-KR" sz="3200" b="1"/>
              <a:t>)</a:t>
            </a:r>
            <a:r>
              <a:rPr lang="en-US" altLang="ko-KR" sz="3200" b="1"/>
              <a:t>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4649" y="788106"/>
            <a:ext cx="10972800" cy="533075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2000" dirty="0"/>
              <a:t>Statistical Summary of GK2A/AMI IR Calibration Performance in Jan. 1 ~ Dec. 31</a:t>
            </a:r>
            <a:r>
              <a:rPr lang="en-US" altLang="ko-KR" sz="2000"/>
              <a:t>, 2024</a:t>
            </a:r>
            <a:endParaRPr lang="en-US" altLang="ko-KR" sz="2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4" name="Rectangle 15"/>
          <p:cNvSpPr/>
          <p:nvPr/>
        </p:nvSpPr>
        <p:spPr>
          <a:xfrm>
            <a:off x="372496" y="1666597"/>
            <a:ext cx="6235827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GK2A AMI IR channels </a:t>
            </a:r>
            <a:r>
              <a:rPr lang="en-US" altLang="ja-JP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stable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ja-JP" sz="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GK2A AMI has relatively large </a:t>
            </a:r>
            <a:r>
              <a:rPr lang="en-US" altLang="ja-JP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bias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around </a:t>
            </a:r>
            <a:r>
              <a:rPr lang="en-US" altLang="ja-JP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-0.2K for 6.9</a:t>
            </a:r>
            <a:r>
              <a:rPr lang="en-US" altLang="ko-KR">
                <a:latin typeface="Times New Roman" panose="02020603050405020304" pitchFamily="18" charset="0"/>
                <a:cs typeface="Times New Roman" panose="02020603050405020304" pitchFamily="18" charset="0"/>
              </a:rPr>
              <a:t>µm, while the other channels are blow ±0.1K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표 34">
            <a:extLst>
              <a:ext uri="{FF2B5EF4-FFF2-40B4-BE49-F238E27FC236}">
                <a16:creationId xmlns:a16="http://schemas.microsoft.com/office/drawing/2014/main" id="{A2D9A4B8-E82C-4264-BF2B-91F3CBDB7A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395030"/>
              </p:ext>
            </p:extLst>
          </p:nvPr>
        </p:nvGraphicFramePr>
        <p:xfrm>
          <a:off x="1948342" y="3962398"/>
          <a:ext cx="8619214" cy="267115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752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64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8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5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64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64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64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641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906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21274">
                <a:tc rowSpan="2" gridSpan="2"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 Satellite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Bias (Uncertainty)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674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SW038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(3.8㎛)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WV063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(6.3㎛)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WV069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(6.9㎛)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WV073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(7.3㎛)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IR087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(8.7㎛)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IR096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(9.6㎛)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IR105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(10.5㎛)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IR112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(11.2㎛)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IR123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(12.3㎛)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IR133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(13.3㎛)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674">
                <a:tc rowSpan="2">
                  <a:txBody>
                    <a:bodyPr/>
                    <a:lstStyle/>
                    <a:p>
                      <a:pPr marL="394970" marR="0" indent="-39497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-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CrIS</a:t>
                      </a: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NOAA-20</a:t>
                      </a: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0.01 (±0.02)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0.01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>
                          <a:solidFill>
                            <a:srgbClr val="1700F9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-0.18 (±0.01)</a:t>
                      </a:r>
                      <a:endParaRPr lang="en-US" sz="1400" b="1" kern="0" spc="0">
                        <a:solidFill>
                          <a:srgbClr val="1700F9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-0.07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0.06 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(±0.02)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0.01 (±0.02)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0.10 (±0.02)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0.10 (±0.02)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0.08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0.01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6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4970" marR="0" indent="-39497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NOAA-21</a:t>
                      </a: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0.03 (±0.02)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0.03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>
                          <a:solidFill>
                            <a:srgbClr val="1700F9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-0.16 (±0.01)</a:t>
                      </a:r>
                      <a:endParaRPr lang="en-US" sz="1400" b="1" kern="0" spc="0">
                        <a:solidFill>
                          <a:srgbClr val="1700F9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-0.05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0.08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(±0.02)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0.03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0.10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0.10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0.08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0.02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674">
                <a:tc rowSpan="2">
                  <a:txBody>
                    <a:bodyPr/>
                    <a:lstStyle/>
                    <a:p>
                      <a:pPr marL="394970" marR="0" indent="-39497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IASI</a:t>
                      </a: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Metop</a:t>
                      </a:r>
                      <a:r>
                        <a:rPr lang="en-US" sz="1200" kern="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-B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0.05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-0.01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>
                          <a:solidFill>
                            <a:srgbClr val="1700F9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-0.19 (±0.01)</a:t>
                      </a:r>
                      <a:endParaRPr lang="en-US" sz="1400" b="1" kern="0" spc="0">
                        <a:solidFill>
                          <a:srgbClr val="1700F9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-0.07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0.01 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-0.09 (±0.02)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0.07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0.07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0.06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-0.02 (±0.02)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6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Metop</a:t>
                      </a:r>
                      <a:r>
                        <a:rPr lang="en-US" sz="1200" kern="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0.05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-0.01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>
                          <a:solidFill>
                            <a:srgbClr val="1700F9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-0.20 (±0.01)</a:t>
                      </a:r>
                      <a:endParaRPr lang="en-US" sz="1400" b="1" kern="0" spc="0">
                        <a:solidFill>
                          <a:srgbClr val="1700F9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-0.08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0.02 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(±0.02)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-0.04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0.07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0.08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0.07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0.00 (±0.01)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514">
                <a:tc gridSpan="2"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Standard Temp.(K)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285.9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234.9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244.1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254.5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283.7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259.1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286.1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286.0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283.8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269.4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Picture 0">
            <a:extLst>
              <a:ext uri="{FF2B5EF4-FFF2-40B4-BE49-F238E27FC236}">
                <a16:creationId xmlns:a16="http://schemas.microsoft.com/office/drawing/2014/main" id="{C5A65E4C-7904-469A-B0E8-625F7DB8C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05600" y="1346579"/>
            <a:ext cx="5257800" cy="255866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6" name="설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tretch>
            <a:fillRect/>
          </a:stretch>
        </p:blipFill>
        <p:spPr>
          <a:xfrm>
            <a:off x="11529060" y="619506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60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  <a:defRPr/>
            </a:pPr>
            <a:r>
              <a:rPr lang="en-US" altLang="ko-KR"/>
              <a:t>   </a:t>
            </a:r>
          </a:p>
          <a:p>
            <a:pPr marL="0" lvl="0" indent="0" algn="ctr">
              <a:buNone/>
              <a:defRPr/>
            </a:pPr>
            <a:endParaRPr lang="en-US" altLang="ko-KR"/>
          </a:p>
          <a:p>
            <a:pPr marL="0" lvl="0" indent="0" algn="ctr">
              <a:buNone/>
              <a:defRPr/>
            </a:pPr>
            <a:endParaRPr lang="en-US" altLang="ko-KR"/>
          </a:p>
          <a:p>
            <a:pPr marL="0" lvl="0" indent="0" algn="ctr">
              <a:buNone/>
              <a:defRPr/>
            </a:pPr>
            <a:r>
              <a:rPr lang="en-US" altLang="ko-KR"/>
              <a:t>Q</a:t>
            </a:r>
            <a:r>
              <a:rPr lang="ko-KR" altLang="en-US"/>
              <a:t> </a:t>
            </a:r>
            <a:r>
              <a:rPr lang="en-US" altLang="ko-KR"/>
              <a:t>&amp; 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A28AC38-E0E8-49D7-B2FE-71FD7C42C09E}" type="slidenum">
              <a:rPr lang="en-US"/>
              <a:pPr lvl="0">
                <a:defRPr/>
              </a:pPr>
              <a:t>12</a:t>
            </a:fld>
            <a:endParaRPr lang="en-US"/>
          </a:p>
        </p:txBody>
      </p:sp>
      <p:pic>
        <p:nvPicPr>
          <p:cNvPr id="5" name="설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>
            <a:fillRect/>
          </a:stretch>
        </p:blipFill>
        <p:spPr>
          <a:xfrm>
            <a:off x="11529060" y="619506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1844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r>
              <a:rPr lang="en-GB" altLang="ko-KR" sz="3200" b="1" dirty="0">
                <a:solidFill>
                  <a:schemeClr val="tx1"/>
                </a:solidFill>
              </a:rPr>
              <a:t>KMA’s </a:t>
            </a:r>
            <a:r>
              <a:rPr lang="en-GB" altLang="ko-KR" sz="3200" b="1">
                <a:solidFill>
                  <a:schemeClr val="tx1"/>
                </a:solidFill>
              </a:rPr>
              <a:t>Calibration Results </a:t>
            </a:r>
            <a:r>
              <a:rPr lang="en-GB" altLang="ko-KR" sz="3200" b="1" dirty="0">
                <a:solidFill>
                  <a:schemeClr val="tx1"/>
                </a:solidFill>
              </a:rPr>
              <a:t>(IR)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3" name="Picture 1">
            <a:extLst>
              <a:ext uri="{FF2B5EF4-FFF2-40B4-BE49-F238E27FC236}">
                <a16:creationId xmlns:a16="http://schemas.microsoft.com/office/drawing/2014/main" id="{2203A5C4-D949-4F6D-B66B-0D3851AB3C16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839" y="690032"/>
            <a:ext cx="6120000" cy="20117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8BF2434A-EDBE-4A8D-811A-661A674D0565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6000" y="690032"/>
            <a:ext cx="6120000" cy="20117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A58B5129-9C20-4951-A5C8-E39420A7C5AF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839" y="2768131"/>
            <a:ext cx="6120000" cy="20117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44FD06D5-98C8-4B33-8032-287EAF1BD1A6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96000" y="2768131"/>
            <a:ext cx="6120000" cy="20117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81155D05-7791-44EC-A79F-FB972460D2EE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9839" y="4846230"/>
            <a:ext cx="6120000" cy="20117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1D0EF47F-2BF4-48F9-97C5-D63D07E6DB13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96000" y="4846230"/>
            <a:ext cx="6120000" cy="201177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571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11"/>
    </mc:Choice>
    <mc:Fallback xmlns="">
      <p:transition spd="slow" advTm="4491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r>
              <a:rPr lang="en-GB" altLang="ko-KR" sz="3200" b="1" dirty="0">
                <a:solidFill>
                  <a:schemeClr val="tx1"/>
                </a:solidFill>
              </a:rPr>
              <a:t>KMA’s </a:t>
            </a:r>
            <a:r>
              <a:rPr lang="en-GB" altLang="ko-KR" sz="3200" b="1">
                <a:solidFill>
                  <a:schemeClr val="tx1"/>
                </a:solidFill>
              </a:rPr>
              <a:t>Calibration Results </a:t>
            </a:r>
            <a:r>
              <a:rPr lang="en-GB" altLang="ko-KR" sz="3200" b="1" dirty="0">
                <a:solidFill>
                  <a:schemeClr val="tx1"/>
                </a:solidFill>
              </a:rPr>
              <a:t>(IR)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9" name="Picture 13">
            <a:extLst>
              <a:ext uri="{FF2B5EF4-FFF2-40B4-BE49-F238E27FC236}">
                <a16:creationId xmlns:a16="http://schemas.microsoft.com/office/drawing/2014/main" id="{FC313968-95C8-45A5-8F26-27333F1F813A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811" y="1092755"/>
            <a:ext cx="6120000" cy="2016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" name="Picture 15">
            <a:extLst>
              <a:ext uri="{FF2B5EF4-FFF2-40B4-BE49-F238E27FC236}">
                <a16:creationId xmlns:a16="http://schemas.microsoft.com/office/drawing/2014/main" id="{C587ACF1-89EB-4F15-A388-66C27807A2B5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84189" y="1103260"/>
            <a:ext cx="6120000" cy="2016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Picture 17">
            <a:extLst>
              <a:ext uri="{FF2B5EF4-FFF2-40B4-BE49-F238E27FC236}">
                <a16:creationId xmlns:a16="http://schemas.microsoft.com/office/drawing/2014/main" id="{0FAA9143-50BE-413C-B30F-05174534680F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811" y="3260335"/>
            <a:ext cx="6120000" cy="2016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364DF9E1-CE10-47D7-A40F-0AA25F31BC41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84189" y="3249830"/>
            <a:ext cx="6120000" cy="20160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5455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11"/>
    </mc:Choice>
    <mc:Fallback xmlns="">
      <p:transition spd="slow" advTm="4491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Presentation 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07257"/>
            <a:ext cx="10972800" cy="5257799"/>
          </a:xfrm>
        </p:spPr>
        <p:txBody>
          <a:bodyPr>
            <a:normAutofit/>
          </a:bodyPr>
          <a:lstStyle/>
          <a:p>
            <a:pPr lvl="0"/>
            <a:r>
              <a:rPr lang="en-GB" sz="3600"/>
              <a:t>GSICS </a:t>
            </a:r>
            <a:r>
              <a:rPr lang="en-GB" sz="3600" dirty="0"/>
              <a:t>Activities, Actions, and Achievements</a:t>
            </a:r>
          </a:p>
          <a:p>
            <a:pPr lvl="0"/>
            <a:r>
              <a:rPr lang="en-GB" sz="3600"/>
              <a:t>Support </a:t>
            </a:r>
            <a:r>
              <a:rPr lang="en-GB" sz="3600" dirty="0"/>
              <a:t>to GDWG Activities</a:t>
            </a:r>
          </a:p>
          <a:p>
            <a:pPr lvl="0"/>
            <a:r>
              <a:rPr lang="en-GB" sz="3600"/>
              <a:t>Support </a:t>
            </a:r>
            <a:r>
              <a:rPr lang="en-GB" sz="3600" dirty="0"/>
              <a:t>to GRWG Activities</a:t>
            </a:r>
          </a:p>
          <a:p>
            <a:pPr lvl="0"/>
            <a:r>
              <a:rPr lang="en-GB" sz="3600"/>
              <a:t>Instruments </a:t>
            </a:r>
            <a:r>
              <a:rPr lang="en-GB" sz="3600" dirty="0"/>
              <a:t>Updates &amp; Planned launches that are relevant to GSICS (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stress new programs and significant accomplishments)</a:t>
            </a:r>
            <a:endParaRPr lang="en-GB" sz="3600" dirty="0"/>
          </a:p>
          <a:p>
            <a:r>
              <a:rPr lang="en-GB" sz="3600"/>
              <a:t>Calibration Major Updates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설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tretch>
            <a:fillRect/>
          </a:stretch>
        </p:blipFill>
        <p:spPr>
          <a:xfrm>
            <a:off x="11529060" y="619506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9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5516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59915" y="22265"/>
            <a:ext cx="9033753" cy="1024963"/>
          </a:xfrm>
        </p:spPr>
        <p:txBody>
          <a:bodyPr/>
          <a:lstStyle/>
          <a:p>
            <a:r>
              <a:rPr lang="en-GB" altLang="ko-KR" sz="3200" b="1" dirty="0"/>
              <a:t>Summary of KMA’s GSICS Activities, Actions, and Achievements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180805"/>
            <a:ext cx="10972800" cy="4897876"/>
          </a:xfrm>
        </p:spPr>
        <p:txBody>
          <a:bodyPr/>
          <a:lstStyle/>
          <a:p>
            <a:pPr>
              <a:spcBef>
                <a:spcPts val="1800"/>
              </a:spcBef>
              <a:defRPr/>
            </a:pPr>
            <a:r>
              <a:rPr lang="en-US" altLang="ko-KR" sz="2400">
                <a:solidFill>
                  <a:prstClr val="black"/>
                </a:solidFill>
                <a:ea typeface="맑은 고딕"/>
              </a:rPr>
              <a:t>Achievements Summary</a:t>
            </a:r>
            <a:endParaRPr lang="en-US" altLang="ko-KR" sz="2800">
              <a:solidFill>
                <a:prstClr val="black"/>
              </a:solidFill>
              <a:ea typeface="맑은 고딕"/>
            </a:endParaRPr>
          </a:p>
          <a:p>
            <a:pPr lvl="1">
              <a:defRPr/>
            </a:pPr>
            <a:r>
              <a:rPr lang="en-US" altLang="ko-KR" sz="2000"/>
              <a:t>Uncertainty Evaluation for AMI – IASI RAC product</a:t>
            </a:r>
          </a:p>
          <a:p>
            <a:pPr>
              <a:defRPr/>
            </a:pPr>
            <a:endParaRPr lang="en-GB" altLang="ko-KR" sz="2400"/>
          </a:p>
          <a:p>
            <a:pPr>
              <a:defRPr/>
            </a:pPr>
            <a:r>
              <a:rPr lang="en-GB" altLang="ko-KR" sz="2400"/>
              <a:t>Activities summary</a:t>
            </a:r>
            <a:endParaRPr lang="en-GB" altLang="ko-KR" sz="2800" dirty="0"/>
          </a:p>
          <a:p>
            <a:pPr lvl="1">
              <a:defRPr/>
            </a:pPr>
            <a:r>
              <a:rPr lang="en-US" altLang="ko-KR" sz="2000" dirty="0"/>
              <a:t>GK2A AMI IR </a:t>
            </a:r>
            <a:r>
              <a:rPr lang="en-US" altLang="ko-KR" sz="2000"/>
              <a:t>channels </a:t>
            </a:r>
          </a:p>
          <a:p>
            <a:pPr lvl="2">
              <a:buFont typeface="Wingdings"/>
              <a:buChar char="ü"/>
              <a:defRPr/>
            </a:pPr>
            <a:r>
              <a:rPr lang="en-US" altLang="ko-KR" sz="2000"/>
              <a:t>Review the AMI IR products (NRTC, RAC) for MetOp-B/-C, NOAA-20/-21</a:t>
            </a:r>
          </a:p>
          <a:p>
            <a:pPr lvl="2">
              <a:buFont typeface="Wingdings"/>
              <a:buChar char="ü"/>
              <a:defRPr/>
            </a:pPr>
            <a:r>
              <a:rPr lang="en-US" altLang="ko-KR" sz="2000"/>
              <a:t>Updated the recalibration coefficients of COMS/MI – GK2A/AMI</a:t>
            </a:r>
          </a:p>
          <a:p>
            <a:pPr lvl="2">
              <a:buFont typeface="Wingdings"/>
              <a:buChar char="ü"/>
              <a:defRPr/>
            </a:pPr>
            <a:endParaRPr lang="en-US" altLang="ko-KR" sz="2000"/>
          </a:p>
          <a:p>
            <a:pPr lvl="1">
              <a:defRPr/>
            </a:pPr>
            <a:r>
              <a:rPr lang="en-US" altLang="ko-KR" sz="2000"/>
              <a:t>GK2A </a:t>
            </a:r>
            <a:r>
              <a:rPr lang="en-US" altLang="ko-KR" sz="2000" dirty="0"/>
              <a:t>AMI VIS/</a:t>
            </a:r>
            <a:r>
              <a:rPr lang="en-US" altLang="ko-KR" sz="2000"/>
              <a:t>NIR channels</a:t>
            </a:r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en-US" altLang="ko-KR" sz="2000"/>
              <a:t>Updated Ray-matching (SNPP, NOAA-20 and -21 VIIRS)</a:t>
            </a:r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en-US" altLang="ko-KR" sz="2000"/>
              <a:t>GSICS DCC (SNPP, NOAA-20 and -21 VIIRS)</a:t>
            </a:r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en-US" altLang="ko-KR" sz="2000"/>
              <a:t> Lunar</a:t>
            </a:r>
            <a:r>
              <a:rPr lang="ko-KR" altLang="en-US" sz="2000"/>
              <a:t> </a:t>
            </a:r>
            <a:r>
              <a:rPr lang="en-US" altLang="ko-KR" sz="2000"/>
              <a:t>calibration (GIRO)</a:t>
            </a:r>
          </a:p>
          <a:p>
            <a:pPr lvl="1">
              <a:defRPr/>
            </a:pPr>
            <a:endParaRPr lang="en-US" altLang="ko-KR" sz="200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49AF0B-0533-4217-831F-52CA6DFE8A78}"/>
              </a:ext>
            </a:extLst>
          </p:cNvPr>
          <p:cNvSpPr txBox="1"/>
          <p:nvPr/>
        </p:nvSpPr>
        <p:spPr>
          <a:xfrm>
            <a:off x="10462634" y="2282058"/>
            <a:ext cx="1851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>
                <a:latin typeface="Times New Roman" panose="02020603050405020304" pitchFamily="18" charset="0"/>
                <a:cs typeface="Times New Roman" panose="02020603050405020304" pitchFamily="18" charset="0"/>
              </a:rPr>
              <a:t>=&gt; IR session</a:t>
            </a:r>
            <a:endParaRPr lang="ko-KR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6C822-6003-487A-8442-1B5CF691E40B}"/>
              </a:ext>
            </a:extLst>
          </p:cNvPr>
          <p:cNvSpPr txBox="1"/>
          <p:nvPr/>
        </p:nvSpPr>
        <p:spPr>
          <a:xfrm>
            <a:off x="9759143" y="4863886"/>
            <a:ext cx="2432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>
                <a:latin typeface="Times New Roman" panose="02020603050405020304" pitchFamily="18" charset="0"/>
                <a:cs typeface="Times New Roman" panose="02020603050405020304" pitchFamily="18" charset="0"/>
              </a:rPr>
              <a:t>=&gt; VIS/NIR + Lunar   </a:t>
            </a:r>
          </a:p>
          <a:p>
            <a:r>
              <a:rPr lang="en-US" altLang="ko-K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session</a:t>
            </a:r>
            <a:endParaRPr lang="ko-KR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9981496" y="1752600"/>
            <a:ext cx="342900" cy="1676400"/>
            <a:chOff x="7467600" y="1752600"/>
            <a:chExt cx="342900" cy="1358900"/>
          </a:xfrm>
        </p:grpSpPr>
        <p:cxnSp>
          <p:nvCxnSpPr>
            <p:cNvPr id="27" name="직선 연결선 26"/>
            <p:cNvCxnSpPr/>
            <p:nvPr/>
          </p:nvCxnSpPr>
          <p:spPr>
            <a:xfrm>
              <a:off x="7467600" y="1765300"/>
              <a:ext cx="330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/>
            <p:nvPr/>
          </p:nvCxnSpPr>
          <p:spPr>
            <a:xfrm>
              <a:off x="7480300" y="3111500"/>
              <a:ext cx="330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>
              <a:off x="7785100" y="1752600"/>
              <a:ext cx="12700" cy="1358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4" name="설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tretch>
            <a:fillRect/>
          </a:stretch>
        </p:blipFill>
        <p:spPr>
          <a:xfrm>
            <a:off x="11529060" y="619506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9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13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17574" y="148394"/>
            <a:ext cx="6942190" cy="667472"/>
          </a:xfrm>
        </p:spPr>
        <p:txBody>
          <a:bodyPr/>
          <a:lstStyle/>
          <a:p>
            <a:r>
              <a:rPr lang="en-GB" altLang="ko-KR" sz="3200" b="1" dirty="0"/>
              <a:t>KMA’s Support to GDWG Activities</a:t>
            </a:r>
            <a:endParaRPr lang="ko-KR" altLang="en-US" sz="3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B113C3A2-E40A-48BB-951B-2260812EA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10" y="1023620"/>
            <a:ext cx="10992215" cy="511647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2400" dirty="0"/>
              <a:t>KMA GPRC Webpage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/>
              <a:t>Landing page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00"/>
              <a:t>https</a:t>
            </a:r>
            <a:r>
              <a:rPr lang="en-US" altLang="ko-KR" sz="1600" dirty="0"/>
              <a:t>://nmsc.kma.go.kr/homepage/html/gsics/gsicsIntro.do (Korean, now open)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00" dirty="0"/>
              <a:t>http://nmsc.kma.go.kr/enhome/html/main/main.do (English, will be updated soon)</a:t>
            </a:r>
          </a:p>
          <a:p>
            <a:pPr lvl="1">
              <a:lnSpc>
                <a:spcPct val="150000"/>
              </a:lnSpc>
            </a:pPr>
            <a:r>
              <a:rPr lang="nb-NO" altLang="ko-KR" sz="2000" dirty="0"/>
              <a:t>Event logging: http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00" dirty="0"/>
              <a:t>http:</a:t>
            </a:r>
            <a:r>
              <a:rPr lang="nb-NO" altLang="ko-KR" sz="1600" dirty="0"/>
              <a:t>//nmsc.kma.go.kr/enhome/html/bbs/listNotice.do?bbsCd=00026 </a:t>
            </a:r>
            <a:endParaRPr lang="en-US" altLang="ko-KR" sz="1600" dirty="0"/>
          </a:p>
          <a:p>
            <a:pPr lvl="1">
              <a:lnSpc>
                <a:spcPct val="150000"/>
              </a:lnSpc>
            </a:pPr>
            <a:r>
              <a:rPr lang="en-US" altLang="ko-KR" sz="2000" dirty="0"/>
              <a:t>GSICS monitoring pages</a:t>
            </a:r>
          </a:p>
          <a:p>
            <a:pPr marL="1085850" lvl="2">
              <a:buFont typeface="Wingdings" panose="05000000000000000000" pitchFamily="2" charset="2"/>
              <a:buChar char="ü"/>
            </a:pPr>
            <a:r>
              <a:rPr lang="en-US" altLang="ko-KR" sz="1800" dirty="0"/>
              <a:t>IR (</a:t>
            </a:r>
            <a:r>
              <a:rPr lang="en-US" altLang="ko-KR" sz="1800" dirty="0" err="1"/>
              <a:t>Metop</a:t>
            </a:r>
            <a:r>
              <a:rPr lang="en-US" altLang="ko-KR" sz="1800" dirty="0"/>
              <a:t>-a/b/c IASI, NOAA-20/21, S-NPP </a:t>
            </a:r>
            <a:r>
              <a:rPr lang="en-US" altLang="ko-KR" sz="1800" dirty="0" err="1"/>
              <a:t>CrIS</a:t>
            </a:r>
            <a:r>
              <a:rPr lang="en-US" altLang="ko-KR" sz="1800" dirty="0"/>
              <a:t>) </a:t>
            </a:r>
          </a:p>
          <a:p>
            <a:pPr marL="1085850" lvl="2">
              <a:buFont typeface="Wingdings" panose="05000000000000000000" pitchFamily="2" charset="2"/>
              <a:buChar char="ü"/>
            </a:pPr>
            <a:r>
              <a:rPr lang="en-US" altLang="ko-KR" sz="1800" dirty="0"/>
              <a:t>VIS Ray Matching(Terra MODIS, S-NPP, NOAA-20/21 VIIRS) </a:t>
            </a:r>
          </a:p>
          <a:p>
            <a:pPr marL="1085850" lvl="2">
              <a:buFont typeface="Wingdings" panose="05000000000000000000" pitchFamily="2" charset="2"/>
              <a:buChar char="ü"/>
            </a:pPr>
            <a:r>
              <a:rPr lang="en-US" altLang="ko-KR" sz="1800"/>
              <a:t>Lunar</a:t>
            </a:r>
            <a:r>
              <a:rPr lang="en-US" altLang="ko-KR" sz="1800" dirty="0"/>
              <a:t>(GIRO)</a:t>
            </a:r>
            <a:r>
              <a:rPr lang="ja-JP" altLang="en-US" sz="400" dirty="0"/>
              <a:t> </a:t>
            </a:r>
            <a:endParaRPr lang="en-GB" altLang="ko-KR" sz="105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8E9D6E9-EEED-46BA-A331-9965F2DBA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8406" y="717901"/>
            <a:ext cx="2895921" cy="2722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29C3ABD-062B-4390-86A5-7BD5949EF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7027" y="3086560"/>
            <a:ext cx="2913629" cy="2824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설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tretch>
            <a:fillRect/>
          </a:stretch>
        </p:blipFill>
        <p:spPr>
          <a:xfrm>
            <a:off x="11529060" y="619506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5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65280" y="101096"/>
            <a:ext cx="7528037" cy="667472"/>
          </a:xfrm>
        </p:spPr>
        <p:txBody>
          <a:bodyPr/>
          <a:lstStyle/>
          <a:p>
            <a:pPr lvl="0">
              <a:defRPr/>
            </a:pPr>
            <a:r>
              <a:rPr lang="en-GB" altLang="ko-KR" sz="3200" b="1"/>
              <a:t>KMA’s Support to GRWG Activities</a:t>
            </a:r>
            <a:r>
              <a:rPr lang="en-US" altLang="ko-KR" sz="3200" b="1"/>
              <a:t> (1)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17993" y="838961"/>
            <a:ext cx="10972800" cy="1225482"/>
          </a:xfrm>
        </p:spPr>
        <p:txBody>
          <a:bodyPr/>
          <a:lstStyle/>
          <a:p>
            <a:pPr marL="285750" indent="-285750">
              <a:buFont typeface="Wingdings"/>
              <a:buChar char="v"/>
              <a:defRPr/>
            </a:pPr>
            <a:r>
              <a:rPr lang="en-US" altLang="ko-KR" sz="2400">
                <a:ea typeface="맑은 고딕"/>
              </a:rPr>
              <a:t>VIS/NIR</a:t>
            </a:r>
          </a:p>
          <a:p>
            <a:pPr lvl="1">
              <a:buFont typeface="Wingdings"/>
              <a:buChar char="§"/>
              <a:defRPr/>
            </a:pPr>
            <a:r>
              <a:rPr lang="en-US" altLang="ko-KR" sz="2000">
                <a:ea typeface="맑은 고딕"/>
              </a:rPr>
              <a:t>Monitoring of GEO-LEO using Terra MODIS, S-NPP and NOAA-20/21 VIIRS</a:t>
            </a:r>
          </a:p>
          <a:p>
            <a:pPr marL="457200" lvl="1" indent="0">
              <a:buNone/>
              <a:defRPr/>
            </a:pPr>
            <a:endParaRPr lang="en-US" altLang="ko-KR" sz="100">
              <a:ea typeface="맑은 고딕"/>
            </a:endParaRPr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en-US" altLang="ko-KR" sz="1800">
                <a:ea typeface="맑은 고딕"/>
              </a:rPr>
              <a:t>Analyze Ray-Matching </a:t>
            </a:r>
            <a:r>
              <a:rPr lang="en-US" altLang="ko-KR" sz="1800" dirty="0">
                <a:ea typeface="맑은 고딕"/>
              </a:rPr>
              <a:t>and GSICS DCC </a:t>
            </a:r>
            <a:r>
              <a:rPr lang="en-US" altLang="ko-KR" sz="1800">
                <a:ea typeface="맑은 고딕"/>
              </a:rPr>
              <a:t>for long-term </a:t>
            </a:r>
            <a:r>
              <a:rPr lang="en-US" altLang="ko-KR" sz="1800" dirty="0">
                <a:ea typeface="맑은 고딕"/>
              </a:rPr>
              <a:t>variation from September </a:t>
            </a:r>
            <a:r>
              <a:rPr lang="en-US" altLang="ko-KR" sz="1800">
                <a:ea typeface="맑은 고딕"/>
              </a:rPr>
              <a:t>in 2019</a:t>
            </a:r>
          </a:p>
          <a:p>
            <a:pPr lvl="2">
              <a:buFont typeface="Wingdings" panose="05000000000000000000" pitchFamily="2" charset="2"/>
              <a:buChar char="ü"/>
              <a:defRPr/>
            </a:pPr>
            <a:endParaRPr lang="en-US" altLang="ko-KR" sz="300" dirty="0">
              <a:ea typeface="맑은 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2701915-90A1-4742-96CD-442A21D77C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777" y="2590038"/>
            <a:ext cx="3083496" cy="185093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C7514E5-B8D8-40AB-BB15-01854540D3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653" y="4510172"/>
            <a:ext cx="3083496" cy="185093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6568E5E-2102-4884-93B4-027E23F7D4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001" y="4499180"/>
            <a:ext cx="3083496" cy="185093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EF4CCF3-345F-48F9-8B8A-8776569D4C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776" y="4499180"/>
            <a:ext cx="3083496" cy="185093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B071F5D-FA3A-4071-AFE6-26C1BFFA58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49" y="2566268"/>
            <a:ext cx="3083496" cy="185093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E7EC631-5854-46B5-A695-EA4B953046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751" y="2566268"/>
            <a:ext cx="3083496" cy="18509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BA00F2-E17A-4424-BE75-F886460A23F9}"/>
              </a:ext>
            </a:extLst>
          </p:cNvPr>
          <p:cNvSpPr txBox="1"/>
          <p:nvPr/>
        </p:nvSpPr>
        <p:spPr>
          <a:xfrm>
            <a:off x="1661064" y="1996765"/>
            <a:ext cx="890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0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※ Ray-Matching calibration data selected for DCC target </a:t>
            </a:r>
          </a:p>
          <a:p>
            <a:pPr marL="180000" indent="-1800000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-&gt;  AMI and VIIRS Reflectance : &lt; 0.8 for VIS band, &lt; 0.6 and &lt; 0.1 for NIR band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설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tretch>
            <a:fillRect/>
          </a:stretch>
        </p:blipFill>
        <p:spPr>
          <a:xfrm>
            <a:off x="11453027" y="5693019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0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82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65280" y="101096"/>
            <a:ext cx="7528037" cy="667472"/>
          </a:xfrm>
        </p:spPr>
        <p:txBody>
          <a:bodyPr/>
          <a:lstStyle/>
          <a:p>
            <a:pPr lvl="0">
              <a:defRPr/>
            </a:pPr>
            <a:r>
              <a:rPr lang="en-GB" altLang="ko-KR" sz="3200" b="1"/>
              <a:t>KMA’s Support to GRWG Activities</a:t>
            </a:r>
            <a:r>
              <a:rPr lang="en-US" altLang="ko-KR" sz="3200" b="1"/>
              <a:t> (2)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43345" y="1070043"/>
            <a:ext cx="10972800" cy="5330757"/>
          </a:xfrm>
        </p:spPr>
        <p:txBody>
          <a:bodyPr/>
          <a:lstStyle/>
          <a:p>
            <a:pPr marL="285750" indent="-285750">
              <a:buFont typeface="Wingdings"/>
              <a:buChar char="v"/>
              <a:defRPr/>
            </a:pPr>
            <a:r>
              <a:rPr lang="en-US" altLang="ko-KR" sz="2400">
                <a:solidFill>
                  <a:prstClr val="black"/>
                </a:solidFill>
                <a:ea typeface="맑은 고딕"/>
              </a:rPr>
              <a:t>IR</a:t>
            </a:r>
          </a:p>
          <a:p>
            <a:pPr lvl="1">
              <a:lnSpc>
                <a:spcPts val="2500"/>
              </a:lnSpc>
              <a:buFont typeface="Wingdings"/>
              <a:buChar char="§"/>
              <a:defRPr/>
            </a:pPr>
            <a:r>
              <a:rPr lang="en-US" altLang="ko-KR" sz="2000">
                <a:solidFill>
                  <a:prstClr val="black"/>
                </a:solidFill>
                <a:ea typeface="맑은 고딕"/>
              </a:rPr>
              <a:t>Monitoring of GEO-LEO using MetOp-B, -C/IASI, NOAA-20, -21/CrIS</a:t>
            </a:r>
          </a:p>
          <a:p>
            <a:pPr marL="1200150" lvl="2" indent="-285750">
              <a:lnSpc>
                <a:spcPts val="2500"/>
              </a:lnSpc>
              <a:buFont typeface="Wingdings"/>
              <a:buChar char="ü"/>
              <a:defRPr/>
            </a:pPr>
            <a:r>
              <a:rPr lang="en-US" altLang="ko-KR" sz="1800">
                <a:solidFill>
                  <a:prstClr val="black"/>
                </a:solidFill>
                <a:ea typeface="맑은 고딕"/>
              </a:rPr>
              <a:t>Application of gap-filling method to inter-calibrate with CrIS</a:t>
            </a:r>
          </a:p>
          <a:p>
            <a:pPr marL="1200150" lvl="2" indent="-285750">
              <a:lnSpc>
                <a:spcPts val="2500"/>
              </a:lnSpc>
              <a:buFont typeface="Wingdings"/>
              <a:buChar char="ü"/>
              <a:defRPr/>
            </a:pPr>
            <a:r>
              <a:rPr lang="en-US" altLang="ko-KR" sz="1800">
                <a:ea typeface="맑은 고딕"/>
              </a:rPr>
              <a:t>Demo phase </a:t>
            </a:r>
            <a:r>
              <a:rPr lang="en-US" altLang="ko-KR" sz="1800">
                <a:solidFill>
                  <a:prstClr val="black"/>
                </a:solidFill>
                <a:ea typeface="맑은 고딕"/>
              </a:rPr>
              <a:t>for NRTC and RAC data (MetOp-B, -C/IASI, NOAA-20, -21/CrIS) </a:t>
            </a:r>
            <a:endParaRPr lang="en-US" altLang="ko-KR" sz="500">
              <a:solidFill>
                <a:prstClr val="black"/>
              </a:solidFill>
              <a:ea typeface="맑은 고딕"/>
            </a:endParaRPr>
          </a:p>
          <a:p>
            <a:pPr lvl="1">
              <a:buFont typeface="Wingdings"/>
              <a:buChar char="§"/>
              <a:defRPr/>
            </a:pPr>
            <a:endParaRPr lang="en-US" altLang="ko-KR" sz="500">
              <a:ea typeface="맑은 고딕"/>
            </a:endParaRPr>
          </a:p>
          <a:p>
            <a:pPr lvl="1">
              <a:buFont typeface="Wingdings"/>
              <a:buChar char="§"/>
              <a:defRPr/>
            </a:pPr>
            <a:r>
              <a:rPr lang="en-US" altLang="ko-KR" sz="2000">
                <a:ea typeface="맑은 고딕"/>
              </a:rPr>
              <a:t>Reprocessing the long-term data from </a:t>
            </a:r>
            <a:r>
              <a:rPr lang="en-US" altLang="ko-KR" sz="2000"/>
              <a:t>COMS/MI – GK2A/AMI</a:t>
            </a:r>
            <a:endParaRPr lang="en-US" altLang="ko-KR" sz="2000">
              <a:ea typeface="맑은 고딕"/>
            </a:endParaRPr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en-US" altLang="ko-KR" sz="1800"/>
              <a:t>Update the recalibration coefficients for 3.8µm channel</a:t>
            </a:r>
          </a:p>
          <a:p>
            <a:pPr lvl="3">
              <a:buFont typeface="Wingdings" panose="05000000000000000000" pitchFamily="2" charset="2"/>
              <a:buChar char="Ø"/>
              <a:defRPr/>
            </a:pPr>
            <a:r>
              <a:rPr lang="en-US" altLang="ko-KR" sz="1800">
                <a:ea typeface="맑은 고딕"/>
              </a:rPr>
              <a:t>Reduced sensor to sensor jump</a:t>
            </a:r>
          </a:p>
          <a:p>
            <a:pPr marL="514350" lvl="1" indent="0">
              <a:lnSpc>
                <a:spcPts val="2500"/>
              </a:lnSpc>
              <a:buNone/>
              <a:defRPr/>
            </a:pPr>
            <a:endParaRPr lang="en-US" altLang="ko-KR" sz="2200">
              <a:solidFill>
                <a:prstClr val="black"/>
              </a:solidFill>
              <a:ea typeface="맑은 고딕"/>
            </a:endParaRPr>
          </a:p>
          <a:p>
            <a:pPr marL="457200" lvl="1" indent="0">
              <a:buNone/>
              <a:defRPr/>
            </a:pPr>
            <a:endParaRPr lang="en-US" altLang="ko-KR" sz="1800">
              <a:solidFill>
                <a:prstClr val="black"/>
              </a:solidFill>
              <a:ea typeface="맑은 고딕"/>
            </a:endParaRPr>
          </a:p>
          <a:p>
            <a:pPr marL="57150" indent="0">
              <a:buNone/>
              <a:defRPr/>
            </a:pPr>
            <a:r>
              <a:rPr lang="en-US" altLang="ko-KR" sz="2200">
                <a:solidFill>
                  <a:prstClr val="black"/>
                </a:solidFill>
                <a:ea typeface="맑은 고딕"/>
              </a:rPr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7" name="그룹 6"/>
          <p:cNvGrpSpPr/>
          <p:nvPr/>
        </p:nvGrpSpPr>
        <p:grpSpPr>
          <a:xfrm>
            <a:off x="948148" y="4040858"/>
            <a:ext cx="10634252" cy="2359942"/>
            <a:chOff x="2085805" y="4217172"/>
            <a:chExt cx="8928061" cy="1850336"/>
          </a:xfrm>
        </p:grpSpPr>
        <p:grpSp>
          <p:nvGrpSpPr>
            <p:cNvPr id="9" name="그룹 8"/>
            <p:cNvGrpSpPr/>
            <p:nvPr/>
          </p:nvGrpSpPr>
          <p:grpSpPr>
            <a:xfrm>
              <a:off x="2085805" y="4254236"/>
              <a:ext cx="8928061" cy="1813272"/>
              <a:chOff x="2085805" y="4254236"/>
              <a:chExt cx="8928061" cy="1813272"/>
            </a:xfrm>
          </p:grpSpPr>
          <p:grpSp>
            <p:nvGrpSpPr>
              <p:cNvPr id="12" name="그룹 11"/>
              <p:cNvGrpSpPr/>
              <p:nvPr/>
            </p:nvGrpSpPr>
            <p:grpSpPr>
              <a:xfrm>
                <a:off x="2085805" y="4254236"/>
                <a:ext cx="7944465" cy="1813272"/>
                <a:chOff x="866605" y="4168892"/>
                <a:chExt cx="7944465" cy="1813272"/>
              </a:xfrm>
            </p:grpSpPr>
            <p:pic>
              <p:nvPicPr>
                <p:cNvPr id="15" name="그림 14"/>
                <p:cNvPicPr/>
                <p:nvPr/>
              </p:nvPicPr>
              <p:blipFill rotWithShape="1">
                <a:blip r:embed="rId5"/>
                <a:stretch>
                  <a:fillRect/>
                </a:stretch>
              </p:blipFill>
              <p:spPr>
                <a:xfrm>
                  <a:off x="5211070" y="4347279"/>
                  <a:ext cx="3600000" cy="1620000"/>
                </a:xfrm>
                <a:prstGeom prst="rect">
                  <a:avLst/>
                </a:prstGeom>
              </p:spPr>
            </p:pic>
            <p:pic>
              <p:nvPicPr>
                <p:cNvPr id="16" name="그림 15"/>
                <p:cNvPicPr/>
                <p:nvPr/>
              </p:nvPicPr>
              <p:blipFill rotWithShape="1">
                <a:blip r:embed="rId6"/>
                <a:stretch>
                  <a:fillRect/>
                </a:stretch>
              </p:blipFill>
              <p:spPr>
                <a:xfrm>
                  <a:off x="866605" y="4362164"/>
                  <a:ext cx="3600000" cy="1620000"/>
                </a:xfrm>
                <a:prstGeom prst="rect">
                  <a:avLst/>
                </a:prstGeom>
              </p:spPr>
            </p:pic>
            <p:grpSp>
              <p:nvGrpSpPr>
                <p:cNvPr id="17" name="그룹 16"/>
                <p:cNvGrpSpPr/>
                <p:nvPr/>
              </p:nvGrpSpPr>
              <p:grpSpPr>
                <a:xfrm>
                  <a:off x="954558" y="4186691"/>
                  <a:ext cx="3403970" cy="1346937"/>
                  <a:chOff x="-2279825" y="1823893"/>
                  <a:chExt cx="3531131" cy="1412551"/>
                </a:xfrm>
              </p:grpSpPr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-2279825" y="1823893"/>
                    <a:ext cx="1146650" cy="27837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txBody>
                  <a:bodyPr wrap="square">
                    <a:spAutoFit/>
                  </a:bodyPr>
                  <a:lstStyle/>
                  <a:p>
                    <a:pPr lvl="0" algn="l">
                      <a:defRPr/>
                    </a:pPr>
                    <a:r>
                      <a:rPr lang="en-US" altLang="ko-KR" sz="1600"/>
                      <a:t>Original rad.</a:t>
                    </a:r>
                    <a:endParaRPr lang="ko-KR" altLang="en-US" sz="1600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-1026267" y="2928665"/>
                    <a:ext cx="888843" cy="30777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defRPr/>
                    </a:pPr>
                    <a:r>
                      <a:rPr lang="en-US" altLang="ko-KR" sz="1400"/>
                      <a:t>COMS</a:t>
                    </a:r>
                    <a:endParaRPr lang="ko-KR" altLang="en-US" sz="1400"/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62463" y="2918771"/>
                    <a:ext cx="888843" cy="30777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defRPr/>
                    </a:pPr>
                    <a:r>
                      <a:rPr lang="en-US" altLang="ko-KR" sz="1400">
                        <a:solidFill>
                          <a:srgbClr val="00E2B2"/>
                        </a:solidFill>
                      </a:rPr>
                      <a:t>GK2A</a:t>
                    </a:r>
                    <a:endParaRPr lang="ko-KR" altLang="en-US" sz="1400">
                      <a:solidFill>
                        <a:srgbClr val="00E2B2"/>
                      </a:solidFill>
                    </a:endParaRPr>
                  </a:p>
                </p:txBody>
              </p:sp>
            </p:grpSp>
            <p:sp>
              <p:nvSpPr>
                <p:cNvPr id="18" name="TextBox 17"/>
                <p:cNvSpPr txBox="1"/>
                <p:nvPr/>
              </p:nvSpPr>
              <p:spPr>
                <a:xfrm>
                  <a:off x="5292688" y="4168892"/>
                  <a:ext cx="1105358" cy="2654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 lvl="0" algn="l">
                    <a:defRPr/>
                  </a:pPr>
                  <a:r>
                    <a:rPr lang="en-US" altLang="ko-KR" sz="1600"/>
                    <a:t>Re-cal. rad.</a:t>
                  </a:r>
                  <a:endParaRPr lang="ko-KR" altLang="en-US" sz="1600"/>
                </a:p>
              </p:txBody>
            </p:sp>
            <p:sp>
              <p:nvSpPr>
                <p:cNvPr id="19" name="화살표: 아래쪽 18"/>
                <p:cNvSpPr/>
                <p:nvPr/>
              </p:nvSpPr>
              <p:spPr>
                <a:xfrm rot="16200000">
                  <a:off x="4678058" y="4779263"/>
                  <a:ext cx="350806" cy="434995"/>
                </a:xfrm>
                <a:prstGeom prst="downArrow">
                  <a:avLst>
                    <a:gd name="adj1" fmla="val 50000"/>
                    <a:gd name="adj2" fmla="val 50000"/>
                  </a:avLst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lvl="0" algn="ctr">
                    <a:defRPr/>
                  </a:pPr>
                  <a:endParaRPr lang="ko-KR" altLang="en-US"/>
                </a:p>
              </p:txBody>
            </p:sp>
          </p:grpSp>
          <p:sp>
            <p:nvSpPr>
              <p:cNvPr id="13" name="타원 12"/>
              <p:cNvSpPr/>
              <p:nvPr/>
            </p:nvSpPr>
            <p:spPr>
              <a:xfrm>
                <a:off x="8599424" y="4708967"/>
                <a:ext cx="621792" cy="60671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/>
                </a:pPr>
                <a:endParaRPr lang="ko-KR" alt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999144" y="5232458"/>
                <a:ext cx="2014722" cy="523220"/>
              </a:xfrm>
              <a:prstGeom prst="rect">
                <a:avLst/>
              </a:prstGeom>
              <a:solidFill>
                <a:srgbClr val="FFFFFF">
                  <a:alpha val="50200"/>
                </a:srgbClr>
              </a:solidFill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altLang="ko-KR" sz="1400"/>
                  <a:t>Reduced</a:t>
                </a:r>
              </a:p>
              <a:p>
                <a:pPr lvl="0">
                  <a:defRPr/>
                </a:pPr>
                <a:r>
                  <a:rPr lang="en-US" altLang="ko-KR" sz="1400"/>
                  <a:t>sensor to sensor jump</a:t>
                </a:r>
                <a:endParaRPr lang="ko-KR" altLang="en-US" sz="140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552491" y="4217172"/>
              <a:ext cx="856834" cy="3137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ko-KR" sz="2000">
                  <a:solidFill>
                    <a:schemeClr val="bg1"/>
                  </a:solidFill>
                </a:rPr>
                <a:t>SW038</a:t>
              </a:r>
              <a:endParaRPr lang="ko-KR" altLang="en-US" sz="200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80629" y="4221033"/>
              <a:ext cx="856834" cy="3137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ko-KR" sz="2000">
                  <a:solidFill>
                    <a:schemeClr val="bg1"/>
                  </a:solidFill>
                </a:rPr>
                <a:t>SW038</a:t>
              </a:r>
              <a:endParaRPr lang="ko-KR" altLang="en-US" sz="2000">
                <a:solidFill>
                  <a:schemeClr val="bg1"/>
                </a:solidFill>
              </a:endParaRPr>
            </a:p>
          </p:txBody>
        </p:sp>
      </p:grpSp>
      <p:pic>
        <p:nvPicPr>
          <p:cNvPr id="23" name="설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tretch>
            <a:fillRect/>
          </a:stretch>
        </p:blipFill>
        <p:spPr>
          <a:xfrm>
            <a:off x="11529060" y="619506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3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81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표 27">
            <a:extLst>
              <a:ext uri="{FF2B5EF4-FFF2-40B4-BE49-F238E27FC236}">
                <a16:creationId xmlns:a16="http://schemas.microsoft.com/office/drawing/2014/main" id="{0468F1DD-DB37-43E1-9129-89D202046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961554"/>
              </p:ext>
            </p:extLst>
          </p:nvPr>
        </p:nvGraphicFramePr>
        <p:xfrm>
          <a:off x="592836" y="5566410"/>
          <a:ext cx="9215570" cy="12340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3238">
                  <a:extLst>
                    <a:ext uri="{9D8B030D-6E8A-4147-A177-3AD203B41FA5}">
                      <a16:colId xmlns:a16="http://schemas.microsoft.com/office/drawing/2014/main" val="3040581609"/>
                    </a:ext>
                  </a:extLst>
                </a:gridCol>
                <a:gridCol w="635564">
                  <a:extLst>
                    <a:ext uri="{9D8B030D-6E8A-4147-A177-3AD203B41FA5}">
                      <a16:colId xmlns:a16="http://schemas.microsoft.com/office/drawing/2014/main" val="2109057103"/>
                    </a:ext>
                  </a:extLst>
                </a:gridCol>
                <a:gridCol w="635564">
                  <a:extLst>
                    <a:ext uri="{9D8B030D-6E8A-4147-A177-3AD203B41FA5}">
                      <a16:colId xmlns:a16="http://schemas.microsoft.com/office/drawing/2014/main" val="2604464484"/>
                    </a:ext>
                  </a:extLst>
                </a:gridCol>
                <a:gridCol w="635564">
                  <a:extLst>
                    <a:ext uri="{9D8B030D-6E8A-4147-A177-3AD203B41FA5}">
                      <a16:colId xmlns:a16="http://schemas.microsoft.com/office/drawing/2014/main" val="3782267560"/>
                    </a:ext>
                  </a:extLst>
                </a:gridCol>
                <a:gridCol w="635564">
                  <a:extLst>
                    <a:ext uri="{9D8B030D-6E8A-4147-A177-3AD203B41FA5}">
                      <a16:colId xmlns:a16="http://schemas.microsoft.com/office/drawing/2014/main" val="2916781988"/>
                    </a:ext>
                  </a:extLst>
                </a:gridCol>
                <a:gridCol w="635564">
                  <a:extLst>
                    <a:ext uri="{9D8B030D-6E8A-4147-A177-3AD203B41FA5}">
                      <a16:colId xmlns:a16="http://schemas.microsoft.com/office/drawing/2014/main" val="3482776379"/>
                    </a:ext>
                  </a:extLst>
                </a:gridCol>
                <a:gridCol w="635564">
                  <a:extLst>
                    <a:ext uri="{9D8B030D-6E8A-4147-A177-3AD203B41FA5}">
                      <a16:colId xmlns:a16="http://schemas.microsoft.com/office/drawing/2014/main" val="941471726"/>
                    </a:ext>
                  </a:extLst>
                </a:gridCol>
                <a:gridCol w="635564">
                  <a:extLst>
                    <a:ext uri="{9D8B030D-6E8A-4147-A177-3AD203B41FA5}">
                      <a16:colId xmlns:a16="http://schemas.microsoft.com/office/drawing/2014/main" val="1682982494"/>
                    </a:ext>
                  </a:extLst>
                </a:gridCol>
                <a:gridCol w="635564">
                  <a:extLst>
                    <a:ext uri="{9D8B030D-6E8A-4147-A177-3AD203B41FA5}">
                      <a16:colId xmlns:a16="http://schemas.microsoft.com/office/drawing/2014/main" val="1436778838"/>
                    </a:ext>
                  </a:extLst>
                </a:gridCol>
                <a:gridCol w="635564">
                  <a:extLst>
                    <a:ext uri="{9D8B030D-6E8A-4147-A177-3AD203B41FA5}">
                      <a16:colId xmlns:a16="http://schemas.microsoft.com/office/drawing/2014/main" val="1004544083"/>
                    </a:ext>
                  </a:extLst>
                </a:gridCol>
                <a:gridCol w="635564">
                  <a:extLst>
                    <a:ext uri="{9D8B030D-6E8A-4147-A177-3AD203B41FA5}">
                      <a16:colId xmlns:a16="http://schemas.microsoft.com/office/drawing/2014/main" val="602814397"/>
                    </a:ext>
                  </a:extLst>
                </a:gridCol>
                <a:gridCol w="635564">
                  <a:extLst>
                    <a:ext uri="{9D8B030D-6E8A-4147-A177-3AD203B41FA5}">
                      <a16:colId xmlns:a16="http://schemas.microsoft.com/office/drawing/2014/main" val="3843267659"/>
                    </a:ext>
                  </a:extLst>
                </a:gridCol>
                <a:gridCol w="635564">
                  <a:extLst>
                    <a:ext uri="{9D8B030D-6E8A-4147-A177-3AD203B41FA5}">
                      <a16:colId xmlns:a16="http://schemas.microsoft.com/office/drawing/2014/main" val="1562716602"/>
                    </a:ext>
                  </a:extLst>
                </a:gridCol>
                <a:gridCol w="635564">
                  <a:extLst>
                    <a:ext uri="{9D8B030D-6E8A-4147-A177-3AD203B41FA5}">
                      <a16:colId xmlns:a16="http://schemas.microsoft.com/office/drawing/2014/main" val="3129282855"/>
                    </a:ext>
                  </a:extLst>
                </a:gridCol>
              </a:tblGrid>
              <a:tr h="288968"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2027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2028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2029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2030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2031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2032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2033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2034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2035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2036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460444"/>
                  </a:ext>
                </a:extLst>
              </a:tr>
              <a:tr h="4725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GK2A</a:t>
                      </a:r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899901"/>
                  </a:ext>
                </a:extLst>
              </a:tr>
              <a:tr h="4725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GK5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029182"/>
                  </a:ext>
                </a:extLst>
              </a:tr>
            </a:tbl>
          </a:graphicData>
        </a:graphic>
      </p:graphicFrame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72812" y="112699"/>
            <a:ext cx="6030757" cy="667472"/>
          </a:xfrm>
        </p:spPr>
        <p:txBody>
          <a:bodyPr/>
          <a:lstStyle/>
          <a:p>
            <a:pPr lvl="0"/>
            <a:r>
              <a:rPr lang="en-GB" altLang="ko-KR" sz="3200" b="1"/>
              <a:t>GEO satellite program updates</a:t>
            </a:r>
            <a:endParaRPr lang="en-GB" altLang="ko-KR" sz="32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34717" y="786561"/>
            <a:ext cx="10772884" cy="5330757"/>
          </a:xfrm>
        </p:spPr>
        <p:txBody>
          <a:bodyPr/>
          <a:lstStyle/>
          <a:p>
            <a:pPr>
              <a:lnSpc>
                <a:spcPts val="2500"/>
              </a:lnSpc>
              <a:defRPr/>
            </a:pPr>
            <a:r>
              <a:rPr lang="en-US" altLang="ko-KR" sz="2400"/>
              <a:t>GEO-KOMPSAT-2A (GK2A)</a:t>
            </a:r>
            <a:endParaRPr lang="en-US" altLang="ko-KR" sz="2400" dirty="0"/>
          </a:p>
          <a:p>
            <a:pPr lvl="1">
              <a:lnSpc>
                <a:spcPts val="2500"/>
              </a:lnSpc>
              <a:buClr>
                <a:srgbClr val="008000"/>
              </a:buClr>
              <a:defRPr/>
            </a:pPr>
            <a:r>
              <a:rPr lang="en-US" altLang="ko-KR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AMI started meteorological observations in July 2019 and is scheduled to continue                                                                     until 2031</a:t>
            </a:r>
            <a:endParaRPr lang="en-US" altLang="ko-KR" sz="1600" dirty="0">
              <a:ln w="9525">
                <a:solidFill>
                  <a:schemeClr val="accent1">
                    <a:alpha val="0"/>
                  </a:schemeClr>
                </a:solidFill>
              </a:ln>
            </a:endParaRPr>
          </a:p>
          <a:p>
            <a:pPr lvl="1">
              <a:lnSpc>
                <a:spcPts val="2500"/>
              </a:lnSpc>
              <a:buClr>
                <a:srgbClr val="008000"/>
              </a:buClr>
              <a:defRPr/>
            </a:pPr>
            <a:r>
              <a:rPr lang="en-US" altLang="ko-KR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Payloads</a:t>
            </a:r>
          </a:p>
          <a:p>
            <a:pPr lvl="2">
              <a:lnSpc>
                <a:spcPts val="2500"/>
              </a:lnSpc>
              <a:buClr>
                <a:srgbClr val="008000"/>
              </a:buClr>
              <a:defRPr/>
            </a:pPr>
            <a:r>
              <a:rPr lang="en-US" altLang="ko-KR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AMI is</a:t>
            </a:r>
            <a:r>
              <a:rPr lang="ko-KR" altLang="en-US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 </a:t>
            </a:r>
            <a:r>
              <a:rPr lang="en-US" altLang="ko-KR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a meteorological imager that has 16 channels spread over the VIS/IR wavelength</a:t>
            </a:r>
          </a:p>
          <a:p>
            <a:pPr lvl="2">
              <a:lnSpc>
                <a:spcPts val="2500"/>
              </a:lnSpc>
              <a:buClr>
                <a:srgbClr val="008000"/>
              </a:buClr>
              <a:defRPr/>
            </a:pPr>
            <a:r>
              <a:rPr lang="en-US" altLang="ko-KR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KSEM</a:t>
            </a:r>
            <a:r>
              <a:rPr lang="ko-KR" altLang="en-US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 </a:t>
            </a:r>
            <a:r>
              <a:rPr lang="en-US" altLang="ko-KR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is</a:t>
            </a:r>
            <a:r>
              <a:rPr lang="ko-KR" altLang="en-US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 </a:t>
            </a:r>
            <a:r>
              <a:rPr lang="en-US" altLang="ko-KR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a space</a:t>
            </a:r>
            <a:r>
              <a:rPr lang="ko-KR" altLang="en-US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 </a:t>
            </a:r>
            <a:r>
              <a:rPr lang="en-US" altLang="ko-KR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weather monitor (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Electron/Proton detectors and Magnetometer)</a:t>
            </a:r>
            <a:endParaRPr lang="en-US" altLang="ko-KR" sz="200">
              <a:ln w="9525">
                <a:solidFill>
                  <a:schemeClr val="accent1">
                    <a:alpha val="0"/>
                  </a:schemeClr>
                </a:solidFill>
              </a:ln>
            </a:endParaRPr>
          </a:p>
          <a:p>
            <a:pPr>
              <a:lnSpc>
                <a:spcPts val="2500"/>
              </a:lnSpc>
              <a:defRPr/>
            </a:pPr>
            <a:r>
              <a:rPr lang="en-US" altLang="ko-KR" sz="2400"/>
              <a:t>GEO-KOMPSAT-5 (GK5)</a:t>
            </a:r>
          </a:p>
          <a:p>
            <a:pPr lvl="1">
              <a:lnSpc>
                <a:spcPts val="2500"/>
              </a:lnSpc>
              <a:buClr>
                <a:srgbClr val="008000"/>
              </a:buClr>
              <a:defRPr/>
            </a:pPr>
            <a:r>
              <a:rPr lang="en-US" altLang="ko-KR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GK5 development started in 2025 and is scheduled for launch in 2031</a:t>
            </a:r>
          </a:p>
          <a:p>
            <a:pPr lvl="1">
              <a:lnSpc>
                <a:spcPts val="2500"/>
              </a:lnSpc>
              <a:buClr>
                <a:srgbClr val="008000"/>
              </a:buClr>
              <a:defRPr/>
            </a:pPr>
            <a:r>
              <a:rPr lang="en-US" altLang="ko-KR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Payloads</a:t>
            </a:r>
          </a:p>
          <a:p>
            <a:pPr lvl="2">
              <a:lnSpc>
                <a:spcPts val="2500"/>
              </a:lnSpc>
              <a:buClr>
                <a:srgbClr val="008000"/>
              </a:buClr>
              <a:defRPr/>
            </a:pPr>
            <a:r>
              <a:rPr lang="en-US" altLang="ko-KR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GK5</a:t>
            </a:r>
            <a:r>
              <a:rPr lang="ko-KR" altLang="en-US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 </a:t>
            </a:r>
            <a:r>
              <a:rPr lang="en-US" altLang="ko-KR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imager has </a:t>
            </a:r>
            <a:r>
              <a:rPr lang="en-US" altLang="ko-KR" sz="1600" b="1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18 channels </a:t>
            </a:r>
            <a:r>
              <a:rPr lang="en-US" altLang="ko-KR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spread over VIS/IR wavelength (some channels improved on spatial resolution)</a:t>
            </a:r>
          </a:p>
          <a:p>
            <a:pPr lvl="2">
              <a:lnSpc>
                <a:spcPts val="2500"/>
              </a:lnSpc>
              <a:buClr>
                <a:srgbClr val="008000"/>
              </a:buClr>
              <a:defRPr/>
            </a:pPr>
            <a:r>
              <a:rPr lang="en-US" altLang="ko-KR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GK5`s space weather monitor</a:t>
            </a:r>
            <a:r>
              <a:rPr lang="ko-KR" altLang="en-US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 </a:t>
            </a:r>
            <a:r>
              <a:rPr lang="en-US" altLang="ko-KR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consists of 4 sensors*</a:t>
            </a:r>
          </a:p>
          <a:p>
            <a:pPr marL="914400" lvl="2" indent="0">
              <a:lnSpc>
                <a:spcPts val="2500"/>
              </a:lnSpc>
              <a:buClr>
                <a:srgbClr val="008000"/>
              </a:buClr>
              <a:buNone/>
              <a:defRPr/>
            </a:pPr>
            <a:r>
              <a:rPr lang="en-US" altLang="ko-KR" sz="16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     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* Electron/Proton detectors, Magnetometer and </a:t>
            </a:r>
            <a:r>
              <a:rPr lang="en-US" altLang="ko-KR" sz="1400" b="1">
                <a:ln w="9525">
                  <a:solidFill>
                    <a:schemeClr val="accent1">
                      <a:alpha val="0"/>
                    </a:schemeClr>
                  </a:solidFill>
                </a:ln>
              </a:rPr>
              <a:t>Satellite Charging Monitor</a:t>
            </a:r>
            <a:endParaRPr lang="en-US" altLang="ko-KR" sz="1600">
              <a:ln w="9525">
                <a:solidFill>
                  <a:schemeClr val="accent1">
                    <a:alpha val="0"/>
                  </a:schemeClr>
                </a:solidFill>
              </a:ln>
            </a:endParaRPr>
          </a:p>
          <a:p>
            <a:pPr lvl="1">
              <a:lnSpc>
                <a:spcPts val="2500"/>
              </a:lnSpc>
              <a:buClr>
                <a:srgbClr val="008000"/>
              </a:buClr>
              <a:defRPr/>
            </a:pPr>
            <a:endParaRPr lang="en-US" altLang="ko-KR" sz="1600" dirty="0">
              <a:ln w="9525">
                <a:solidFill>
                  <a:schemeClr val="accent1">
                    <a:alpha val="0"/>
                  </a:schemeClr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20164743-9E2F-4EA6-B16D-89B818F1C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41594"/>
              </p:ext>
            </p:extLst>
          </p:nvPr>
        </p:nvGraphicFramePr>
        <p:xfrm>
          <a:off x="9284259" y="112699"/>
          <a:ext cx="2773024" cy="4072120"/>
        </p:xfrm>
        <a:graphic>
          <a:graphicData uri="http://schemas.openxmlformats.org/drawingml/2006/table">
            <a:tbl>
              <a:tblPr/>
              <a:tblGrid>
                <a:gridCol w="1386512">
                  <a:extLst>
                    <a:ext uri="{9D8B030D-6E8A-4147-A177-3AD203B41FA5}">
                      <a16:colId xmlns:a16="http://schemas.microsoft.com/office/drawing/2014/main" val="3425908919"/>
                    </a:ext>
                  </a:extLst>
                </a:gridCol>
                <a:gridCol w="1386512">
                  <a:extLst>
                    <a:ext uri="{9D8B030D-6E8A-4147-A177-3AD203B41FA5}">
                      <a16:colId xmlns:a16="http://schemas.microsoft.com/office/drawing/2014/main" val="1200208516"/>
                    </a:ext>
                  </a:extLst>
                </a:gridCol>
              </a:tblGrid>
              <a:tr h="203606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GK5 Imager</a:t>
                      </a:r>
                      <a:endParaRPr lang="en-US" sz="1200" b="1" kern="1200" spc="-100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j-ea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54711" marR="5471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96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753942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Wavelength(㎛)</a:t>
                      </a:r>
                    </a:p>
                  </a:txBody>
                  <a:tcPr marL="54711" marR="5471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9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Resolustion(km)</a:t>
                      </a:r>
                    </a:p>
                  </a:txBody>
                  <a:tcPr marL="54711" marR="5471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016548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0.47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847175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0.64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0.25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695849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0.86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297927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0.91</a:t>
                      </a:r>
                      <a:endParaRPr lang="en-US" sz="1200" b="1" kern="1200" spc="-100" dirty="0"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165568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1.38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811076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1.61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355320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2.25</a:t>
                      </a:r>
                      <a:endParaRPr lang="en-US" sz="1200" b="1" kern="1200" spc="-100" dirty="0"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352788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3.9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708332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5.1</a:t>
                      </a:r>
                      <a:endParaRPr lang="en-US" sz="1200" b="1" kern="1200" spc="-100" dirty="0"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b="1" kern="1200" spc="-100" dirty="0"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007373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6.2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540203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6.9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795514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7.3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34770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8.5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597976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9.6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373211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10.4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468484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11.2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482585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12.3</a:t>
                      </a:r>
                      <a:endParaRPr lang="en-US" sz="1200" b="1" kern="1200" spc="-100" dirty="0"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291331"/>
                  </a:ext>
                </a:extLst>
              </a:tr>
              <a:tr h="203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13.3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227634"/>
                  </a:ext>
                </a:extLst>
              </a:tr>
            </a:tbl>
          </a:graphicData>
        </a:graphic>
      </p:graphicFrame>
      <p:sp>
        <p:nvSpPr>
          <p:cNvPr id="29" name="직사각형 28">
            <a:extLst>
              <a:ext uri="{FF2B5EF4-FFF2-40B4-BE49-F238E27FC236}">
                <a16:creationId xmlns:a16="http://schemas.microsoft.com/office/drawing/2014/main" id="{559B8295-E4B3-4FE6-98C8-82BD1D578BC2}"/>
              </a:ext>
            </a:extLst>
          </p:cNvPr>
          <p:cNvSpPr/>
          <p:nvPr/>
        </p:nvSpPr>
        <p:spPr>
          <a:xfrm>
            <a:off x="2229641" y="6400800"/>
            <a:ext cx="4451905" cy="31887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Development Phases</a:t>
            </a:r>
            <a:endParaRPr lang="ko-KR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오각형 16">
            <a:extLst>
              <a:ext uri="{FF2B5EF4-FFF2-40B4-BE49-F238E27FC236}">
                <a16:creationId xmlns:a16="http://schemas.microsoft.com/office/drawing/2014/main" id="{FD8D327A-860A-46CD-BF3B-D6A677831E76}"/>
              </a:ext>
            </a:extLst>
          </p:cNvPr>
          <p:cNvSpPr/>
          <p:nvPr/>
        </p:nvSpPr>
        <p:spPr>
          <a:xfrm>
            <a:off x="6646385" y="6394410"/>
            <a:ext cx="3165218" cy="318876"/>
          </a:xfrm>
          <a:prstGeom prst="homePlate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Operation for 10 years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오각형 16">
            <a:extLst>
              <a:ext uri="{FF2B5EF4-FFF2-40B4-BE49-F238E27FC236}">
                <a16:creationId xmlns:a16="http://schemas.microsoft.com/office/drawing/2014/main" id="{6573B393-C96D-43CE-BC85-1C4002796338}"/>
              </a:ext>
            </a:extLst>
          </p:cNvPr>
          <p:cNvSpPr/>
          <p:nvPr/>
        </p:nvSpPr>
        <p:spPr>
          <a:xfrm>
            <a:off x="1545463" y="5966459"/>
            <a:ext cx="3490715" cy="299479"/>
          </a:xfrm>
          <a:prstGeom prst="homePlate">
            <a:avLst/>
          </a:prstGeom>
          <a:solidFill>
            <a:srgbClr val="5BA0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Operation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오각형 16">
            <a:extLst>
              <a:ext uri="{FF2B5EF4-FFF2-40B4-BE49-F238E27FC236}">
                <a16:creationId xmlns:a16="http://schemas.microsoft.com/office/drawing/2014/main" id="{4E596E58-1B27-4B23-BE6C-A0428335BB5D}"/>
              </a:ext>
            </a:extLst>
          </p:cNvPr>
          <p:cNvSpPr/>
          <p:nvPr/>
        </p:nvSpPr>
        <p:spPr>
          <a:xfrm>
            <a:off x="4920996" y="5966260"/>
            <a:ext cx="1713587" cy="299479"/>
          </a:xfrm>
          <a:prstGeom prst="homePlate">
            <a:avLst/>
          </a:prstGeom>
          <a:solidFill>
            <a:srgbClr val="0080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Extended Op.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FC8B46-A28A-4F01-AD80-FC72B6DFF273}"/>
              </a:ext>
            </a:extLst>
          </p:cNvPr>
          <p:cNvSpPr txBox="1"/>
          <p:nvPr/>
        </p:nvSpPr>
        <p:spPr>
          <a:xfrm>
            <a:off x="5988386" y="6657211"/>
            <a:ext cx="87048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Launch</a:t>
            </a:r>
            <a:endParaRPr lang="ko-KR" altLang="en-US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순서도: 판단 35">
            <a:extLst>
              <a:ext uri="{FF2B5EF4-FFF2-40B4-BE49-F238E27FC236}">
                <a16:creationId xmlns:a16="http://schemas.microsoft.com/office/drawing/2014/main" id="{872BC4E4-2B4B-4C15-BDE2-690B0201EA59}"/>
              </a:ext>
            </a:extLst>
          </p:cNvPr>
          <p:cNvSpPr/>
          <p:nvPr/>
        </p:nvSpPr>
        <p:spPr>
          <a:xfrm>
            <a:off x="6130554" y="6402510"/>
            <a:ext cx="155946" cy="322770"/>
          </a:xfrm>
          <a:prstGeom prst="flowChartDecision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72FB64-2118-4D43-9767-C0BBF6110DFE}"/>
              </a:ext>
            </a:extLst>
          </p:cNvPr>
          <p:cNvSpPr txBox="1"/>
          <p:nvPr/>
        </p:nvSpPr>
        <p:spPr>
          <a:xfrm>
            <a:off x="10481398" y="4250249"/>
            <a:ext cx="1575885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sz="1200" b="1">
                <a:solidFill>
                  <a:srgbClr val="4B4B4B"/>
                </a:solidFill>
              </a:rPr>
              <a:t>excluded 0.51µm in GK2A</a:t>
            </a:r>
            <a:endParaRPr lang="ko-KR" altLang="en-US" sz="1200" b="1">
              <a:solidFill>
                <a:srgbClr val="4B4B4B"/>
              </a:solidFill>
            </a:endParaRPr>
          </a:p>
        </p:txBody>
      </p:sp>
      <p:pic>
        <p:nvPicPr>
          <p:cNvPr id="37" name="설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tretch>
            <a:fillRect/>
          </a:stretch>
        </p:blipFill>
        <p:spPr>
          <a:xfrm>
            <a:off x="11529060" y="619506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69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r>
              <a:rPr lang="en-GB" altLang="ko-KR" sz="3200" b="1" dirty="0"/>
              <a:t>KMA’s Calibration Major </a:t>
            </a:r>
            <a:r>
              <a:rPr lang="en-GB" altLang="ko-KR" sz="3200" b="1"/>
              <a:t>Updates 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46806" y="800100"/>
            <a:ext cx="10972800" cy="5330757"/>
          </a:xfrm>
        </p:spPr>
        <p:txBody>
          <a:bodyPr/>
          <a:lstStyle/>
          <a:p>
            <a:r>
              <a:rPr lang="en-US" altLang="ko-KR" sz="2400"/>
              <a:t>NOAA21-VIIRS/CrIS as reference has been added</a:t>
            </a:r>
            <a:endParaRPr lang="en-US" altLang="ko-KR" sz="2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A423EFD-CBFA-4D32-A7B5-A26D3E440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6886" y="1251733"/>
            <a:ext cx="3884965" cy="570677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E58C9BC-F6B1-4838-A632-0BADECAA0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2470" y="1251733"/>
            <a:ext cx="3884965" cy="54864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FEFC2E4-F073-45FC-9121-41B027C36B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43" y="1258617"/>
            <a:ext cx="3672901" cy="5487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05D4F5-4D68-46B4-8D78-10220A32379A}"/>
              </a:ext>
            </a:extLst>
          </p:cNvPr>
          <p:cNvSpPr txBox="1"/>
          <p:nvPr/>
        </p:nvSpPr>
        <p:spPr>
          <a:xfrm>
            <a:off x="500149" y="2552985"/>
            <a:ext cx="16255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700">
                <a:solidFill>
                  <a:srgbClr val="33CC00"/>
                </a:solidFill>
              </a:rPr>
              <a:t>ray_matching(MODIS)</a:t>
            </a:r>
          </a:p>
          <a:p>
            <a:r>
              <a:rPr lang="en-US" altLang="ko-KR" sz="700">
                <a:solidFill>
                  <a:srgbClr val="66CCFF"/>
                </a:solidFill>
              </a:rPr>
              <a:t>ray_matching(SNPP_VIIRS)</a:t>
            </a:r>
          </a:p>
          <a:p>
            <a:r>
              <a:rPr lang="en-US" altLang="ko-KR" sz="700">
                <a:solidFill>
                  <a:srgbClr val="0000D2"/>
                </a:solidFill>
              </a:rPr>
              <a:t>ray_matching(NOAA20_VIIRS)</a:t>
            </a:r>
          </a:p>
          <a:p>
            <a:r>
              <a:rPr lang="en-US" altLang="ko-KR" sz="700">
                <a:solidFill>
                  <a:srgbClr val="CACA00"/>
                </a:solidFill>
              </a:rPr>
              <a:t>ray_matching(NOAA21_VIRRS)</a:t>
            </a:r>
            <a:endParaRPr lang="ko-KR" altLang="en-US" sz="700">
              <a:solidFill>
                <a:srgbClr val="CACA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68DA5-A4A0-4115-BD70-666E43C7C2E5}"/>
              </a:ext>
            </a:extLst>
          </p:cNvPr>
          <p:cNvSpPr txBox="1"/>
          <p:nvPr/>
        </p:nvSpPr>
        <p:spPr>
          <a:xfrm>
            <a:off x="519199" y="5260315"/>
            <a:ext cx="16255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700">
                <a:solidFill>
                  <a:srgbClr val="862727"/>
                </a:solidFill>
              </a:rPr>
              <a:t>ray_matching(MODIS)</a:t>
            </a:r>
          </a:p>
          <a:p>
            <a:r>
              <a:rPr lang="en-US" altLang="ko-KR" sz="700">
                <a:solidFill>
                  <a:srgbClr val="66CCFF"/>
                </a:solidFill>
              </a:rPr>
              <a:t>ray_matching(SNPP_VIIRS)</a:t>
            </a:r>
          </a:p>
          <a:p>
            <a:r>
              <a:rPr lang="en-US" altLang="ko-KR" sz="700">
                <a:solidFill>
                  <a:srgbClr val="C312D0"/>
                </a:solidFill>
              </a:rPr>
              <a:t>ray_matching(NOAA20_VIIRS)</a:t>
            </a:r>
          </a:p>
          <a:p>
            <a:r>
              <a:rPr lang="en-US" altLang="ko-KR" sz="700">
                <a:solidFill>
                  <a:srgbClr val="1700F9"/>
                </a:solidFill>
              </a:rPr>
              <a:t>ray_matching(NOAA21_VIRRS)</a:t>
            </a:r>
            <a:endParaRPr lang="ko-KR" altLang="en-US" sz="700">
              <a:solidFill>
                <a:srgbClr val="1700F9"/>
              </a:solidFill>
            </a:endParaRPr>
          </a:p>
        </p:txBody>
      </p:sp>
      <p:pic>
        <p:nvPicPr>
          <p:cNvPr id="11" name="설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tretch>
            <a:fillRect/>
          </a:stretch>
        </p:blipFill>
        <p:spPr>
          <a:xfrm>
            <a:off x="11529060" y="619506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6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94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pPr lvl="0">
              <a:defRPr/>
            </a:pPr>
            <a:r>
              <a:rPr lang="en-GB" altLang="ko-KR" sz="3200" b="1"/>
              <a:t>KMA’s Calibration Results (</a:t>
            </a:r>
            <a:r>
              <a:rPr lang="en-GB" altLang="ko-KR" sz="3200" b="1">
                <a:solidFill>
                  <a:schemeClr val="tx1"/>
                </a:solidFill>
              </a:rPr>
              <a:t>VIS/NIR</a:t>
            </a:r>
            <a:r>
              <a:rPr lang="en-GB" altLang="ko-KR" sz="3200" b="1"/>
              <a:t>)</a:t>
            </a:r>
            <a:r>
              <a:rPr lang="en-US" altLang="ko-KR" sz="3200" b="1"/>
              <a:t> (1)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F82437D-0E37-4AEE-8849-8DE33E9F3419}"/>
              </a:ext>
            </a:extLst>
          </p:cNvPr>
          <p:cNvSpPr/>
          <p:nvPr/>
        </p:nvSpPr>
        <p:spPr>
          <a:xfrm>
            <a:off x="420862" y="800100"/>
            <a:ext cx="11617291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defTabSz="121917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ko-KR" sz="1867" dirty="0">
                <a:latin typeface="Arial"/>
              </a:rPr>
              <a:t>January to December 2024</a:t>
            </a:r>
            <a:endParaRPr lang="ko-KR" altLang="en-US" sz="1867" dirty="0">
              <a:latin typeface="Arial"/>
            </a:endParaRPr>
          </a:p>
        </p:txBody>
      </p: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A3A82D18-99F0-4A8D-B507-1A2ACAFD69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651650"/>
              </p:ext>
            </p:extLst>
          </p:nvPr>
        </p:nvGraphicFramePr>
        <p:xfrm>
          <a:off x="568657" y="5035606"/>
          <a:ext cx="11054687" cy="119102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37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3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05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55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198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0317">
                <a:tc rowSpan="2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400" kern="0" spc="0" dirty="0">
                          <a:effectLst/>
                        </a:rPr>
                        <a:t>Reference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400" kern="0" spc="0" dirty="0">
                          <a:effectLst/>
                        </a:rPr>
                        <a:t>Satellite</a:t>
                      </a:r>
                    </a:p>
                  </a:txBody>
                  <a:tcPr marL="9524" marR="9524" marT="9524" marB="9524" anchor="ctr"/>
                </a:tc>
                <a:tc gridSpan="6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400" kern="0" spc="0" dirty="0">
                          <a:effectLst/>
                        </a:rPr>
                        <a:t>Mean Bias (Uncertainty)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/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317">
                <a:tc v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400" kern="0" spc="0" dirty="0">
                          <a:effectLst/>
                        </a:rPr>
                        <a:t>VI004_0.47 </a:t>
                      </a:r>
                      <a:r>
                        <a:rPr lang="el-GR" altLang="ko-KR" sz="1400" kern="0" spc="0" dirty="0">
                          <a:effectLst/>
                        </a:rPr>
                        <a:t>μ</a:t>
                      </a:r>
                      <a:r>
                        <a:rPr lang="en-US" altLang="ko-KR" sz="1400" kern="0" spc="0" dirty="0">
                          <a:effectLst/>
                        </a:rPr>
                        <a:t>m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/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400" kern="0" spc="0" dirty="0">
                          <a:effectLst/>
                        </a:rPr>
                        <a:t>VI005_0.51 </a:t>
                      </a:r>
                      <a:r>
                        <a:rPr lang="el-GR" altLang="ko-KR" sz="1400" kern="0" spc="0" dirty="0">
                          <a:effectLst/>
                        </a:rPr>
                        <a:t>μ</a:t>
                      </a:r>
                      <a:r>
                        <a:rPr lang="en-US" altLang="ko-KR" sz="1400" kern="0" spc="0" dirty="0">
                          <a:effectLst/>
                        </a:rPr>
                        <a:t>m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/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400" kern="0" spc="0" dirty="0">
                          <a:effectLst/>
                        </a:rPr>
                        <a:t>VI006_0.64 </a:t>
                      </a:r>
                      <a:r>
                        <a:rPr lang="el-GR" altLang="ko-KR" sz="1400" kern="0" spc="0" dirty="0">
                          <a:effectLst/>
                        </a:rPr>
                        <a:t>μ</a:t>
                      </a:r>
                      <a:r>
                        <a:rPr lang="en-US" altLang="ko-KR" sz="1400" kern="0" spc="0" dirty="0">
                          <a:effectLst/>
                        </a:rPr>
                        <a:t>m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/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400" kern="0" spc="0" dirty="0">
                          <a:effectLst/>
                        </a:rPr>
                        <a:t>VI008_0.86 </a:t>
                      </a:r>
                      <a:r>
                        <a:rPr lang="el-GR" altLang="ko-KR" sz="1400" kern="0" spc="0" dirty="0">
                          <a:effectLst/>
                        </a:rPr>
                        <a:t>μ</a:t>
                      </a:r>
                      <a:r>
                        <a:rPr lang="en-US" altLang="ko-KR" sz="1400" kern="0" spc="0" dirty="0">
                          <a:effectLst/>
                        </a:rPr>
                        <a:t>m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/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400" kern="0" spc="0" dirty="0">
                          <a:effectLst/>
                        </a:rPr>
                        <a:t>NR013_1.37 </a:t>
                      </a:r>
                      <a:r>
                        <a:rPr lang="el-GR" altLang="ko-KR" sz="1400" kern="0" spc="0" dirty="0">
                          <a:effectLst/>
                        </a:rPr>
                        <a:t>μ</a:t>
                      </a:r>
                      <a:r>
                        <a:rPr lang="en-US" altLang="ko-KR" sz="1400" kern="0" spc="0" dirty="0">
                          <a:effectLst/>
                        </a:rPr>
                        <a:t>m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/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400" kern="0" spc="0" dirty="0">
                          <a:effectLst/>
                        </a:rPr>
                        <a:t>NR016_1.61 </a:t>
                      </a:r>
                      <a:r>
                        <a:rPr lang="el-GR" sz="1400" kern="0" spc="0" dirty="0">
                          <a:effectLst/>
                        </a:rPr>
                        <a:t>μ</a:t>
                      </a:r>
                      <a:r>
                        <a:rPr lang="en-US" sz="1400" kern="0" spc="0" dirty="0">
                          <a:effectLst/>
                        </a:rPr>
                        <a:t>m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394">
                <a:tc>
                  <a:txBody>
                    <a:bodyPr/>
                    <a:lstStyle/>
                    <a:p>
                      <a:pPr marL="394970" marR="0" indent="-3949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400" kern="0" spc="-50" dirty="0">
                          <a:effectLst/>
                        </a:rPr>
                        <a:t>S-NPP/VIIRS</a:t>
                      </a:r>
                      <a:endParaRPr lang="en-US" altLang="ko-KR" sz="1400" b="1" kern="0" spc="0" dirty="0">
                        <a:solidFill>
                          <a:srgbClr val="0000FF"/>
                        </a:solidFill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-4.20 (</a:t>
                      </a:r>
                      <a:r>
                        <a:rPr lang="en-US" altLang="ko-KR" sz="1400" kern="0" spc="0" dirty="0">
                          <a:effectLst/>
                        </a:rPr>
                        <a:t>±2.21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-0.71 (</a:t>
                      </a:r>
                      <a:r>
                        <a:rPr lang="en-US" altLang="ko-KR" sz="1400" kern="0" spc="0" dirty="0">
                          <a:effectLst/>
                        </a:rPr>
                        <a:t>±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1.15)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1.07 (</a:t>
                      </a:r>
                      <a:r>
                        <a:rPr lang="en-US" altLang="ko-KR" sz="1400" kern="0" spc="0" dirty="0">
                          <a:effectLst/>
                        </a:rPr>
                        <a:t>±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1.07)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0.04 (</a:t>
                      </a:r>
                      <a:r>
                        <a:rPr lang="en-US" altLang="ko-KR" sz="1400" kern="0" spc="0" dirty="0">
                          <a:effectLst/>
                        </a:rPr>
                        <a:t>±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1.14)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-2.11 (</a:t>
                      </a:r>
                      <a:r>
                        <a:rPr lang="en-US" altLang="ko-KR" sz="1400" kern="0" spc="0" dirty="0">
                          <a:effectLst/>
                        </a:rPr>
                        <a:t>±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0.74)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5.20 (</a:t>
                      </a:r>
                      <a:r>
                        <a:rPr lang="en-US" altLang="ko-KR" sz="1400" kern="0" spc="0" dirty="0">
                          <a:effectLst/>
                        </a:rPr>
                        <a:t>±0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.98)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317">
                <a:tc>
                  <a:txBody>
                    <a:bodyPr/>
                    <a:lstStyle/>
                    <a:p>
                      <a:pPr marL="394970" marR="0" lvl="0" indent="-39497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-50" dirty="0">
                          <a:effectLst/>
                        </a:rPr>
                        <a:t>NOAA-20/VIIRS</a:t>
                      </a:r>
                      <a:endParaRPr lang="en-US" altLang="ko-KR" sz="1400" b="1" kern="0" spc="0" dirty="0">
                        <a:solidFill>
                          <a:srgbClr val="FF0000"/>
                        </a:solidFill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-2.49 (</a:t>
                      </a:r>
                      <a:r>
                        <a:rPr lang="en-US" altLang="ko-KR" sz="1400" kern="0" spc="0" dirty="0">
                          <a:effectLst/>
                        </a:rPr>
                        <a:t>±1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.87)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1.15 (</a:t>
                      </a:r>
                      <a:r>
                        <a:rPr lang="en-US" altLang="ko-KR" sz="1400" kern="0" spc="0" dirty="0">
                          <a:effectLst/>
                        </a:rPr>
                        <a:t>±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1.19)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2.67 (</a:t>
                      </a:r>
                      <a:r>
                        <a:rPr lang="en-US" altLang="ko-KR" sz="1400" kern="0" spc="0" dirty="0">
                          <a:effectLst/>
                        </a:rPr>
                        <a:t>±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1.02)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1.88 (</a:t>
                      </a:r>
                      <a:r>
                        <a:rPr lang="en-US" altLang="ko-KR" sz="1400" kern="0" spc="0" dirty="0">
                          <a:effectLst/>
                        </a:rPr>
                        <a:t>±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1.19)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2.82 (</a:t>
                      </a:r>
                      <a:r>
                        <a:rPr lang="en-US" altLang="ko-KR" sz="1400" kern="0" spc="0" dirty="0">
                          <a:effectLst/>
                        </a:rPr>
                        <a:t>±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0.65)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8.61 (</a:t>
                      </a:r>
                      <a:r>
                        <a:rPr lang="en-US" altLang="ko-KR" sz="1400" kern="0" spc="0" dirty="0">
                          <a:effectLst/>
                        </a:rPr>
                        <a:t>±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1.04)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0452353"/>
                  </a:ext>
                </a:extLst>
              </a:tr>
              <a:tr h="210317">
                <a:tc>
                  <a:txBody>
                    <a:bodyPr/>
                    <a:lstStyle/>
                    <a:p>
                      <a:pPr marL="394970" marR="0" lvl="0" indent="-39497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-50" dirty="0">
                          <a:effectLst/>
                        </a:rPr>
                        <a:t>NOAA-21/VIIRS</a:t>
                      </a:r>
                      <a:endParaRPr lang="en-US" altLang="ko-KR" sz="1400" b="1" kern="0" spc="0" dirty="0">
                        <a:solidFill>
                          <a:srgbClr val="00B050"/>
                        </a:solidFill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-2.19 (</a:t>
                      </a:r>
                      <a:r>
                        <a:rPr lang="en-US" altLang="ko-KR" sz="1400" kern="0" spc="0" dirty="0">
                          <a:effectLst/>
                        </a:rPr>
                        <a:t>±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1.75)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1.59 (</a:t>
                      </a:r>
                      <a:r>
                        <a:rPr lang="en-US" altLang="ko-KR" sz="1400" kern="0" spc="0" dirty="0">
                          <a:effectLst/>
                        </a:rPr>
                        <a:t>±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1.23)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2.13 (</a:t>
                      </a:r>
                      <a:r>
                        <a:rPr lang="en-US" altLang="ko-KR" sz="1400" kern="0" spc="0" dirty="0">
                          <a:effectLst/>
                        </a:rPr>
                        <a:t>±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1.00)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2.60 (</a:t>
                      </a:r>
                      <a:r>
                        <a:rPr lang="en-US" altLang="ko-KR" sz="1400" kern="0" spc="0" dirty="0">
                          <a:effectLst/>
                        </a:rPr>
                        <a:t>±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1.20)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0.55 (</a:t>
                      </a:r>
                      <a:r>
                        <a:rPr lang="en-US" altLang="ko-KR" sz="1400" kern="0" spc="0" dirty="0">
                          <a:effectLst/>
                        </a:rPr>
                        <a:t>±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0.71)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6.00 (</a:t>
                      </a:r>
                      <a:r>
                        <a:rPr lang="en-US" altLang="ko-KR" sz="1400" kern="0" spc="0" dirty="0">
                          <a:effectLst/>
                        </a:rPr>
                        <a:t>±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0.97)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그림 11">
            <a:extLst>
              <a:ext uri="{FF2B5EF4-FFF2-40B4-BE49-F238E27FC236}">
                <a16:creationId xmlns:a16="http://schemas.microsoft.com/office/drawing/2014/main" id="{EAB52A26-8904-4E9F-851C-E372E2CF4D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2" y="3111986"/>
            <a:ext cx="3827852" cy="191500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0F2AA75-633F-4D1D-B754-BB5907BEB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35" y="3111986"/>
            <a:ext cx="3827852" cy="191500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13E309B-23E5-494A-AB4C-985909AB5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022" y="3076271"/>
            <a:ext cx="3827852" cy="191500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AD61E39-7819-47E3-B945-CE780B59C7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2" y="1275452"/>
            <a:ext cx="3827852" cy="191500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3F1D76F-762A-44AE-96EA-4375B265D7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70" y="1215471"/>
            <a:ext cx="3827852" cy="191500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542D729-2C4F-426D-96DA-74345090CE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022" y="1188368"/>
            <a:ext cx="3827852" cy="1915007"/>
          </a:xfrm>
          <a:prstGeom prst="rect">
            <a:avLst/>
          </a:prstGeom>
        </p:spPr>
      </p:pic>
      <p:pic>
        <p:nvPicPr>
          <p:cNvPr id="18" name="설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tretch>
            <a:fillRect/>
          </a:stretch>
        </p:blipFill>
        <p:spPr>
          <a:xfrm>
            <a:off x="11529060" y="619506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0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41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1175</Words>
  <Application>Microsoft Office PowerPoint</Application>
  <PresentationFormat>와이드스크린</PresentationFormat>
  <Paragraphs>302</Paragraphs>
  <Slides>14</Slides>
  <Notes>13</Notes>
  <HiddenSlides>0</HiddenSlides>
  <MMClips>12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Arial Unicode MS</vt:lpstr>
      <vt:lpstr>宋体</vt:lpstr>
      <vt:lpstr>맑은 고딕</vt:lpstr>
      <vt:lpstr>Arial</vt:lpstr>
      <vt:lpstr>Arial</vt:lpstr>
      <vt:lpstr>Calibri</vt:lpstr>
      <vt:lpstr>Times New Roman</vt:lpstr>
      <vt:lpstr>Wingdings</vt:lpstr>
      <vt:lpstr>Default Design</vt:lpstr>
      <vt:lpstr>GSICS Agency Report 2025 </vt:lpstr>
      <vt:lpstr>Presentation Overview </vt:lpstr>
      <vt:lpstr>Summary of KMA’s GSICS Activities, Actions, and Achievements</vt:lpstr>
      <vt:lpstr>KMA’s Support to GDWG Activities</vt:lpstr>
      <vt:lpstr>KMA’s Support to GRWG Activities (1)</vt:lpstr>
      <vt:lpstr>KMA’s Support to GRWG Activities (2)</vt:lpstr>
      <vt:lpstr>GEO satellite program updates</vt:lpstr>
      <vt:lpstr>KMA’s Calibration Major Updates </vt:lpstr>
      <vt:lpstr>KMA’s Calibration Results (VIS/NIR) (1)</vt:lpstr>
      <vt:lpstr>KMA’s Calibration Results (VIS/NIR) (2)</vt:lpstr>
      <vt:lpstr>KMA’s Calibration Results (IR) </vt:lpstr>
      <vt:lpstr>PowerPoint 프레젠테이션</vt:lpstr>
      <vt:lpstr>KMA’s Calibration Results (IR)</vt:lpstr>
      <vt:lpstr>KMA’s Calibration Results (IR)</vt:lpstr>
    </vt:vector>
  </TitlesOfParts>
  <Manager/>
  <Company>NOAA / NESDIS / ORA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user</cp:lastModifiedBy>
  <cp:revision>1072</cp:revision>
  <dcterms:created xsi:type="dcterms:W3CDTF">2004-06-10T15:46:18Z</dcterms:created>
  <dcterms:modified xsi:type="dcterms:W3CDTF">2025-03-11T08:25:22Z</dcterms:modified>
  <cp:version/>
</cp:coreProperties>
</file>